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</p:sldIdLst>
  <p:sldSz cy="5143500" cx="9144000"/>
  <p:notesSz cx="6858000" cy="9144000"/>
  <p:embeddedFontLst>
    <p:embeddedFont>
      <p:font typeface="Roboto"/>
      <p:regular r:id="rId63"/>
      <p:bold r:id="rId64"/>
      <p:italic r:id="rId65"/>
      <p:boldItalic r:id="rId66"/>
    </p:embeddedFont>
    <p:embeddedFont>
      <p:font typeface="Open Sans"/>
      <p:regular r:id="rId67"/>
      <p:bold r:id="rId68"/>
      <p:italic r:id="rId69"/>
      <p:bold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70" Type="http://schemas.openxmlformats.org/officeDocument/2006/relationships/font" Target="fonts/OpenSans-boldItalic.fntdata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font" Target="fonts/Roboto-bold.fntdata"/><Relationship Id="rId63" Type="http://schemas.openxmlformats.org/officeDocument/2006/relationships/font" Target="fonts/Roboto-regular.fntdata"/><Relationship Id="rId22" Type="http://schemas.openxmlformats.org/officeDocument/2006/relationships/slide" Target="slides/slide18.xml"/><Relationship Id="rId66" Type="http://schemas.openxmlformats.org/officeDocument/2006/relationships/font" Target="fonts/Roboto-boldItalic.fntdata"/><Relationship Id="rId21" Type="http://schemas.openxmlformats.org/officeDocument/2006/relationships/slide" Target="slides/slide17.xml"/><Relationship Id="rId65" Type="http://schemas.openxmlformats.org/officeDocument/2006/relationships/font" Target="fonts/Roboto-italic.fntdata"/><Relationship Id="rId24" Type="http://schemas.openxmlformats.org/officeDocument/2006/relationships/slide" Target="slides/slide20.xml"/><Relationship Id="rId68" Type="http://schemas.openxmlformats.org/officeDocument/2006/relationships/font" Target="fonts/OpenSans-bold.fntdata"/><Relationship Id="rId23" Type="http://schemas.openxmlformats.org/officeDocument/2006/relationships/slide" Target="slides/slide19.xml"/><Relationship Id="rId67" Type="http://schemas.openxmlformats.org/officeDocument/2006/relationships/font" Target="fonts/OpenSans-regular.fntdata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font" Target="fonts/OpenSans-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8aef11ee9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8aef11ee9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9b558f4a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9b558f4a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9a992bd0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9a992bd0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9a992bd0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9a992bd0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9a992bd06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9a992bd06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9a992bd0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9a992bd0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9a992bd0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9a992bd0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9a992bd0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9a992bd0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9a992bd06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9a992bd0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9a992bd06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9a992bd06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8aef11ee9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8aef11ee9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8aef11ee9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8aef11ee9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8aef11ee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8aef11ee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9a992bd0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9a992bd0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9a992bd06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9a992bd06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9a992bd06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9a992bd06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9a992bd06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9a992bd06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9a992bd06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9a992bd06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9a992bd06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9a992bd06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9a992bd06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9a992bd06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8aef11e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8aef11e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9a992bd06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9a992bd06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9a992bd06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9a992bd06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9a992bd06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9a992bd06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9a992bd06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9a992bd06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9a992bd06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9a992bd06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9a992bd06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9a992bd06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9a992bd06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9a992bd06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9a992bd06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9a992bd06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9a992bd06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9a992bd06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9a992bd06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9a992bd06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8aef11ee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8aef11ee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9a992bd06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9a992bd06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8aef11ee9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8aef11ee9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9a992bd06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9a992bd06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9a992bd06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9a992bd06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9a992bd06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9a992bd06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9a992bd06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9a992bd06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9a992bd06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9a992bd06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9a992bd06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9a992bd06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9a992bd06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19a992bd06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9a992bd06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9a992bd06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8aef11ee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8aef11ee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9a992bd06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9a992bd06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9a992bd06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9a992bd06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9a992bd06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9a992bd06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8aef11ee9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18aef11ee9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8aef11ee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18aef11ee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9a992bd06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19a992bd06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8aef11ee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8aef11ee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8aef11ee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8aef11ee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5a866045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5a866045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9a992bd0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9a992bd0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8aef11ee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8aef11ee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9a992bd0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9a992bd0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8aef11ee9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8aef11ee9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64" name="Google Shape;6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/>
          <p:nvPr/>
        </p:nvSpPr>
        <p:spPr>
          <a:xfrm>
            <a:off x="4407225" y="4713097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App settings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218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407225" y="4713097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App settings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reference/android/preference/Preference.html" TargetMode="External"/><Relationship Id="rId4" Type="http://schemas.openxmlformats.org/officeDocument/2006/relationships/hyperlink" Target="https://developer.android.com/reference/android/content/SharedPreferences.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eveloper.android.com/reference/android/preference/CheckBoxPreference.html" TargetMode="External"/><Relationship Id="rId4" Type="http://schemas.openxmlformats.org/officeDocument/2006/relationships/hyperlink" Target="https://developer.android.com/reference/android/preference/ListPreference.html" TargetMode="External"/><Relationship Id="rId5" Type="http://schemas.openxmlformats.org/officeDocument/2006/relationships/hyperlink" Target="https://developer.android.com/reference/android/preference/SwitchPreference.html" TargetMode="External"/><Relationship Id="rId6" Type="http://schemas.openxmlformats.org/officeDocument/2006/relationships/hyperlink" Target="https://developer.android.com/reference/android/preference/EditTextPreference.html" TargetMode="External"/><Relationship Id="rId7" Type="http://schemas.openxmlformats.org/officeDocument/2006/relationships/hyperlink" Target="https://developer.android.com/reference/android/widget/EditText.html" TargetMode="External"/><Relationship Id="rId8" Type="http://schemas.openxmlformats.org/officeDocument/2006/relationships/hyperlink" Target="https://developer.android.com/reference/android/preference/RingtonePreference.html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eveloper.android.com/reference/android/preference/PreferenceScreen.html" TargetMode="External"/><Relationship Id="rId4" Type="http://schemas.openxmlformats.org/officeDocument/2006/relationships/hyperlink" Target="https://developer.android.com/reference/android/preference/PreferenceGroup.html" TargetMode="External"/><Relationship Id="rId5" Type="http://schemas.openxmlformats.org/officeDocument/2006/relationships/hyperlink" Target="https://developer.android.com/reference/android/preference/Preference.html" TargetMode="External"/><Relationship Id="rId6" Type="http://schemas.openxmlformats.org/officeDocument/2006/relationships/hyperlink" Target="https://developer.android.com/reference/android/preference/PreferenceCategory.html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eveloper.android.com/reference/android/support/v7/app/AppCompatActivity.html" TargetMode="External"/><Relationship Id="rId4" Type="http://schemas.openxmlformats.org/officeDocument/2006/relationships/hyperlink" Target="https://developer.android.com/reference/android/support/v7/preference/PreferenceFragmentCompat.html" TargetMode="External"/><Relationship Id="rId5" Type="http://schemas.openxmlformats.org/officeDocument/2006/relationships/hyperlink" Target="https://developer.android.com/reference/android/app/Activity.html" TargetMode="External"/><Relationship Id="rId6" Type="http://schemas.openxmlformats.org/officeDocument/2006/relationships/hyperlink" Target="https://developer.android.com/reference/android/preference/PreferenceFragment.html" TargetMode="External"/><Relationship Id="rId7" Type="http://schemas.openxmlformats.org/officeDocument/2006/relationships/hyperlink" Target="https://developer.android.com/reference/android/preference/PreferenceActivity.htm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android.com/reference/android/support/v7/app/AppCompatActivity.html" TargetMode="External"/><Relationship Id="rId4" Type="http://schemas.openxmlformats.org/officeDocument/2006/relationships/hyperlink" Target="https://developer.android.com/reference/android/support/v7/preference/PreferenceFragmentCompat.html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developer.android.com/reference/android/widget/AdapterView.OnItemClickListener.html#onItemClick(android.widget.AdapterView%3C?%3E,%20android.view.View,%20int,%20long)" TargetMode="External"/><Relationship Id="rId4" Type="http://schemas.openxmlformats.org/officeDocument/2006/relationships/hyperlink" Target="https://developer.android.com/reference/android/widget/AdapterView.OnItemClickListener.html" TargetMode="External"/><Relationship Id="rId5" Type="http://schemas.openxmlformats.org/officeDocument/2006/relationships/hyperlink" Target="https://developer.android.com/reference/android/widget/AdapterView.html#setOnItemClickListener(android.widget.AdapterView.OnItemClickListener)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developer.android.com/reference/android/content/Context.html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4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0" Type="http://schemas.openxmlformats.org/officeDocument/2006/relationships/hyperlink" Target="https://material.google.com/patterns/settings.html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s://developer.android.com/studio/intro/index.html" TargetMode="External"/><Relationship Id="rId4" Type="http://schemas.openxmlformats.org/officeDocument/2006/relationships/hyperlink" Target="https://developer.android.com/guide/topics/ui/settings.html" TargetMode="External"/><Relationship Id="rId9" Type="http://schemas.openxmlformats.org/officeDocument/2006/relationships/hyperlink" Target="https://developer.android.com/training/basics/data-storage/shared-preferences.html" TargetMode="External"/><Relationship Id="rId5" Type="http://schemas.openxmlformats.org/officeDocument/2006/relationships/hyperlink" Target="https://developer.android.com/reference/android/preference/Preference.html" TargetMode="External"/><Relationship Id="rId6" Type="http://schemas.openxmlformats.org/officeDocument/2006/relationships/hyperlink" Target="https://developer.android.com/reference/android/preference/PreferenceFragment.html" TargetMode="External"/><Relationship Id="rId7" Type="http://schemas.openxmlformats.org/officeDocument/2006/relationships/hyperlink" Target="https://developer.android.com/reference/android/app/Fragment.html" TargetMode="External"/><Relationship Id="rId8" Type="http://schemas.openxmlformats.org/officeDocument/2006/relationships/hyperlink" Target="https://developer.android.com/reference/android/content/SharedPreferences.html" TargetMode="Externa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hyperlink" Target="https://google-developer-training.github.io/android-developer-fundamentals-course-concepts-v2/unit-4-saving-user-data/lesson-9-preferences-and-settings/9-2-c-app-settings/9-2-c-app-settings.html" TargetMode="External"/><Relationship Id="rId4" Type="http://schemas.openxmlformats.org/officeDocument/2006/relationships/hyperlink" Target="https://codelabs.developers.google.com/codelabs/android-training-adding-settings-to-app" TargetMode="Externa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8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>
            <p:ph type="title"/>
          </p:nvPr>
        </p:nvSpPr>
        <p:spPr>
          <a:xfrm>
            <a:off x="265500" y="1547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Preferences and settings</a:t>
            </a:r>
            <a:endParaRPr/>
          </a:p>
        </p:txBody>
      </p:sp>
      <p:sp>
        <p:nvSpPr>
          <p:cNvPr id="78" name="Google Shape;78;p1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9</a:t>
            </a:r>
            <a:endParaRPr/>
          </a:p>
        </p:txBody>
      </p:sp>
      <p:sp>
        <p:nvSpPr>
          <p:cNvPr id="79" name="Google Shape;79;p1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80" name="Google Shape;80;p14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4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16+ Settings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311700" y="1838275"/>
            <a:ext cx="3931500" cy="18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</a:t>
            </a:r>
            <a:r>
              <a:rPr lang="en"/>
              <a:t>roup into screens opened from main Settings screen</a:t>
            </a:r>
            <a:endParaRPr/>
          </a:p>
        </p:txBody>
      </p:sp>
      <p:sp>
        <p:nvSpPr>
          <p:cNvPr id="149" name="Google Shape;149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4325" y="528975"/>
            <a:ext cx="4769675" cy="396035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versus Preference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Preference objects instead of View objects in your Settings screens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Design and edit Preference objects in the layout editor just like you do for View objects</a:t>
            </a:r>
            <a:endParaRPr/>
          </a:p>
        </p:txBody>
      </p:sp>
      <p:sp>
        <p:nvSpPr>
          <p:cNvPr id="157" name="Google Shape;157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Settings in a Preference Screen</a:t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311700" y="1076275"/>
            <a:ext cx="449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Define settings in a preferences screen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It is like a layout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define in: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     res &gt; xml &gt; preferences.xml</a:t>
            </a:r>
            <a:endParaRPr i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8963" y="1421275"/>
            <a:ext cx="3743325" cy="2952750"/>
          </a:xfrm>
          <a:prstGeom prst="rect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Preference Screen example</a:t>
            </a:r>
            <a:endParaRPr/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201225" y="993500"/>
            <a:ext cx="6350700" cy="3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PreferenceScreen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&lt;PreferenceCategory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android:title="Flight Preferences"&gt;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&lt;CheckBoxPreference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android:title="Wake for meals"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... /&gt;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&lt;EditTextPreference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android:title="Favorite city"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.../&gt;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&lt;/PreferenceCategory&gt;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&lt;/PreferenceScreen&gt;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2" name="Google Shape;172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3" name="Google Shape;1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6675" y="1395925"/>
            <a:ext cx="2934475" cy="2802825"/>
          </a:xfrm>
          <a:prstGeom prst="rect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74" name="Google Shape;174;p26"/>
          <p:cNvCxnSpPr/>
          <p:nvPr/>
        </p:nvCxnSpPr>
        <p:spPr>
          <a:xfrm>
            <a:off x="5118350" y="3558950"/>
            <a:ext cx="885900" cy="17610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26"/>
          <p:cNvCxnSpPr/>
          <p:nvPr/>
        </p:nvCxnSpPr>
        <p:spPr>
          <a:xfrm>
            <a:off x="5156150" y="2049850"/>
            <a:ext cx="848100" cy="40260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6"/>
          <p:cNvCxnSpPr/>
          <p:nvPr/>
        </p:nvCxnSpPr>
        <p:spPr>
          <a:xfrm>
            <a:off x="5118350" y="2796950"/>
            <a:ext cx="885900" cy="17610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 Preference must have a key</a:t>
            </a:r>
            <a:endParaRPr/>
          </a:p>
        </p:txBody>
      </p:sp>
      <p:sp>
        <p:nvSpPr>
          <p:cNvPr id="182" name="Google Shape;182;p2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Every preference must have a key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uses the key to save the setting value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&lt;EditTextPreference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android:title="Favorite city"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android:key="fav_city"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… /&gt;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4" name="Google Shape;18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9808" y="3793925"/>
            <a:ext cx="2355473" cy="572700"/>
          </a:xfrm>
          <a:prstGeom prst="rect">
            <a:avLst/>
          </a:prstGeom>
          <a:noFill/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SwitchPreference</a:t>
            </a:r>
            <a:endParaRPr/>
          </a:p>
        </p:txBody>
      </p:sp>
      <p:sp>
        <p:nvSpPr>
          <p:cNvPr id="190" name="Google Shape;190;p28"/>
          <p:cNvSpPr txBox="1"/>
          <p:nvPr>
            <p:ph idx="1" type="body"/>
          </p:nvPr>
        </p:nvSpPr>
        <p:spPr>
          <a:xfrm>
            <a:off x="311700" y="1154775"/>
            <a:ext cx="8520600" cy="3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&lt;PreferenceScreen xmlns:android="http://schemas.android.com/apk/res/android"&gt;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&lt;SwitchPreference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android:defaultValue="true"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android:title="@string/pref_title_social"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android:key="switch"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android:summary="@string/pref_sum_social" /&gt;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&lt;/PreferenceScreen&gt;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1" name="Google Shape;191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2" name="Google Shape;19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5850" y="1966275"/>
            <a:ext cx="3276600" cy="84772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SwitchPreference attributes</a:t>
            </a:r>
            <a:endParaRPr/>
          </a:p>
        </p:txBody>
      </p:sp>
      <p:sp>
        <p:nvSpPr>
          <p:cNvPr id="198" name="Google Shape;198;p29"/>
          <p:cNvSpPr txBox="1"/>
          <p:nvPr>
            <p:ph idx="1" type="body"/>
          </p:nvPr>
        </p:nvSpPr>
        <p:spPr>
          <a:xfrm>
            <a:off x="311700" y="1154775"/>
            <a:ext cx="8520600" cy="3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android:defaultValue</a:t>
            </a:r>
            <a:r>
              <a:rPr lang="en"/>
              <a:t>—true by default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android:summary</a:t>
            </a:r>
            <a:r>
              <a:rPr lang="en"/>
              <a:t>—text underneath setting, for some settings, should change to reflect value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android:title</a:t>
            </a:r>
            <a:r>
              <a:rPr lang="en"/>
              <a:t>—title/name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android:key</a:t>
            </a:r>
            <a:r>
              <a:rPr lang="en"/>
              <a:t>—key for storing value in SharedPreferences</a:t>
            </a:r>
            <a:endParaRPr sz="2400"/>
          </a:p>
        </p:txBody>
      </p:sp>
      <p:sp>
        <p:nvSpPr>
          <p:cNvPr id="199" name="Google Shape;199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EditTextPreference</a:t>
            </a:r>
            <a:endParaRPr/>
          </a:p>
        </p:txBody>
      </p:sp>
      <p:pic>
        <p:nvPicPr>
          <p:cNvPr id="205" name="Google Shape;20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3600" y="1394350"/>
            <a:ext cx="5186875" cy="2011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0"/>
          <p:cNvSpPr txBox="1"/>
          <p:nvPr>
            <p:ph idx="1" type="body"/>
          </p:nvPr>
        </p:nvSpPr>
        <p:spPr>
          <a:xfrm>
            <a:off x="83100" y="1154775"/>
            <a:ext cx="8520600" cy="3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&lt;EditTextPreference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android:capitalize="words"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android:inputType="textCapWords"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android:key="user_display_name"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android:maxLines="1"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android:defaultValue="@string/pref_default_display_name"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android:title="@string/pref_title_display_name" 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7" name="Google Shape;207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600" y="1111425"/>
            <a:ext cx="6638375" cy="18842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ListPreference</a:t>
            </a:r>
            <a:endParaRPr/>
          </a:p>
        </p:txBody>
      </p:sp>
      <p:sp>
        <p:nvSpPr>
          <p:cNvPr id="214" name="Google Shape;214;p31"/>
          <p:cNvSpPr txBox="1"/>
          <p:nvPr>
            <p:ph idx="1" type="body"/>
          </p:nvPr>
        </p:nvSpPr>
        <p:spPr>
          <a:xfrm>
            <a:off x="159300" y="1154775"/>
            <a:ext cx="8520600" cy="3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&lt;ListPreference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android:defaultValue="-1"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android:key="add_friends_key"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android:entries="@array/pref_example_list_titles"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android:entryValues="@array/pref_example_list_values"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android:title="@string/pref_title_add_friends_to_messages" /&gt;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5" name="Google Shape;215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ListPreference</a:t>
            </a:r>
            <a:endParaRPr/>
          </a:p>
        </p:txBody>
      </p:sp>
      <p:sp>
        <p:nvSpPr>
          <p:cNvPr id="221" name="Google Shape;221;p32"/>
          <p:cNvSpPr txBox="1"/>
          <p:nvPr>
            <p:ph idx="1" type="body"/>
          </p:nvPr>
        </p:nvSpPr>
        <p:spPr>
          <a:xfrm>
            <a:off x="311700" y="1230975"/>
            <a:ext cx="8520600" cy="30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Default value of -1 for no choice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android:entries</a:t>
            </a:r>
            <a:r>
              <a:rPr lang="en"/>
              <a:t>—Array of labels for radio buttons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/>
              <a:t>android:entryValues —Array of values radio button</a:t>
            </a:r>
            <a:endParaRPr/>
          </a:p>
        </p:txBody>
      </p:sp>
      <p:sp>
        <p:nvSpPr>
          <p:cNvPr id="222" name="Google Shape;222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9.2 App settings</a:t>
            </a:r>
            <a:endParaRPr/>
          </a:p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Preference class</a:t>
            </a:r>
            <a:endParaRPr/>
          </a:p>
        </p:txBody>
      </p:sp>
      <p:sp>
        <p:nvSpPr>
          <p:cNvPr id="228" name="Google Shape;228;p33"/>
          <p:cNvSpPr txBox="1"/>
          <p:nvPr>
            <p:ph idx="1" type="body"/>
          </p:nvPr>
        </p:nvSpPr>
        <p:spPr>
          <a:xfrm>
            <a:off x="311700" y="1685875"/>
            <a:ext cx="8520600" cy="23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Preference</a:t>
            </a:r>
            <a:r>
              <a:rPr lang="en"/>
              <a:t> class provides View for each kind of setting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associates View with </a:t>
            </a:r>
            <a:r>
              <a:rPr lang="en" u="sng">
                <a:solidFill>
                  <a:schemeClr val="hlink"/>
                </a:solidFill>
                <a:hlinkClick r:id="rId4"/>
              </a:rPr>
              <a:t>SharedPreferences</a:t>
            </a:r>
            <a:r>
              <a:rPr lang="en"/>
              <a:t> interface to store/retrieve the preference data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/>
              <a:t>Uses key in the Preference to store the setting value</a:t>
            </a:r>
            <a:endParaRPr/>
          </a:p>
        </p:txBody>
      </p:sp>
      <p:sp>
        <p:nvSpPr>
          <p:cNvPr id="229" name="Google Shape;229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Preference subclasses</a:t>
            </a:r>
            <a:endParaRPr/>
          </a:p>
        </p:txBody>
      </p:sp>
      <p:sp>
        <p:nvSpPr>
          <p:cNvPr id="235" name="Google Shape;235;p34"/>
          <p:cNvSpPr txBox="1"/>
          <p:nvPr>
            <p:ph idx="1" type="body"/>
          </p:nvPr>
        </p:nvSpPr>
        <p:spPr>
          <a:xfrm>
            <a:off x="311700" y="1228675"/>
            <a:ext cx="8520600" cy="30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CheckBoxPreference</a:t>
            </a:r>
            <a:r>
              <a:rPr lang="en"/>
              <a:t>—list item that shows a checkbox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ListPreference</a:t>
            </a:r>
            <a:r>
              <a:rPr lang="en"/>
              <a:t>—opens a dialog with a list of radio buttons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SwitchPreference</a:t>
            </a:r>
            <a:r>
              <a:rPr lang="en"/>
              <a:t>—two-state toggleable option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EditTextPreference</a:t>
            </a:r>
            <a:r>
              <a:rPr lang="en"/>
              <a:t>—that opens a dialog with an </a:t>
            </a:r>
            <a:r>
              <a:rPr lang="en" u="sng">
                <a:solidFill>
                  <a:schemeClr val="hlink"/>
                </a:solidFill>
                <a:hlinkClick r:id="rId7"/>
              </a:rPr>
              <a:t>EditText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RingtonePreference</a:t>
            </a:r>
            <a:r>
              <a:rPr lang="en"/>
              <a:t>—lets user to choose a ringtone</a:t>
            </a:r>
            <a:endParaRPr/>
          </a:p>
        </p:txBody>
      </p:sp>
      <p:sp>
        <p:nvSpPr>
          <p:cNvPr id="236" name="Google Shape;236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for grouping</a:t>
            </a:r>
            <a:endParaRPr/>
          </a:p>
        </p:txBody>
      </p:sp>
      <p:sp>
        <p:nvSpPr>
          <p:cNvPr id="242" name="Google Shape;242;p35"/>
          <p:cNvSpPr txBox="1"/>
          <p:nvPr>
            <p:ph idx="1" type="body"/>
          </p:nvPr>
        </p:nvSpPr>
        <p:spPr>
          <a:xfrm>
            <a:off x="311700" y="1000075"/>
            <a:ext cx="8520600" cy="35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3"/>
              </a:rPr>
              <a:t>PreferenceScreen</a:t>
            </a:r>
            <a:r>
              <a:rPr lang="en"/>
              <a:t>   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root of a Preference layout hierarchy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at the top of each screen of settings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PreferenceGroup</a:t>
            </a:r>
            <a:r>
              <a:rPr lang="en"/>
              <a:t> 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for a group of settings (</a:t>
            </a:r>
            <a:r>
              <a:rPr lang="en" u="sng">
                <a:solidFill>
                  <a:schemeClr val="hlink"/>
                </a:solidFill>
                <a:hlinkClick r:id="rId5"/>
              </a:rPr>
              <a:t>Preference</a:t>
            </a:r>
            <a:r>
              <a:rPr lang="en"/>
              <a:t> objects).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PreferenceCategory</a:t>
            </a:r>
            <a:r>
              <a:rPr lang="en"/>
              <a:t> 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title above a group as a section divider</a:t>
            </a:r>
            <a:endParaRPr/>
          </a:p>
        </p:txBody>
      </p:sp>
      <p:sp>
        <p:nvSpPr>
          <p:cNvPr id="243" name="Google Shape;243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 settings</a:t>
            </a:r>
            <a:endParaRPr/>
          </a:p>
        </p:txBody>
      </p:sp>
      <p:sp>
        <p:nvSpPr>
          <p:cNvPr id="249" name="Google Shape;249;p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1" name="Google Shape;251;p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 UI uses fragments</a:t>
            </a:r>
            <a:endParaRPr/>
          </a:p>
        </p:txBody>
      </p:sp>
      <p:sp>
        <p:nvSpPr>
          <p:cNvPr id="257" name="Google Shape;257;p3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an Activity with a Fragment to display the Settings screen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specialized Activity and Fragment subclasses that handle the work of saving settings</a:t>
            </a:r>
            <a:endParaRPr/>
          </a:p>
        </p:txBody>
      </p:sp>
      <p:sp>
        <p:nvSpPr>
          <p:cNvPr id="258" name="Google Shape;258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Activities and fragments for settings</a:t>
            </a:r>
            <a:endParaRPr/>
          </a:p>
        </p:txBody>
      </p:sp>
      <p:sp>
        <p:nvSpPr>
          <p:cNvPr id="264" name="Google Shape;264;p38"/>
          <p:cNvSpPr txBox="1"/>
          <p:nvPr>
            <p:ph idx="1" type="body"/>
          </p:nvPr>
        </p:nvSpPr>
        <p:spPr>
          <a:xfrm>
            <a:off x="311700" y="1076275"/>
            <a:ext cx="7925400" cy="32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3.0 and newer: 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AppCompatActivity</a:t>
            </a:r>
            <a:r>
              <a:rPr lang="en"/>
              <a:t> with </a:t>
            </a:r>
            <a:r>
              <a:rPr lang="en" u="sng">
                <a:solidFill>
                  <a:schemeClr val="hlink"/>
                </a:solidFill>
                <a:hlinkClick r:id="rId4"/>
              </a:rPr>
              <a:t>PreferenceFragmentCompat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OR use </a:t>
            </a:r>
            <a:r>
              <a:rPr lang="en" u="sng">
                <a:solidFill>
                  <a:schemeClr val="accent5"/>
                </a:solidFill>
                <a:hlinkClick r:id="rId5"/>
              </a:rPr>
              <a:t>Activity</a:t>
            </a:r>
            <a:r>
              <a:rPr lang="en"/>
              <a:t> with </a:t>
            </a:r>
            <a:r>
              <a:rPr lang="en" u="sng">
                <a:solidFill>
                  <a:schemeClr val="accent5"/>
                </a:solidFill>
                <a:hlinkClick r:id="rId6"/>
              </a:rPr>
              <a:t>PreferenceFragment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2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older than 3.0 (API level 10</a:t>
            </a:r>
            <a:r>
              <a:rPr lang="en"/>
              <a:t> and lower</a:t>
            </a:r>
            <a:r>
              <a:rPr lang="en"/>
              <a:t>):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build a special settings activity as an extension of the </a:t>
            </a:r>
            <a:r>
              <a:rPr lang="en" u="sng">
                <a:solidFill>
                  <a:schemeClr val="hlink"/>
                </a:solidFill>
                <a:hlinkClick r:id="rId7"/>
              </a:rPr>
              <a:t>PreferenceActivity</a:t>
            </a:r>
            <a:r>
              <a:rPr lang="en"/>
              <a:t> class (use the template!)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6" name="Google Shape;266;p38"/>
          <p:cNvSpPr/>
          <p:nvPr/>
        </p:nvSpPr>
        <p:spPr>
          <a:xfrm>
            <a:off x="7533025" y="1169550"/>
            <a:ext cx="1420800" cy="121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Lesson focusses on this!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38"/>
          <p:cNvSpPr/>
          <p:nvPr/>
        </p:nvSpPr>
        <p:spPr>
          <a:xfrm>
            <a:off x="6438800" y="2112725"/>
            <a:ext cx="1006086" cy="517740"/>
          </a:xfrm>
          <a:custGeom>
            <a:rect b="b" l="l" r="r" t="t"/>
            <a:pathLst>
              <a:path extrusionOk="0" h="21715" w="50806">
                <a:moveTo>
                  <a:pt x="50806" y="8552"/>
                </a:moveTo>
                <a:cubicBezTo>
                  <a:pt x="48878" y="10229"/>
                  <a:pt x="44266" y="16432"/>
                  <a:pt x="39236" y="18612"/>
                </a:cubicBezTo>
                <a:cubicBezTo>
                  <a:pt x="34206" y="20792"/>
                  <a:pt x="26241" y="21799"/>
                  <a:pt x="20624" y="21631"/>
                </a:cubicBezTo>
                <a:cubicBezTo>
                  <a:pt x="15007" y="21463"/>
                  <a:pt x="8970" y="21211"/>
                  <a:pt x="5533" y="17606"/>
                </a:cubicBezTo>
                <a:cubicBezTo>
                  <a:pt x="2096" y="14001"/>
                  <a:pt x="922" y="2934"/>
                  <a:pt x="0" y="0"/>
                </a:cubicBezTo>
              </a:path>
            </a:pathLst>
          </a:cu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to implement Settings</a:t>
            </a:r>
            <a:endParaRPr/>
          </a:p>
        </p:txBody>
      </p:sp>
      <p:sp>
        <p:nvSpPr>
          <p:cNvPr id="273" name="Google Shape;273;p3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For </a:t>
            </a:r>
            <a:r>
              <a:rPr lang="en" u="sng">
                <a:solidFill>
                  <a:schemeClr val="hlink"/>
                </a:solidFill>
                <a:hlinkClick r:id="rId3"/>
              </a:rPr>
              <a:t>AppCompatActivity</a:t>
            </a:r>
            <a:r>
              <a:rPr lang="en"/>
              <a:t> with </a:t>
            </a:r>
            <a:r>
              <a:rPr lang="en" u="sng">
                <a:solidFill>
                  <a:schemeClr val="hlink"/>
                </a:solidFill>
                <a:hlinkClick r:id="rId4"/>
              </a:rPr>
              <a:t>PreferenceFragmentCompat</a:t>
            </a:r>
            <a:r>
              <a:rPr lang="en"/>
              <a:t>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 the preferences screen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 an Activity for the settings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 a Fragment for the settings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Add the preferenceTheme to the AppTheme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Add code to invoke Settings UI</a:t>
            </a:r>
            <a:endParaRPr/>
          </a:p>
        </p:txBody>
      </p:sp>
      <p:sp>
        <p:nvSpPr>
          <p:cNvPr id="274" name="Google Shape;274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Activity template</a:t>
            </a:r>
            <a:endParaRPr/>
          </a:p>
        </p:txBody>
      </p:sp>
      <p:sp>
        <p:nvSpPr>
          <p:cNvPr id="280" name="Google Shape;280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1" name="Google Shape;281;p40"/>
          <p:cNvSpPr txBox="1"/>
          <p:nvPr/>
        </p:nvSpPr>
        <p:spPr>
          <a:xfrm>
            <a:off x="164975" y="1344100"/>
            <a:ext cx="4980600" cy="30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Basic Activity template </a:t>
            </a:r>
            <a:br>
              <a:rPr lang="en" sz="2400"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latin typeface="Roboto"/>
                <a:ea typeface="Roboto"/>
                <a:cs typeface="Roboto"/>
                <a:sym typeface="Roboto"/>
              </a:rPr>
              <a:t>Includes options menu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Font typeface="Roboto"/>
              <a:buChar char="●"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Settings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menu item provided for options menu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2" name="Google Shape;28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0875" y="889550"/>
            <a:ext cx="4150275" cy="356465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Settings Activity subclass</a:t>
            </a:r>
            <a:endParaRPr/>
          </a:p>
        </p:txBody>
      </p:sp>
      <p:sp>
        <p:nvSpPr>
          <p:cNvPr id="288" name="Google Shape;288;p4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</a:t>
            </a:r>
            <a:r>
              <a:rPr lang="en"/>
              <a:t>xtends AppCompatActivity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onCreate() display the settings Fragment:</a:t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getSupportFragmentManager()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.beginTransaction()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.replace(android.R.id.content,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new MySettingsFragment())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.commit();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9" name="Google Shape;289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 Activity example</a:t>
            </a:r>
            <a:endParaRPr/>
          </a:p>
        </p:txBody>
      </p:sp>
      <p:sp>
        <p:nvSpPr>
          <p:cNvPr id="295" name="Google Shape;295;p42"/>
          <p:cNvSpPr txBox="1"/>
          <p:nvPr>
            <p:ph idx="1" type="body"/>
          </p:nvPr>
        </p:nvSpPr>
        <p:spPr>
          <a:xfrm>
            <a:off x="311700" y="1002375"/>
            <a:ext cx="8709300" cy="3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MySettingsActivity extends AppCompatActivity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protected void onCreate(Bundle savedInstanceState)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super.onCreate(savedInstanceState);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getSupportFragmentManager().beginTransaction()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     .replace(android.R.id.content, new MySettingsFragment())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     .commit();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6" name="Google Shape;296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7" name="Google Shape;297;p42"/>
          <p:cNvSpPr/>
          <p:nvPr/>
        </p:nvSpPr>
        <p:spPr>
          <a:xfrm>
            <a:off x="4829125" y="3408050"/>
            <a:ext cx="1915800" cy="10692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is the whole class!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11700" y="968325"/>
            <a:ext cx="8520600" cy="3577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What are settings?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Setting screens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 settings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Default settings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Save and retrieve settings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Respond to changes in settings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Summaries for settings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Settings Activity template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Settings Fragment subclass</a:t>
            </a:r>
            <a:endParaRPr/>
          </a:p>
        </p:txBody>
      </p:sp>
      <p:sp>
        <p:nvSpPr>
          <p:cNvPr id="303" name="Google Shape;303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</a:t>
            </a:r>
            <a:r>
              <a:rPr lang="en"/>
              <a:t>xtends PreferenceFragmentCompat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 methods:</a:t>
            </a:r>
            <a:endParaRPr/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onCreatePreferences() displays the settings</a:t>
            </a:r>
            <a:endParaRPr sz="2400"/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setOnPreferenceChangeListener() handles any changes that need to happen when the user changes a preference (optional)</a:t>
            </a:r>
            <a:endParaRPr sz="2400"/>
          </a:p>
        </p:txBody>
      </p:sp>
      <p:sp>
        <p:nvSpPr>
          <p:cNvPr id="304" name="Google Shape;304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PreferenceFragment</a:t>
            </a:r>
            <a:endParaRPr/>
          </a:p>
        </p:txBody>
      </p:sp>
      <p:sp>
        <p:nvSpPr>
          <p:cNvPr id="310" name="Google Shape;310;p44"/>
          <p:cNvSpPr txBox="1"/>
          <p:nvPr>
            <p:ph idx="1" type="body"/>
          </p:nvPr>
        </p:nvSpPr>
        <p:spPr>
          <a:xfrm>
            <a:off x="311700" y="1154775"/>
            <a:ext cx="8520600" cy="3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class MySettingsFragment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extends PreferenceFragmentCompat { …} </a:t>
            </a:r>
            <a:endParaRPr/>
          </a:p>
          <a:p>
            <a:pPr indent="-381000" lvl="0" marL="457200" rtl="0" algn="l">
              <a:spcBef>
                <a:spcPts val="2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Blank fragments include onCreateView() by default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Replace onCreateView() with onCreatePreferences() because this fragment displays a preferences screen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 Fragment example</a:t>
            </a:r>
            <a:endParaRPr/>
          </a:p>
        </p:txBody>
      </p:sp>
      <p:sp>
        <p:nvSpPr>
          <p:cNvPr id="317" name="Google Shape;317;p4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MySettingsFragment extends PreferenceFragmentCompat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public void onCreatePreferences(Bundle savedInstanceState,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                      String rootKey)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setPreferencesFromResource(R.xml.preferences, rootKey);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8" name="Google Shape;318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PreferenceTheme to app's theme</a:t>
            </a:r>
            <a:endParaRPr/>
          </a:p>
        </p:txBody>
      </p:sp>
      <p:sp>
        <p:nvSpPr>
          <p:cNvPr id="324" name="Google Shape;324;p46"/>
          <p:cNvSpPr txBox="1"/>
          <p:nvPr>
            <p:ph idx="1" type="body"/>
          </p:nvPr>
        </p:nvSpPr>
        <p:spPr>
          <a:xfrm>
            <a:off x="311700" y="1094100"/>
            <a:ext cx="8277600" cy="3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using </a:t>
            </a:r>
            <a:r>
              <a:rPr lang="en"/>
              <a:t>PreferenceFragmentCompat</a:t>
            </a:r>
            <a:r>
              <a:rPr lang="en"/>
              <a:t>, </a:t>
            </a:r>
            <a:r>
              <a:rPr lang="en"/>
              <a:t>set preferenceTheme in styles.xml: 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&lt;style name="AppTheme" parent="..."&gt;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&lt;item name="preferenceTheme"&gt;</a:t>
            </a:r>
            <a:br>
              <a:rPr b="1"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    @style/PreferenceThemeOverlay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&lt;/item&gt;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…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&lt;/style&gt;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Invoke Settings UI</a:t>
            </a:r>
            <a:endParaRPr/>
          </a:p>
        </p:txBody>
      </p:sp>
      <p:sp>
        <p:nvSpPr>
          <p:cNvPr id="331" name="Google Shape;331;p47"/>
          <p:cNvSpPr txBox="1"/>
          <p:nvPr>
            <p:ph idx="1" type="body"/>
          </p:nvPr>
        </p:nvSpPr>
        <p:spPr>
          <a:xfrm>
            <a:off x="311700" y="1076275"/>
            <a:ext cx="8520600" cy="33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Send the Intent to start the Settings Activity: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From</a:t>
            </a:r>
            <a:r>
              <a:rPr lang="en"/>
              <a:t> Options menu, update onOptionItemsSelected()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From Navigation drawer, update </a:t>
            </a:r>
            <a:r>
              <a:rPr lang="en" u="sng">
                <a:solidFill>
                  <a:schemeClr val="hlink"/>
                </a:solidFill>
                <a:hlinkClick r:id="rId3"/>
              </a:rPr>
              <a:t>onItemClick()</a:t>
            </a:r>
            <a:r>
              <a:rPr lang="en"/>
              <a:t> on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OnItemClickListener</a:t>
            </a:r>
            <a:r>
              <a:rPr lang="en"/>
              <a:t> given to </a:t>
            </a:r>
            <a:r>
              <a:rPr lang="en" u="sng">
                <a:solidFill>
                  <a:schemeClr val="hlink"/>
                </a:solidFill>
                <a:hlinkClick r:id="rId5"/>
              </a:rPr>
              <a:t>setOnItemClickListener</a:t>
            </a:r>
            <a:r>
              <a:rPr lang="en"/>
              <a:t> </a:t>
            </a:r>
            <a:endParaRPr/>
          </a:p>
        </p:txBody>
      </p:sp>
      <p:sp>
        <p:nvSpPr>
          <p:cNvPr id="332" name="Google Shape;332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Settings</a:t>
            </a:r>
            <a:endParaRPr/>
          </a:p>
        </p:txBody>
      </p:sp>
      <p:sp>
        <p:nvSpPr>
          <p:cNvPr id="338" name="Google Shape;338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0" name="Google Shape;340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settings</a:t>
            </a:r>
            <a:endParaRPr/>
          </a:p>
        </p:txBody>
      </p:sp>
      <p:sp>
        <p:nvSpPr>
          <p:cNvPr id="346" name="Google Shape;346;p49"/>
          <p:cNvSpPr txBox="1"/>
          <p:nvPr>
            <p:ph idx="1" type="body"/>
          </p:nvPr>
        </p:nvSpPr>
        <p:spPr>
          <a:xfrm>
            <a:off x="311700" y="1000075"/>
            <a:ext cx="8520600" cy="3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default to value most users would choose</a:t>
            </a:r>
            <a:endParaRPr/>
          </a:p>
          <a:p>
            <a:pPr indent="-3556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 All contacts</a:t>
            </a:r>
            <a:endParaRPr/>
          </a:p>
          <a:p>
            <a:pPr indent="-3810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less battery power</a:t>
            </a:r>
            <a:endParaRPr/>
          </a:p>
          <a:p>
            <a:pPr indent="-3556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Bluetooth is off until the user turns it on</a:t>
            </a:r>
            <a:endParaRPr/>
          </a:p>
          <a:p>
            <a:pPr indent="-3810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Least risk to security and data loss</a:t>
            </a:r>
            <a:endParaRPr/>
          </a:p>
          <a:p>
            <a:pPr indent="-3556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Archive rather than delete messages</a:t>
            </a:r>
            <a:endParaRPr/>
          </a:p>
          <a:p>
            <a:pPr indent="-3810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Interrupt only when important</a:t>
            </a:r>
            <a:endParaRPr/>
          </a:p>
          <a:p>
            <a:pPr indent="-3556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When calls and notifications arrive </a:t>
            </a:r>
            <a:endParaRPr/>
          </a:p>
        </p:txBody>
      </p:sp>
      <p:sp>
        <p:nvSpPr>
          <p:cNvPr id="347" name="Google Shape;347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default values</a:t>
            </a:r>
            <a:endParaRPr/>
          </a:p>
        </p:txBody>
      </p:sp>
      <p:sp>
        <p:nvSpPr>
          <p:cNvPr id="353" name="Google Shape;353;p50"/>
          <p:cNvSpPr txBox="1"/>
          <p:nvPr>
            <p:ph idx="1" type="body"/>
          </p:nvPr>
        </p:nvSpPr>
        <p:spPr>
          <a:xfrm>
            <a:off x="235500" y="1006075"/>
            <a:ext cx="85206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android:defaultValue in Preference view in xml: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&lt;EditTextPreference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android:defaultValue="London"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… /&gt;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</a:t>
            </a:r>
            <a:r>
              <a:rPr lang="en"/>
              <a:t>onCreate() of MainActivity</a:t>
            </a:r>
            <a:r>
              <a:rPr lang="en"/>
              <a:t>, save default values.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354" name="Google Shape;354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1"/>
          <p:cNvSpPr txBox="1"/>
          <p:nvPr>
            <p:ph type="title"/>
          </p:nvPr>
        </p:nvSpPr>
        <p:spPr>
          <a:xfrm>
            <a:off x="311700" y="170825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default values in shared preferences</a:t>
            </a:r>
            <a:endParaRPr/>
          </a:p>
        </p:txBody>
      </p:sp>
      <p:sp>
        <p:nvSpPr>
          <p:cNvPr id="360" name="Google Shape;360;p51"/>
          <p:cNvSpPr txBox="1"/>
          <p:nvPr>
            <p:ph idx="1" type="body"/>
          </p:nvPr>
        </p:nvSpPr>
        <p:spPr>
          <a:xfrm>
            <a:off x="223675" y="1114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 onCreate() of MainActivity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PreferenceManager.setDefaultValues(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this, R.xml.preferences, false);</a:t>
            </a:r>
            <a:endParaRPr sz="2200"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App </a:t>
            </a:r>
            <a:r>
              <a:rPr lang="en" u="sng">
                <a:solidFill>
                  <a:srgbClr val="1155CC"/>
                </a:solidFill>
                <a:hlinkClick r:id="rId3"/>
              </a:rPr>
              <a:t>context</a:t>
            </a:r>
            <a:r>
              <a:rPr lang="en">
                <a:solidFill>
                  <a:schemeClr val="dk1"/>
                </a:solidFill>
              </a:rPr>
              <a:t>, such as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Resource ID of XML resource file with settings</a:t>
            </a:r>
            <a:endParaRPr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>
                <a:solidFill>
                  <a:schemeClr val="dk1"/>
                </a:solidFill>
              </a:rPr>
              <a:t> only calls method the first time the app starts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1" name="Google Shape;361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2"/>
          <p:cNvSpPr txBox="1"/>
          <p:nvPr>
            <p:ph type="title"/>
          </p:nvPr>
        </p:nvSpPr>
        <p:spPr>
          <a:xfrm>
            <a:off x="0" y="1233175"/>
            <a:ext cx="45651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and retrieve settings</a:t>
            </a:r>
            <a:endParaRPr/>
          </a:p>
        </p:txBody>
      </p:sp>
      <p:sp>
        <p:nvSpPr>
          <p:cNvPr id="367" name="Google Shape;367;p5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9" name="Google Shape;369;p5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</a:t>
            </a:r>
            <a:endParaRPr/>
          </a:p>
        </p:txBody>
      </p:sp>
      <p:sp>
        <p:nvSpPr>
          <p:cNvPr id="100" name="Google Shape;100;p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Saving setting values</a:t>
            </a:r>
            <a:endParaRPr/>
          </a:p>
        </p:txBody>
      </p:sp>
      <p:sp>
        <p:nvSpPr>
          <p:cNvPr id="375" name="Google Shape;375;p5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 need to write code to save settings!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you use specialized Preference Activity and Fragment, Android automatically saves setting values in shared preferences</a:t>
            </a:r>
            <a:endParaRPr/>
          </a:p>
        </p:txBody>
      </p:sp>
      <p:sp>
        <p:nvSpPr>
          <p:cNvPr id="376" name="Google Shape;376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settings from shared preferences</a:t>
            </a:r>
            <a:endParaRPr/>
          </a:p>
        </p:txBody>
      </p:sp>
      <p:sp>
        <p:nvSpPr>
          <p:cNvPr id="382" name="Google Shape;382;p54"/>
          <p:cNvSpPr txBox="1"/>
          <p:nvPr>
            <p:ph idx="1" type="body"/>
          </p:nvPr>
        </p:nvSpPr>
        <p:spPr>
          <a:xfrm>
            <a:off x="311700" y="1076275"/>
            <a:ext cx="876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your code, get settings from default shared preferences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key as specified in preference view in xml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SharedPreferences sharedPref =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PreferenceManager.getDefaultSharedPreferences(this);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String destinationPref =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sharedPref.getString("fav_city", "Jamaica");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3" name="Google Shape;383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Get settings values from shared preferences</a:t>
            </a:r>
            <a:endParaRPr sz="3000"/>
          </a:p>
        </p:txBody>
      </p:sp>
      <p:sp>
        <p:nvSpPr>
          <p:cNvPr id="389" name="Google Shape;389;p55"/>
          <p:cNvSpPr txBox="1"/>
          <p:nvPr>
            <p:ph idx="1" type="body"/>
          </p:nvPr>
        </p:nvSpPr>
        <p:spPr>
          <a:xfrm>
            <a:off x="311700" y="1076275"/>
            <a:ext cx="876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preference definition in xml: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&lt;EditTextPreference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android:defaultValue="London"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android:key="fav_city" /&gt;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code, get fav_city setting: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String destinationPref =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sharedPref.getString("fav_city", "Jamaica");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0" name="Google Shape;390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1" name="Google Shape;391;p55"/>
          <p:cNvSpPr txBox="1"/>
          <p:nvPr/>
        </p:nvSpPr>
        <p:spPr>
          <a:xfrm>
            <a:off x="6250175" y="1383325"/>
            <a:ext cx="2771100" cy="2263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default setting value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Roboto"/>
                <a:ea typeface="Roboto"/>
                <a:cs typeface="Roboto"/>
                <a:sym typeface="Roboto"/>
              </a:rPr>
              <a:t>is different than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default value returned by pref.getString() if key is not found in shared prefs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92" name="Google Shape;392;p55"/>
          <p:cNvCxnSpPr/>
          <p:nvPr/>
        </p:nvCxnSpPr>
        <p:spPr>
          <a:xfrm flipH="1">
            <a:off x="5721825" y="1597125"/>
            <a:ext cx="390000" cy="61620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3" name="Google Shape;393;p55"/>
          <p:cNvCxnSpPr>
            <a:stCxn id="391" idx="2"/>
          </p:cNvCxnSpPr>
          <p:nvPr/>
        </p:nvCxnSpPr>
        <p:spPr>
          <a:xfrm flipH="1">
            <a:off x="7394525" y="3647125"/>
            <a:ext cx="241200" cy="40230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Respond to changes in settings</a:t>
            </a:r>
            <a:endParaRPr/>
          </a:p>
        </p:txBody>
      </p:sp>
      <p:sp>
        <p:nvSpPr>
          <p:cNvPr id="399" name="Google Shape;399;p5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1" name="Google Shape;401;p5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Listening to changes</a:t>
            </a:r>
            <a:endParaRPr sz="3000"/>
          </a:p>
        </p:txBody>
      </p:sp>
      <p:sp>
        <p:nvSpPr>
          <p:cNvPr id="407" name="Google Shape;407;p5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Display related follow-up settings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Disable or enable related settings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Change the summary to reflect current choice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 on the setting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For example, if the setting changes the screen background, then change the background</a:t>
            </a:r>
            <a:endParaRPr/>
          </a:p>
        </p:txBody>
      </p:sp>
      <p:sp>
        <p:nvSpPr>
          <p:cNvPr id="408" name="Google Shape;408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Listen for changes to settings</a:t>
            </a:r>
            <a:endParaRPr/>
          </a:p>
        </p:txBody>
      </p:sp>
      <p:sp>
        <p:nvSpPr>
          <p:cNvPr id="414" name="Google Shape;414;p58"/>
          <p:cNvSpPr txBox="1"/>
          <p:nvPr>
            <p:ph idx="1" type="body"/>
          </p:nvPr>
        </p:nvSpPr>
        <p:spPr>
          <a:xfrm>
            <a:off x="311700" y="1076275"/>
            <a:ext cx="80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Define setOnPreferenceChangeListener()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onCreatePreferences() in the Settings Fragment</a:t>
            </a:r>
            <a:endParaRPr/>
          </a:p>
        </p:txBody>
      </p:sp>
      <p:sp>
        <p:nvSpPr>
          <p:cNvPr id="415" name="Google Shape;415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onCreatePreferences() example</a:t>
            </a:r>
            <a:endParaRPr/>
          </a:p>
        </p:txBody>
      </p:sp>
      <p:sp>
        <p:nvSpPr>
          <p:cNvPr id="421" name="Google Shape;421;p59"/>
          <p:cNvSpPr txBox="1"/>
          <p:nvPr>
            <p:ph idx="1" type="body"/>
          </p:nvPr>
        </p:nvSpPr>
        <p:spPr>
          <a:xfrm>
            <a:off x="211100" y="1033275"/>
            <a:ext cx="874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onCreatePreferences(Bundle savedInstanceState,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                  String rootKey)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setPreferencesFromResource(R.xml.preferences, rootKey);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ListPreference colorPref =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     (ListPreference) findPreference("color_pref");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colorPref.setOnPreferenceChangeListener(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// see next slide</a:t>
            </a:r>
            <a:endParaRPr b="1" i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// ...);     </a:t>
            </a:r>
            <a:endParaRPr i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2" name="Google Shape;422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onPreferenceChangeListener() example</a:t>
            </a:r>
            <a:endParaRPr/>
          </a:p>
        </p:txBody>
      </p:sp>
      <p:sp>
        <p:nvSpPr>
          <p:cNvPr id="428" name="Google Shape;428;p60"/>
          <p:cNvSpPr txBox="1"/>
          <p:nvPr>
            <p:ph idx="1" type="body"/>
          </p:nvPr>
        </p:nvSpPr>
        <p:spPr>
          <a:xfrm>
            <a:off x="311700" y="1023325"/>
            <a:ext cx="8520600" cy="34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change background color when setting changes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colorPref.setOnPreferenceChangeListener(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new Preference.OnPreferenceChangeListener(){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public boolean onPreferenceChange(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Preference preference, Object newValue){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  setMyBackgroundColor(newValue);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  return true;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9" name="Google Shape;429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Summaries for settings</a:t>
            </a:r>
            <a:endParaRPr/>
          </a:p>
        </p:txBody>
      </p:sp>
      <p:sp>
        <p:nvSpPr>
          <p:cNvPr id="435" name="Google Shape;435;p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7" name="Google Shape;437;p6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Summaries for true/false values</a:t>
            </a:r>
            <a:endParaRPr/>
          </a:p>
        </p:txBody>
      </p:sp>
      <p:sp>
        <p:nvSpPr>
          <p:cNvPr id="443" name="Google Shape;443;p62"/>
          <p:cNvSpPr txBox="1"/>
          <p:nvPr>
            <p:ph idx="1" type="body"/>
          </p:nvPr>
        </p:nvSpPr>
        <p:spPr>
          <a:xfrm>
            <a:off x="311700" y="1076275"/>
            <a:ext cx="444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Set attributes to define conditional summaries for preferences</a:t>
            </a:r>
            <a:r>
              <a:rPr lang="en"/>
              <a:t> that have true/false values</a:t>
            </a:r>
            <a:endParaRPr/>
          </a:p>
        </p:txBody>
      </p:sp>
      <p:sp>
        <p:nvSpPr>
          <p:cNvPr id="444" name="Google Shape;444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5" name="Google Shape;445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3725" y="1642202"/>
            <a:ext cx="3887875" cy="244495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46" name="Google Shape;446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800" y="3301600"/>
            <a:ext cx="4324350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62"/>
          <p:cNvSpPr/>
          <p:nvPr/>
        </p:nvSpPr>
        <p:spPr>
          <a:xfrm>
            <a:off x="4929700" y="3433200"/>
            <a:ext cx="4162500" cy="857400"/>
          </a:xfrm>
          <a:prstGeom prst="rect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app settings?</a:t>
            </a:r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311700" y="1152475"/>
            <a:ext cx="8520600" cy="3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Users can set features and behaviors of app</a:t>
            </a:r>
            <a:br>
              <a:rPr lang="en"/>
            </a:br>
            <a:r>
              <a:rPr lang="en" sz="2000"/>
              <a:t>Examples: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Home location, defaults units of measurement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Notification behavior for specific app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values that change infreque</a:t>
            </a:r>
            <a:r>
              <a:rPr lang="en"/>
              <a:t>ntly and are relevant to most users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values </a:t>
            </a:r>
            <a:r>
              <a:rPr lang="en"/>
              <a:t>change often, use options menu or nav drawer</a:t>
            </a:r>
            <a:endParaRPr/>
          </a:p>
        </p:txBody>
      </p:sp>
      <p:sp>
        <p:nvSpPr>
          <p:cNvPr id="109" name="Google Shape;109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Summaries for other settings</a:t>
            </a:r>
            <a:endParaRPr/>
          </a:p>
        </p:txBody>
      </p:sp>
      <p:sp>
        <p:nvSpPr>
          <p:cNvPr id="453" name="Google Shape;453;p63"/>
          <p:cNvSpPr txBox="1"/>
          <p:nvPr>
            <p:ph idx="1" type="body"/>
          </p:nvPr>
        </p:nvSpPr>
        <p:spPr>
          <a:xfrm>
            <a:off x="311700" y="1076275"/>
            <a:ext cx="816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For settings that have values other than true/false, update the summary when the setting value changes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the summary in onPreferenceChangeListener()</a:t>
            </a:r>
            <a:endParaRPr/>
          </a:p>
        </p:txBody>
      </p:sp>
      <p:sp>
        <p:nvSpPr>
          <p:cNvPr id="454" name="Google Shape;454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5" name="Google Shape;455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2749" y="2731400"/>
            <a:ext cx="3348900" cy="15973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56" name="Google Shape;456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063" y="3395250"/>
            <a:ext cx="4391025" cy="93345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summary example</a:t>
            </a:r>
            <a:endParaRPr/>
          </a:p>
        </p:txBody>
      </p:sp>
      <p:sp>
        <p:nvSpPr>
          <p:cNvPr id="462" name="Google Shape;462;p64"/>
          <p:cNvSpPr txBox="1"/>
          <p:nvPr>
            <p:ph idx="1" type="body"/>
          </p:nvPr>
        </p:nvSpPr>
        <p:spPr>
          <a:xfrm>
            <a:off x="72750" y="1101425"/>
            <a:ext cx="901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EditTextPreference cityPref = (EditTextPreference)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findPreference(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"fav_city"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cityPref.setOnPreferenceChangeListener(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Preference.OnPreferenceChangeListener(){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8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rgbClr val="8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8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 boolean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onPreferenceChange(Preference pref, Object value){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String city = value.toString();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pref.setSummary(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"Your favorite city is "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 city);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true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});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3" name="Google Shape;463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4" name="Google Shape;464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3700" y="3738750"/>
            <a:ext cx="4144050" cy="880949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Template</a:t>
            </a:r>
            <a:endParaRPr/>
          </a:p>
        </p:txBody>
      </p:sp>
      <p:sp>
        <p:nvSpPr>
          <p:cNvPr id="470" name="Google Shape;470;p6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2" name="Google Shape;472;p6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6"/>
          <p:cNvSpPr txBox="1"/>
          <p:nvPr>
            <p:ph type="title"/>
          </p:nvPr>
        </p:nvSpPr>
        <p:spPr>
          <a:xfrm>
            <a:off x="117825" y="170825"/>
            <a:ext cx="897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More complex?</a:t>
            </a:r>
            <a:endParaRPr sz="3000"/>
          </a:p>
        </p:txBody>
      </p:sp>
      <p:sp>
        <p:nvSpPr>
          <p:cNvPr id="478" name="Google Shape;478;p66"/>
          <p:cNvSpPr txBox="1"/>
          <p:nvPr>
            <p:ph idx="1" type="body"/>
          </p:nvPr>
        </p:nvSpPr>
        <p:spPr>
          <a:xfrm>
            <a:off x="311700" y="1688175"/>
            <a:ext cx="8520600" cy="20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For anything more complex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use the Settings Activity template!  </a:t>
            </a:r>
            <a:endParaRPr/>
          </a:p>
        </p:txBody>
      </p:sp>
      <p:sp>
        <p:nvSpPr>
          <p:cNvPr id="479" name="Google Shape;479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 Activity template</a:t>
            </a:r>
            <a:endParaRPr/>
          </a:p>
        </p:txBody>
      </p:sp>
      <p:sp>
        <p:nvSpPr>
          <p:cNvPr id="485" name="Google Shape;485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6" name="Google Shape;486;p67"/>
          <p:cNvSpPr txBox="1"/>
          <p:nvPr/>
        </p:nvSpPr>
        <p:spPr>
          <a:xfrm>
            <a:off x="164975" y="1115500"/>
            <a:ext cx="3684300" cy="3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Complex Settings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Backwards compatibility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Customize pre-populated settings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Adaptive layout for phones and tablets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87" name="Google Shape;487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1950" y="1028550"/>
            <a:ext cx="5105400" cy="287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67"/>
          <p:cNvPicPr preferRelativeResize="0"/>
          <p:nvPr/>
        </p:nvPicPr>
        <p:blipFill rotWithShape="1">
          <a:blip r:embed="rId4">
            <a:alphaModFix/>
          </a:blip>
          <a:srcRect b="42817" l="0" r="0" t="0"/>
          <a:stretch/>
        </p:blipFill>
        <p:spPr>
          <a:xfrm>
            <a:off x="3990650" y="2698425"/>
            <a:ext cx="4381500" cy="1879075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67"/>
          <p:cNvSpPr txBox="1"/>
          <p:nvPr/>
        </p:nvSpPr>
        <p:spPr>
          <a:xfrm>
            <a:off x="4225525" y="4060600"/>
            <a:ext cx="1178400" cy="393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Tablet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0" name="Google Shape;490;p67"/>
          <p:cNvSpPr txBox="1"/>
          <p:nvPr/>
        </p:nvSpPr>
        <p:spPr>
          <a:xfrm>
            <a:off x="5407850" y="2207175"/>
            <a:ext cx="1178400" cy="393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Phone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6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496" name="Google Shape;496;p6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8" name="Google Shape;498;p6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504" name="Google Shape;504;p69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Android Studio User Guide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Settings</a:t>
            </a:r>
            <a:r>
              <a:rPr lang="en"/>
              <a:t> (coding)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Preference</a:t>
            </a:r>
            <a:r>
              <a:rPr lang="en"/>
              <a:t> class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PreferenceFragment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Fragment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SharedPreferences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Saving Key-Value Sets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10"/>
              </a:rPr>
              <a:t>Settings</a:t>
            </a:r>
            <a:r>
              <a:rPr lang="en"/>
              <a:t> (design)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511" name="Google Shape;511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2" name="Google Shape;512;p70"/>
          <p:cNvSpPr txBox="1"/>
          <p:nvPr/>
        </p:nvSpPr>
        <p:spPr>
          <a:xfrm>
            <a:off x="311700" y="1879050"/>
            <a:ext cx="8520600" cy="13854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9.2 App settings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9.2 App settings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7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518" name="Google Shape;518;p7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0" name="Google Shape;520;p7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settings</a:t>
            </a:r>
            <a:endParaRPr/>
          </a:p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250313"/>
            <a:ext cx="3590925" cy="181927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362625"/>
            <a:ext cx="4133850" cy="7239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9425" y="1069838"/>
            <a:ext cx="3600450" cy="334327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settings</a:t>
            </a:r>
            <a:endParaRPr/>
          </a:p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9775" y="1012683"/>
            <a:ext cx="5114925" cy="360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311700" y="1076275"/>
            <a:ext cx="338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Users access settings through: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Navigation drawer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Options menu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screens</a:t>
            </a:r>
            <a:endParaRPr/>
          </a:p>
        </p:txBody>
      </p:sp>
      <p:sp>
        <p:nvSpPr>
          <p:cNvPr id="132" name="Google Shape;132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Organize your settings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311700" y="1228675"/>
            <a:ext cx="6036000" cy="30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</a:t>
            </a:r>
            <a:r>
              <a:rPr lang="en"/>
              <a:t>redictable, manageable number of options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7 or less: arrange according to priority with most important at top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7-15 settings: group related settings </a:t>
            </a:r>
            <a:br>
              <a:rPr lang="en"/>
            </a:br>
            <a:r>
              <a:rPr lang="en"/>
              <a:t>under section dividers</a:t>
            </a:r>
            <a:endParaRPr/>
          </a:p>
        </p:txBody>
      </p:sp>
      <p:sp>
        <p:nvSpPr>
          <p:cNvPr id="141" name="Google Shape;141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9936" y="33764"/>
            <a:ext cx="2541214" cy="452825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