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38"/>
  </p:notesMasterIdLst>
  <p:sldIdLst>
    <p:sldId id="256" r:id="rId3"/>
    <p:sldId id="257" r:id="rId4"/>
    <p:sldId id="286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2227" autoAdjust="0"/>
  </p:normalViewPr>
  <p:slideViewPr>
    <p:cSldViewPr snapToGrid="0">
      <p:cViewPr varScale="1">
        <p:scale>
          <a:sx n="93" d="100"/>
          <a:sy n="93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1237-4378-4F25-985A-D38B743CC3C0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C171-ABFB-4D83-8553-D1BE4641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buildscript</a:t>
            </a:r>
            <a:r>
              <a:rPr lang="en-US" dirty="0"/>
              <a:t> </a:t>
            </a:r>
            <a:r>
              <a:rPr lang="en-US" b="1" dirty="0"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repositories</a:t>
            </a:r>
            <a:r>
              <a:rPr lang="en-US" dirty="0"/>
              <a:t> </a:t>
            </a:r>
            <a:r>
              <a:rPr lang="en-US" b="1" dirty="0"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// required for this library, don't use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mavenCentral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jcenter</a:t>
            </a:r>
            <a:r>
              <a:rPr lang="en-US" b="1" dirty="0">
                <a:effectLst/>
              </a:rPr>
              <a:t>()</a:t>
            </a:r>
            <a:r>
              <a:rPr lang="en-US" dirty="0"/>
              <a:t> </a:t>
            </a:r>
          </a:p>
          <a:p>
            <a:r>
              <a:rPr lang="en-US" b="1" dirty="0">
                <a:effectLst/>
              </a:rPr>
              <a:t>     }</a:t>
            </a:r>
            <a:r>
              <a:rPr lang="en-US" dirty="0"/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dependencies</a:t>
            </a:r>
            <a:r>
              <a:rPr lang="en-US" dirty="0"/>
              <a:t> </a:t>
            </a:r>
            <a:r>
              <a:rPr lang="en-US" b="1" dirty="0"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'com.neenbedankt.gradle.plugins:android-apt:1.8'</a:t>
            </a:r>
            <a:r>
              <a:rPr lang="en-US" dirty="0"/>
              <a:t> </a:t>
            </a:r>
          </a:p>
          <a:p>
            <a:r>
              <a:rPr lang="en-US" b="1" dirty="0">
                <a:effectLst/>
              </a:rPr>
              <a:t>      }</a:t>
            </a:r>
            <a:r>
              <a:rPr lang="en-US" dirty="0"/>
              <a:t> </a:t>
            </a:r>
          </a:p>
          <a:p>
            <a:r>
              <a:rPr lang="en-US" b="1" dirty="0">
                <a:effectLst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allprojects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repositories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jcenter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maven {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"https://jitpack.io"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n-US" dirty="0"/>
              <a:t>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com.neenbedankt.android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-apt'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dirty="0" err="1"/>
              <a:t>dbflow_version</a:t>
            </a:r>
            <a:r>
              <a:rPr lang="en-US" dirty="0"/>
              <a:t> 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"3.1.1"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dependencies {</a:t>
            </a:r>
            <a:br>
              <a:rPr lang="en-US" dirty="0"/>
            </a:br>
            <a:r>
              <a:rPr lang="en-US" dirty="0"/>
              <a:t>    apt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com.github.Raizlabs.DBFlow:dbflow-processor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${</a:t>
            </a:r>
            <a:r>
              <a:rPr lang="en-US" dirty="0" err="1"/>
              <a:t>dbflow_version</a:t>
            </a:r>
            <a:r>
              <a:rPr lang="en-US" dirty="0"/>
              <a:t>}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/>
              <a:t>compile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com.github.Raizlabs.DBFlow:dbflow-core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${</a:t>
            </a:r>
            <a:r>
              <a:rPr lang="en-US" dirty="0" err="1"/>
              <a:t>dbflow_version</a:t>
            </a:r>
            <a:r>
              <a:rPr lang="en-US" dirty="0"/>
              <a:t>}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/>
              <a:t>compile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com.github.Raizlabs.DBFlow:dbflow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${</a:t>
            </a:r>
            <a:r>
              <a:rPr lang="en-US" dirty="0" err="1"/>
              <a:t>dbflow_version</a:t>
            </a:r>
            <a:r>
              <a:rPr lang="en-US" dirty="0"/>
              <a:t>}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-cipher database encryption (optional)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compile "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com.github.Raizlabs.DBFlow:dbflow-sqlcipher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:${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dbflow_version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6"/>
            <a:ext cx="12192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he-IL" alt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411663"/>
            <a:ext cx="12192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12192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6"/>
            <a:ext cx="12192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477937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036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492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169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357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658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42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9366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2887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73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577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560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036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503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/>
              <a:t>Click to edit Master title style</a:t>
            </a:r>
            <a:endParaRPr lang="he-IL" sz="3200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97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4220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810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049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40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077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1"/>
            <a:ext cx="12192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0234" y="1295400"/>
            <a:ext cx="10157884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Introduction level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Next level</a:t>
            </a:r>
          </a:p>
          <a:p>
            <a:pPr lvl="4"/>
            <a:r>
              <a:rPr lang="en-US" alt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2534" y="6551614"/>
            <a:ext cx="128693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cut/>
  </p:transition>
  <p:hf hdr="0" ftr="0" dt="0"/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9163051" y="0"/>
            <a:ext cx="1011767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055285" y="0"/>
            <a:ext cx="7209367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232834" y="708025"/>
            <a:ext cx="1570567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1" y="673101"/>
            <a:ext cx="6891867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Topic 1</a:t>
            </a:r>
          </a:p>
          <a:p>
            <a:pPr lvl="0"/>
            <a:r>
              <a:rPr lang="en-US" altLang="en-US"/>
              <a:t>Topic 2</a:t>
            </a:r>
          </a:p>
          <a:p>
            <a:pPr lvl="0"/>
            <a:r>
              <a:rPr lang="en-US" altLang="en-US"/>
              <a:t>Topic 3</a:t>
            </a:r>
          </a:p>
          <a:p>
            <a:pPr lvl="0"/>
            <a:r>
              <a:rPr lang="en-US" altLang="en-US"/>
              <a:t>Topic 4</a:t>
            </a:r>
          </a:p>
          <a:p>
            <a:pPr lvl="0"/>
            <a:r>
              <a:rPr lang="en-US" altLang="en-US"/>
              <a:t>Topic 5</a:t>
            </a:r>
          </a:p>
          <a:p>
            <a:pPr lvl="2"/>
            <a:r>
              <a:rPr lang="en-US" altLang="en-US"/>
              <a:t>Second level</a:t>
            </a:r>
          </a:p>
          <a:p>
            <a:pPr lvl="4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qlite-mana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Persistency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Donny Cordova | Assistant Professor</a:t>
            </a:r>
            <a:br>
              <a:rPr lang="en-US" dirty="0"/>
            </a:br>
            <a:r>
              <a:rPr lang="en-US" dirty="0"/>
              <a:t>Computer Systems Engineering Technology | Oregon Institute of Technology</a:t>
            </a:r>
          </a:p>
        </p:txBody>
      </p:sp>
      <p:pic>
        <p:nvPicPr>
          <p:cNvPr id="2050" name="Picture 2" descr="http://www.electronicarmory.com/app/wp-content/uploads/2016/03/android-databas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6" y="138546"/>
            <a:ext cx="3951316" cy="39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electronicarmory.com/app/wp-content/uploads/2016/03/android-databas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842">
            <a:off x="325583" y="138546"/>
            <a:ext cx="3951316" cy="39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electronicarmory.com/app/wp-content/uploads/2016/03/android-databas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672">
            <a:off x="8034251" y="138546"/>
            <a:ext cx="3951316" cy="39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29033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OnCreate()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 void onCreate(Bundle savedInstanceState) { &lt;code&gt;super.onCreate(savedInstanceState); setContentView(R.layout.main); 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706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// Initializing controls editRollno=(EditText)findViewById(R.id.editRollno); editName=(EditText)findViewById(R.id.editName); editMarks=(EditText)findViewById(R.id.editMarks); btnAdd=(Button)findViewById(R.id.btnAdd); btnDelete=(Button)findViewById(R.id.btnDelete); btnModify=(Button)findViewById(R.id.btnModify); btnView=(Button)findViewById(R.id.btnView); btnViewAll=(Button)findViewById(R.id.btnViewAll); btnShowInfo=(Button)findViewById(R.id.btnShowInfo);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779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// Registering event handlers btnAdd.setOnClickListener(this); btnDelete.setOnClickListener(this); btnModify.setOnClickListener(this); btnView.setOnClickListener(this); btnViewAll.setOnClickListener(this); btnShowInfo.setOnClickListener(this); </a:t>
            </a:r>
            <a:br>
              <a:rPr lang="en-US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790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// Creating database and table db=openOrCreateDatabase("StudentDB", Context.MODE_PRIVATE, null); db.execSQL("CREATE TABLE IF NOT EXISTS student(rollno VARCHAR,name VARCHAR,marks VARCHAR);");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578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 </a:t>
            </a:r>
            <a:r>
              <a:rPr lang="en-US" dirty="0" err="1"/>
              <a:t>onClick</a:t>
            </a:r>
            <a:r>
              <a:rPr lang="en-US" dirty="0"/>
              <a:t>() event handler, we can write the code required to add, delete, modify and view records.</a:t>
            </a:r>
          </a:p>
          <a:p>
            <a:r>
              <a:rPr lang="en-US" dirty="0"/>
              <a:t>The following code uses the </a:t>
            </a:r>
            <a:r>
              <a:rPr lang="en-US" dirty="0" err="1"/>
              <a:t>db.execSQL</a:t>
            </a:r>
            <a:r>
              <a:rPr lang="en-US" dirty="0"/>
              <a:t>() function to insert a student record in the student table.</a:t>
            </a:r>
          </a:p>
          <a:p>
            <a:r>
              <a:rPr lang="en-US" dirty="0" err="1"/>
              <a:t>db.execSQL</a:t>
            </a:r>
            <a:r>
              <a:rPr lang="en-US" dirty="0"/>
              <a:t>("INSERT INTO student VALUES('"+</a:t>
            </a:r>
            <a:r>
              <a:rPr lang="en-US" dirty="0" err="1"/>
              <a:t>editRollno.getText</a:t>
            </a:r>
            <a:r>
              <a:rPr lang="en-US" dirty="0"/>
              <a:t>()+"','"+ </a:t>
            </a:r>
            <a:r>
              <a:rPr lang="en-US" dirty="0" err="1"/>
              <a:t>editName.getText</a:t>
            </a:r>
            <a:r>
              <a:rPr lang="en-US" dirty="0"/>
              <a:t>()+"','"+</a:t>
            </a:r>
            <a:r>
              <a:rPr lang="en-US" dirty="0" err="1"/>
              <a:t>editMarks.getText</a:t>
            </a:r>
            <a:r>
              <a:rPr lang="en-US" dirty="0"/>
              <a:t>()+"');");</a:t>
            </a:r>
          </a:p>
          <a:p>
            <a:endParaRPr lang="en-US" dirty="0"/>
          </a:p>
          <a:p>
            <a:r>
              <a:rPr lang="en-US" dirty="0"/>
              <a:t>The above code generates an INSERT statement by appending the contents of the editable fields into a string and executes the INSERT statement.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15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same way, the DELETE command can be executed as follows:</a:t>
            </a:r>
          </a:p>
          <a:p>
            <a:r>
              <a:rPr lang="en-US"/>
              <a:t>db.execSQL("DELETE FROM student WHERE rollno='"+editRollno.getText()+"'"); </a:t>
            </a:r>
          </a:p>
          <a:p>
            <a:r>
              <a:rPr lang="en-US"/>
              <a:t>The above code deletes the record of the student whose roll number is entered in the editable field.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535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UPDATE command can be executed as follows:</a:t>
            </a:r>
          </a:p>
          <a:p>
            <a:r>
              <a:rPr lang="en-US"/>
              <a:t>db.execSQL("UPDATE student SET name='"+editName.getText()+"',marks='"+ editMarks.getText()+"' WHERE rollno='"+editRollno.getText()+"'");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28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view a student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query using the </a:t>
            </a:r>
            <a:r>
              <a:rPr lang="en-US" dirty="0" err="1"/>
              <a:t>rawQuery</a:t>
            </a:r>
            <a:r>
              <a:rPr lang="en-US" dirty="0"/>
              <a:t>() method of the </a:t>
            </a:r>
            <a:r>
              <a:rPr lang="en-US" dirty="0" err="1"/>
              <a:t>SQLiteDatabase</a:t>
            </a:r>
            <a:r>
              <a:rPr lang="en-US" dirty="0"/>
              <a:t> class as follows:</a:t>
            </a:r>
          </a:p>
          <a:p>
            <a:r>
              <a:rPr lang="en-US" dirty="0"/>
              <a:t>Cursor c=</a:t>
            </a:r>
            <a:r>
              <a:rPr lang="en-US" dirty="0" err="1"/>
              <a:t>db.rawQuery</a:t>
            </a:r>
            <a:r>
              <a:rPr lang="en-US" dirty="0"/>
              <a:t>("SELECT * FROM student WHERE </a:t>
            </a:r>
            <a:r>
              <a:rPr lang="en-US" dirty="0" err="1"/>
              <a:t>rollno</a:t>
            </a:r>
            <a:r>
              <a:rPr lang="en-US" dirty="0"/>
              <a:t>='"+</a:t>
            </a:r>
            <a:r>
              <a:rPr lang="en-US" dirty="0" err="1"/>
              <a:t>editRollno.getText</a:t>
            </a:r>
            <a:r>
              <a:rPr lang="en-US" dirty="0"/>
              <a:t>()+"'", null); if(</a:t>
            </a:r>
            <a:r>
              <a:rPr lang="en-US" dirty="0" err="1"/>
              <a:t>c.moveToFirst</a:t>
            </a:r>
            <a:r>
              <a:rPr lang="en-US" dirty="0"/>
              <a:t>()) { </a:t>
            </a:r>
            <a:r>
              <a:rPr lang="en-US" dirty="0" err="1"/>
              <a:t>editName.setText</a:t>
            </a:r>
            <a:r>
              <a:rPr lang="en-US" dirty="0"/>
              <a:t>(</a:t>
            </a:r>
            <a:r>
              <a:rPr lang="en-US" dirty="0" err="1"/>
              <a:t>c.getString</a:t>
            </a:r>
            <a:r>
              <a:rPr lang="en-US" dirty="0"/>
              <a:t>(1)); </a:t>
            </a:r>
            <a:r>
              <a:rPr lang="en-US" dirty="0" err="1"/>
              <a:t>editMarks.setText</a:t>
            </a:r>
            <a:r>
              <a:rPr lang="en-US" dirty="0"/>
              <a:t>(</a:t>
            </a:r>
            <a:r>
              <a:rPr lang="en-US" dirty="0" err="1"/>
              <a:t>c.getString</a:t>
            </a:r>
            <a:r>
              <a:rPr lang="en-US" dirty="0"/>
              <a:t>(2)); }</a:t>
            </a:r>
          </a:p>
          <a:p>
            <a:endParaRPr lang="en-US" dirty="0"/>
          </a:p>
          <a:p>
            <a:r>
              <a:rPr lang="en-US" dirty="0"/>
              <a:t>The above code uses the </a:t>
            </a:r>
            <a:r>
              <a:rPr lang="en-US" dirty="0" err="1"/>
              <a:t>rawQuery</a:t>
            </a:r>
            <a:r>
              <a:rPr lang="en-US" dirty="0"/>
              <a:t>() method of the </a:t>
            </a:r>
            <a:r>
              <a:rPr lang="en-US" dirty="0" err="1"/>
              <a:t>SQLiteDatabase</a:t>
            </a:r>
            <a:r>
              <a:rPr lang="en-US" dirty="0"/>
              <a:t> class to execute the SELECT statement to select the record of the student, whose roll number is specified. It then checks if the record is found using the </a:t>
            </a:r>
            <a:r>
              <a:rPr lang="en-US" dirty="0" err="1"/>
              <a:t>moveToFirst</a:t>
            </a:r>
            <a:r>
              <a:rPr lang="en-US" dirty="0"/>
              <a:t>() method of the Cursor class and displays the name and marks in the respective editable fields.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944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view all records, the following code can be used:</a:t>
            </a:r>
          </a:p>
          <a:p>
            <a:r>
              <a:rPr lang="en-US"/>
              <a:t>Cursor c=db.rawQuery("SELECT * FROM student", null); </a:t>
            </a:r>
          </a:p>
          <a:p>
            <a:r>
              <a:rPr lang="en-US"/>
              <a:t>if(c.getCount()==0) </a:t>
            </a:r>
          </a:p>
          <a:p>
            <a:r>
              <a:rPr lang="en-US"/>
              <a:t>{</a:t>
            </a:r>
          </a:p>
          <a:p>
            <a:r>
              <a:rPr lang="en-US"/>
              <a:t> showMessage("Error", "No records found"); return; 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062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buffer=new </a:t>
            </a:r>
            <a:r>
              <a:rPr lang="en-US" dirty="0" err="1"/>
              <a:t>StringBuffer</a:t>
            </a:r>
            <a:r>
              <a:rPr lang="en-US" dirty="0"/>
              <a:t>(); while(</a:t>
            </a:r>
            <a:r>
              <a:rPr lang="en-US" dirty="0" err="1"/>
              <a:t>c.moveToNext</a:t>
            </a:r>
            <a:r>
              <a:rPr lang="en-US" dirty="0"/>
              <a:t>()) {</a:t>
            </a:r>
          </a:p>
          <a:p>
            <a:r>
              <a:rPr lang="en-US" dirty="0"/>
              <a:t> </a:t>
            </a:r>
            <a:r>
              <a:rPr lang="en-US" dirty="0" err="1"/>
              <a:t>buffer.append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: "+</a:t>
            </a:r>
            <a:r>
              <a:rPr lang="en-US" dirty="0" err="1"/>
              <a:t>c.getString</a:t>
            </a:r>
            <a:r>
              <a:rPr lang="en-US" dirty="0"/>
              <a:t>(0)+"\n"); </a:t>
            </a:r>
            <a:r>
              <a:rPr lang="en-US" dirty="0" err="1"/>
              <a:t>buffer.append</a:t>
            </a:r>
            <a:r>
              <a:rPr lang="en-US" dirty="0"/>
              <a:t>("Name: "+</a:t>
            </a:r>
            <a:r>
              <a:rPr lang="en-US" dirty="0" err="1"/>
              <a:t>c.getString</a:t>
            </a:r>
            <a:r>
              <a:rPr lang="en-US" dirty="0"/>
              <a:t>(1)+"\n"); </a:t>
            </a:r>
            <a:r>
              <a:rPr lang="en-US" dirty="0" err="1"/>
              <a:t>buffer.append</a:t>
            </a:r>
            <a:r>
              <a:rPr lang="en-US" dirty="0"/>
              <a:t>("Marks: "+</a:t>
            </a:r>
            <a:r>
              <a:rPr lang="en-US" dirty="0" err="1"/>
              <a:t>c.getString</a:t>
            </a:r>
            <a:r>
              <a:rPr lang="en-US" dirty="0"/>
              <a:t>(2)+"\n\n"); }</a:t>
            </a:r>
          </a:p>
          <a:p>
            <a:r>
              <a:rPr lang="en-US" dirty="0"/>
              <a:t> </a:t>
            </a:r>
            <a:r>
              <a:rPr lang="en-US" dirty="0" err="1"/>
              <a:t>showMessage</a:t>
            </a:r>
            <a:r>
              <a:rPr lang="en-US" dirty="0"/>
              <a:t>("Student Details", </a:t>
            </a:r>
            <a:r>
              <a:rPr lang="en-US" dirty="0" err="1"/>
              <a:t>buffer.toString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The above code executes the SELECT command to retrieve records of all students and appends them into a string buffer. Finally, it displays the student details using the user-defined </a:t>
            </a:r>
            <a:r>
              <a:rPr lang="en-US" dirty="0" err="1"/>
              <a:t>showMessage</a:t>
            </a:r>
            <a:r>
              <a:rPr lang="en-US" dirty="0"/>
              <a:t>() function.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808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  <a:p>
            <a:r>
              <a:rPr lang="en-US" dirty="0"/>
              <a:t>Data Persistency</a:t>
            </a:r>
          </a:p>
          <a:p>
            <a:r>
              <a:rPr lang="en-US" dirty="0"/>
              <a:t>	SQLite</a:t>
            </a:r>
          </a:p>
          <a:p>
            <a:r>
              <a:rPr lang="en-US" dirty="0"/>
              <a:t>	</a:t>
            </a:r>
            <a:r>
              <a:rPr lang="en-US" dirty="0" err="1"/>
              <a:t>DBFlow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6559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amo.githubusercontent.com/30d0fe841bf6f0f3949d646d924cb29814e85c8b/68747470733a2f2f646c2e64726f70626f7875736572636f6e74656e742e636f6d2f752f31393431363436392f6f726d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22" y="257604"/>
            <a:ext cx="3286445" cy="397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6141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DBFlow</a:t>
            </a:r>
            <a:r>
              <a:rPr lang="en-US" dirty="0"/>
              <a:t> is an ORM wrapper (similar to N/Hibernate, Spring)</a:t>
            </a:r>
          </a:p>
          <a:p>
            <a:r>
              <a:rPr lang="en-US" dirty="0"/>
              <a:t>A robust, powerful, and very simple ORM android database library with </a:t>
            </a:r>
            <a:r>
              <a:rPr lang="en-US" b="1" dirty="0"/>
              <a:t>annotation processing</a:t>
            </a:r>
            <a:r>
              <a:rPr lang="en-US" dirty="0"/>
              <a:t>.</a:t>
            </a:r>
          </a:p>
          <a:p>
            <a:r>
              <a:rPr lang="en-US" dirty="0"/>
              <a:t>The library is built on speed, performance, and approachability. It not only eliminates most boiler-plate code for dealing with databases, but also provides a powerful and simple API to manage interactions.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478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DBFlow</a:t>
            </a:r>
            <a:r>
              <a:rPr lang="en-US" dirty="0"/>
              <a:t> Example – Class Annotations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5901" y="1411452"/>
            <a:ext cx="5650787" cy="35086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@Table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database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MyDatabase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class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extends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BaseModel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@Column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name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</a:rPr>
              <a:t>"Name"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String 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@Column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name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</a:rPr>
              <a:t>"Age"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99998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999988"/>
                </a:solidFill>
              </a:rPr>
              <a:t>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// Make sure to define this constructor (with no arguments)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     // If you don't querying will fail to return results!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User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super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     // Be sure to call super() on additional constructors as well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User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String 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     super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this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this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</a:rPr>
              <a:t>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341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/ Deleting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4130" y="1244221"/>
            <a:ext cx="6351475" cy="25853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User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User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</a:rPr>
              <a:t>"Jack"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25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save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// or delete easily too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delete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432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– SELECT * FROM Table WHERE 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1938" y="2320817"/>
            <a:ext cx="9146043" cy="25853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users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User_Table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age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greaterThen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25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limit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25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offset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orderBy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User_Table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// true for ASC, false for 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queryList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487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Add </a:t>
            </a:r>
            <a:r>
              <a:rPr lang="en-US" dirty="0" err="1"/>
              <a:t>DBFlow</a:t>
            </a:r>
            <a:r>
              <a:rPr lang="en-US" dirty="0"/>
              <a:t> to Our Projects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1285875" cy="280987"/>
          </a:xfrm>
        </p:spPr>
        <p:txBody>
          <a:bodyPr/>
          <a:lstStyle/>
          <a:p>
            <a:fld id="{8096B311-041B-4106-9A8B-0A8E6D03C7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5472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Let’s update the </a:t>
            </a:r>
            <a:r>
              <a:rPr lang="en-US" dirty="0" err="1"/>
              <a:t>gradle</a:t>
            </a:r>
            <a:r>
              <a:rPr lang="en-US" dirty="0"/>
              <a:t> configuration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9" y="1213881"/>
            <a:ext cx="10950912" cy="37999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244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Also add the following to main </a:t>
            </a:r>
            <a:r>
              <a:rPr lang="en-US" dirty="0" err="1"/>
              <a:t>build.gradle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8" y="1314194"/>
            <a:ext cx="11804651" cy="21533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50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to your </a:t>
            </a:r>
            <a:r>
              <a:rPr lang="en-US" dirty="0" err="1"/>
              <a:t>gradle</a:t>
            </a:r>
            <a:r>
              <a:rPr lang="en-US" dirty="0"/>
              <a:t> build file (module: app)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1" y="1358309"/>
            <a:ext cx="10589013" cy="40099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075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Disable Instant Run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00" y="1295400"/>
            <a:ext cx="7365551" cy="49879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585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8" y="2608262"/>
            <a:ext cx="6924675" cy="2362200"/>
          </a:xfrm>
        </p:spPr>
      </p:pic>
      <p:sp>
        <p:nvSpPr>
          <p:cNvPr id="8" name="TextBox 7"/>
          <p:cNvSpPr txBox="1"/>
          <p:nvPr/>
        </p:nvSpPr>
        <p:spPr>
          <a:xfrm flipH="1">
            <a:off x="780632" y="1392148"/>
            <a:ext cx="1000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Android development, any time you want to show a vertical list of items you will want to use a </a:t>
            </a:r>
            <a:r>
              <a:rPr lang="en-US" dirty="0" err="1"/>
              <a:t>ListView</a:t>
            </a:r>
            <a:r>
              <a:rPr lang="en-US" dirty="0"/>
              <a:t> which is populated using an Adapter to a data source. When we want the data for the list to be sourced directly from a SQLite database query, we can use a </a:t>
            </a:r>
            <a:r>
              <a:rPr lang="en-US" dirty="0" err="1"/>
              <a:t>CursorAdapter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922" y="5188449"/>
            <a:ext cx="1067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CursorAdapter</a:t>
            </a:r>
            <a:r>
              <a:rPr lang="en-US" dirty="0"/>
              <a:t> fits in between a Cursor (data source from SQLite query) and the </a:t>
            </a:r>
            <a:r>
              <a:rPr lang="en-US" dirty="0" err="1"/>
              <a:t>ListView</a:t>
            </a:r>
            <a:r>
              <a:rPr lang="en-US" dirty="0"/>
              <a:t> (visual representation) and configures two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layout template to inflate for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fields of the cursor to bind to which views in the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2057"/>
            <a:ext cx="65" cy="333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55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295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Instantiate </a:t>
            </a:r>
            <a:r>
              <a:rPr lang="en-US" dirty="0" err="1"/>
              <a:t>DBFlow</a:t>
            </a:r>
            <a:r>
              <a:rPr lang="en-US" dirty="0"/>
              <a:t> in Your Application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10" y="1159134"/>
            <a:ext cx="8724964" cy="47672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3430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Create the Database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6" y="1297495"/>
            <a:ext cx="10581239" cy="33207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70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Define your Tables as Java Classes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" y="1390684"/>
            <a:ext cx="10970912" cy="3684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840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Define your Tables as Java Classes (cont.)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20" y="1139014"/>
            <a:ext cx="10012314" cy="500344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7215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View DB Data from Device/Emulator on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475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View DB Data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4103" y="1037147"/>
            <a:ext cx="10326377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 your device and launch the application in debug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may want to use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-d shell "run-as com.yourpackge.name ls /data/data/com.yourpackge.name/databases/"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see what the database filename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com.yourpackge.name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your application package name. You can get it from the manifest file.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 the database file from your application folder to your SD 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-d shell "run-as com.yourpackge.name cat /data/data/com.yourpackge.name/databases/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filename.sqlite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&gt; 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filename.sqlite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filename.sqlite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your database name you used when you created the database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the database files to your machine: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pull 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sdcard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filename.sqlite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copy the database from the SD card to the place where your ADB exist.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Firefox SQLite Manager: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https://addons.mozilla.org/en-US/firefox/addon/sqlite-manager/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Firefox SQLite Manager (Tools-&gt;SQLite Manager) and open your database file from step 3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053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dn02.androidauthority.net/wp-content/uploads/2015/04/sqlite-and-Android-792x4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54" y="72026"/>
            <a:ext cx="75438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9163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SQLite is a opensource SQL database that stores data to a text file on a device. Android comes in with built in SQLite database implementation.</a:t>
            </a:r>
          </a:p>
          <a:p>
            <a:r>
              <a:rPr lang="en-US"/>
              <a:t>SQLite supports all the relational database features. In order to access this database, you don't need to establish any kind of connections for it like JDBC,ODBC e.t.c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833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- Package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package is android.database.sqlite that contains the classes to manage your own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1292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Example- To insert , delete and update records from a table called student.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table called student</a:t>
            </a:r>
          </a:p>
          <a:p>
            <a:r>
              <a:rPr lang="en-US" dirty="0"/>
              <a:t> </a:t>
            </a:r>
            <a:r>
              <a:rPr lang="en-US" dirty="0" err="1"/>
              <a:t>SQLiteDatabase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; </a:t>
            </a:r>
            <a:r>
              <a:rPr lang="en-US" dirty="0" err="1"/>
              <a:t>db</a:t>
            </a:r>
            <a:r>
              <a:rPr lang="en-US" dirty="0"/>
              <a:t>=</a:t>
            </a:r>
            <a:r>
              <a:rPr lang="en-US" dirty="0" err="1"/>
              <a:t>openOrCreateDatabase</a:t>
            </a:r>
            <a:r>
              <a:rPr lang="en-US" dirty="0"/>
              <a:t>("</a:t>
            </a:r>
            <a:r>
              <a:rPr lang="en-US" dirty="0" err="1"/>
              <a:t>StudentDB</a:t>
            </a:r>
            <a:r>
              <a:rPr lang="en-US" dirty="0"/>
              <a:t>", </a:t>
            </a:r>
            <a:r>
              <a:rPr lang="en-US" dirty="0" err="1"/>
              <a:t>Context.MODE_PRIVATE</a:t>
            </a:r>
            <a:r>
              <a:rPr lang="en-US" dirty="0"/>
              <a:t>, null); 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db.execSQL</a:t>
            </a:r>
            <a:r>
              <a:rPr lang="en-US" dirty="0"/>
              <a:t>("CREATE TABLE IF NOT EXISTS student(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 err="1"/>
              <a:t>VARCHAR,name</a:t>
            </a:r>
            <a:r>
              <a:rPr lang="en-US" dirty="0"/>
              <a:t> </a:t>
            </a:r>
            <a:r>
              <a:rPr lang="en-US" dirty="0" err="1"/>
              <a:t>VARCHAR,marks</a:t>
            </a:r>
            <a:r>
              <a:rPr lang="en-US" dirty="0"/>
              <a:t> VARCHAR);");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89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SQLiteDatabase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; </a:t>
            </a:r>
            <a:r>
              <a:rPr lang="en-US" dirty="0" err="1"/>
              <a:t>db</a:t>
            </a:r>
            <a:r>
              <a:rPr lang="en-US" dirty="0"/>
              <a:t>=</a:t>
            </a:r>
            <a:r>
              <a:rPr lang="en-US" dirty="0" err="1"/>
              <a:t>openOrCreateDatabase</a:t>
            </a:r>
            <a:r>
              <a:rPr lang="en-US" dirty="0"/>
              <a:t>("</a:t>
            </a:r>
            <a:r>
              <a:rPr lang="en-US" dirty="0" err="1"/>
              <a:t>StudentDB</a:t>
            </a:r>
            <a:r>
              <a:rPr lang="en-US" dirty="0"/>
              <a:t>", </a:t>
            </a:r>
            <a:r>
              <a:rPr lang="en-US" dirty="0" err="1"/>
              <a:t>Context.MODE_PRIVATE</a:t>
            </a:r>
            <a:r>
              <a:rPr lang="en-US" dirty="0"/>
              <a:t>, null);</a:t>
            </a:r>
          </a:p>
          <a:p>
            <a:endParaRPr lang="en-US" dirty="0"/>
          </a:p>
          <a:p>
            <a:r>
              <a:rPr lang="en-US" dirty="0"/>
              <a:t>In the above code, the </a:t>
            </a:r>
            <a:r>
              <a:rPr lang="en-US" dirty="0" err="1"/>
              <a:t>openOrCreateDatabase</a:t>
            </a:r>
            <a:r>
              <a:rPr lang="en-US" dirty="0"/>
              <a:t>() function is used to open the </a:t>
            </a:r>
            <a:r>
              <a:rPr lang="en-US" dirty="0" err="1"/>
              <a:t>StudentDB</a:t>
            </a:r>
            <a:r>
              <a:rPr lang="en-US" dirty="0"/>
              <a:t> database if it exists or create a new one if it does not exist.</a:t>
            </a:r>
          </a:p>
          <a:p>
            <a:r>
              <a:rPr lang="en-US" dirty="0"/>
              <a:t>The first parameter of this function specifies the name of the database to be opened or created. </a:t>
            </a:r>
          </a:p>
          <a:p>
            <a:r>
              <a:rPr lang="en-US" dirty="0"/>
              <a:t>The second  parameter , </a:t>
            </a:r>
            <a:r>
              <a:rPr lang="en-US" dirty="0" err="1"/>
              <a:t>Context.MODE_PRIVATE</a:t>
            </a:r>
            <a:r>
              <a:rPr lang="en-US" dirty="0"/>
              <a:t> indicates that the database file can only be accessed by the calling application or all applications sharing the same user ID. </a:t>
            </a:r>
          </a:p>
          <a:p>
            <a:r>
              <a:rPr lang="en-US" dirty="0"/>
              <a:t>The third parameter left null if not required.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287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db.execSQL()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db.execSQL</a:t>
            </a:r>
            <a:r>
              <a:rPr lang="en-US" dirty="0"/>
              <a:t>("CREATE TABLE IF NOT EXISTS student(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 err="1"/>
              <a:t>VARCHAR,name</a:t>
            </a:r>
            <a:r>
              <a:rPr lang="en-US" dirty="0"/>
              <a:t> </a:t>
            </a:r>
            <a:r>
              <a:rPr lang="en-US" dirty="0" err="1"/>
              <a:t>VARCHAR,marks</a:t>
            </a:r>
            <a:r>
              <a:rPr lang="en-US" dirty="0"/>
              <a:t> VARCHAR);"); 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db.execSQL</a:t>
            </a:r>
            <a:r>
              <a:rPr lang="en-US" dirty="0"/>
              <a:t>() function executes any SQL command. Here it is used to create the student table if it does not already exist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306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ue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00) Exception Handling</Template>
  <TotalTime>132</TotalTime>
  <Words>1183</Words>
  <Application>Microsoft Office PowerPoint</Application>
  <PresentationFormat>Widescreen</PresentationFormat>
  <Paragraphs>174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Symbol</vt:lpstr>
      <vt:lpstr>blue theme</vt:lpstr>
      <vt:lpstr>6_Custom Design</vt:lpstr>
      <vt:lpstr>Data Persistency in Android</vt:lpstr>
      <vt:lpstr>Outline</vt:lpstr>
      <vt:lpstr>Displaying Data</vt:lpstr>
      <vt:lpstr>SQLite</vt:lpstr>
      <vt:lpstr>Introduction</vt:lpstr>
      <vt:lpstr>Database - Package </vt:lpstr>
      <vt:lpstr>Example- To insert , delete and update records from a table called student.</vt:lpstr>
      <vt:lpstr>PowerPoint Presentation</vt:lpstr>
      <vt:lpstr>db.execSQL()</vt:lpstr>
      <vt:lpstr>OnCreate()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view a student record</vt:lpstr>
      <vt:lpstr>PowerPoint Presentation</vt:lpstr>
      <vt:lpstr>PowerPoint Presentation</vt:lpstr>
      <vt:lpstr>DBFlow</vt:lpstr>
      <vt:lpstr>What is DBFlow?</vt:lpstr>
      <vt:lpstr>DBFlow Example – Class Annotations</vt:lpstr>
      <vt:lpstr>Inserting / Deleting Example</vt:lpstr>
      <vt:lpstr>Restricting Data – SELECT * FROM Table WHERE …</vt:lpstr>
      <vt:lpstr>Let’s Add DBFlow to Our Projects</vt:lpstr>
      <vt:lpstr>Step 1: Let’s update the gradle configuration</vt:lpstr>
      <vt:lpstr>Step 2: Also add the following to main build.gradle</vt:lpstr>
      <vt:lpstr>Step 3: Add to your gradle build file (module: app)</vt:lpstr>
      <vt:lpstr>Step 4: Disable Instant Run</vt:lpstr>
      <vt:lpstr>Step 5: Instantiate DBFlow in Your Application</vt:lpstr>
      <vt:lpstr>Step 6: Create the Database</vt:lpstr>
      <vt:lpstr>Step 7: Define your Tables as Java Classes</vt:lpstr>
      <vt:lpstr>Step 7: Define your Tables as Java Classes (cont.)</vt:lpstr>
      <vt:lpstr>How to View DB Data from Device/Emulator on Computer</vt:lpstr>
      <vt:lpstr>Steps to View DB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Persistency</dc:title>
  <dc:creator>Donny Cordova</dc:creator>
  <cp:lastModifiedBy>Donny Cordova</cp:lastModifiedBy>
  <cp:revision>8</cp:revision>
  <dcterms:created xsi:type="dcterms:W3CDTF">2017-02-07T04:06:47Z</dcterms:created>
  <dcterms:modified xsi:type="dcterms:W3CDTF">2017-02-07T17:18:54Z</dcterms:modified>
</cp:coreProperties>
</file>