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9"/>
  </p:notesMasterIdLst>
  <p:sldIdLst>
    <p:sldId id="256" r:id="rId3"/>
    <p:sldId id="257" r:id="rId4"/>
    <p:sldId id="286" r:id="rId5"/>
    <p:sldId id="288" r:id="rId6"/>
    <p:sldId id="289" r:id="rId7"/>
    <p:sldId id="287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2227" autoAdjust="0"/>
  </p:normalViewPr>
  <p:slideViewPr>
    <p:cSldViewPr snapToGrid="0">
      <p:cViewPr varScale="1">
        <p:scale>
          <a:sx n="46" d="100"/>
          <a:sy n="46" d="100"/>
        </p:scale>
        <p:origin x="2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1237-4378-4F25-985A-D38B743CC3C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6C171-ABFB-4D83-8553-D1BE4641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8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5965826"/>
            <a:ext cx="12192000" cy="892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he-IL" altLang="en-US" sz="18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he-IL" altLang="en-US" sz="180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4411663"/>
            <a:ext cx="12192000" cy="153670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he-IL" altLang="en-US" sz="1800"/>
          </a:p>
        </p:txBody>
      </p:sp>
      <p:sp>
        <p:nvSpPr>
          <p:cNvPr id="6246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5183188"/>
            <a:ext cx="12192000" cy="857250"/>
          </a:xfrm>
        </p:spPr>
        <p:txBody>
          <a:bodyPr lIns="720000" rIns="540000"/>
          <a:lstStyle>
            <a:lvl1pPr marL="0">
              <a:lnSpc>
                <a:spcPct val="87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6022976"/>
            <a:ext cx="12192000" cy="511175"/>
          </a:xfrm>
          <a:solidFill>
            <a:schemeClr val="accent1"/>
          </a:solidFill>
        </p:spPr>
        <p:txBody>
          <a:bodyPr lIns="720000" rIns="540000"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6477937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90360"/>
      </p:ext>
    </p:extLst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24920"/>
      </p:ext>
    </p:extLst>
  </p:cSld>
  <p:clrMapOvr>
    <a:masterClrMapping/>
  </p:clrMapOvr>
  <p:transition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81695"/>
      </p:ext>
    </p:extLst>
  </p:cSld>
  <p:clrMapOvr>
    <a:masterClrMapping/>
  </p:clrMapOvr>
  <p:transition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73576"/>
      </p:ext>
    </p:extLst>
  </p:cSld>
  <p:clrMapOvr>
    <a:masterClrMapping/>
  </p:clrMapOvr>
  <p:transition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46580"/>
      </p:ext>
    </p:extLst>
  </p:cSld>
  <p:clrMapOvr>
    <a:masterClrMapping/>
  </p:clrMapOvr>
  <p:transition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6423"/>
      </p:ext>
    </p:extLst>
  </p:cSld>
  <p:clrMapOvr>
    <a:masterClrMapping/>
  </p:clrMapOvr>
  <p:transition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89366"/>
      </p:ext>
    </p:extLst>
  </p:cSld>
  <p:clrMapOvr>
    <a:masterClrMapping/>
  </p:clrMapOvr>
  <p:transition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22887"/>
      </p:ext>
    </p:extLst>
  </p:cSld>
  <p:clrMapOvr>
    <a:masterClrMapping/>
  </p:clrMapOvr>
  <p:transition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6873"/>
      </p:ext>
    </p:extLst>
  </p:cSld>
  <p:clrMapOvr>
    <a:masterClrMapping/>
  </p:clrMapOvr>
  <p:transition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05775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354013" indent="6350">
              <a:defRPr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3560"/>
      </p:ext>
    </p:extLst>
  </p:cSld>
  <p:clrMapOvr>
    <a:masterClrMapping/>
  </p:clrMapOvr>
  <p:transition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2036"/>
      </p:ext>
    </p:extLst>
  </p:cSld>
  <p:clrMapOvr>
    <a:masterClrMapping/>
  </p:clrMapOvr>
  <p:transition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3503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828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0" y="146051"/>
            <a:ext cx="12192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354013" indent="635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8112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684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7256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1828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3200"/>
              <a:t>Click to edit Master title style</a:t>
            </a:r>
            <a:endParaRPr lang="he-IL" sz="3200" dirty="0"/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4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29975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64220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78104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2049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75402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20774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0" y="6451601"/>
            <a:ext cx="12192000" cy="2762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494" rIns="92985" bIns="4649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 b="1"/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0" y="146051"/>
            <a:ext cx="12192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0234" y="1295400"/>
            <a:ext cx="10157884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Introduction level</a:t>
            </a:r>
          </a:p>
          <a:p>
            <a:pPr lvl="1"/>
            <a:r>
              <a:rPr lang="en-US" altLang="en-US"/>
              <a:t>First level</a:t>
            </a:r>
          </a:p>
          <a:p>
            <a:pPr lvl="2"/>
            <a:r>
              <a:rPr lang="en-US" altLang="en-US"/>
              <a:t>Second level</a:t>
            </a:r>
          </a:p>
          <a:p>
            <a:pPr lvl="3"/>
            <a:r>
              <a:rPr lang="en-US" altLang="en-US"/>
              <a:t>Next level</a:t>
            </a:r>
          </a:p>
          <a:p>
            <a:pPr lvl="4"/>
            <a:r>
              <a:rPr lang="en-US" altLang="en-US"/>
              <a:t>Next level</a:t>
            </a:r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72534" y="6551614"/>
            <a:ext cx="1286933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1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ransition>
    <p:cut/>
  </p:transition>
  <p:hf hdr="0" ftr="0" dt="0"/>
  <p:txStyles>
    <p:titleStyle>
      <a:lvl1pPr marL="354013" indent="6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marL="354013" indent="6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354013" indent="6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354013" indent="6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354013" indent="6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8112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12684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7256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21828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0000"/>
        <a:buFont typeface="Symbol" panose="05050102010706020507" pitchFamily="18" charset="2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273050" indent="-27146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546100" indent="-27146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3pPr>
      <a:lvl4pPr marL="806450" indent="-25876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4pPr>
      <a:lvl5pPr marL="10731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5pPr>
      <a:lvl6pPr marL="15303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6pPr>
      <a:lvl7pPr marL="19875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7pPr>
      <a:lvl8pPr marL="24447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8pPr>
      <a:lvl9pPr marL="29019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gray">
          <a:xfrm>
            <a:off x="9163051" y="0"/>
            <a:ext cx="1011767" cy="6870700"/>
          </a:xfrm>
          <a:prstGeom prst="rect">
            <a:avLst/>
          </a:prstGeom>
          <a:solidFill>
            <a:srgbClr val="85C2E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tIns="46493" rIns="92985" bIns="46493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he-IL" altLang="en-US"/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2055285" y="0"/>
            <a:ext cx="7209367" cy="6889750"/>
          </a:xfrm>
          <a:prstGeom prst="rect">
            <a:avLst/>
          </a:prstGeom>
          <a:solidFill>
            <a:srgbClr val="33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he-IL" altLang="en-US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 rot="10800000">
            <a:off x="232834" y="708025"/>
            <a:ext cx="1570567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Agenda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9951" y="673101"/>
            <a:ext cx="6891867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Topic 1</a:t>
            </a:r>
          </a:p>
          <a:p>
            <a:pPr lvl="0"/>
            <a:r>
              <a:rPr lang="en-US" altLang="en-US"/>
              <a:t>Topic 2</a:t>
            </a:r>
          </a:p>
          <a:p>
            <a:pPr lvl="0"/>
            <a:r>
              <a:rPr lang="en-US" altLang="en-US"/>
              <a:t>Topic 3</a:t>
            </a:r>
          </a:p>
          <a:p>
            <a:pPr lvl="0"/>
            <a:r>
              <a:rPr lang="en-US" altLang="en-US"/>
              <a:t>Topic 4</a:t>
            </a:r>
          </a:p>
          <a:p>
            <a:pPr lvl="0"/>
            <a:r>
              <a:rPr lang="en-US" altLang="en-US"/>
              <a:t>Topic 5</a:t>
            </a:r>
          </a:p>
          <a:p>
            <a:pPr lvl="2"/>
            <a:r>
              <a:rPr lang="en-US" altLang="en-US"/>
              <a:t>Second level</a:t>
            </a:r>
          </a:p>
          <a:p>
            <a:pPr lvl="4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16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75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75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Displaying Data in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Donny Cordova | Assistant Professor</a:t>
            </a:r>
            <a:br>
              <a:rPr lang="en-US" dirty="0"/>
            </a:br>
            <a:r>
              <a:rPr lang="en-US" dirty="0"/>
              <a:t>Computer Systems Engineering Technology | Oregon Institute of Technology</a:t>
            </a:r>
          </a:p>
        </p:txBody>
      </p:sp>
      <p:pic>
        <p:nvPicPr>
          <p:cNvPr id="1026" name="Picture 2" descr="Image result for listview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84" y="0"/>
            <a:ext cx="7877389" cy="524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329033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Displaying Data</a:t>
            </a:r>
          </a:p>
          <a:p>
            <a:r>
              <a:rPr lang="en-US" dirty="0"/>
              <a:t>Image Assets</a:t>
            </a:r>
          </a:p>
          <a:p>
            <a:r>
              <a:rPr lang="en-US" dirty="0"/>
              <a:t>Data Adapters &amp; Data Providers</a:t>
            </a:r>
          </a:p>
          <a:p>
            <a:r>
              <a:rPr lang="en-US" dirty="0" err="1"/>
              <a:t>ListFragments</a:t>
            </a:r>
            <a:r>
              <a:rPr lang="en-US" dirty="0"/>
              <a:t> &amp; </a:t>
            </a:r>
            <a:r>
              <a:rPr lang="en-US" dirty="0" err="1"/>
              <a:t>DetailFragments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6559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Data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38" y="2608262"/>
            <a:ext cx="6924675" cy="2362200"/>
          </a:xfrm>
        </p:spPr>
      </p:pic>
      <p:sp>
        <p:nvSpPr>
          <p:cNvPr id="8" name="TextBox 7"/>
          <p:cNvSpPr txBox="1"/>
          <p:nvPr/>
        </p:nvSpPr>
        <p:spPr>
          <a:xfrm flipH="1">
            <a:off x="780632" y="1392148"/>
            <a:ext cx="10002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Android development, any time you want to show a vertical list of items you will want to use a </a:t>
            </a:r>
            <a:r>
              <a:rPr lang="en-US" dirty="0" err="1"/>
              <a:t>ListView</a:t>
            </a:r>
            <a:r>
              <a:rPr lang="en-US" dirty="0"/>
              <a:t> which is populated using an Adapter to a data source. When we want the data for the list to be sourced directly from a SQLite database query, we can use a </a:t>
            </a:r>
            <a:r>
              <a:rPr lang="en-US" dirty="0" err="1"/>
              <a:t>CursorAdapter</a:t>
            </a:r>
            <a:r>
              <a:rPr lang="en-US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3922" y="5188449"/>
            <a:ext cx="10672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dirty="0" err="1"/>
              <a:t>CursorAdapter</a:t>
            </a:r>
            <a:r>
              <a:rPr lang="en-US" dirty="0"/>
              <a:t> fits in between a Cursor (data source from SQLite query) and the </a:t>
            </a:r>
            <a:r>
              <a:rPr lang="en-US" dirty="0" err="1"/>
              <a:t>ListView</a:t>
            </a:r>
            <a:r>
              <a:rPr lang="en-US" dirty="0"/>
              <a:t> (visual representation) and configures two aspects: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layout template to inflate for an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fields of the cursor to bind to which views in the template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62057"/>
            <a:ext cx="65" cy="3330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55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42953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PNGS!</a:t>
            </a:r>
          </a:p>
          <a:p>
            <a:r>
              <a:rPr lang="en-US" dirty="0"/>
              <a:t>Create an Asset folder in project</a:t>
            </a:r>
          </a:p>
          <a:p>
            <a:r>
              <a:rPr lang="en-US" dirty="0"/>
              <a:t>Create Helper class/method to read PNG from file system and return a Bitmap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65815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Provider and Data Adapter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1984663" y="1506681"/>
            <a:ext cx="3730336" cy="40505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Data Provider</a:t>
            </a:r>
          </a:p>
          <a:p>
            <a:pPr marL="342900" marR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-"/>
              <a:tabLst/>
            </a:pPr>
            <a:r>
              <a:rPr lang="en-US" sz="24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Talk to Database to fetch Data</a:t>
            </a:r>
          </a:p>
          <a:p>
            <a:pPr marL="342900" marR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-"/>
              <a:tabLst/>
            </a:pPr>
            <a:r>
              <a:rPr lang="en-US" sz="24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Contain </a:t>
            </a:r>
            <a:r>
              <a:rPr lang="en-US" sz="2400" dirty="0" err="1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ArrayLists</a:t>
            </a:r>
            <a:r>
              <a:rPr lang="en-US" sz="24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 and Map of Data</a:t>
            </a:r>
          </a:p>
          <a:p>
            <a:pPr marL="342900" marR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-"/>
              <a:tabLst/>
            </a:pPr>
            <a:r>
              <a:rPr lang="en-US" sz="24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Can be a static block initially</a:t>
            </a:r>
          </a:p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7949046" y="1506681"/>
            <a:ext cx="3844636" cy="35141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Data Adapter</a:t>
            </a:r>
          </a:p>
          <a:p>
            <a:pPr marL="342900" marR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-"/>
              <a:tabLst/>
            </a:pPr>
            <a:r>
              <a:rPr lang="en-US" sz="24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Extends </a:t>
            </a:r>
            <a:r>
              <a:rPr lang="en-US" sz="2400" dirty="0" err="1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ArrayAdapter</a:t>
            </a:r>
            <a:r>
              <a:rPr lang="en-US" sz="24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&lt;Type&gt;</a:t>
            </a:r>
          </a:p>
          <a:p>
            <a:pPr marL="342900" marR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-"/>
              <a:tabLst/>
            </a:pPr>
            <a:r>
              <a:rPr lang="en-US" sz="24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Inflates single item layout</a:t>
            </a:r>
          </a:p>
          <a:p>
            <a:pPr marL="342900" marR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-"/>
              <a:tabLst/>
            </a:pPr>
            <a:r>
              <a:rPr lang="en-US" sz="24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Populates widgets with data and returns a View</a:t>
            </a:r>
          </a:p>
        </p:txBody>
      </p:sp>
    </p:spTree>
    <p:extLst>
      <p:ext uri="{BB962C8B-B14F-4D97-AF65-F5344CB8AC3E}">
        <p14:creationId xmlns:p14="http://schemas.microsoft.com/office/powerpoint/2010/main" val="273608507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Drill Down from List to Detail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1355056" y="1148680"/>
            <a:ext cx="3004511" cy="414051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ListFragment</a:t>
            </a:r>
            <a:endParaRPr lang="en-US" dirty="0">
              <a:solidFill>
                <a:srgbClr val="4D4D4D"/>
              </a:solidFill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-"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onViewCreated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</a:p>
          <a:p>
            <a:pPr marL="800100" lvl="1" indent="-342900" defTabSz="912813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Instantiate adapter and ties to a list of single item layouts</a:t>
            </a:r>
          </a:p>
          <a:p>
            <a:pPr marL="800100" lvl="1" indent="-342900" defTabSz="912813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se</a:t>
            </a:r>
            <a:r>
              <a:rPr lang="en-US" dirty="0" err="1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tAdapter</a:t>
            </a:r>
            <a:r>
              <a:rPr lang="en-US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US" dirty="0" err="1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listView</a:t>
            </a:r>
            <a:endParaRPr lang="en-US" dirty="0">
              <a:solidFill>
                <a:srgbClr val="4D4D4D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defTabSz="912813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Create </a:t>
            </a:r>
            <a:r>
              <a:rPr lang="en-US" dirty="0" err="1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OnItemClickListener</a:t>
            </a:r>
            <a:endParaRPr lang="en-US" dirty="0">
              <a:solidFill>
                <a:srgbClr val="4D4D4D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defTabSz="912813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PutExtra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 to save the ID that was clicked</a:t>
            </a: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7004822" y="1207273"/>
            <a:ext cx="2731460" cy="37724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DetailFragment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-"/>
              <a:tabLst/>
            </a:pPr>
            <a:r>
              <a:rPr lang="en-US" sz="2000" dirty="0" err="1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OnViewCreated</a:t>
            </a:r>
            <a:r>
              <a:rPr lang="en-US" sz="20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marL="800100" lvl="1" indent="-342900" defTabSz="912813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 sz="2000" dirty="0" err="1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GetExtra</a:t>
            </a:r>
            <a:r>
              <a:rPr lang="en-US" sz="20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() to get item that was clicked</a:t>
            </a:r>
          </a:p>
          <a:p>
            <a:pPr marL="800100" lvl="1" indent="-342900" defTabSz="912813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 sz="20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Get Refs to widgets and sets to data</a:t>
            </a:r>
          </a:p>
          <a:p>
            <a:pPr marL="800100" lvl="1" indent="-342900" defTabSz="912813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Char char="-"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endParaRPr lang="en-US" sz="2400" dirty="0">
              <a:solidFill>
                <a:srgbClr val="4D4D4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rrow: Right 9"/>
          <p:cNvSpPr/>
          <p:nvPr/>
        </p:nvSpPr>
        <p:spPr bwMode="auto">
          <a:xfrm>
            <a:off x="4602589" y="1249525"/>
            <a:ext cx="2286000" cy="73366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   Drill down</a:t>
            </a: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47" y="2483667"/>
            <a:ext cx="2036429" cy="3159076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515" y="2483667"/>
            <a:ext cx="1837151" cy="2961409"/>
          </a:xfrm>
          <a:prstGeom prst="rect">
            <a:avLst/>
          </a:prstGeom>
        </p:spPr>
      </p:pic>
      <p:sp>
        <p:nvSpPr>
          <p:cNvPr id="13" name="Rectangle: Rounded Corners 12"/>
          <p:cNvSpPr/>
          <p:nvPr/>
        </p:nvSpPr>
        <p:spPr bwMode="auto">
          <a:xfrm rot="16200000">
            <a:off x="-425817" y="1964019"/>
            <a:ext cx="1984664" cy="8989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Data Adapter</a:t>
            </a:r>
          </a:p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endCxn id="13" idx="2"/>
          </p:cNvCxnSpPr>
          <p:nvPr/>
        </p:nvCxnSpPr>
        <p:spPr bwMode="auto">
          <a:xfrm flipH="1">
            <a:off x="1016000" y="2410691"/>
            <a:ext cx="339056" cy="281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/>
          <p:cNvSpPr/>
          <p:nvPr/>
        </p:nvSpPr>
        <p:spPr bwMode="auto">
          <a:xfrm>
            <a:off x="5238367" y="6263736"/>
            <a:ext cx="1984664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Data Provider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 flipV="1">
            <a:off x="3848294" y="5289198"/>
            <a:ext cx="1284816" cy="97453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 bwMode="auto">
          <a:xfrm flipV="1">
            <a:off x="7223031" y="5110255"/>
            <a:ext cx="1038326" cy="115348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004353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blue theme">
  <a:themeElements>
    <a:clrScheme name="CTD_Lesson_template_2008-v1 1">
      <a:dk1>
        <a:srgbClr val="4D4D4D"/>
      </a:dk1>
      <a:lt1>
        <a:srgbClr val="FFFFFF"/>
      </a:lt1>
      <a:dk2>
        <a:srgbClr val="FF6600"/>
      </a:dk2>
      <a:lt2>
        <a:srgbClr val="808080"/>
      </a:lt2>
      <a:accent1>
        <a:srgbClr val="3399CC"/>
      </a:accent1>
      <a:accent2>
        <a:srgbClr val="66CC33"/>
      </a:accent2>
      <a:accent3>
        <a:srgbClr val="FFFFFF"/>
      </a:accent3>
      <a:accent4>
        <a:srgbClr val="404040"/>
      </a:accent4>
      <a:accent5>
        <a:srgbClr val="ADCAE2"/>
      </a:accent5>
      <a:accent6>
        <a:srgbClr val="5CB92D"/>
      </a:accent6>
      <a:hlink>
        <a:srgbClr val="FECC00"/>
      </a:hlink>
      <a:folHlink>
        <a:srgbClr val="B2B2B2"/>
      </a:folHlink>
    </a:clrScheme>
    <a:fontScheme name="CTD_Lesson_template_2008-v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TD_Lesson_template_2008-v1 1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2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6600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B8A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3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3399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ADC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4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66CC33"/>
        </a:accent1>
        <a:accent2>
          <a:srgbClr val="3399CC"/>
        </a:accent2>
        <a:accent3>
          <a:srgbClr val="FFFFFF"/>
        </a:accent3>
        <a:accent4>
          <a:srgbClr val="404040"/>
        </a:accent4>
        <a:accent5>
          <a:srgbClr val="B8E2AD"/>
        </a:accent5>
        <a:accent6>
          <a:srgbClr val="2D8AB9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5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0000FF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0000E7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00) Exception Handling</Template>
  <TotalTime>160</TotalTime>
  <Words>217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Symbol</vt:lpstr>
      <vt:lpstr>blue theme</vt:lpstr>
      <vt:lpstr>6_Custom Design</vt:lpstr>
      <vt:lpstr>Displaying Data in Android</vt:lpstr>
      <vt:lpstr>Outline</vt:lpstr>
      <vt:lpstr>Displaying Data</vt:lpstr>
      <vt:lpstr>Images</vt:lpstr>
      <vt:lpstr>Data Provider and Data Adapter</vt:lpstr>
      <vt:lpstr>Data Drill Down from List to Detail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Persistency</dc:title>
  <dc:creator>Donny Cordova</dc:creator>
  <cp:lastModifiedBy>Donny Cordova</cp:lastModifiedBy>
  <cp:revision>9</cp:revision>
  <dcterms:created xsi:type="dcterms:W3CDTF">2017-02-07T04:06:47Z</dcterms:created>
  <dcterms:modified xsi:type="dcterms:W3CDTF">2017-02-08T17:51:25Z</dcterms:modified>
</cp:coreProperties>
</file>