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70" r:id="rId3"/>
    <p:sldId id="257" r:id="rId4"/>
    <p:sldId id="313" r:id="rId5"/>
    <p:sldId id="314" r:id="rId6"/>
    <p:sldId id="315" r:id="rId7"/>
    <p:sldId id="316" r:id="rId8"/>
    <p:sldId id="395" r:id="rId9"/>
    <p:sldId id="447" r:id="rId10"/>
    <p:sldId id="318" r:id="rId11"/>
    <p:sldId id="320" r:id="rId12"/>
    <p:sldId id="324" r:id="rId13"/>
    <p:sldId id="321" r:id="rId14"/>
    <p:sldId id="325" r:id="rId15"/>
    <p:sldId id="322" r:id="rId16"/>
    <p:sldId id="326" r:id="rId17"/>
    <p:sldId id="396" r:id="rId18"/>
    <p:sldId id="449" r:id="rId19"/>
    <p:sldId id="327" r:id="rId20"/>
    <p:sldId id="450" r:id="rId21"/>
    <p:sldId id="451" r:id="rId22"/>
    <p:sldId id="328" r:id="rId23"/>
    <p:sldId id="329" r:id="rId24"/>
    <p:sldId id="391" r:id="rId25"/>
    <p:sldId id="392" r:id="rId26"/>
    <p:sldId id="393" r:id="rId27"/>
    <p:sldId id="331" r:id="rId28"/>
    <p:sldId id="330" r:id="rId29"/>
    <p:sldId id="332" r:id="rId30"/>
    <p:sldId id="333" r:id="rId31"/>
    <p:sldId id="334" r:id="rId32"/>
    <p:sldId id="452" r:id="rId33"/>
    <p:sldId id="335" r:id="rId34"/>
    <p:sldId id="336" r:id="rId35"/>
    <p:sldId id="337" r:id="rId36"/>
    <p:sldId id="453" r:id="rId37"/>
    <p:sldId id="454" r:id="rId38"/>
    <p:sldId id="455" r:id="rId39"/>
    <p:sldId id="338" r:id="rId40"/>
    <p:sldId id="339" r:id="rId41"/>
    <p:sldId id="344" r:id="rId42"/>
    <p:sldId id="340" r:id="rId43"/>
    <p:sldId id="341" r:id="rId44"/>
    <p:sldId id="456" r:id="rId45"/>
    <p:sldId id="345" r:id="rId46"/>
    <p:sldId id="347" r:id="rId47"/>
    <p:sldId id="342" r:id="rId48"/>
    <p:sldId id="348" r:id="rId49"/>
    <p:sldId id="346" r:id="rId50"/>
    <p:sldId id="349" r:id="rId51"/>
    <p:sldId id="343" r:id="rId52"/>
    <p:sldId id="351" r:id="rId53"/>
    <p:sldId id="353" r:id="rId54"/>
    <p:sldId id="354" r:id="rId55"/>
    <p:sldId id="355" r:id="rId56"/>
    <p:sldId id="356" r:id="rId57"/>
    <p:sldId id="357" r:id="rId58"/>
    <p:sldId id="358" r:id="rId59"/>
    <p:sldId id="359" r:id="rId60"/>
    <p:sldId id="352" r:id="rId61"/>
    <p:sldId id="458" r:id="rId62"/>
    <p:sldId id="350" r:id="rId63"/>
    <p:sldId id="361" r:id="rId64"/>
    <p:sldId id="362" r:id="rId65"/>
    <p:sldId id="360" r:id="rId66"/>
    <p:sldId id="397" r:id="rId67"/>
    <p:sldId id="363" r:id="rId68"/>
    <p:sldId id="365" r:id="rId69"/>
    <p:sldId id="364" r:id="rId70"/>
    <p:sldId id="367" r:id="rId71"/>
    <p:sldId id="459" r:id="rId72"/>
    <p:sldId id="366" r:id="rId73"/>
    <p:sldId id="369" r:id="rId74"/>
    <p:sldId id="368" r:id="rId75"/>
    <p:sldId id="370" r:id="rId76"/>
    <p:sldId id="460" r:id="rId77"/>
    <p:sldId id="372" r:id="rId78"/>
    <p:sldId id="398" r:id="rId79"/>
    <p:sldId id="399" r:id="rId80"/>
    <p:sldId id="400" r:id="rId81"/>
    <p:sldId id="401" r:id="rId82"/>
    <p:sldId id="461" r:id="rId83"/>
    <p:sldId id="462" r:id="rId84"/>
    <p:sldId id="375" r:id="rId85"/>
    <p:sldId id="373" r:id="rId86"/>
    <p:sldId id="376" r:id="rId87"/>
    <p:sldId id="377" r:id="rId88"/>
    <p:sldId id="378" r:id="rId89"/>
    <p:sldId id="379" r:id="rId90"/>
    <p:sldId id="389" r:id="rId91"/>
    <p:sldId id="380" r:id="rId92"/>
    <p:sldId id="382" r:id="rId93"/>
    <p:sldId id="383" r:id="rId94"/>
    <p:sldId id="381" r:id="rId95"/>
    <p:sldId id="384" r:id="rId96"/>
    <p:sldId id="385" r:id="rId97"/>
    <p:sldId id="386" r:id="rId98"/>
    <p:sldId id="387" r:id="rId99"/>
    <p:sldId id="388" r:id="rId100"/>
    <p:sldId id="390" r:id="rId101"/>
    <p:sldId id="413" r:id="rId102"/>
    <p:sldId id="403" r:id="rId103"/>
    <p:sldId id="404" r:id="rId104"/>
    <p:sldId id="405" r:id="rId105"/>
    <p:sldId id="406" r:id="rId106"/>
    <p:sldId id="407" r:id="rId107"/>
    <p:sldId id="408" r:id="rId108"/>
    <p:sldId id="409" r:id="rId109"/>
    <p:sldId id="410" r:id="rId110"/>
    <p:sldId id="430" r:id="rId111"/>
    <p:sldId id="414" r:id="rId112"/>
    <p:sldId id="428" r:id="rId113"/>
    <p:sldId id="429" r:id="rId114"/>
    <p:sldId id="411" r:id="rId115"/>
    <p:sldId id="416" r:id="rId116"/>
    <p:sldId id="415" r:id="rId117"/>
    <p:sldId id="417" r:id="rId118"/>
    <p:sldId id="418" r:id="rId119"/>
    <p:sldId id="412" r:id="rId120"/>
    <p:sldId id="419" r:id="rId121"/>
    <p:sldId id="420" r:id="rId122"/>
    <p:sldId id="463" r:id="rId123"/>
    <p:sldId id="421" r:id="rId124"/>
    <p:sldId id="422" r:id="rId125"/>
    <p:sldId id="423" r:id="rId126"/>
    <p:sldId id="424" r:id="rId127"/>
    <p:sldId id="425" r:id="rId128"/>
    <p:sldId id="426" r:id="rId129"/>
    <p:sldId id="427" r:id="rId130"/>
    <p:sldId id="431" r:id="rId131"/>
    <p:sldId id="464" r:id="rId132"/>
    <p:sldId id="432" r:id="rId133"/>
    <p:sldId id="465" r:id="rId134"/>
    <p:sldId id="433" r:id="rId135"/>
    <p:sldId id="467" r:id="rId136"/>
    <p:sldId id="466" r:id="rId137"/>
    <p:sldId id="434" r:id="rId138"/>
    <p:sldId id="435" r:id="rId139"/>
    <p:sldId id="468" r:id="rId140"/>
    <p:sldId id="469" r:id="rId141"/>
    <p:sldId id="437" r:id="rId142"/>
    <p:sldId id="436" r:id="rId143"/>
    <p:sldId id="438" r:id="rId144"/>
    <p:sldId id="439" r:id="rId145"/>
    <p:sldId id="440" r:id="rId146"/>
    <p:sldId id="441" r:id="rId147"/>
    <p:sldId id="442" r:id="rId148"/>
    <p:sldId id="443" r:id="rId149"/>
    <p:sldId id="444" r:id="rId150"/>
    <p:sldId id="445" r:id="rId151"/>
    <p:sldId id="446" r:id="rId15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38"/>
    <p:restoredTop sz="32025"/>
  </p:normalViewPr>
  <p:slideViewPr>
    <p:cSldViewPr>
      <p:cViewPr varScale="1">
        <p:scale>
          <a:sx n="58" d="100"/>
          <a:sy n="58" d="100"/>
        </p:scale>
        <p:origin x="54" y="44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A92F63A-140C-4CCB-88A0-9EBD8C7CC0DA}" type="slidenum">
              <a:rPr lang="en-US" altLang="en-US"/>
              <a:pPr>
                <a:defRPr/>
              </a:pPr>
              <a:t>‹#›</a:t>
            </a:fld>
            <a:endParaRPr lang="en-US" altLang="en-US"/>
          </a:p>
        </p:txBody>
      </p:sp>
    </p:spTree>
    <p:extLst>
      <p:ext uri="{BB962C8B-B14F-4D97-AF65-F5344CB8AC3E}">
        <p14:creationId xmlns:p14="http://schemas.microsoft.com/office/powerpoint/2010/main" val="4106088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94CEE0E-B36F-4F16-826A-588CFE89D346}" type="slidenum">
              <a:rPr lang="en-US" altLang="en-US"/>
              <a:pPr>
                <a:defRPr/>
              </a:pPr>
              <a:t>‹#›</a:t>
            </a:fld>
            <a:endParaRPr lang="en-US" altLang="en-US"/>
          </a:p>
        </p:txBody>
      </p:sp>
    </p:spTree>
    <p:extLst>
      <p:ext uri="{BB962C8B-B14F-4D97-AF65-F5344CB8AC3E}">
        <p14:creationId xmlns:p14="http://schemas.microsoft.com/office/powerpoint/2010/main" val="846590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D3794F2A-B867-49F2-B0D2-D7A26275DC3D}" type="slidenum">
              <a:rPr lang="en-US" altLang="en-US"/>
              <a:pPr>
                <a:defRPr/>
              </a:pPr>
              <a:t>‹#›</a:t>
            </a:fld>
            <a:endParaRPr lang="en-US" altLang="en-US"/>
          </a:p>
        </p:txBody>
      </p:sp>
    </p:spTree>
    <p:extLst>
      <p:ext uri="{BB962C8B-B14F-4D97-AF65-F5344CB8AC3E}">
        <p14:creationId xmlns:p14="http://schemas.microsoft.com/office/powerpoint/2010/main" val="298190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5E50101D-3DB8-4D98-8E24-E33453DAE9D9}" type="slidenum">
              <a:rPr lang="en-US" altLang="en-US"/>
              <a:pPr>
                <a:defRPr/>
              </a:pPr>
              <a:t>‹#›</a:t>
            </a:fld>
            <a:endParaRPr lang="en-US" altLang="en-US"/>
          </a:p>
        </p:txBody>
      </p:sp>
    </p:spTree>
    <p:extLst>
      <p:ext uri="{BB962C8B-B14F-4D97-AF65-F5344CB8AC3E}">
        <p14:creationId xmlns:p14="http://schemas.microsoft.com/office/powerpoint/2010/main" val="2081083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9B9A750-865D-48DF-B215-94985782C7E4}" type="slidenum">
              <a:rPr lang="en-US" altLang="en-US"/>
              <a:pPr>
                <a:defRPr/>
              </a:pPr>
              <a:t>‹#›</a:t>
            </a:fld>
            <a:endParaRPr lang="en-US" altLang="en-US"/>
          </a:p>
        </p:txBody>
      </p:sp>
    </p:spTree>
    <p:extLst>
      <p:ext uri="{BB962C8B-B14F-4D97-AF65-F5344CB8AC3E}">
        <p14:creationId xmlns:p14="http://schemas.microsoft.com/office/powerpoint/2010/main" val="578045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0B661C7-2F78-4586-9AFF-0302D7EEDEDB}" type="slidenum">
              <a:rPr lang="en-US" altLang="en-US"/>
              <a:pPr>
                <a:defRPr/>
              </a:pPr>
              <a:t>‹#›</a:t>
            </a:fld>
            <a:endParaRPr lang="en-US" altLang="en-US"/>
          </a:p>
        </p:txBody>
      </p:sp>
    </p:spTree>
    <p:extLst>
      <p:ext uri="{BB962C8B-B14F-4D97-AF65-F5344CB8AC3E}">
        <p14:creationId xmlns:p14="http://schemas.microsoft.com/office/powerpoint/2010/main" val="4033349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0B51479D-91D3-4187-8BF8-4BE7C065517A}" type="slidenum">
              <a:rPr lang="en-US" altLang="en-US"/>
              <a:pPr>
                <a:defRPr/>
              </a:pPr>
              <a:t>‹#›</a:t>
            </a:fld>
            <a:endParaRPr lang="en-US" altLang="en-US"/>
          </a:p>
        </p:txBody>
      </p:sp>
    </p:spTree>
    <p:extLst>
      <p:ext uri="{BB962C8B-B14F-4D97-AF65-F5344CB8AC3E}">
        <p14:creationId xmlns:p14="http://schemas.microsoft.com/office/powerpoint/2010/main" val="2247676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805905A1-41A2-43DA-9EED-95BFBF7A9BC6}" type="slidenum">
              <a:rPr lang="en-US" altLang="en-US"/>
              <a:pPr>
                <a:defRPr/>
              </a:pPr>
              <a:t>‹#›</a:t>
            </a:fld>
            <a:endParaRPr lang="en-US" altLang="en-US"/>
          </a:p>
        </p:txBody>
      </p:sp>
    </p:spTree>
    <p:extLst>
      <p:ext uri="{BB962C8B-B14F-4D97-AF65-F5344CB8AC3E}">
        <p14:creationId xmlns:p14="http://schemas.microsoft.com/office/powerpoint/2010/main" val="4175976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B473B4E9-0849-4C76-8C80-A53D15E599A0}" type="slidenum">
              <a:rPr lang="en-US" altLang="en-US"/>
              <a:pPr>
                <a:defRPr/>
              </a:pPr>
              <a:t>‹#›</a:t>
            </a:fld>
            <a:endParaRPr lang="en-US" altLang="en-US"/>
          </a:p>
        </p:txBody>
      </p:sp>
    </p:spTree>
    <p:extLst>
      <p:ext uri="{BB962C8B-B14F-4D97-AF65-F5344CB8AC3E}">
        <p14:creationId xmlns:p14="http://schemas.microsoft.com/office/powerpoint/2010/main" val="2187043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573D801B-8DB4-473B-BE11-A30C5754EA1A}" type="slidenum">
              <a:rPr lang="en-US" altLang="en-US"/>
              <a:pPr>
                <a:defRPr/>
              </a:pPr>
              <a:t>‹#›</a:t>
            </a:fld>
            <a:endParaRPr lang="en-US" altLang="en-US"/>
          </a:p>
        </p:txBody>
      </p:sp>
    </p:spTree>
    <p:extLst>
      <p:ext uri="{BB962C8B-B14F-4D97-AF65-F5344CB8AC3E}">
        <p14:creationId xmlns:p14="http://schemas.microsoft.com/office/powerpoint/2010/main" val="840272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9E3E75D-C0B2-4354-86A5-5DDC4C91AAD8}" type="slidenum">
              <a:rPr lang="en-US" altLang="en-US"/>
              <a:pPr>
                <a:defRPr/>
              </a:pPr>
              <a:t>‹#›</a:t>
            </a:fld>
            <a:endParaRPr lang="en-US" altLang="en-US"/>
          </a:p>
        </p:txBody>
      </p:sp>
    </p:spTree>
    <p:extLst>
      <p:ext uri="{BB962C8B-B14F-4D97-AF65-F5344CB8AC3E}">
        <p14:creationId xmlns:p14="http://schemas.microsoft.com/office/powerpoint/2010/main" val="2965711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76400"/>
            <a:ext cx="8229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0A0404CA-FFA4-4BEA-93BF-7FA99B2B222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a:solidFill>
            <a:schemeClr val="tx2"/>
          </a:solidFill>
          <a:latin typeface="Arial" charset="0"/>
          <a:ea typeface="Arial" charset="0"/>
          <a:cs typeface="Arial" charset="0"/>
        </a:defRPr>
      </a:lvl1pPr>
      <a:lvl2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5pPr>
      <a:lvl6pPr marL="457200" algn="ctr" rtl="0" fontAlgn="base">
        <a:spcBef>
          <a:spcPct val="0"/>
        </a:spcBef>
        <a:spcAft>
          <a:spcPct val="0"/>
        </a:spcAft>
        <a:defRPr sz="4400">
          <a:solidFill>
            <a:schemeClr val="tx2"/>
          </a:solidFill>
          <a:latin typeface="Times New Roman" pitchFamily="18" charset="0"/>
          <a:cs typeface="Times New Roman" pitchFamily="18" charset="0"/>
        </a:defRPr>
      </a:lvl6pPr>
      <a:lvl7pPr marL="914400" algn="ctr" rtl="0" fontAlgn="base">
        <a:spcBef>
          <a:spcPct val="0"/>
        </a:spcBef>
        <a:spcAft>
          <a:spcPct val="0"/>
        </a:spcAft>
        <a:defRPr sz="4400">
          <a:solidFill>
            <a:schemeClr val="tx2"/>
          </a:solidFill>
          <a:latin typeface="Times New Roman" pitchFamily="18" charset="0"/>
          <a:cs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cs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cs typeface="Times New Roman" pitchFamily="18" charset="0"/>
        </a:defRPr>
      </a:lvl9pPr>
    </p:titleStyle>
    <p:bodyStyle>
      <a:lvl1pPr marL="461963" indent="-461963" algn="l" rtl="0" eaLnBrk="0" fontAlgn="base" hangingPunct="0">
        <a:spcBef>
          <a:spcPct val="20000"/>
        </a:spcBef>
        <a:spcAft>
          <a:spcPct val="0"/>
        </a:spcAft>
        <a:buChar char="•"/>
        <a:tabLst/>
        <a:defRPr sz="3200">
          <a:solidFill>
            <a:schemeClr val="tx1"/>
          </a:solidFill>
          <a:latin typeface="+mn-lt"/>
          <a:ea typeface="+mn-ea"/>
          <a:cs typeface="+mn-cs"/>
        </a:defRPr>
      </a:lvl1pPr>
      <a:lvl2pPr marL="925513" indent="-468313" algn="l" rtl="0" eaLnBrk="0" fontAlgn="base" hangingPunct="0">
        <a:spcBef>
          <a:spcPct val="20000"/>
        </a:spcBef>
        <a:spcAft>
          <a:spcPct val="0"/>
        </a:spcAft>
        <a:buChar char="–"/>
        <a:tabLst/>
        <a:defRPr sz="2800">
          <a:solidFill>
            <a:schemeClr val="tx1"/>
          </a:solidFill>
          <a:latin typeface="+mn-lt"/>
          <a:cs typeface="+mn-cs"/>
        </a:defRPr>
      </a:lvl2pPr>
      <a:lvl3pPr marL="1376363" indent="-461963" algn="l" rtl="0" eaLnBrk="0" fontAlgn="base" hangingPunct="0">
        <a:spcBef>
          <a:spcPct val="20000"/>
        </a:spcBef>
        <a:spcAft>
          <a:spcPct val="0"/>
        </a:spcAft>
        <a:buFont typeface="Courier New" charset="0"/>
        <a:buChar char="o"/>
        <a:tabLst/>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en-US"/>
              <a:t>Chapter 5:</a:t>
            </a:r>
            <a:br>
              <a:rPr lang="en-US" altLang="en-US"/>
            </a:br>
            <a:r>
              <a:rPr lang="en-US" altLang="en-US"/>
              <a:t>Menus, SQLite</a:t>
            </a:r>
            <a:endParaRPr lang="en-US" alt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0" y="304800"/>
            <a:ext cx="8229600" cy="1143000"/>
          </a:xfrm>
        </p:spPr>
        <p:txBody>
          <a:bodyPr/>
          <a:lstStyle/>
          <a:p>
            <a:pPr eaLnBrk="1" hangingPunct="1"/>
            <a:r>
              <a:rPr lang="en-US" altLang="en-US" dirty="0"/>
              <a:t>menu_main.xml </a:t>
            </a:r>
            <a:r>
              <a:rPr lang="en-US" altLang="en-US" sz="1800" dirty="0"/>
              <a:t>(2 of 3)</a:t>
            </a:r>
            <a:endParaRPr lang="en-US" altLang="en-US" dirty="0"/>
          </a:p>
        </p:txBody>
      </p:sp>
      <p:sp>
        <p:nvSpPr>
          <p:cNvPr id="10243" name="Rectangle 3"/>
          <p:cNvSpPr>
            <a:spLocks noGrp="1" noChangeArrowheads="1"/>
          </p:cNvSpPr>
          <p:nvPr>
            <p:ph type="body" idx="4294967295"/>
          </p:nvPr>
        </p:nvSpPr>
        <p:spPr>
          <a:xfrm>
            <a:off x="0" y="1676400"/>
            <a:ext cx="8229600" cy="4114800"/>
          </a:xfrm>
        </p:spPr>
        <p:txBody>
          <a:bodyPr/>
          <a:lstStyle/>
          <a:p>
            <a:pPr eaLnBrk="1" hangingPunct="1">
              <a:lnSpc>
                <a:spcPct val="90000"/>
              </a:lnSpc>
              <a:buFontTx/>
              <a:buNone/>
            </a:pPr>
            <a:r>
              <a:rPr lang="en-US" altLang="en-US" sz="2800">
                <a:latin typeface="Arial" charset="0"/>
                <a:ea typeface="Arial" charset="0"/>
                <a:cs typeface="Arial" charset="0"/>
              </a:rPr>
              <a:t>&lt;item   </a:t>
            </a:r>
          </a:p>
          <a:p>
            <a:pPr eaLnBrk="1" hangingPunct="1">
              <a:lnSpc>
                <a:spcPct val="90000"/>
              </a:lnSpc>
              <a:buFontTx/>
              <a:buNone/>
            </a:pP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android:id</a:t>
            </a:r>
            <a:r>
              <a:rPr lang="en-US" altLang="en-US" sz="2800" dirty="0">
                <a:latin typeface="Arial" charset="0"/>
                <a:ea typeface="Arial" charset="0"/>
                <a:cs typeface="Arial" charset="0"/>
              </a:rPr>
              <a:t>="@+id/</a:t>
            </a:r>
            <a:r>
              <a:rPr lang="en-US" altLang="en-US" sz="2800" dirty="0" err="1">
                <a:latin typeface="Arial" charset="0"/>
                <a:ea typeface="Arial" charset="0"/>
                <a:cs typeface="Arial" charset="0"/>
              </a:rPr>
              <a:t>action_add</a:t>
            </a:r>
            <a:r>
              <a:rPr lang="en-US" altLang="en-US" sz="2800" dirty="0">
                <a:latin typeface="Arial" charset="0"/>
                <a:ea typeface="Arial" charset="0"/>
                <a:cs typeface="Arial" charset="0"/>
              </a:rPr>
              <a:t>"</a:t>
            </a:r>
          </a:p>
          <a:p>
            <a:pPr eaLnBrk="1" hangingPunct="1">
              <a:lnSpc>
                <a:spcPct val="90000"/>
              </a:lnSpc>
              <a:buFontTx/>
              <a:buNone/>
            </a:pP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android:title</a:t>
            </a:r>
            <a:r>
              <a:rPr lang="en-US" altLang="en-US" sz="2800" dirty="0">
                <a:latin typeface="Arial" charset="0"/>
                <a:ea typeface="Arial" charset="0"/>
                <a:cs typeface="Arial" charset="0"/>
              </a:rPr>
              <a:t>="@string/add"          </a:t>
            </a:r>
          </a:p>
          <a:p>
            <a:pPr eaLnBrk="1" hangingPunct="1">
              <a:lnSpc>
                <a:spcPct val="90000"/>
              </a:lnSpc>
              <a:buFontTx/>
              <a:buNone/>
            </a:pP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app:showAsAction</a:t>
            </a:r>
            <a:r>
              <a:rPr lang="en-US" altLang="en-US" sz="2800" dirty="0">
                <a:latin typeface="Arial" charset="0"/>
                <a:ea typeface="Arial" charset="0"/>
                <a:cs typeface="Arial" charset="0"/>
              </a:rPr>
              <a:t>="</a:t>
            </a:r>
            <a:r>
              <a:rPr lang="en-US" altLang="en-US" sz="2800" dirty="0" err="1">
                <a:latin typeface="Arial" charset="0"/>
                <a:ea typeface="Arial" charset="0"/>
                <a:cs typeface="Arial" charset="0"/>
              </a:rPr>
              <a:t>ifRoom</a:t>
            </a:r>
            <a:r>
              <a:rPr lang="en-US" altLang="en-US" sz="2800" dirty="0">
                <a:latin typeface="Arial" charset="0"/>
                <a:ea typeface="Arial" charset="0"/>
                <a:cs typeface="Arial" charset="0"/>
              </a:rPr>
              <a:t>"/&gt; </a:t>
            </a:r>
          </a:p>
          <a:p>
            <a:pPr eaLnBrk="1" hangingPunct="1">
              <a:lnSpc>
                <a:spcPct val="90000"/>
              </a:lnSpc>
              <a:buFontTx/>
              <a:buNone/>
            </a:pPr>
            <a:r>
              <a:rPr lang="en-US" altLang="en-US" sz="2800" dirty="0">
                <a:latin typeface="Arial" charset="0"/>
                <a:ea typeface="Arial" charset="0"/>
                <a:cs typeface="Arial" charset="0"/>
              </a:rPr>
              <a:t>&lt;item </a:t>
            </a:r>
            <a:r>
              <a:rPr lang="en-US" altLang="en-US" sz="2800" dirty="0" err="1">
                <a:latin typeface="Arial" charset="0"/>
                <a:ea typeface="Arial" charset="0"/>
                <a:cs typeface="Arial" charset="0"/>
              </a:rPr>
              <a:t>android:id</a:t>
            </a:r>
            <a:r>
              <a:rPr lang="en-US" altLang="en-US" sz="2800" dirty="0">
                <a:latin typeface="Arial" charset="0"/>
                <a:ea typeface="Arial" charset="0"/>
                <a:cs typeface="Arial" charset="0"/>
              </a:rPr>
              <a:t>="@+id/</a:t>
            </a:r>
            <a:r>
              <a:rPr lang="en-US" altLang="en-US" sz="2800" dirty="0" err="1">
                <a:latin typeface="Arial" charset="0"/>
                <a:ea typeface="Arial" charset="0"/>
                <a:cs typeface="Arial" charset="0"/>
              </a:rPr>
              <a:t>action_delete</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android:title</a:t>
            </a:r>
            <a:r>
              <a:rPr lang="en-US" altLang="en-US" sz="2800" dirty="0">
                <a:latin typeface="Arial" charset="0"/>
                <a:ea typeface="Arial" charset="0"/>
                <a:cs typeface="Arial" charset="0"/>
              </a:rPr>
              <a:t>="@string/delete"</a:t>
            </a:r>
            <a:br>
              <a:rPr lang="en-US" altLang="en-US" sz="2800" dirty="0">
                <a:latin typeface="Arial" charset="0"/>
                <a:ea typeface="Arial" charset="0"/>
                <a:cs typeface="Arial" charset="0"/>
              </a:rPr>
            </a:br>
            <a:r>
              <a:rPr lang="en-US" altLang="en-US" sz="2800" dirty="0" err="1">
                <a:latin typeface="Arial" charset="0"/>
                <a:ea typeface="Arial" charset="0"/>
                <a:cs typeface="Arial" charset="0"/>
              </a:rPr>
              <a:t>app:showAsAction</a:t>
            </a:r>
            <a:r>
              <a:rPr lang="en-US" altLang="en-US" sz="2800" dirty="0">
                <a:latin typeface="Arial" charset="0"/>
                <a:ea typeface="Arial" charset="0"/>
                <a:cs typeface="Arial" charset="0"/>
              </a:rPr>
              <a:t>="</a:t>
            </a:r>
            <a:r>
              <a:rPr lang="en-US" altLang="en-US" sz="2800" dirty="0" err="1">
                <a:latin typeface="Arial" charset="0"/>
                <a:ea typeface="Arial" charset="0"/>
                <a:cs typeface="Arial" charset="0"/>
              </a:rPr>
              <a:t>ifRoom</a:t>
            </a:r>
            <a:r>
              <a:rPr lang="en-US" altLang="en-US" sz="2800" dirty="0">
                <a:latin typeface="Arial" charset="0"/>
                <a:ea typeface="Arial" charset="0"/>
                <a:cs typeface="Arial" charset="0"/>
              </a:rPr>
              <a:t>"/&gt; </a:t>
            </a:r>
          </a:p>
          <a:p>
            <a:pPr eaLnBrk="1" hangingPunct="1">
              <a:lnSpc>
                <a:spcPct val="90000"/>
              </a:lnSpc>
              <a:buFontTx/>
              <a:buNone/>
            </a:pPr>
            <a:r>
              <a:rPr lang="en-US" altLang="en-US" sz="2800" dirty="0">
                <a:latin typeface="Arial" charset="0"/>
                <a:ea typeface="Arial" charset="0"/>
                <a:cs typeface="Arial" charset="0"/>
              </a:rPr>
              <a:t>&lt;item </a:t>
            </a:r>
          </a:p>
          <a:p>
            <a:pPr eaLnBrk="1" hangingPunct="1">
              <a:lnSpc>
                <a:spcPct val="90000"/>
              </a:lnSpc>
              <a:buFontTx/>
              <a:buNone/>
            </a:pPr>
            <a:r>
              <a:rPr lang="en-US" altLang="en-US" sz="2800" dirty="0">
                <a:latin typeface="Arial" charset="0"/>
                <a:ea typeface="Arial" charset="0"/>
                <a:cs typeface="Arial" charset="0"/>
              </a:rPr>
              <a:t>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0" y="304800"/>
            <a:ext cx="8229600" cy="1143000"/>
          </a:xfrm>
        </p:spPr>
        <p:txBody>
          <a:bodyPr/>
          <a:lstStyle/>
          <a:p>
            <a:pPr eaLnBrk="1" hangingPunct="1"/>
            <a:r>
              <a:rPr lang="en-US" altLang="en-US" dirty="0"/>
              <a:t>Updating a Candy </a:t>
            </a:r>
            <a:r>
              <a:rPr lang="en-US" altLang="en-US" sz="1800" dirty="0"/>
              <a:t>(1 of 2)</a:t>
            </a:r>
            <a:endParaRPr lang="en-US" altLang="en-US" dirty="0"/>
          </a:p>
        </p:txBody>
      </p:sp>
      <p:sp>
        <p:nvSpPr>
          <p:cNvPr id="103427"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In Version 4, we enable the user to update a candy: change its name or its price.</a:t>
            </a:r>
          </a:p>
          <a:p>
            <a:pPr eaLnBrk="1" hangingPunct="1"/>
            <a:r>
              <a:rPr lang="en-US" altLang="en-US" dirty="0">
                <a:latin typeface="Arial" charset="0"/>
                <a:ea typeface="Arial" charset="0"/>
                <a:cs typeface="Arial" charset="0"/>
              </a:rPr>
              <a:t>We create and code the </a:t>
            </a:r>
            <a:r>
              <a:rPr lang="en-US" altLang="en-US" dirty="0" err="1">
                <a:latin typeface="Arial" charset="0"/>
                <a:ea typeface="Arial" charset="0"/>
                <a:cs typeface="Arial" charset="0"/>
              </a:rPr>
              <a:t>UpdateActivity</a:t>
            </a:r>
            <a:r>
              <a:rPr lang="en-US" altLang="en-US" dirty="0">
                <a:latin typeface="Arial" charset="0"/>
                <a:ea typeface="Arial" charset="0"/>
                <a:cs typeface="Arial" charset="0"/>
              </a:rPr>
              <a:t> class </a:t>
            </a:r>
            <a:r>
              <a:rPr lang="en-US" altLang="en-US" dirty="0">
                <a:latin typeface="Arial" charset="0"/>
                <a:ea typeface="Arial" charset="0"/>
                <a:cs typeface="Arial" charset="0"/>
                <a:sym typeface="Wingdings" panose="05000000000000000000" pitchFamily="2" charset="2"/>
              </a:rPr>
              <a:t> </a:t>
            </a:r>
            <a:r>
              <a:rPr lang="en-US" altLang="en-US" dirty="0">
                <a:latin typeface="Arial" charset="0"/>
                <a:ea typeface="Arial" charset="0"/>
                <a:cs typeface="Arial" charset="0"/>
              </a:rPr>
              <a:t>UpdateActivity.java</a:t>
            </a:r>
          </a:p>
          <a:p>
            <a:pPr eaLnBrk="1" hangingPunct="1"/>
            <a:r>
              <a:rPr lang="en-US" altLang="en-US" dirty="0">
                <a:latin typeface="Arial" charset="0"/>
                <a:ea typeface="Arial" charset="0"/>
                <a:cs typeface="Arial" charset="0"/>
              </a:rPr>
              <a:t>The View is also dynamic </a:t>
            </a:r>
            <a:r>
              <a:rPr lang="en-US" altLang="en-US" dirty="0">
                <a:latin typeface="Arial" charset="0"/>
                <a:ea typeface="Arial" charset="0"/>
                <a:cs typeface="Arial" charset="0"/>
                <a:sym typeface="Wingdings" panose="05000000000000000000" pitchFamily="2" charset="2"/>
              </a:rPr>
              <a:t> we build it by code.</a:t>
            </a:r>
          </a:p>
          <a:p>
            <a:pPr eaLnBrk="1" hangingPunct="1"/>
            <a:r>
              <a:rPr lang="en-US" altLang="en-US" dirty="0">
                <a:latin typeface="Arial" charset="0"/>
                <a:ea typeface="Arial" charset="0"/>
                <a:cs typeface="Arial" charset="0"/>
                <a:sym typeface="Wingdings" panose="05000000000000000000" pitchFamily="2" charset="2"/>
              </a:rPr>
              <a:t>We update the AndroidManifest.xml file.</a:t>
            </a:r>
            <a:endParaRPr lang="en-US" altLang="en-US" dirty="0">
              <a:latin typeface="Arial" charset="0"/>
              <a:ea typeface="Arial" charset="0"/>
              <a:cs typeface="Arial"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0" y="304800"/>
            <a:ext cx="8229600" cy="1143000"/>
          </a:xfrm>
        </p:spPr>
        <p:txBody>
          <a:bodyPr/>
          <a:lstStyle/>
          <a:p>
            <a:pPr eaLnBrk="1" hangingPunct="1"/>
            <a:r>
              <a:rPr lang="en-US" altLang="en-US" dirty="0"/>
              <a:t>Updating a Candy </a:t>
            </a:r>
            <a:r>
              <a:rPr lang="en-US" altLang="en-US" sz="1800" dirty="0"/>
              <a:t>(2 of 2)</a:t>
            </a:r>
            <a:endParaRPr lang="en-US" altLang="en-US" dirty="0"/>
          </a:p>
        </p:txBody>
      </p:sp>
      <p:sp>
        <p:nvSpPr>
          <p:cNvPr id="104451" name="Rectangle 3"/>
          <p:cNvSpPr>
            <a:spLocks noGrp="1" noChangeArrowheads="1"/>
          </p:cNvSpPr>
          <p:nvPr>
            <p:ph type="body" idx="4294967295"/>
          </p:nvPr>
        </p:nvSpPr>
        <p:spPr>
          <a:xfrm>
            <a:off x="0" y="1676400"/>
            <a:ext cx="8229600" cy="4114800"/>
          </a:xfrm>
        </p:spPr>
        <p:txBody>
          <a:bodyPr/>
          <a:lstStyle/>
          <a:p>
            <a:pPr eaLnBrk="1" hangingPunct="1"/>
            <a:r>
              <a:rPr lang="en-US" altLang="en-US">
                <a:latin typeface="Arial" charset="0"/>
                <a:ea typeface="Arial" charset="0"/>
                <a:cs typeface="Arial" charset="0"/>
              </a:rPr>
              <a:t>The list of candies to display for potential editing may be too big for the screen.</a:t>
            </a:r>
          </a:p>
          <a:p>
            <a:pPr eaLnBrk="1" hangingPunct="1"/>
            <a:r>
              <a:rPr lang="en-US" altLang="en-US">
                <a:latin typeface="Arial" charset="0"/>
                <a:ea typeface="Arial" charset="0"/>
                <a:cs typeface="Arial" charset="0"/>
                <a:sym typeface="Wingdings" panose="05000000000000000000" pitchFamily="2" charset="2"/>
              </a:rPr>
              <a:t> We place it inside a ScrollView.</a:t>
            </a:r>
            <a:endParaRPr lang="en-US" altLang="en-US" sz="2800">
              <a:latin typeface="Arial" charset="0"/>
              <a:ea typeface="Arial" charset="0"/>
              <a:cs typeface="Arial"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a:xfrm>
            <a:off x="0" y="304800"/>
            <a:ext cx="8229600" cy="1143000"/>
          </a:xfrm>
        </p:spPr>
        <p:txBody>
          <a:bodyPr/>
          <a:lstStyle/>
          <a:p>
            <a:pPr eaLnBrk="1" hangingPunct="1"/>
            <a:r>
              <a:rPr lang="en-US" altLang="en-US" dirty="0"/>
              <a:t>Update the Menu Selection</a:t>
            </a:r>
          </a:p>
        </p:txBody>
      </p:sp>
      <p:sp>
        <p:nvSpPr>
          <p:cNvPr id="229379" name="Rectangle 3"/>
          <p:cNvSpPr>
            <a:spLocks noGrp="1" noChangeArrowheads="1"/>
          </p:cNvSpPr>
          <p:nvPr>
            <p:ph type="body" idx="4294967295"/>
          </p:nvPr>
        </p:nvSpPr>
        <p:spPr>
          <a:xfrm>
            <a:off x="0" y="1676400"/>
            <a:ext cx="8229600" cy="4114800"/>
          </a:xfrm>
        </p:spPr>
        <p:txBody>
          <a:bodyPr/>
          <a:lstStyle/>
          <a:p>
            <a:pPr eaLnBrk="1" hangingPunct="1">
              <a:buFontTx/>
              <a:buNone/>
              <a:defRPr/>
            </a:pPr>
            <a:r>
              <a:rPr lang="en-US" altLang="en-US" sz="2400" dirty="0">
                <a:latin typeface="Arial" charset="0"/>
                <a:ea typeface="Arial" charset="0"/>
                <a:cs typeface="Arial" charset="0"/>
              </a:rPr>
              <a:t>public </a:t>
            </a:r>
            <a:r>
              <a:rPr lang="en-US" altLang="en-US" sz="2400" dirty="0" err="1">
                <a:latin typeface="Arial" charset="0"/>
                <a:ea typeface="Arial" charset="0"/>
                <a:cs typeface="Arial" charset="0"/>
              </a:rPr>
              <a:t>boolean</a:t>
            </a:r>
            <a:r>
              <a:rPr lang="en-US" altLang="en-US" sz="2400" dirty="0">
                <a:latin typeface="Arial" charset="0"/>
                <a:ea typeface="Arial" charset="0"/>
                <a:cs typeface="Arial" charset="0"/>
              </a:rPr>
              <a:t> </a:t>
            </a:r>
            <a:r>
              <a:rPr lang="en-US" altLang="en-US" sz="2400" dirty="0" err="1">
                <a:latin typeface="Arial" charset="0"/>
                <a:ea typeface="Arial" charset="0"/>
                <a:cs typeface="Arial" charset="0"/>
              </a:rPr>
              <a:t>onOptionsItemSelected</a:t>
            </a:r>
            <a:r>
              <a:rPr lang="en-US" altLang="en-US" sz="2400" dirty="0">
                <a:latin typeface="Arial" charset="0"/>
                <a:ea typeface="Arial" charset="0"/>
                <a:cs typeface="Arial" charset="0"/>
              </a:rPr>
              <a:t>( </a:t>
            </a:r>
            <a:r>
              <a:rPr lang="en-US" altLang="en-US" sz="2400" dirty="0" err="1">
                <a:latin typeface="Arial" charset="0"/>
                <a:ea typeface="Arial" charset="0"/>
                <a:cs typeface="Arial" charset="0"/>
              </a:rPr>
              <a:t>MenuItem</a:t>
            </a:r>
            <a:r>
              <a:rPr lang="en-US" altLang="en-US" sz="2400" dirty="0">
                <a:latin typeface="Arial" charset="0"/>
                <a:ea typeface="Arial" charset="0"/>
                <a:cs typeface="Arial" charset="0"/>
              </a:rPr>
              <a:t> item ) {</a:t>
            </a:r>
            <a:br>
              <a:rPr lang="en-US" altLang="en-US" sz="2400" dirty="0">
                <a:latin typeface="Arial" charset="0"/>
                <a:ea typeface="Arial" charset="0"/>
                <a:cs typeface="Arial" charset="0"/>
              </a:rPr>
            </a:br>
            <a:r>
              <a:rPr lang="en-US" altLang="en-US" sz="2400" dirty="0">
                <a:latin typeface="Arial" charset="0"/>
                <a:ea typeface="Arial" charset="0"/>
                <a:cs typeface="Arial" charset="0"/>
              </a:rPr>
              <a:t>switch ( </a:t>
            </a:r>
            <a:r>
              <a:rPr lang="en-US" altLang="en-US" sz="2400" dirty="0" err="1">
                <a:latin typeface="Arial" charset="0"/>
                <a:ea typeface="Arial" charset="0"/>
                <a:cs typeface="Arial" charset="0"/>
              </a:rPr>
              <a:t>item.getItemId</a:t>
            </a:r>
            <a:r>
              <a:rPr lang="en-US" altLang="en-US" sz="2400" dirty="0">
                <a:latin typeface="Arial" charset="0"/>
                <a:ea typeface="Arial" charset="0"/>
                <a:cs typeface="Arial" charset="0"/>
              </a:rPr>
              <a:t>( ) ) {</a:t>
            </a:r>
            <a:br>
              <a:rPr lang="en-US" altLang="en-US" sz="2400" dirty="0">
                <a:latin typeface="Arial" charset="0"/>
                <a:ea typeface="Arial" charset="0"/>
                <a:cs typeface="Arial" charset="0"/>
              </a:rPr>
            </a:br>
            <a:r>
              <a:rPr lang="en-US" altLang="en-US" sz="2400" dirty="0">
                <a:latin typeface="Arial" charset="0"/>
                <a:ea typeface="Arial" charset="0"/>
                <a:cs typeface="Arial" charset="0"/>
              </a:rPr>
              <a:t>  … </a:t>
            </a:r>
          </a:p>
          <a:p>
            <a:pPr eaLnBrk="1" hangingPunct="1">
              <a:buFontTx/>
              <a:buNone/>
              <a:defRPr/>
            </a:pPr>
            <a:r>
              <a:rPr lang="en-US" altLang="en-US" sz="2400" dirty="0">
                <a:latin typeface="Arial" charset="0"/>
                <a:ea typeface="Arial" charset="0"/>
                <a:cs typeface="Arial" charset="0"/>
              </a:rPr>
              <a:t>    case </a:t>
            </a:r>
            <a:r>
              <a:rPr lang="en-US" altLang="en-US" sz="2400" dirty="0" err="1">
                <a:latin typeface="Arial" charset="0"/>
                <a:ea typeface="Arial" charset="0"/>
                <a:cs typeface="Arial" charset="0"/>
              </a:rPr>
              <a:t>R.id.action_delete</a:t>
            </a:r>
            <a:r>
              <a:rPr lang="en-US" altLang="en-US" sz="2400" dirty="0">
                <a:latin typeface="Arial" charset="0"/>
                <a:ea typeface="Arial" charset="0"/>
                <a:cs typeface="Arial" charset="0"/>
              </a:rPr>
              <a:t>:</a:t>
            </a:r>
            <a:br>
              <a:rPr lang="en-US" altLang="en-US" sz="2400" dirty="0">
                <a:latin typeface="Arial" charset="0"/>
                <a:ea typeface="Arial" charset="0"/>
                <a:cs typeface="Arial" charset="0"/>
              </a:rPr>
            </a:br>
            <a:r>
              <a:rPr lang="en-US" altLang="en-US" sz="2400" b="1" dirty="0">
                <a:latin typeface="Arial" charset="0"/>
                <a:ea typeface="Arial" charset="0"/>
                <a:cs typeface="Arial" charset="0"/>
              </a:rPr>
              <a:t>    Intent </a:t>
            </a:r>
            <a:r>
              <a:rPr lang="en-US" altLang="en-US" sz="2400" b="1" dirty="0" err="1">
                <a:latin typeface="Arial" charset="0"/>
                <a:ea typeface="Arial" charset="0"/>
                <a:cs typeface="Arial" charset="0"/>
              </a:rPr>
              <a:t>updateIntent</a:t>
            </a:r>
            <a:r>
              <a:rPr lang="en-US" altLang="en-US" sz="2400" b="1" dirty="0">
                <a:latin typeface="Arial" charset="0"/>
                <a:ea typeface="Arial" charset="0"/>
                <a:cs typeface="Arial" charset="0"/>
              </a:rPr>
              <a:t> = new Intent(   </a:t>
            </a:r>
          </a:p>
          <a:p>
            <a:pPr eaLnBrk="1" hangingPunct="1">
              <a:buFontTx/>
              <a:buNone/>
              <a:defRPr/>
            </a:pPr>
            <a:r>
              <a:rPr lang="en-US" altLang="en-US" sz="2400" b="1" dirty="0">
                <a:latin typeface="Arial" charset="0"/>
                <a:ea typeface="Arial" charset="0"/>
                <a:cs typeface="Arial" charset="0"/>
              </a:rPr>
              <a:t>         this, </a:t>
            </a:r>
            <a:r>
              <a:rPr lang="en-US" altLang="en-US" sz="2400" b="1" dirty="0" err="1">
                <a:latin typeface="Arial" charset="0"/>
                <a:ea typeface="Arial" charset="0"/>
                <a:cs typeface="Arial" charset="0"/>
              </a:rPr>
              <a:t>UpdateActivity.class</a:t>
            </a:r>
            <a:r>
              <a:rPr lang="en-US" altLang="en-US" sz="2400" b="1" dirty="0">
                <a:latin typeface="Arial" charset="0"/>
                <a:ea typeface="Arial" charset="0"/>
                <a:cs typeface="Arial" charset="0"/>
              </a:rPr>
              <a:t> );</a:t>
            </a:r>
            <a:br>
              <a:rPr lang="en-US" altLang="en-US" sz="2400" b="1" dirty="0">
                <a:latin typeface="Arial" charset="0"/>
                <a:ea typeface="Arial" charset="0"/>
                <a:cs typeface="Arial" charset="0"/>
              </a:rPr>
            </a:br>
            <a:r>
              <a:rPr lang="en-US" altLang="en-US" sz="2400" b="1" dirty="0">
                <a:latin typeface="Arial" charset="0"/>
                <a:ea typeface="Arial" charset="0"/>
                <a:cs typeface="Arial" charset="0"/>
              </a:rPr>
              <a:t>    </a:t>
            </a:r>
            <a:r>
              <a:rPr lang="en-US" altLang="en-US" sz="2400" b="1" dirty="0" err="1">
                <a:latin typeface="Arial" charset="0"/>
                <a:ea typeface="Arial" charset="0"/>
                <a:cs typeface="Arial" charset="0"/>
              </a:rPr>
              <a:t>this.startActivity</a:t>
            </a:r>
            <a:r>
              <a:rPr lang="en-US" altLang="en-US" sz="2400" b="1" dirty="0">
                <a:latin typeface="Arial" charset="0"/>
                <a:ea typeface="Arial" charset="0"/>
                <a:cs typeface="Arial" charset="0"/>
              </a:rPr>
              <a:t>( </a:t>
            </a:r>
            <a:r>
              <a:rPr lang="en-US" altLang="en-US" sz="2400" b="1" dirty="0" err="1">
                <a:latin typeface="Arial" charset="0"/>
                <a:ea typeface="Arial" charset="0"/>
                <a:cs typeface="Arial" charset="0"/>
              </a:rPr>
              <a:t>updateIntent</a:t>
            </a:r>
            <a:r>
              <a:rPr lang="en-US" altLang="en-US" sz="2400" b="1" dirty="0">
                <a:latin typeface="Arial" charset="0"/>
                <a:ea typeface="Arial" charset="0"/>
                <a:cs typeface="Arial" charset="0"/>
              </a:rPr>
              <a:t> );</a:t>
            </a:r>
            <a:br>
              <a:rPr lang="en-US" altLang="en-US" sz="2400" b="1" dirty="0">
                <a:latin typeface="Arial" charset="0"/>
                <a:ea typeface="Arial" charset="0"/>
                <a:cs typeface="Arial" charset="0"/>
              </a:rPr>
            </a:br>
            <a:r>
              <a:rPr lang="en-US" altLang="en-US" sz="2400" b="1" dirty="0">
                <a:latin typeface="Arial" charset="0"/>
                <a:ea typeface="Arial" charset="0"/>
                <a:cs typeface="Arial" charset="0"/>
              </a:rPr>
              <a:t>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0" y="304800"/>
            <a:ext cx="8229600" cy="1143000"/>
          </a:xfrm>
        </p:spPr>
        <p:txBody>
          <a:bodyPr/>
          <a:lstStyle/>
          <a:p>
            <a:pPr eaLnBrk="1" hangingPunct="1"/>
            <a:r>
              <a:rPr lang="en-US" altLang="en-US" dirty="0"/>
              <a:t>Updating a Candy</a:t>
            </a:r>
          </a:p>
        </p:txBody>
      </p:sp>
      <p:sp>
        <p:nvSpPr>
          <p:cNvPr id="106499" name="Rectangle 3"/>
          <p:cNvSpPr>
            <a:spLocks noGrp="1" noChangeArrowheads="1"/>
          </p:cNvSpPr>
          <p:nvPr>
            <p:ph type="body" idx="4294967295"/>
          </p:nvPr>
        </p:nvSpPr>
        <p:spPr>
          <a:xfrm>
            <a:off x="0" y="1676400"/>
            <a:ext cx="8229600" cy="4114800"/>
          </a:xfrm>
        </p:spPr>
        <p:txBody>
          <a:bodyPr/>
          <a:lstStyle/>
          <a:p>
            <a:pPr eaLnBrk="1" hangingPunct="1"/>
            <a:r>
              <a:rPr lang="en-US" altLang="en-US">
                <a:latin typeface="Arial" charset="0"/>
                <a:ea typeface="Arial" charset="0"/>
                <a:cs typeface="Arial" charset="0"/>
              </a:rPr>
              <a:t>We add an activity element to the AndroidManifest.xml file for UpdateActivity.</a:t>
            </a:r>
          </a:p>
          <a:p>
            <a:pPr eaLnBrk="1" hangingPunct="1"/>
            <a:r>
              <a:rPr lang="en-US" altLang="en-US">
                <a:latin typeface="Arial" charset="0"/>
                <a:ea typeface="Arial" charset="0"/>
                <a:cs typeface="Arial" charset="0"/>
              </a:rPr>
              <a:t>Inside UpdateActivity, we need a DatabaseManager instance variable to perform database operations.</a:t>
            </a:r>
            <a:endParaRPr lang="en-US" altLang="en-US" sz="2800">
              <a:latin typeface="Arial" charset="0"/>
              <a:ea typeface="Arial" charset="0"/>
              <a:cs typeface="Arial"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0" y="304800"/>
            <a:ext cx="8229600" cy="1143000"/>
          </a:xfrm>
        </p:spPr>
        <p:txBody>
          <a:bodyPr/>
          <a:lstStyle/>
          <a:p>
            <a:pPr eaLnBrk="1" hangingPunct="1"/>
            <a:r>
              <a:rPr lang="en-US" altLang="en-US" dirty="0"/>
              <a:t>Updating a Candy—GUI </a:t>
            </a:r>
            <a:r>
              <a:rPr lang="en-US" altLang="en-US" sz="1800" dirty="0"/>
              <a:t>(1 of 3)</a:t>
            </a:r>
            <a:endParaRPr lang="en-US" altLang="en-US" dirty="0"/>
          </a:p>
        </p:txBody>
      </p:sp>
      <p:sp>
        <p:nvSpPr>
          <p:cNvPr id="107523"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Four elements per Candy:</a:t>
            </a:r>
          </a:p>
          <a:p>
            <a:pPr lvl="1" eaLnBrk="1" hangingPunct="1"/>
            <a:r>
              <a:rPr lang="en-US" altLang="en-US" dirty="0">
                <a:latin typeface="Arial" charset="0"/>
                <a:ea typeface="Arial" charset="0"/>
                <a:cs typeface="Arial" charset="0"/>
              </a:rPr>
              <a:t>One </a:t>
            </a:r>
            <a:r>
              <a:rPr lang="en-US" altLang="en-US" dirty="0" err="1">
                <a:latin typeface="Arial" charset="0"/>
                <a:ea typeface="Arial" charset="0"/>
                <a:cs typeface="Arial" charset="0"/>
              </a:rPr>
              <a:t>TextView</a:t>
            </a:r>
            <a:r>
              <a:rPr lang="en-US" altLang="en-US" dirty="0">
                <a:latin typeface="Arial" charset="0"/>
                <a:ea typeface="Arial" charset="0"/>
                <a:cs typeface="Arial" charset="0"/>
              </a:rPr>
              <a:t> (id)</a:t>
            </a:r>
          </a:p>
          <a:p>
            <a:pPr lvl="1" eaLnBrk="1" hangingPunct="1"/>
            <a:r>
              <a:rPr lang="en-US" altLang="en-US" dirty="0">
                <a:latin typeface="Arial" charset="0"/>
                <a:ea typeface="Arial" charset="0"/>
                <a:cs typeface="Arial" charset="0"/>
              </a:rPr>
              <a:t>One </a:t>
            </a:r>
            <a:r>
              <a:rPr lang="en-US" altLang="en-US" dirty="0" err="1">
                <a:latin typeface="Arial" charset="0"/>
                <a:ea typeface="Arial" charset="0"/>
                <a:cs typeface="Arial" charset="0"/>
              </a:rPr>
              <a:t>EditText</a:t>
            </a:r>
            <a:r>
              <a:rPr lang="en-US" altLang="en-US" dirty="0">
                <a:latin typeface="Arial" charset="0"/>
                <a:ea typeface="Arial" charset="0"/>
                <a:cs typeface="Arial" charset="0"/>
              </a:rPr>
              <a:t> (</a:t>
            </a:r>
            <a:r>
              <a:rPr lang="en-US" altLang="en-US" dirty="0" err="1">
                <a:latin typeface="Arial" charset="0"/>
                <a:ea typeface="Arial" charset="0"/>
                <a:cs typeface="Arial" charset="0"/>
              </a:rPr>
              <a:t>decription</a:t>
            </a:r>
            <a:r>
              <a:rPr lang="en-US" altLang="en-US" dirty="0">
                <a:latin typeface="Arial" charset="0"/>
                <a:ea typeface="Arial" charset="0"/>
                <a:cs typeface="Arial" charset="0"/>
              </a:rPr>
              <a:t>)</a:t>
            </a:r>
          </a:p>
          <a:p>
            <a:pPr lvl="1" eaLnBrk="1" hangingPunct="1"/>
            <a:r>
              <a:rPr lang="en-US" altLang="en-US" dirty="0">
                <a:latin typeface="Arial" charset="0"/>
                <a:ea typeface="Arial" charset="0"/>
                <a:cs typeface="Arial" charset="0"/>
              </a:rPr>
              <a:t>One </a:t>
            </a:r>
            <a:r>
              <a:rPr lang="en-US" altLang="en-US" dirty="0" err="1">
                <a:latin typeface="Arial" charset="0"/>
                <a:ea typeface="Arial" charset="0"/>
                <a:cs typeface="Arial" charset="0"/>
              </a:rPr>
              <a:t>EditText</a:t>
            </a:r>
            <a:r>
              <a:rPr lang="en-US" altLang="en-US" dirty="0">
                <a:latin typeface="Arial" charset="0"/>
                <a:ea typeface="Arial" charset="0"/>
                <a:cs typeface="Arial" charset="0"/>
              </a:rPr>
              <a:t> (price)</a:t>
            </a:r>
          </a:p>
          <a:p>
            <a:pPr lvl="1" eaLnBrk="1" hangingPunct="1"/>
            <a:r>
              <a:rPr lang="en-US" altLang="en-US" dirty="0">
                <a:latin typeface="Arial" charset="0"/>
                <a:ea typeface="Arial" charset="0"/>
                <a:cs typeface="Arial" charset="0"/>
              </a:rPr>
              <a:t>One Button </a:t>
            </a:r>
            <a:r>
              <a:rPr lang="en-US" altLang="en-US" dirty="0">
                <a:latin typeface="Arial" charset="0"/>
                <a:ea typeface="Arial" charset="0"/>
                <a:cs typeface="Arial" charset="0"/>
                <a:sym typeface="Wingdings" panose="05000000000000000000" pitchFamily="2" charset="2"/>
              </a:rPr>
              <a:t> commit the update</a:t>
            </a:r>
          </a:p>
          <a:p>
            <a:pPr eaLnBrk="1" hangingPunct="1"/>
            <a:r>
              <a:rPr lang="en-US" altLang="en-US" dirty="0">
                <a:latin typeface="Arial" charset="0"/>
                <a:ea typeface="Arial" charset="0"/>
                <a:cs typeface="Arial" charset="0"/>
                <a:sym typeface="Wingdings" panose="05000000000000000000" pitchFamily="2" charset="2"/>
              </a:rPr>
              <a:t>The user can update description and price.</a:t>
            </a:r>
            <a:endParaRPr lang="en-US" altLang="en-US" sz="2800" dirty="0">
              <a:latin typeface="Arial" charset="0"/>
              <a:ea typeface="Arial" charset="0"/>
              <a:cs typeface="Arial"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0" y="304800"/>
            <a:ext cx="8229600" cy="1143000"/>
          </a:xfrm>
        </p:spPr>
        <p:txBody>
          <a:bodyPr/>
          <a:lstStyle/>
          <a:p>
            <a:pPr eaLnBrk="1" hangingPunct="1"/>
            <a:r>
              <a:rPr lang="en-US" altLang="en-US" dirty="0"/>
              <a:t>Updating a Candy—GUI </a:t>
            </a:r>
            <a:r>
              <a:rPr lang="en-US" altLang="en-US" sz="1800" dirty="0"/>
              <a:t>(2 of 3)</a:t>
            </a:r>
            <a:endParaRPr lang="en-US" altLang="en-US" dirty="0"/>
          </a:p>
        </p:txBody>
      </p:sp>
      <p:sp>
        <p:nvSpPr>
          <p:cNvPr id="108547"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As in the delete activity, we could provide a back button to go back to the main activity.</a:t>
            </a:r>
          </a:p>
          <a:p>
            <a:pPr eaLnBrk="1" hangingPunct="1"/>
            <a:r>
              <a:rPr lang="en-US" altLang="en-US" dirty="0">
                <a:latin typeface="Arial" charset="0"/>
                <a:ea typeface="Arial" charset="0"/>
                <a:cs typeface="Arial" charset="0"/>
              </a:rPr>
              <a:t>However, there is no need for it: the user can use the device's back button, which pops the current activity off the stack.</a:t>
            </a:r>
            <a:endParaRPr lang="en-US" altLang="en-US" sz="2800" dirty="0">
              <a:latin typeface="Arial" charset="0"/>
              <a:ea typeface="Arial" charset="0"/>
              <a:cs typeface="Arial"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0" y="304800"/>
            <a:ext cx="8229600" cy="1143000"/>
          </a:xfrm>
        </p:spPr>
        <p:txBody>
          <a:bodyPr/>
          <a:lstStyle/>
          <a:p>
            <a:pPr eaLnBrk="1" hangingPunct="1"/>
            <a:r>
              <a:rPr lang="en-US" altLang="en-US" dirty="0"/>
              <a:t>Updating a Candy—GUI </a:t>
            </a:r>
            <a:r>
              <a:rPr lang="en-US" altLang="en-US" sz="1800" dirty="0"/>
              <a:t>(3 of 3)</a:t>
            </a:r>
            <a:endParaRPr lang="en-US" altLang="en-US" dirty="0"/>
          </a:p>
        </p:txBody>
      </p:sp>
      <p:pic>
        <p:nvPicPr>
          <p:cNvPr id="5122" name="Picture 2" descr="\\10.1.1.17\productions\ART\ART PROCESS\PPT Projects\Franceschi_PPT_163645\TIF files\Chapter 5\9781284093650_CH05_FIGF0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8336" y="1295400"/>
            <a:ext cx="2627328" cy="48005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a:xfrm>
            <a:off x="0" y="304800"/>
            <a:ext cx="8229600" cy="1143000"/>
          </a:xfrm>
        </p:spPr>
        <p:txBody>
          <a:bodyPr/>
          <a:lstStyle/>
          <a:p>
            <a:pPr eaLnBrk="1" hangingPunct="1"/>
            <a:r>
              <a:rPr lang="en-US" altLang="en-US" dirty="0"/>
              <a:t>Updating a Candy</a:t>
            </a:r>
          </a:p>
        </p:txBody>
      </p:sp>
      <p:sp>
        <p:nvSpPr>
          <p:cNvPr id="110595"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As in the delete activity, we code a separate method, </a:t>
            </a:r>
            <a:r>
              <a:rPr lang="en-US" altLang="en-US" dirty="0" err="1">
                <a:latin typeface="Arial" charset="0"/>
                <a:ea typeface="Arial" charset="0"/>
                <a:cs typeface="Arial" charset="0"/>
              </a:rPr>
              <a:t>updateView</a:t>
            </a:r>
            <a:r>
              <a:rPr lang="en-US" altLang="en-US" dirty="0">
                <a:latin typeface="Arial" charset="0"/>
                <a:ea typeface="Arial" charset="0"/>
                <a:cs typeface="Arial" charset="0"/>
              </a:rPr>
              <a:t>, to code the GUI.</a:t>
            </a:r>
          </a:p>
          <a:p>
            <a:pPr eaLnBrk="1" hangingPunct="1"/>
            <a:r>
              <a:rPr lang="en-US" altLang="en-US" dirty="0">
                <a:latin typeface="Arial" charset="0"/>
                <a:ea typeface="Arial" charset="0"/>
                <a:cs typeface="Arial" charset="0"/>
              </a:rPr>
              <a:t>When the user edits a candy and commits the update, not only do we update it in the database, but we also refresh the current screen by calling </a:t>
            </a:r>
            <a:r>
              <a:rPr lang="en-US" altLang="en-US" dirty="0" err="1">
                <a:latin typeface="Arial" charset="0"/>
                <a:ea typeface="Arial" charset="0"/>
                <a:cs typeface="Arial" charset="0"/>
              </a:rPr>
              <a:t>updateView</a:t>
            </a:r>
            <a:r>
              <a:rPr lang="en-US" altLang="en-US" dirty="0">
                <a:latin typeface="Arial" charset="0"/>
                <a:ea typeface="Arial" charset="0"/>
                <a:cs typeface="Arial" charset="0"/>
              </a:rPr>
              <a:t>.</a:t>
            </a:r>
            <a:endParaRPr lang="en-US" altLang="en-US" sz="2800" dirty="0">
              <a:latin typeface="Arial" charset="0"/>
              <a:ea typeface="Arial" charset="0"/>
              <a:cs typeface="Arial"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updateView</a:t>
            </a:r>
            <a:r>
              <a:rPr lang="en-US" altLang="en-US" dirty="0"/>
              <a:t> Method </a:t>
            </a:r>
            <a:r>
              <a:rPr lang="en-US" altLang="en-US" sz="1800" dirty="0"/>
              <a:t>(1 of 14)</a:t>
            </a:r>
            <a:endParaRPr lang="en-US" altLang="en-US" dirty="0"/>
          </a:p>
        </p:txBody>
      </p:sp>
      <p:sp>
        <p:nvSpPr>
          <p:cNvPr id="236547" name="Rectangle 3"/>
          <p:cNvSpPr>
            <a:spLocks noGrp="1" noChangeArrowheads="1"/>
          </p:cNvSpPr>
          <p:nvPr>
            <p:ph type="body" idx="4294967295"/>
          </p:nvPr>
        </p:nvSpPr>
        <p:spPr>
          <a:xfrm>
            <a:off x="0" y="1676400"/>
            <a:ext cx="8229600" cy="4114800"/>
          </a:xfrm>
        </p:spPr>
        <p:txBody>
          <a:bodyPr/>
          <a:lstStyle/>
          <a:p>
            <a:pPr eaLnBrk="1" hangingPunct="1">
              <a:defRPr/>
            </a:pPr>
            <a:r>
              <a:rPr lang="en-US" altLang="en-US" dirty="0">
                <a:latin typeface="Arial" charset="0"/>
                <a:ea typeface="Arial" charset="0"/>
                <a:cs typeface="Arial" charset="0"/>
              </a:rPr>
              <a:t>We call </a:t>
            </a:r>
            <a:r>
              <a:rPr lang="en-US" altLang="en-US" dirty="0" err="1">
                <a:latin typeface="Arial" charset="0"/>
                <a:ea typeface="Arial" charset="0"/>
                <a:cs typeface="Arial" charset="0"/>
              </a:rPr>
              <a:t>selectAll</a:t>
            </a:r>
            <a:r>
              <a:rPr lang="en-US" altLang="en-US" dirty="0">
                <a:latin typeface="Arial" charset="0"/>
                <a:ea typeface="Arial" charset="0"/>
                <a:cs typeface="Arial" charset="0"/>
              </a:rPr>
              <a:t> from the </a:t>
            </a:r>
            <a:r>
              <a:rPr lang="en-US" altLang="en-US" dirty="0" err="1">
                <a:latin typeface="Arial" charset="0"/>
                <a:ea typeface="Arial" charset="0"/>
                <a:cs typeface="Arial" charset="0"/>
              </a:rPr>
              <a:t>DatabaseManager</a:t>
            </a:r>
            <a:r>
              <a:rPr lang="en-US" altLang="en-US" dirty="0">
                <a:latin typeface="Arial" charset="0"/>
                <a:ea typeface="Arial" charset="0"/>
                <a:cs typeface="Arial" charset="0"/>
              </a:rPr>
              <a:t> class:</a:t>
            </a:r>
          </a:p>
          <a:p>
            <a:pPr eaLnBrk="1" hangingPunct="1">
              <a:buFontTx/>
              <a:buNone/>
              <a:defRPr/>
            </a:pPr>
            <a:r>
              <a:rPr lang="en-US" altLang="en-US" dirty="0">
                <a:latin typeface="Arial" charset="0"/>
                <a:ea typeface="Arial" charset="0"/>
                <a:cs typeface="Arial" charset="0"/>
              </a:rPr>
              <a:t>		</a:t>
            </a:r>
            <a:r>
              <a:rPr lang="en-US" altLang="en-US" dirty="0" err="1">
                <a:latin typeface="Arial" charset="0"/>
                <a:ea typeface="Arial" charset="0"/>
                <a:cs typeface="Arial" charset="0"/>
              </a:rPr>
              <a:t>ArrayList</a:t>
            </a:r>
            <a:r>
              <a:rPr lang="en-US" altLang="en-US" dirty="0">
                <a:latin typeface="Arial" charset="0"/>
                <a:ea typeface="Arial" charset="0"/>
                <a:cs typeface="Arial" charset="0"/>
              </a:rPr>
              <a:t>&lt;Candy&gt; candies = 		     		</a:t>
            </a:r>
            <a:r>
              <a:rPr lang="en-US" altLang="en-US" dirty="0" err="1">
                <a:latin typeface="Arial" charset="0"/>
                <a:ea typeface="Arial" charset="0"/>
                <a:cs typeface="Arial" charset="0"/>
              </a:rPr>
              <a:t>dbManager.selectAll</a:t>
            </a:r>
            <a:r>
              <a:rPr lang="en-US" altLang="en-US" dirty="0">
                <a:latin typeface="Arial" charset="0"/>
                <a:ea typeface="Arial" charset="0"/>
                <a:cs typeface="Arial" charset="0"/>
              </a:rPr>
              <a:t>( )</a:t>
            </a:r>
            <a:r>
              <a:rPr lang="en-US" altLang="en-US" dirty="0">
                <a:solidFill>
                  <a:srgbClr val="000000"/>
                </a:solidFill>
                <a:latin typeface="Arial" charset="0"/>
                <a:ea typeface="Arial" charset="0"/>
                <a:cs typeface="Arial" charset="0"/>
              </a:rPr>
              <a:t>;</a:t>
            </a:r>
            <a:r>
              <a:rPr lang="en-US" altLang="en-US" dirty="0">
                <a:latin typeface="Arial" charset="0"/>
                <a:ea typeface="Arial" charset="0"/>
                <a:cs typeface="Arial" charset="0"/>
              </a:rPr>
              <a:t>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updateView</a:t>
            </a:r>
            <a:r>
              <a:rPr lang="en-US" altLang="en-US" dirty="0"/>
              <a:t> Method </a:t>
            </a:r>
            <a:r>
              <a:rPr lang="en-US" altLang="en-US" sz="1800" dirty="0"/>
              <a:t>(2 of 14)</a:t>
            </a:r>
            <a:endParaRPr lang="en-US" altLang="en-US" dirty="0"/>
          </a:p>
        </p:txBody>
      </p:sp>
      <p:sp>
        <p:nvSpPr>
          <p:cNvPr id="112643" name="Rectangle 3"/>
          <p:cNvSpPr>
            <a:spLocks noGrp="1" noChangeArrowheads="1"/>
          </p:cNvSpPr>
          <p:nvPr>
            <p:ph type="body" idx="4294967295"/>
          </p:nvPr>
        </p:nvSpPr>
        <p:spPr>
          <a:xfrm>
            <a:off x="0" y="1676400"/>
            <a:ext cx="8229600" cy="4114800"/>
          </a:xfrm>
        </p:spPr>
        <p:txBody>
          <a:bodyPr/>
          <a:lstStyle/>
          <a:p>
            <a:pPr eaLnBrk="1" hangingPunct="1"/>
            <a:r>
              <a:rPr lang="en-US" altLang="en-US">
                <a:latin typeface="Arial" charset="0"/>
                <a:ea typeface="Arial" charset="0"/>
                <a:cs typeface="Arial" charset="0"/>
              </a:rPr>
              <a:t>We place everything in a GridLayout, itself in a ScrollView.</a:t>
            </a:r>
          </a:p>
          <a:p>
            <a:pPr eaLnBrk="1" hangingPunct="1"/>
            <a:r>
              <a:rPr lang="en-US" altLang="en-US">
                <a:latin typeface="Arial" charset="0"/>
                <a:ea typeface="Arial" charset="0"/>
                <a:cs typeface="Arial" charset="0"/>
              </a:rPr>
              <a:t>The GridLayout has four columns (one TextView, two EditTexts , one Button), and as many rows as there are candies.</a:t>
            </a:r>
            <a:endParaRPr lang="en-US" altLang="en-US">
              <a:solidFill>
                <a:srgbClr val="000000"/>
              </a:solidFill>
              <a:latin typeface="Arial" charset="0"/>
              <a:ea typeface="Arial" charset="0"/>
              <a:cs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0" y="304800"/>
            <a:ext cx="8229600" cy="1143000"/>
          </a:xfrm>
        </p:spPr>
        <p:txBody>
          <a:bodyPr/>
          <a:lstStyle/>
          <a:p>
            <a:pPr eaLnBrk="1" hangingPunct="1"/>
            <a:r>
              <a:rPr lang="en-US" altLang="en-US" dirty="0"/>
              <a:t>menu_main.xml </a:t>
            </a:r>
            <a:r>
              <a:rPr lang="en-US" altLang="en-US" sz="1800" dirty="0"/>
              <a:t>(3 of 3)</a:t>
            </a:r>
            <a:endParaRPr lang="en-US" altLang="en-US" dirty="0"/>
          </a:p>
        </p:txBody>
      </p:sp>
      <p:sp>
        <p:nvSpPr>
          <p:cNvPr id="11267"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add and delete strings are defined in strings.xml.</a:t>
            </a:r>
          </a:p>
          <a:p>
            <a:pPr eaLnBrk="1" hangingPunct="1">
              <a:spcBef>
                <a:spcPts val="1800"/>
              </a:spcBef>
            </a:pPr>
            <a:r>
              <a:rPr lang="en-US" altLang="en-US" dirty="0">
                <a:latin typeface="Arial" charset="0"/>
                <a:ea typeface="Arial" charset="0"/>
                <a:cs typeface="Arial" charset="0"/>
              </a:rPr>
              <a:t>Ids are needed to identify the item the user selected (in the code).</a:t>
            </a:r>
          </a:p>
          <a:p>
            <a:pPr eaLnBrk="1" hangingPunct="1">
              <a:spcBef>
                <a:spcPts val="1800"/>
              </a:spcBef>
            </a:pPr>
            <a:r>
              <a:rPr lang="en-US" altLang="en-US" dirty="0" err="1">
                <a:latin typeface="Arial" charset="0"/>
                <a:ea typeface="Arial" charset="0"/>
                <a:cs typeface="Arial" charset="0"/>
              </a:rPr>
              <a:t>ifRoom</a:t>
            </a:r>
            <a:r>
              <a:rPr lang="en-US" altLang="en-US" dirty="0">
                <a:latin typeface="Arial" charset="0"/>
                <a:ea typeface="Arial" charset="0"/>
                <a:cs typeface="Arial" charset="0"/>
              </a:rPr>
              <a:t> </a:t>
            </a:r>
            <a:r>
              <a:rPr lang="en-US" altLang="en-US" dirty="0">
                <a:latin typeface="Arial" charset="0"/>
                <a:ea typeface="Arial" charset="0"/>
                <a:cs typeface="Arial" charset="0"/>
                <a:sym typeface="Wingdings" panose="05000000000000000000" pitchFamily="2" charset="2"/>
              </a:rPr>
              <a:t> the item shows in the action bar if there is room for it.</a:t>
            </a:r>
            <a:endParaRPr lang="en-US" altLang="en-US" dirty="0">
              <a:latin typeface="Arial" charset="0"/>
              <a:ea typeface="Arial" charset="0"/>
              <a:cs typeface="Arial"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updateView</a:t>
            </a:r>
            <a:r>
              <a:rPr lang="en-US" altLang="en-US" dirty="0"/>
              <a:t> Method </a:t>
            </a:r>
            <a:r>
              <a:rPr lang="en-US" altLang="en-US" sz="1800" dirty="0"/>
              <a:t>(3 of 14)</a:t>
            </a:r>
            <a:endParaRPr lang="en-US" altLang="en-US" dirty="0"/>
          </a:p>
        </p:txBody>
      </p:sp>
      <p:sp>
        <p:nvSpPr>
          <p:cNvPr id="113667" name="Rectangle 3"/>
          <p:cNvSpPr>
            <a:spLocks noGrp="1" noChangeArrowheads="1"/>
          </p:cNvSpPr>
          <p:nvPr>
            <p:ph type="body" idx="4294967295"/>
          </p:nvPr>
        </p:nvSpPr>
        <p:spPr>
          <a:xfrm>
            <a:off x="0" y="1676400"/>
            <a:ext cx="8229600" cy="4114800"/>
          </a:xfrm>
        </p:spPr>
        <p:txBody>
          <a:bodyPr/>
          <a:lstStyle/>
          <a:p>
            <a:pPr eaLnBrk="1" hangingPunct="1">
              <a:buFontTx/>
              <a:buNone/>
            </a:pPr>
            <a:r>
              <a:rPr lang="en-US" altLang="en-US">
                <a:latin typeface="Arial" charset="0"/>
                <a:ea typeface="Arial" charset="0"/>
                <a:cs typeface="Arial" charset="0"/>
              </a:rPr>
              <a:t>GridLayout grid = new GridLayout( this );</a:t>
            </a:r>
          </a:p>
          <a:p>
            <a:pPr eaLnBrk="1" hangingPunct="1">
              <a:buFontTx/>
              <a:buNone/>
            </a:pPr>
            <a:r>
              <a:rPr lang="en-US" altLang="en-US">
                <a:latin typeface="Arial" charset="0"/>
                <a:ea typeface="Arial" charset="0"/>
                <a:cs typeface="Arial" charset="0"/>
              </a:rPr>
              <a:t>grid.setRowCount( candies.size( ) );</a:t>
            </a:r>
          </a:p>
          <a:p>
            <a:pPr eaLnBrk="1" hangingPunct="1">
              <a:buFontTx/>
              <a:buNone/>
            </a:pPr>
            <a:r>
              <a:rPr lang="en-US" altLang="en-US">
                <a:latin typeface="Arial" charset="0"/>
                <a:ea typeface="Arial" charset="0"/>
                <a:cs typeface="Arial" charset="0"/>
              </a:rPr>
              <a:t>grid.setColumnCount( 4 );</a:t>
            </a:r>
            <a:endParaRPr lang="en-US" altLang="en-US">
              <a:solidFill>
                <a:srgbClr val="000000"/>
              </a:solidFill>
              <a:latin typeface="Arial" charset="0"/>
              <a:ea typeface="Arial" charset="0"/>
              <a:cs typeface="Arial"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updateView</a:t>
            </a:r>
            <a:r>
              <a:rPr lang="en-US" altLang="en-US" dirty="0"/>
              <a:t> Method </a:t>
            </a:r>
            <a:r>
              <a:rPr lang="en-US" altLang="en-US" sz="1800" dirty="0"/>
              <a:t>(4 of 14)</a:t>
            </a:r>
            <a:endParaRPr lang="en-US" altLang="en-US" dirty="0"/>
          </a:p>
        </p:txBody>
      </p:sp>
      <p:sp>
        <p:nvSpPr>
          <p:cNvPr id="114691"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We create three arrays: one for the </a:t>
            </a:r>
            <a:r>
              <a:rPr lang="en-US" altLang="en-US" dirty="0" err="1">
                <a:latin typeface="Arial" charset="0"/>
                <a:ea typeface="Arial" charset="0"/>
                <a:cs typeface="Arial" charset="0"/>
              </a:rPr>
              <a:t>TextViews</a:t>
            </a:r>
            <a:r>
              <a:rPr lang="en-US" altLang="en-US" dirty="0">
                <a:latin typeface="Arial" charset="0"/>
                <a:ea typeface="Arial" charset="0"/>
                <a:cs typeface="Arial" charset="0"/>
              </a:rPr>
              <a:t>, one for the Buttons, and one two-dimensional array for the </a:t>
            </a:r>
            <a:r>
              <a:rPr lang="en-US" altLang="en-US" dirty="0" err="1">
                <a:latin typeface="Arial" charset="0"/>
                <a:ea typeface="Arial" charset="0"/>
                <a:cs typeface="Arial" charset="0"/>
              </a:rPr>
              <a:t>EditTexts</a:t>
            </a:r>
            <a:r>
              <a:rPr lang="en-US" altLang="en-US" dirty="0">
                <a:latin typeface="Arial" charset="0"/>
                <a:ea typeface="Arial" charset="0"/>
                <a:cs typeface="Arial" charset="0"/>
              </a:rPr>
              <a:t>.</a:t>
            </a:r>
            <a:endParaRPr lang="en-US" altLang="en-US" dirty="0">
              <a:solidFill>
                <a:srgbClr val="000000"/>
              </a:solidFill>
              <a:latin typeface="Arial" charset="0"/>
              <a:ea typeface="Arial" charset="0"/>
              <a:cs typeface="Arial"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updateView</a:t>
            </a:r>
            <a:r>
              <a:rPr lang="en-US" altLang="en-US" dirty="0"/>
              <a:t> Method </a:t>
            </a:r>
            <a:r>
              <a:rPr lang="en-US" altLang="en-US" sz="1800" dirty="0"/>
              <a:t>(5 of 14)</a:t>
            </a:r>
            <a:endParaRPr lang="en-US" altLang="en-US" dirty="0"/>
          </a:p>
        </p:txBody>
      </p:sp>
      <p:sp>
        <p:nvSpPr>
          <p:cNvPr id="115715"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We loop through all the candies to build the grid.</a:t>
            </a:r>
          </a:p>
          <a:p>
            <a:pPr eaLnBrk="1" hangingPunct="1"/>
            <a:r>
              <a:rPr lang="en-US" altLang="en-US" dirty="0">
                <a:latin typeface="Arial" charset="0"/>
                <a:ea typeface="Arial" charset="0"/>
                <a:cs typeface="Arial" charset="0"/>
              </a:rPr>
              <a:t>We need to retrieve the width of the screen to size the width of the four components properly.</a:t>
            </a:r>
            <a:endParaRPr lang="en-US" altLang="en-US" sz="2800" dirty="0">
              <a:latin typeface="Arial" charset="0"/>
              <a:ea typeface="Arial" charset="0"/>
              <a:cs typeface="Arial"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updateView</a:t>
            </a:r>
            <a:r>
              <a:rPr lang="en-US" altLang="en-US" dirty="0"/>
              <a:t> Method </a:t>
            </a:r>
            <a:r>
              <a:rPr lang="en-US" altLang="en-US" sz="1800" dirty="0"/>
              <a:t>(6 of 14)</a:t>
            </a:r>
            <a:endParaRPr lang="en-US" altLang="en-US" dirty="0"/>
          </a:p>
        </p:txBody>
      </p:sp>
      <p:sp>
        <p:nvSpPr>
          <p:cNvPr id="116739" name="Rectangle 3"/>
          <p:cNvSpPr>
            <a:spLocks noGrp="1" noChangeArrowheads="1"/>
          </p:cNvSpPr>
          <p:nvPr>
            <p:ph type="body" idx="4294967295"/>
          </p:nvPr>
        </p:nvSpPr>
        <p:spPr>
          <a:xfrm>
            <a:off x="0" y="1676400"/>
            <a:ext cx="8229600" cy="4114800"/>
          </a:xfrm>
        </p:spPr>
        <p:txBody>
          <a:bodyPr/>
          <a:lstStyle/>
          <a:p>
            <a:pPr eaLnBrk="1" hangingPunct="1">
              <a:buFontTx/>
              <a:buNone/>
            </a:pPr>
            <a:r>
              <a:rPr lang="en-US" altLang="en-US">
                <a:latin typeface="Arial" charset="0"/>
                <a:ea typeface="Arial" charset="0"/>
                <a:cs typeface="Arial" charset="0"/>
              </a:rPr>
              <a:t>Point size = new Point( );</a:t>
            </a:r>
          </a:p>
          <a:p>
            <a:pPr eaLnBrk="1" hangingPunct="1">
              <a:buFontTx/>
              <a:buNone/>
            </a:pPr>
            <a:r>
              <a:rPr lang="en-US" altLang="en-US" dirty="0" err="1">
                <a:latin typeface="Arial" charset="0"/>
                <a:ea typeface="Arial" charset="0"/>
                <a:cs typeface="Arial" charset="0"/>
              </a:rPr>
              <a:t>getDefaultManager</a:t>
            </a:r>
            <a:r>
              <a:rPr lang="en-US" altLang="en-US" dirty="0">
                <a:latin typeface="Arial" charset="0"/>
                <a:ea typeface="Arial" charset="0"/>
                <a:cs typeface="Arial" charset="0"/>
              </a:rPr>
              <a:t>( ).</a:t>
            </a:r>
            <a:r>
              <a:rPr lang="en-US" altLang="en-US" dirty="0" err="1">
                <a:latin typeface="Arial" charset="0"/>
                <a:ea typeface="Arial" charset="0"/>
                <a:cs typeface="Arial" charset="0"/>
              </a:rPr>
              <a:t>getDefaultDisplay</a:t>
            </a:r>
            <a:r>
              <a:rPr lang="en-US" altLang="en-US" dirty="0">
                <a:latin typeface="Arial" charset="0"/>
                <a:ea typeface="Arial" charset="0"/>
                <a:cs typeface="Arial" charset="0"/>
              </a:rPr>
              <a:t>( ) .</a:t>
            </a:r>
            <a:r>
              <a:rPr lang="en-US" altLang="en-US" dirty="0" err="1">
                <a:latin typeface="Arial" charset="0"/>
                <a:ea typeface="Arial" charset="0"/>
                <a:cs typeface="Arial" charset="0"/>
              </a:rPr>
              <a:t>getSize</a:t>
            </a:r>
            <a:r>
              <a:rPr lang="en-US" altLang="en-US" dirty="0">
                <a:latin typeface="Arial" charset="0"/>
                <a:ea typeface="Arial" charset="0"/>
                <a:cs typeface="Arial" charset="0"/>
              </a:rPr>
              <a:t>( size );</a:t>
            </a:r>
          </a:p>
          <a:p>
            <a:pPr eaLnBrk="1" hangingPunct="1">
              <a:buFontTx/>
              <a:buNone/>
            </a:pPr>
            <a:r>
              <a:rPr lang="en-US" altLang="en-US" dirty="0">
                <a:latin typeface="Arial" charset="0"/>
                <a:ea typeface="Arial" charset="0"/>
                <a:cs typeface="Arial" charset="0"/>
              </a:rPr>
              <a:t>// Capture the width of screen</a:t>
            </a:r>
          </a:p>
          <a:p>
            <a:pPr eaLnBrk="1" hangingPunct="1">
              <a:buFontTx/>
              <a:buNone/>
            </a:pPr>
            <a:r>
              <a:rPr lang="en-US" altLang="en-US" dirty="0" err="1">
                <a:latin typeface="Arial" charset="0"/>
                <a:ea typeface="Arial" charset="0"/>
                <a:cs typeface="Arial" charset="0"/>
              </a:rPr>
              <a:t>int</a:t>
            </a:r>
            <a:r>
              <a:rPr lang="en-US" altLang="en-US" dirty="0">
                <a:latin typeface="Arial" charset="0"/>
                <a:ea typeface="Arial" charset="0"/>
                <a:cs typeface="Arial" charset="0"/>
              </a:rPr>
              <a:t> width = </a:t>
            </a:r>
            <a:r>
              <a:rPr lang="en-US" altLang="en-US" dirty="0" err="1">
                <a:latin typeface="Arial" charset="0"/>
                <a:ea typeface="Arial" charset="0"/>
                <a:cs typeface="Arial" charset="0"/>
              </a:rPr>
              <a:t>size.x</a:t>
            </a:r>
            <a:endParaRPr lang="en-US" altLang="en-US" sz="2800" dirty="0">
              <a:latin typeface="Arial" charset="0"/>
              <a:ea typeface="Arial" charset="0"/>
              <a:cs typeface="Arial"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updateView</a:t>
            </a:r>
            <a:r>
              <a:rPr lang="en-US" altLang="en-US" dirty="0"/>
              <a:t> Method </a:t>
            </a:r>
            <a:r>
              <a:rPr lang="en-US" altLang="en-US" sz="1800" dirty="0"/>
              <a:t>(7 of 14)</a:t>
            </a:r>
            <a:endParaRPr lang="en-US" altLang="en-US" dirty="0"/>
          </a:p>
        </p:txBody>
      </p:sp>
      <p:sp>
        <p:nvSpPr>
          <p:cNvPr id="117763"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We set the text inside the </a:t>
            </a:r>
            <a:r>
              <a:rPr lang="en-US" altLang="en-US" dirty="0" err="1">
                <a:latin typeface="Arial" charset="0"/>
                <a:ea typeface="Arial" charset="0"/>
                <a:cs typeface="Arial" charset="0"/>
              </a:rPr>
              <a:t>TextView</a:t>
            </a:r>
            <a:r>
              <a:rPr lang="en-US" altLang="en-US" dirty="0">
                <a:latin typeface="Arial" charset="0"/>
                <a:ea typeface="Arial" charset="0"/>
                <a:cs typeface="Arial" charset="0"/>
              </a:rPr>
              <a:t> of each row to the id of the candy:</a:t>
            </a:r>
          </a:p>
          <a:p>
            <a:pPr eaLnBrk="1" hangingPunct="1">
              <a:buFontTx/>
              <a:buNone/>
            </a:pPr>
            <a:r>
              <a:rPr lang="en-US" altLang="en-US" dirty="0">
                <a:latin typeface="Arial" charset="0"/>
                <a:ea typeface="Arial" charset="0"/>
                <a:cs typeface="Arial" charset="0"/>
              </a:rPr>
              <a:t>		ids[</a:t>
            </a:r>
            <a:r>
              <a:rPr lang="en-US" altLang="en-US" dirty="0" err="1">
                <a:latin typeface="Arial" charset="0"/>
                <a:ea typeface="Arial" charset="0"/>
                <a:cs typeface="Arial" charset="0"/>
              </a:rPr>
              <a:t>i</a:t>
            </a:r>
            <a:r>
              <a:rPr lang="en-US" altLang="en-US" dirty="0">
                <a:latin typeface="Arial" charset="0"/>
                <a:ea typeface="Arial" charset="0"/>
                <a:cs typeface="Arial" charset="0"/>
              </a:rPr>
              <a:t>] = new </a:t>
            </a:r>
            <a:r>
              <a:rPr lang="en-US" altLang="en-US" dirty="0" err="1">
                <a:latin typeface="Arial" charset="0"/>
                <a:ea typeface="Arial" charset="0"/>
                <a:cs typeface="Arial" charset="0"/>
              </a:rPr>
              <a:t>TextView</a:t>
            </a:r>
            <a:r>
              <a:rPr lang="en-US" altLang="en-US" dirty="0">
                <a:latin typeface="Arial" charset="0"/>
                <a:ea typeface="Arial" charset="0"/>
                <a:cs typeface="Arial" charset="0"/>
              </a:rPr>
              <a:t>( this );</a:t>
            </a:r>
          </a:p>
          <a:p>
            <a:pPr eaLnBrk="1" hangingPunct="1">
              <a:buFontTx/>
              <a:buNone/>
            </a:pPr>
            <a:r>
              <a:rPr lang="en-US" altLang="en-US" dirty="0">
                <a:latin typeface="Arial" charset="0"/>
                <a:ea typeface="Arial" charset="0"/>
                <a:cs typeface="Arial" charset="0"/>
              </a:rPr>
              <a:t>		ids[</a:t>
            </a:r>
            <a:r>
              <a:rPr lang="en-US" altLang="en-US" dirty="0" err="1">
                <a:latin typeface="Arial" charset="0"/>
                <a:ea typeface="Arial" charset="0"/>
                <a:cs typeface="Arial" charset="0"/>
              </a:rPr>
              <a:t>i</a:t>
            </a:r>
            <a:r>
              <a:rPr lang="en-US" altLang="en-US" dirty="0">
                <a:latin typeface="Arial" charset="0"/>
                <a:ea typeface="Arial" charset="0"/>
                <a:cs typeface="Arial" charset="0"/>
              </a:rPr>
              <a:t>].</a:t>
            </a:r>
            <a:r>
              <a:rPr lang="en-US" altLang="en-US" dirty="0" err="1">
                <a:latin typeface="Arial" charset="0"/>
                <a:ea typeface="Arial" charset="0"/>
                <a:cs typeface="Arial" charset="0"/>
              </a:rPr>
              <a:t>setText</a:t>
            </a:r>
            <a:r>
              <a:rPr lang="en-US" altLang="en-US" dirty="0">
                <a:latin typeface="Arial" charset="0"/>
                <a:ea typeface="Arial" charset="0"/>
                <a:cs typeface="Arial" charset="0"/>
              </a:rPr>
              <a:t>( "" + </a:t>
            </a:r>
            <a:r>
              <a:rPr lang="en-US" altLang="en-US" dirty="0" err="1">
                <a:latin typeface="Arial" charset="0"/>
                <a:ea typeface="Arial" charset="0"/>
                <a:cs typeface="Arial" charset="0"/>
              </a:rPr>
              <a:t>candy.getId</a:t>
            </a:r>
            <a:r>
              <a:rPr lang="en-US" altLang="en-US" dirty="0">
                <a:latin typeface="Arial" charset="0"/>
                <a:ea typeface="Arial" charset="0"/>
                <a:cs typeface="Arial" charset="0"/>
              </a:rPr>
              <a:t>( ) );</a:t>
            </a:r>
            <a:endParaRPr lang="en-US" altLang="en-US" sz="2800" dirty="0">
              <a:latin typeface="Arial" charset="0"/>
              <a:ea typeface="Arial" charset="0"/>
              <a:cs typeface="Arial"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ltLang="en-US"/>
              <a:t>updateView Method (8 of 14)</a:t>
            </a:r>
            <a:endParaRPr lang="en-US" altLang="en-US" dirty="0"/>
          </a:p>
        </p:txBody>
      </p:sp>
      <p:sp>
        <p:nvSpPr>
          <p:cNvPr id="118787" name="Rectangle 3"/>
          <p:cNvSpPr>
            <a:spLocks noGrp="1" noChangeArrowheads="1"/>
          </p:cNvSpPr>
          <p:nvPr>
            <p:ph idx="1"/>
          </p:nvPr>
        </p:nvSpPr>
        <p:spPr/>
        <p:txBody>
          <a:bodyPr/>
          <a:lstStyle/>
          <a:p>
            <a:r>
              <a:rPr lang="en-US" altLang="en-US"/>
              <a:t>We set the text inside the EditTexts of each row to the name and price of the candy</a:t>
            </a:r>
          </a:p>
          <a:p>
            <a:r>
              <a:rPr lang="en-US" altLang="en-US"/>
              <a:t>	namesAndPrices[i][0] = new EditText( this );</a:t>
            </a:r>
          </a:p>
          <a:p>
            <a:r>
              <a:rPr lang="en-US" altLang="en-US"/>
              <a:t>	namesAndPrices[i][1] = new EditText( this );</a:t>
            </a:r>
          </a:p>
          <a:p>
            <a:r>
              <a:rPr lang="en-US" altLang="en-US"/>
              <a:t>	namesAndPrices[i][0]</a:t>
            </a:r>
          </a:p>
          <a:p>
            <a:r>
              <a:rPr lang="en-US" altLang="en-US"/>
              <a:t> 	   .setText( candy.getName( ) );</a:t>
            </a:r>
          </a:p>
          <a:p>
            <a:r>
              <a:rPr lang="en-US" altLang="en-US"/>
              <a:t>	namesAndPrices[i][1]</a:t>
            </a:r>
          </a:p>
          <a:p>
            <a:r>
              <a:rPr lang="en-US" altLang="en-US"/>
              <a:t> 	   .setText( "" + candy.getPrice( ) );</a:t>
            </a:r>
            <a:endParaRPr lang="en-US" alt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810"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updateView</a:t>
            </a:r>
            <a:r>
              <a:rPr lang="en-US" altLang="en-US" dirty="0"/>
              <a:t> Method </a:t>
            </a:r>
            <a:r>
              <a:rPr lang="en-US" altLang="en-US" sz="1800" dirty="0"/>
              <a:t>(9 of 14)</a:t>
            </a:r>
            <a:endParaRPr lang="en-US" altLang="en-US" dirty="0"/>
          </a:p>
        </p:txBody>
      </p:sp>
      <p:sp>
        <p:nvSpPr>
          <p:cNvPr id="119811"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We give a unique id to each </a:t>
            </a:r>
            <a:r>
              <a:rPr lang="en-US" altLang="en-US" dirty="0" err="1">
                <a:latin typeface="Arial" charset="0"/>
                <a:ea typeface="Arial" charset="0"/>
                <a:cs typeface="Arial" charset="0"/>
              </a:rPr>
              <a:t>EditText</a:t>
            </a:r>
            <a:r>
              <a:rPr lang="en-US" altLang="en-US" dirty="0">
                <a:latin typeface="Arial" charset="0"/>
                <a:ea typeface="Arial" charset="0"/>
                <a:cs typeface="Arial" charset="0"/>
              </a:rPr>
              <a:t>:</a:t>
            </a:r>
          </a:p>
          <a:p>
            <a:pPr eaLnBrk="1" hangingPunct="1">
              <a:buFontTx/>
              <a:buNone/>
            </a:pPr>
            <a:r>
              <a:rPr lang="en-US" altLang="en-US" dirty="0">
                <a:latin typeface="Arial" charset="0"/>
                <a:ea typeface="Arial" charset="0"/>
                <a:cs typeface="Arial" charset="0"/>
              </a:rPr>
              <a:t>	</a:t>
            </a:r>
            <a:r>
              <a:rPr lang="en-US" altLang="en-US" dirty="0" err="1">
                <a:latin typeface="Arial" charset="0"/>
                <a:ea typeface="Arial" charset="0"/>
                <a:cs typeface="Arial" charset="0"/>
              </a:rPr>
              <a:t>namesAndPrices</a:t>
            </a:r>
            <a:r>
              <a:rPr lang="en-US" altLang="en-US" dirty="0">
                <a:latin typeface="Arial" charset="0"/>
                <a:ea typeface="Arial" charset="0"/>
                <a:cs typeface="Arial" charset="0"/>
              </a:rPr>
              <a:t>[</a:t>
            </a:r>
            <a:r>
              <a:rPr lang="en-US" altLang="en-US" dirty="0" err="1">
                <a:latin typeface="Arial" charset="0"/>
                <a:ea typeface="Arial" charset="0"/>
                <a:cs typeface="Arial" charset="0"/>
              </a:rPr>
              <a:t>i</a:t>
            </a:r>
            <a:r>
              <a:rPr lang="en-US" altLang="en-US" dirty="0">
                <a:latin typeface="Arial" charset="0"/>
                <a:ea typeface="Arial" charset="0"/>
                <a:cs typeface="Arial" charset="0"/>
              </a:rPr>
              <a:t>][0]</a:t>
            </a:r>
          </a:p>
          <a:p>
            <a:pPr eaLnBrk="1" hangingPunct="1">
              <a:buFontTx/>
              <a:buNone/>
            </a:pPr>
            <a:r>
              <a:rPr lang="en-US" altLang="en-US" dirty="0">
                <a:latin typeface="Arial" charset="0"/>
                <a:ea typeface="Arial" charset="0"/>
                <a:cs typeface="Arial" charset="0"/>
              </a:rPr>
              <a:t>   	   .</a:t>
            </a:r>
            <a:r>
              <a:rPr lang="en-US" altLang="en-US" dirty="0" err="1">
                <a:latin typeface="Arial" charset="0"/>
                <a:ea typeface="Arial" charset="0"/>
                <a:cs typeface="Arial" charset="0"/>
              </a:rPr>
              <a:t>setId</a:t>
            </a:r>
            <a:r>
              <a:rPr lang="en-US" altLang="en-US" dirty="0">
                <a:latin typeface="Arial" charset="0"/>
                <a:ea typeface="Arial" charset="0"/>
                <a:cs typeface="Arial" charset="0"/>
              </a:rPr>
              <a:t>( 10 * </a:t>
            </a:r>
            <a:r>
              <a:rPr lang="en-US" altLang="en-US" dirty="0" err="1">
                <a:latin typeface="Arial" charset="0"/>
                <a:ea typeface="Arial" charset="0"/>
                <a:cs typeface="Arial" charset="0"/>
              </a:rPr>
              <a:t>candy.getId</a:t>
            </a:r>
            <a:r>
              <a:rPr lang="en-US" altLang="en-US" dirty="0">
                <a:latin typeface="Arial" charset="0"/>
                <a:ea typeface="Arial" charset="0"/>
                <a:cs typeface="Arial" charset="0"/>
              </a:rPr>
              <a:t>( ) );</a:t>
            </a:r>
          </a:p>
          <a:p>
            <a:pPr eaLnBrk="1" hangingPunct="1">
              <a:buFontTx/>
              <a:buNone/>
            </a:pPr>
            <a:r>
              <a:rPr lang="en-US" altLang="en-US" dirty="0">
                <a:latin typeface="Arial" charset="0"/>
                <a:ea typeface="Arial" charset="0"/>
                <a:cs typeface="Arial" charset="0"/>
              </a:rPr>
              <a:t>	</a:t>
            </a:r>
            <a:r>
              <a:rPr lang="en-US" altLang="en-US" dirty="0" err="1">
                <a:latin typeface="Arial" charset="0"/>
                <a:ea typeface="Arial" charset="0"/>
                <a:cs typeface="Arial" charset="0"/>
              </a:rPr>
              <a:t>namesAndPrices</a:t>
            </a:r>
            <a:r>
              <a:rPr lang="en-US" altLang="en-US" dirty="0">
                <a:latin typeface="Arial" charset="0"/>
                <a:ea typeface="Arial" charset="0"/>
                <a:cs typeface="Arial" charset="0"/>
              </a:rPr>
              <a:t>[</a:t>
            </a:r>
            <a:r>
              <a:rPr lang="en-US" altLang="en-US" dirty="0" err="1">
                <a:latin typeface="Arial" charset="0"/>
                <a:ea typeface="Arial" charset="0"/>
                <a:cs typeface="Arial" charset="0"/>
              </a:rPr>
              <a:t>i</a:t>
            </a:r>
            <a:r>
              <a:rPr lang="en-US" altLang="en-US" dirty="0">
                <a:latin typeface="Arial" charset="0"/>
                <a:ea typeface="Arial" charset="0"/>
                <a:cs typeface="Arial" charset="0"/>
              </a:rPr>
              <a:t>][1]</a:t>
            </a:r>
          </a:p>
          <a:p>
            <a:pPr eaLnBrk="1" hangingPunct="1">
              <a:buFontTx/>
              <a:buNone/>
            </a:pPr>
            <a:r>
              <a:rPr lang="en-US" altLang="en-US" dirty="0">
                <a:latin typeface="Arial" charset="0"/>
                <a:ea typeface="Arial" charset="0"/>
                <a:cs typeface="Arial" charset="0"/>
              </a:rPr>
              <a:t> 	   .</a:t>
            </a:r>
            <a:r>
              <a:rPr lang="en-US" altLang="en-US" dirty="0" err="1">
                <a:latin typeface="Arial" charset="0"/>
                <a:ea typeface="Arial" charset="0"/>
                <a:cs typeface="Arial" charset="0"/>
              </a:rPr>
              <a:t>setId</a:t>
            </a:r>
            <a:r>
              <a:rPr lang="en-US" altLang="en-US" dirty="0">
                <a:latin typeface="Arial" charset="0"/>
                <a:ea typeface="Arial" charset="0"/>
                <a:cs typeface="Arial" charset="0"/>
              </a:rPr>
              <a:t>( 10 * </a:t>
            </a:r>
            <a:r>
              <a:rPr lang="en-US" altLang="en-US" dirty="0" err="1">
                <a:latin typeface="Arial" charset="0"/>
                <a:ea typeface="Arial" charset="0"/>
                <a:cs typeface="Arial" charset="0"/>
              </a:rPr>
              <a:t>candy.getId</a:t>
            </a:r>
            <a:r>
              <a:rPr lang="en-US" altLang="en-US" dirty="0">
                <a:latin typeface="Arial" charset="0"/>
                <a:ea typeface="Arial" charset="0"/>
                <a:cs typeface="Arial" charset="0"/>
              </a:rPr>
              <a:t>( ) + 1 );</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4"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updateView</a:t>
            </a:r>
            <a:r>
              <a:rPr lang="en-US" altLang="en-US" dirty="0"/>
              <a:t> Method </a:t>
            </a:r>
            <a:r>
              <a:rPr lang="en-US" altLang="en-US" sz="1800" dirty="0"/>
              <a:t>(10 of 14)</a:t>
            </a:r>
            <a:endParaRPr lang="en-US" altLang="en-US" dirty="0"/>
          </a:p>
        </p:txBody>
      </p:sp>
      <p:sp>
        <p:nvSpPr>
          <p:cNvPr id="120835"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We set the text inside the Button of each row to UPDATE, and give each button the id of the candy (so we can match the candy to update with the button clicked):</a:t>
            </a:r>
          </a:p>
          <a:p>
            <a:pPr eaLnBrk="1" hangingPunct="1">
              <a:spcBef>
                <a:spcPts val="1200"/>
              </a:spcBef>
              <a:buFontTx/>
              <a:buNone/>
            </a:pPr>
            <a:r>
              <a:rPr lang="en-US" altLang="en-US" dirty="0">
                <a:latin typeface="Arial" charset="0"/>
                <a:ea typeface="Arial" charset="0"/>
                <a:cs typeface="Arial" charset="0"/>
              </a:rPr>
              <a:t>	buttons[</a:t>
            </a:r>
            <a:r>
              <a:rPr lang="en-US" altLang="en-US" dirty="0" err="1">
                <a:latin typeface="Arial" charset="0"/>
                <a:ea typeface="Arial" charset="0"/>
                <a:cs typeface="Arial" charset="0"/>
              </a:rPr>
              <a:t>i</a:t>
            </a:r>
            <a:r>
              <a:rPr lang="en-US" altLang="en-US" dirty="0">
                <a:latin typeface="Arial" charset="0"/>
                <a:ea typeface="Arial" charset="0"/>
                <a:cs typeface="Arial" charset="0"/>
              </a:rPr>
              <a:t>] = new Button( this );</a:t>
            </a:r>
          </a:p>
          <a:p>
            <a:pPr eaLnBrk="1" hangingPunct="1">
              <a:buFontTx/>
              <a:buNone/>
            </a:pPr>
            <a:r>
              <a:rPr lang="en-US" altLang="en-US" dirty="0">
                <a:latin typeface="Arial" charset="0"/>
                <a:ea typeface="Arial" charset="0"/>
                <a:cs typeface="Arial" charset="0"/>
              </a:rPr>
              <a:t>	buttons[</a:t>
            </a:r>
            <a:r>
              <a:rPr lang="en-US" altLang="en-US" dirty="0" err="1">
                <a:latin typeface="Arial" charset="0"/>
                <a:ea typeface="Arial" charset="0"/>
                <a:cs typeface="Arial" charset="0"/>
              </a:rPr>
              <a:t>i</a:t>
            </a:r>
            <a:r>
              <a:rPr lang="en-US" altLang="en-US" dirty="0">
                <a:latin typeface="Arial" charset="0"/>
                <a:ea typeface="Arial" charset="0"/>
                <a:cs typeface="Arial" charset="0"/>
              </a:rPr>
              <a:t>].</a:t>
            </a:r>
            <a:r>
              <a:rPr lang="en-US" altLang="en-US" dirty="0" err="1">
                <a:latin typeface="Arial" charset="0"/>
                <a:ea typeface="Arial" charset="0"/>
                <a:cs typeface="Arial" charset="0"/>
              </a:rPr>
              <a:t>setText</a:t>
            </a:r>
            <a:r>
              <a:rPr lang="en-US" altLang="en-US" dirty="0">
                <a:latin typeface="Arial" charset="0"/>
                <a:ea typeface="Arial" charset="0"/>
                <a:cs typeface="Arial" charset="0"/>
              </a:rPr>
              <a:t>( "Update" );</a:t>
            </a:r>
          </a:p>
          <a:p>
            <a:pPr eaLnBrk="1" hangingPunct="1">
              <a:buFontTx/>
              <a:buNone/>
            </a:pPr>
            <a:r>
              <a:rPr lang="en-US" altLang="en-US" dirty="0">
                <a:latin typeface="Arial" charset="0"/>
                <a:ea typeface="Arial" charset="0"/>
                <a:cs typeface="Arial" charset="0"/>
              </a:rPr>
              <a:t>	buttons[</a:t>
            </a:r>
            <a:r>
              <a:rPr lang="en-US" altLang="en-US" dirty="0" err="1">
                <a:latin typeface="Arial" charset="0"/>
                <a:ea typeface="Arial" charset="0"/>
                <a:cs typeface="Arial" charset="0"/>
              </a:rPr>
              <a:t>i</a:t>
            </a:r>
            <a:r>
              <a:rPr lang="en-US" altLang="en-US" dirty="0">
                <a:latin typeface="Arial" charset="0"/>
                <a:ea typeface="Arial" charset="0"/>
                <a:cs typeface="Arial" charset="0"/>
              </a:rPr>
              <a:t>].</a:t>
            </a:r>
            <a:r>
              <a:rPr lang="en-US" altLang="en-US" dirty="0" err="1">
                <a:latin typeface="Arial" charset="0"/>
                <a:ea typeface="Arial" charset="0"/>
                <a:cs typeface="Arial" charset="0"/>
              </a:rPr>
              <a:t>setId</a:t>
            </a:r>
            <a:r>
              <a:rPr lang="en-US" altLang="en-US" dirty="0">
                <a:latin typeface="Arial" charset="0"/>
                <a:ea typeface="Arial" charset="0"/>
                <a:cs typeface="Arial" charset="0"/>
              </a:rPr>
              <a:t>( </a:t>
            </a:r>
            <a:r>
              <a:rPr lang="en-US" altLang="en-US" dirty="0" err="1">
                <a:latin typeface="Arial" charset="0"/>
                <a:ea typeface="Arial" charset="0"/>
                <a:cs typeface="Arial" charset="0"/>
              </a:rPr>
              <a:t>candy.getId</a:t>
            </a:r>
            <a:r>
              <a:rPr lang="en-US" altLang="en-US" dirty="0">
                <a:latin typeface="Arial" charset="0"/>
                <a:ea typeface="Arial" charset="0"/>
                <a:cs typeface="Arial" charset="0"/>
              </a:rPr>
              <a:t>( ) );</a:t>
            </a:r>
            <a:endParaRPr lang="en-US" altLang="en-US" sz="2800" dirty="0">
              <a:latin typeface="Arial" charset="0"/>
              <a:ea typeface="Arial" charset="0"/>
              <a:cs typeface="Arial"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8"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updateView</a:t>
            </a:r>
            <a:r>
              <a:rPr lang="en-US" altLang="en-US" dirty="0"/>
              <a:t> Method </a:t>
            </a:r>
            <a:r>
              <a:rPr lang="en-US" altLang="en-US" sz="1800" dirty="0"/>
              <a:t>(11 of 14)</a:t>
            </a:r>
            <a:endParaRPr lang="en-US" altLang="en-US" dirty="0"/>
          </a:p>
        </p:txBody>
      </p:sp>
      <p:sp>
        <p:nvSpPr>
          <p:cNvPr id="121859"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We set up event handling for each button:</a:t>
            </a:r>
          </a:p>
          <a:p>
            <a:pPr eaLnBrk="1" hangingPunct="1">
              <a:spcBef>
                <a:spcPts val="1200"/>
              </a:spcBef>
              <a:spcAft>
                <a:spcPts val="1200"/>
              </a:spcAft>
              <a:buFontTx/>
              <a:buNone/>
            </a:pPr>
            <a:r>
              <a:rPr lang="en-US" altLang="en-US" dirty="0">
                <a:latin typeface="Arial" charset="0"/>
                <a:ea typeface="Arial" charset="0"/>
                <a:cs typeface="Arial" charset="0"/>
              </a:rPr>
              <a:t>		buttons[</a:t>
            </a:r>
            <a:r>
              <a:rPr lang="en-US" altLang="en-US" dirty="0" err="1">
                <a:latin typeface="Arial" charset="0"/>
                <a:ea typeface="Arial" charset="0"/>
                <a:cs typeface="Arial" charset="0"/>
              </a:rPr>
              <a:t>i</a:t>
            </a:r>
            <a:r>
              <a:rPr lang="en-US" altLang="en-US" dirty="0">
                <a:latin typeface="Arial" charset="0"/>
                <a:ea typeface="Arial" charset="0"/>
                <a:cs typeface="Arial" charset="0"/>
              </a:rPr>
              <a:t>].</a:t>
            </a:r>
            <a:r>
              <a:rPr lang="en-US" altLang="en-US" dirty="0" err="1">
                <a:latin typeface="Arial" charset="0"/>
                <a:ea typeface="Arial" charset="0"/>
                <a:cs typeface="Arial" charset="0"/>
              </a:rPr>
              <a:t>setOnClickListener</a:t>
            </a:r>
            <a:r>
              <a:rPr lang="en-US" altLang="en-US" dirty="0">
                <a:latin typeface="Arial" charset="0"/>
                <a:ea typeface="Arial" charset="0"/>
                <a:cs typeface="Arial" charset="0"/>
              </a:rPr>
              <a:t>( </a:t>
            </a:r>
            <a:r>
              <a:rPr lang="en-US" altLang="en-US" dirty="0" err="1">
                <a:latin typeface="Arial" charset="0"/>
                <a:ea typeface="Arial" charset="0"/>
                <a:cs typeface="Arial" charset="0"/>
              </a:rPr>
              <a:t>bh</a:t>
            </a:r>
            <a:r>
              <a:rPr lang="en-US" altLang="en-US" dirty="0">
                <a:latin typeface="Arial" charset="0"/>
                <a:ea typeface="Arial" charset="0"/>
                <a:cs typeface="Arial" charset="0"/>
              </a:rPr>
              <a:t>);</a:t>
            </a:r>
          </a:p>
          <a:p>
            <a:pPr eaLnBrk="1" hangingPunct="1"/>
            <a:r>
              <a:rPr lang="en-US" altLang="en-US" dirty="0" err="1">
                <a:latin typeface="Arial" charset="0"/>
                <a:ea typeface="Arial" charset="0"/>
                <a:cs typeface="Arial" charset="0"/>
              </a:rPr>
              <a:t>bh</a:t>
            </a:r>
            <a:r>
              <a:rPr lang="en-US" altLang="en-US" dirty="0">
                <a:latin typeface="Arial" charset="0"/>
                <a:ea typeface="Arial" charset="0"/>
                <a:cs typeface="Arial" charset="0"/>
              </a:rPr>
              <a:t> is an object of class </a:t>
            </a:r>
            <a:r>
              <a:rPr lang="en-US" altLang="en-US" dirty="0" err="1">
                <a:latin typeface="Arial" charset="0"/>
                <a:ea typeface="Arial" charset="0"/>
                <a:cs typeface="Arial" charset="0"/>
              </a:rPr>
              <a:t>ButtonHandler</a:t>
            </a:r>
            <a:endParaRPr lang="en-US" altLang="en-US" dirty="0">
              <a:latin typeface="Arial" charset="0"/>
              <a:ea typeface="Arial" charset="0"/>
              <a:cs typeface="Arial" charset="0"/>
            </a:endParaRPr>
          </a:p>
          <a:p>
            <a:pPr eaLnBrk="1" hangingPunct="1"/>
            <a:r>
              <a:rPr lang="en-US" altLang="en-US" dirty="0">
                <a:latin typeface="Arial" charset="0"/>
                <a:ea typeface="Arial" charset="0"/>
                <a:cs typeface="Arial" charset="0"/>
              </a:rPr>
              <a:t>We need to code that class.</a:t>
            </a:r>
            <a:endParaRPr lang="en-US" altLang="en-US" sz="2800" dirty="0">
              <a:latin typeface="Arial" charset="0"/>
              <a:ea typeface="Arial" charset="0"/>
              <a:cs typeface="Arial"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2"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updateView</a:t>
            </a:r>
            <a:r>
              <a:rPr lang="en-US" altLang="en-US" dirty="0"/>
              <a:t> Method </a:t>
            </a:r>
            <a:r>
              <a:rPr lang="en-US" altLang="en-US" sz="1800" dirty="0"/>
              <a:t>(12 of 14)</a:t>
            </a:r>
            <a:endParaRPr lang="en-US" altLang="en-US" dirty="0"/>
          </a:p>
        </p:txBody>
      </p:sp>
      <p:sp>
        <p:nvSpPr>
          <p:cNvPr id="122883"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We add the four components to the current row of the </a:t>
            </a:r>
            <a:r>
              <a:rPr lang="en-US" altLang="en-US" dirty="0" err="1">
                <a:latin typeface="Arial" charset="0"/>
                <a:ea typeface="Arial" charset="0"/>
                <a:cs typeface="Arial" charset="0"/>
              </a:rPr>
              <a:t>GridLayout</a:t>
            </a:r>
            <a:r>
              <a:rPr lang="en-US" altLang="en-US" dirty="0">
                <a:latin typeface="Arial" charset="0"/>
                <a:ea typeface="Arial" charset="0"/>
                <a:cs typeface="Arial" charset="0"/>
              </a:rPr>
              <a:t> with the following space allocation:</a:t>
            </a:r>
          </a:p>
          <a:p>
            <a:pPr lvl="1" eaLnBrk="1" hangingPunct="1">
              <a:spcBef>
                <a:spcPts val="1200"/>
              </a:spcBef>
            </a:pPr>
            <a:r>
              <a:rPr lang="en-US" altLang="en-US" dirty="0">
                <a:latin typeface="Arial" charset="0"/>
                <a:ea typeface="Arial" charset="0"/>
                <a:cs typeface="Arial" charset="0"/>
              </a:rPr>
              <a:t>Id: 10%</a:t>
            </a:r>
          </a:p>
          <a:p>
            <a:pPr lvl="1" eaLnBrk="1" hangingPunct="1"/>
            <a:r>
              <a:rPr lang="en-US" altLang="en-US" dirty="0">
                <a:latin typeface="Arial" charset="0"/>
                <a:ea typeface="Arial" charset="0"/>
                <a:cs typeface="Arial" charset="0"/>
              </a:rPr>
              <a:t>Name: 50%</a:t>
            </a:r>
          </a:p>
          <a:p>
            <a:pPr lvl="1" eaLnBrk="1" hangingPunct="1"/>
            <a:r>
              <a:rPr lang="en-US" altLang="en-US" dirty="0">
                <a:latin typeface="Arial" charset="0"/>
                <a:ea typeface="Arial" charset="0"/>
                <a:cs typeface="Arial" charset="0"/>
              </a:rPr>
              <a:t>Price: 15%</a:t>
            </a:r>
          </a:p>
          <a:p>
            <a:pPr lvl="1" eaLnBrk="1" hangingPunct="1"/>
            <a:r>
              <a:rPr lang="en-US" altLang="en-US" dirty="0">
                <a:latin typeface="Arial" charset="0"/>
                <a:ea typeface="Arial" charset="0"/>
                <a:cs typeface="Arial" charset="0"/>
              </a:rPr>
              <a:t>Button: 25% </a:t>
            </a:r>
            <a:endParaRPr lang="en-US" altLang="en-US" dirty="0">
              <a:solidFill>
                <a:srgbClr val="000000"/>
              </a:solidFill>
              <a:latin typeface="Arial" charset="0"/>
              <a:ea typeface="Arial" charset="0"/>
              <a:cs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0" y="304800"/>
            <a:ext cx="8229600" cy="1143000"/>
          </a:xfrm>
        </p:spPr>
        <p:txBody>
          <a:bodyPr/>
          <a:lstStyle/>
          <a:p>
            <a:pPr eaLnBrk="1" hangingPunct="1"/>
            <a:r>
              <a:rPr lang="en-US" altLang="en-US" dirty="0"/>
              <a:t>Showing the Menu </a:t>
            </a:r>
            <a:r>
              <a:rPr lang="en-US" altLang="en-US" sz="1800" dirty="0"/>
              <a:t>(1 of 2)</a:t>
            </a:r>
            <a:endParaRPr lang="en-US" altLang="en-US" dirty="0"/>
          </a:p>
        </p:txBody>
      </p:sp>
      <p:sp>
        <p:nvSpPr>
          <p:cNvPr id="12291"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Inside </a:t>
            </a:r>
            <a:r>
              <a:rPr lang="en-US" altLang="en-US" dirty="0" err="1">
                <a:latin typeface="Arial" charset="0"/>
                <a:ea typeface="Arial" charset="0"/>
                <a:cs typeface="Arial" charset="0"/>
              </a:rPr>
              <a:t>MainActivity</a:t>
            </a:r>
            <a:r>
              <a:rPr lang="en-US" altLang="en-US" dirty="0">
                <a:latin typeface="Arial" charset="0"/>
                <a:ea typeface="Arial" charset="0"/>
                <a:cs typeface="Arial" charset="0"/>
              </a:rPr>
              <a:t>, </a:t>
            </a:r>
            <a:r>
              <a:rPr lang="en-US" altLang="en-US" dirty="0" err="1">
                <a:latin typeface="Arial" charset="0"/>
                <a:ea typeface="Arial" charset="0"/>
                <a:cs typeface="Arial" charset="0"/>
              </a:rPr>
              <a:t>onCreateOptionsMenu</a:t>
            </a:r>
            <a:r>
              <a:rPr lang="en-US" altLang="en-US" dirty="0">
                <a:latin typeface="Arial" charset="0"/>
                <a:ea typeface="Arial" charset="0"/>
                <a:cs typeface="Arial" charset="0"/>
              </a:rPr>
              <a:t> is automatically called: it displays the menu if there is one.</a:t>
            </a:r>
          </a:p>
          <a:p>
            <a:pPr eaLnBrk="1" hangingPunct="1">
              <a:spcBef>
                <a:spcPts val="1800"/>
              </a:spcBef>
            </a:pPr>
            <a:r>
              <a:rPr lang="en-US" altLang="en-US" dirty="0">
                <a:latin typeface="Arial" charset="0"/>
                <a:ea typeface="Arial" charset="0"/>
                <a:cs typeface="Arial" charset="0"/>
              </a:rPr>
              <a:t>The menu items show on the right side of the action bar.</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06"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updateView</a:t>
            </a:r>
            <a:r>
              <a:rPr lang="en-US" altLang="en-US" dirty="0"/>
              <a:t> Method </a:t>
            </a:r>
            <a:r>
              <a:rPr lang="en-US" altLang="en-US" sz="1800" dirty="0"/>
              <a:t>(13 of 14)</a:t>
            </a:r>
            <a:endParaRPr lang="en-US" altLang="en-US" dirty="0"/>
          </a:p>
        </p:txBody>
      </p:sp>
      <p:sp>
        <p:nvSpPr>
          <p:cNvPr id="123907" name="Rectangle 3"/>
          <p:cNvSpPr>
            <a:spLocks noGrp="1" noChangeArrowheads="1"/>
          </p:cNvSpPr>
          <p:nvPr>
            <p:ph type="body" idx="4294967295"/>
          </p:nvPr>
        </p:nvSpPr>
        <p:spPr>
          <a:xfrm>
            <a:off x="0" y="1676400"/>
            <a:ext cx="8229600" cy="4114800"/>
          </a:xfrm>
        </p:spPr>
        <p:txBody>
          <a:bodyPr/>
          <a:lstStyle/>
          <a:p>
            <a:pPr eaLnBrk="1" hangingPunct="1"/>
            <a:r>
              <a:rPr lang="en-US" altLang="en-US" sz="2800" dirty="0">
                <a:latin typeface="Arial" charset="0"/>
                <a:ea typeface="Arial" charset="0"/>
                <a:cs typeface="Arial" charset="0"/>
              </a:rPr>
              <a:t>We add the components</a:t>
            </a:r>
          </a:p>
          <a:p>
            <a:pPr eaLnBrk="1" hangingPunct="1">
              <a:buFontTx/>
              <a:buNone/>
            </a:pPr>
            <a:r>
              <a:rPr lang="en-US" altLang="en-US" sz="2800" dirty="0">
                <a:latin typeface="Arial" charset="0"/>
                <a:ea typeface="Arial" charset="0"/>
                <a:cs typeface="Arial" charset="0"/>
              </a:rPr>
              <a:t>// width is retrieved dynamically</a:t>
            </a:r>
          </a:p>
          <a:p>
            <a:pPr eaLnBrk="1" hangingPunct="1">
              <a:buFontTx/>
              <a:buNone/>
            </a:pPr>
            <a:r>
              <a:rPr lang="en-US" altLang="en-US" sz="2800" dirty="0">
                <a:latin typeface="Arial" charset="0"/>
                <a:ea typeface="Arial" charset="0"/>
                <a:cs typeface="Arial" charset="0"/>
              </a:rPr>
              <a:t>// current </a:t>
            </a:r>
            <a:r>
              <a:rPr lang="en-US" altLang="en-US" sz="2800" dirty="0" err="1">
                <a:latin typeface="Arial" charset="0"/>
                <a:ea typeface="Arial" charset="0"/>
                <a:cs typeface="Arial" charset="0"/>
              </a:rPr>
              <a:t>TextView</a:t>
            </a:r>
            <a:r>
              <a:rPr lang="en-US" altLang="en-US" sz="2800" dirty="0">
                <a:latin typeface="Arial" charset="0"/>
                <a:ea typeface="Arial" charset="0"/>
                <a:cs typeface="Arial" charset="0"/>
              </a:rPr>
              <a:t>, 10% of width, minimal height</a:t>
            </a:r>
          </a:p>
          <a:p>
            <a:pPr eaLnBrk="1" hangingPunct="1">
              <a:buFontTx/>
              <a:buNone/>
            </a:pPr>
            <a:r>
              <a:rPr lang="en-US" altLang="en-US" sz="2800" dirty="0" err="1">
                <a:latin typeface="Arial" charset="0"/>
                <a:ea typeface="Arial" charset="0"/>
                <a:cs typeface="Arial" charset="0"/>
              </a:rPr>
              <a:t>grid.addView</a:t>
            </a:r>
            <a:r>
              <a:rPr lang="en-US" altLang="en-US" sz="2800" dirty="0">
                <a:latin typeface="Arial" charset="0"/>
                <a:ea typeface="Arial" charset="0"/>
                <a:cs typeface="Arial" charset="0"/>
              </a:rPr>
              <a:t>( ids[</a:t>
            </a:r>
            <a:r>
              <a:rPr lang="en-US" altLang="en-US" sz="2800" dirty="0" err="1">
                <a:latin typeface="Arial" charset="0"/>
                <a:ea typeface="Arial" charset="0"/>
                <a:cs typeface="Arial" charset="0"/>
              </a:rPr>
              <a:t>i</a:t>
            </a:r>
            <a:r>
              <a:rPr lang="en-US" altLang="en-US" sz="2800" dirty="0">
                <a:latin typeface="Arial" charset="0"/>
                <a:ea typeface="Arial" charset="0"/>
                <a:cs typeface="Arial" charset="0"/>
              </a:rPr>
              <a:t>], width / 10, </a:t>
            </a:r>
            <a:r>
              <a:rPr lang="en-US" altLang="en-US" sz="2800" dirty="0" err="1">
                <a:latin typeface="Arial" charset="0"/>
                <a:ea typeface="Arial" charset="0"/>
                <a:cs typeface="Arial" charset="0"/>
              </a:rPr>
              <a:t>ViewGroup.LayoutParams.WRAP_CONTENT</a:t>
            </a:r>
            <a:r>
              <a:rPr lang="en-US" altLang="en-US" sz="2800" dirty="0">
                <a:latin typeface="Arial" charset="0"/>
                <a:ea typeface="Arial" charset="0"/>
                <a:cs typeface="Arial" charset="0"/>
              </a:rPr>
              <a:t> );</a:t>
            </a:r>
          </a:p>
          <a:p>
            <a:pPr eaLnBrk="1" hangingPunct="1">
              <a:spcBef>
                <a:spcPts val="1800"/>
              </a:spcBef>
            </a:pPr>
            <a:r>
              <a:rPr lang="en-US" altLang="en-US" sz="2800" dirty="0">
                <a:latin typeface="Arial" charset="0"/>
                <a:ea typeface="Arial" charset="0"/>
                <a:cs typeface="Arial" charset="0"/>
              </a:rPr>
              <a:t>Similarly, we add the </a:t>
            </a:r>
            <a:r>
              <a:rPr lang="en-US" altLang="en-US" sz="2800" dirty="0" err="1">
                <a:latin typeface="Arial" charset="0"/>
                <a:ea typeface="Arial" charset="0"/>
                <a:cs typeface="Arial" charset="0"/>
              </a:rPr>
              <a:t>EditTexts</a:t>
            </a:r>
            <a:r>
              <a:rPr lang="en-US" altLang="en-US" sz="2800" dirty="0">
                <a:latin typeface="Arial" charset="0"/>
                <a:ea typeface="Arial" charset="0"/>
                <a:cs typeface="Arial" charset="0"/>
              </a:rPr>
              <a:t> (two per row) and the Button (one per row).</a:t>
            </a:r>
          </a:p>
          <a:p>
            <a:pPr eaLnBrk="1" hangingPunct="1">
              <a:buFontTx/>
              <a:buNone/>
            </a:pPr>
            <a:endParaRPr lang="en-US" altLang="en-US" sz="2800" dirty="0">
              <a:latin typeface="Arial" charset="0"/>
              <a:ea typeface="Arial" charset="0"/>
              <a:cs typeface="Arial"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updateView</a:t>
            </a:r>
            <a:r>
              <a:rPr lang="en-US" altLang="en-US" dirty="0"/>
              <a:t> Method </a:t>
            </a:r>
            <a:r>
              <a:rPr lang="en-US" altLang="en-US" sz="1800" dirty="0"/>
              <a:t>(14 of 14)</a:t>
            </a:r>
            <a:endParaRPr lang="en-US" altLang="en-US" dirty="0"/>
          </a:p>
        </p:txBody>
      </p:sp>
      <p:sp>
        <p:nvSpPr>
          <p:cNvPr id="124931"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Outside the loop:</a:t>
            </a:r>
          </a:p>
          <a:p>
            <a:pPr eaLnBrk="1" hangingPunct="1"/>
            <a:r>
              <a:rPr lang="en-US" altLang="en-US" dirty="0">
                <a:latin typeface="Arial" charset="0"/>
                <a:ea typeface="Arial" charset="0"/>
                <a:cs typeface="Arial" charset="0"/>
              </a:rPr>
              <a:t>We add the </a:t>
            </a:r>
            <a:r>
              <a:rPr lang="en-US" altLang="en-US" dirty="0" err="1">
                <a:latin typeface="Arial" charset="0"/>
                <a:ea typeface="Arial" charset="0"/>
                <a:cs typeface="Arial" charset="0"/>
              </a:rPr>
              <a:t>GridLayout</a:t>
            </a:r>
            <a:r>
              <a:rPr lang="en-US" altLang="en-US" dirty="0">
                <a:latin typeface="Arial" charset="0"/>
                <a:ea typeface="Arial" charset="0"/>
                <a:cs typeface="Arial" charset="0"/>
              </a:rPr>
              <a:t> to the </a:t>
            </a:r>
            <a:r>
              <a:rPr lang="en-US" altLang="en-US" dirty="0" err="1">
                <a:latin typeface="Arial" charset="0"/>
                <a:ea typeface="Arial" charset="0"/>
                <a:cs typeface="Arial" charset="0"/>
              </a:rPr>
              <a:t>ScrollView</a:t>
            </a:r>
            <a:endParaRPr lang="en-US" altLang="en-US" dirty="0">
              <a:latin typeface="Arial" charset="0"/>
              <a:ea typeface="Arial" charset="0"/>
              <a:cs typeface="Arial" charset="0"/>
            </a:endParaRPr>
          </a:p>
          <a:p>
            <a:pPr eaLnBrk="1" hangingPunct="1">
              <a:buFontTx/>
              <a:buNone/>
            </a:pPr>
            <a:r>
              <a:rPr lang="en-US" altLang="en-US" dirty="0">
                <a:latin typeface="Arial" charset="0"/>
                <a:ea typeface="Arial" charset="0"/>
                <a:cs typeface="Arial" charset="0"/>
              </a:rPr>
              <a:t>		</a:t>
            </a:r>
            <a:r>
              <a:rPr lang="en-US" altLang="en-US" dirty="0" err="1">
                <a:latin typeface="Arial" charset="0"/>
                <a:ea typeface="Arial" charset="0"/>
                <a:cs typeface="Arial" charset="0"/>
              </a:rPr>
              <a:t>scrollView.addView</a:t>
            </a:r>
            <a:r>
              <a:rPr lang="en-US" altLang="en-US" dirty="0">
                <a:latin typeface="Arial" charset="0"/>
                <a:ea typeface="Arial" charset="0"/>
                <a:cs typeface="Arial" charset="0"/>
              </a:rPr>
              <a:t>( grid );</a:t>
            </a:r>
          </a:p>
          <a:p>
            <a:pPr eaLnBrk="1" hangingPunct="1"/>
            <a:r>
              <a:rPr lang="en-US" altLang="en-US" dirty="0">
                <a:latin typeface="Arial" charset="0"/>
                <a:ea typeface="Arial" charset="0"/>
                <a:cs typeface="Arial" charset="0"/>
              </a:rPr>
              <a:t>We set the </a:t>
            </a:r>
            <a:r>
              <a:rPr lang="en-US" altLang="en-US" dirty="0" err="1">
                <a:latin typeface="Arial" charset="0"/>
                <a:ea typeface="Arial" charset="0"/>
                <a:cs typeface="Arial" charset="0"/>
              </a:rPr>
              <a:t>ScrollView</a:t>
            </a:r>
            <a:r>
              <a:rPr lang="en-US" altLang="en-US" dirty="0">
                <a:latin typeface="Arial" charset="0"/>
                <a:ea typeface="Arial" charset="0"/>
                <a:cs typeface="Arial" charset="0"/>
              </a:rPr>
              <a:t> as the content View for this activity:</a:t>
            </a:r>
          </a:p>
          <a:p>
            <a:pPr eaLnBrk="1" hangingPunct="1">
              <a:buFontTx/>
              <a:buNone/>
            </a:pPr>
            <a:r>
              <a:rPr lang="en-US" altLang="en-US" dirty="0">
                <a:latin typeface="Arial" charset="0"/>
                <a:ea typeface="Arial" charset="0"/>
                <a:cs typeface="Arial" charset="0"/>
              </a:rPr>
              <a:t>		</a:t>
            </a:r>
            <a:r>
              <a:rPr lang="en-US" altLang="en-US" dirty="0" err="1">
                <a:latin typeface="Arial" charset="0"/>
                <a:ea typeface="Arial" charset="0"/>
                <a:cs typeface="Arial" charset="0"/>
              </a:rPr>
              <a:t>setContentView</a:t>
            </a:r>
            <a:r>
              <a:rPr lang="en-US" altLang="en-US" dirty="0">
                <a:latin typeface="Arial" charset="0"/>
                <a:ea typeface="Arial" charset="0"/>
                <a:cs typeface="Arial" charset="0"/>
              </a:rPr>
              <a:t>( </a:t>
            </a:r>
            <a:r>
              <a:rPr lang="en-US" altLang="en-US" dirty="0" err="1">
                <a:latin typeface="Arial" charset="0"/>
                <a:ea typeface="Arial" charset="0"/>
                <a:cs typeface="Arial" charset="0"/>
              </a:rPr>
              <a:t>scrollView</a:t>
            </a:r>
            <a:r>
              <a:rPr lang="en-US" altLang="en-US" dirty="0">
                <a:latin typeface="Arial" charset="0"/>
                <a:ea typeface="Arial" charset="0"/>
                <a:cs typeface="Arial" charset="0"/>
              </a:rPr>
              <a:t> );</a:t>
            </a:r>
            <a:endParaRPr lang="en-US" altLang="en-US" sz="2800" dirty="0">
              <a:latin typeface="Arial" charset="0"/>
              <a:ea typeface="Arial" charset="0"/>
              <a:cs typeface="Arial"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4" name="Rectangle 2"/>
          <p:cNvSpPr>
            <a:spLocks noGrp="1" noChangeArrowheads="1"/>
          </p:cNvSpPr>
          <p:nvPr>
            <p:ph type="title" idx="4294967295"/>
          </p:nvPr>
        </p:nvSpPr>
        <p:spPr>
          <a:xfrm>
            <a:off x="0" y="304800"/>
            <a:ext cx="8229600" cy="1143000"/>
          </a:xfrm>
        </p:spPr>
        <p:txBody>
          <a:bodyPr/>
          <a:lstStyle/>
          <a:p>
            <a:pPr eaLnBrk="1" hangingPunct="1"/>
            <a:r>
              <a:rPr lang="en-US" altLang="en-US" dirty="0"/>
              <a:t>Update: Event Handling </a:t>
            </a:r>
            <a:r>
              <a:rPr lang="en-US" altLang="en-US" sz="1800" dirty="0"/>
              <a:t>(1 of 8)</a:t>
            </a:r>
            <a:endParaRPr lang="en-US" altLang="en-US" dirty="0"/>
          </a:p>
        </p:txBody>
      </p:sp>
      <p:sp>
        <p:nvSpPr>
          <p:cNvPr id="125955" name="Rectangle 3"/>
          <p:cNvSpPr>
            <a:spLocks noGrp="1" noChangeArrowheads="1"/>
          </p:cNvSpPr>
          <p:nvPr>
            <p:ph type="body" idx="4294967295"/>
          </p:nvPr>
        </p:nvSpPr>
        <p:spPr>
          <a:xfrm>
            <a:off x="0" y="1676400"/>
            <a:ext cx="8229600" cy="4114800"/>
          </a:xfrm>
        </p:spPr>
        <p:txBody>
          <a:bodyPr/>
          <a:lstStyle/>
          <a:p>
            <a:pPr marL="0" indent="0" eaLnBrk="1" hangingPunct="1">
              <a:lnSpc>
                <a:spcPct val="90000"/>
              </a:lnSpc>
              <a:buFontTx/>
              <a:buNone/>
            </a:pPr>
            <a:r>
              <a:rPr lang="en-US" altLang="en-US" sz="2800">
                <a:latin typeface="Arial" charset="0"/>
                <a:ea typeface="Arial" charset="0"/>
                <a:cs typeface="Arial" charset="0"/>
              </a:rPr>
              <a:t>private class ButtonHandler implements </a:t>
            </a:r>
          </a:p>
          <a:p>
            <a:pPr marL="0" indent="0" eaLnBrk="1" hangingPunct="1">
              <a:lnSpc>
                <a:spcPct val="90000"/>
              </a:lnSpc>
              <a:buFontTx/>
              <a:buNone/>
            </a:pPr>
            <a:r>
              <a:rPr lang="en-US" altLang="en-US" sz="2800">
                <a:latin typeface="Arial" charset="0"/>
                <a:ea typeface="Arial" charset="0"/>
                <a:cs typeface="Arial" charset="0"/>
              </a:rPr>
              <a:t>                     View.OnClickListener {</a:t>
            </a:r>
            <a:br>
              <a:rPr lang="en-US" altLang="en-US" sz="2800">
                <a:latin typeface="Arial" charset="0"/>
                <a:ea typeface="Arial" charset="0"/>
                <a:cs typeface="Arial" charset="0"/>
              </a:rPr>
            </a:br>
            <a:r>
              <a:rPr lang="en-US" altLang="en-US" sz="2800">
                <a:latin typeface="Arial" charset="0"/>
                <a:ea typeface="Arial" charset="0"/>
                <a:cs typeface="Arial" charset="0"/>
              </a:rPr>
              <a:t>    public void onClick( View v ) {</a:t>
            </a:r>
            <a:br>
              <a:rPr lang="en-US" altLang="en-US" sz="2800">
                <a:latin typeface="Arial" charset="0"/>
                <a:ea typeface="Arial" charset="0"/>
                <a:cs typeface="Arial" charset="0"/>
              </a:rPr>
            </a:br>
            <a:r>
              <a:rPr lang="en-US" altLang="en-US" sz="2800">
                <a:latin typeface="Arial" charset="0"/>
                <a:ea typeface="Arial" charset="0"/>
                <a:cs typeface="Arial" charset="0"/>
              </a:rPr>
              <a:t>        … </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Rectangle 2"/>
          <p:cNvSpPr>
            <a:spLocks noGrp="1" noChangeArrowheads="1"/>
          </p:cNvSpPr>
          <p:nvPr>
            <p:ph type="title" idx="4294967295"/>
          </p:nvPr>
        </p:nvSpPr>
        <p:spPr>
          <a:xfrm>
            <a:off x="0" y="304800"/>
            <a:ext cx="8229600" cy="1143000"/>
          </a:xfrm>
        </p:spPr>
        <p:txBody>
          <a:bodyPr/>
          <a:lstStyle/>
          <a:p>
            <a:pPr eaLnBrk="1" hangingPunct="1"/>
            <a:r>
              <a:rPr lang="en-US" altLang="en-US" dirty="0"/>
              <a:t>Update: Event Handling </a:t>
            </a:r>
            <a:r>
              <a:rPr lang="en-US" altLang="en-US" sz="1800" dirty="0"/>
              <a:t>(2 of 8)</a:t>
            </a:r>
            <a:endParaRPr lang="en-US" altLang="en-US" dirty="0"/>
          </a:p>
        </p:txBody>
      </p:sp>
      <p:sp>
        <p:nvSpPr>
          <p:cNvPr id="126979" name="Rectangle 3"/>
          <p:cNvSpPr>
            <a:spLocks noGrp="1" noChangeArrowheads="1"/>
          </p:cNvSpPr>
          <p:nvPr>
            <p:ph type="body" idx="4294967295"/>
          </p:nvPr>
        </p:nvSpPr>
        <p:spPr>
          <a:xfrm>
            <a:off x="0" y="1676400"/>
            <a:ext cx="8229600" cy="4114800"/>
          </a:xfrm>
        </p:spPr>
        <p:txBody>
          <a:bodyPr/>
          <a:lstStyle/>
          <a:p>
            <a:pPr eaLnBrk="1" hangingPunct="1">
              <a:lnSpc>
                <a:spcPct val="90000"/>
              </a:lnSpc>
            </a:pPr>
            <a:r>
              <a:rPr lang="en-US" altLang="en-US" dirty="0">
                <a:latin typeface="Arial" charset="0"/>
                <a:ea typeface="Arial" charset="0"/>
                <a:cs typeface="Arial" charset="0"/>
              </a:rPr>
              <a:t>Inside the </a:t>
            </a:r>
            <a:r>
              <a:rPr lang="en-US" altLang="en-US" dirty="0" err="1">
                <a:latin typeface="Arial" charset="0"/>
                <a:ea typeface="Arial" charset="0"/>
                <a:cs typeface="Arial" charset="0"/>
              </a:rPr>
              <a:t>onClick</a:t>
            </a:r>
            <a:r>
              <a:rPr lang="en-US" altLang="en-US" dirty="0">
                <a:latin typeface="Arial" charset="0"/>
                <a:ea typeface="Arial" charset="0"/>
                <a:cs typeface="Arial" charset="0"/>
              </a:rPr>
              <a:t> method of </a:t>
            </a:r>
            <a:r>
              <a:rPr lang="en-US" altLang="en-US" dirty="0" err="1">
                <a:latin typeface="Arial" charset="0"/>
                <a:ea typeface="Arial" charset="0"/>
                <a:cs typeface="Arial" charset="0"/>
              </a:rPr>
              <a:t>ButtonHandler</a:t>
            </a:r>
            <a:r>
              <a:rPr lang="en-US" altLang="en-US" dirty="0">
                <a:latin typeface="Arial" charset="0"/>
                <a:ea typeface="Arial" charset="0"/>
                <a:cs typeface="Arial" charset="0"/>
              </a:rPr>
              <a:t>:</a:t>
            </a:r>
          </a:p>
          <a:p>
            <a:pPr lvl="1" eaLnBrk="1" hangingPunct="1">
              <a:lnSpc>
                <a:spcPct val="90000"/>
              </a:lnSpc>
              <a:spcBef>
                <a:spcPts val="1200"/>
              </a:spcBef>
            </a:pPr>
            <a:r>
              <a:rPr lang="en-US" altLang="en-US" dirty="0">
                <a:latin typeface="Arial" charset="0"/>
                <a:ea typeface="Arial" charset="0"/>
                <a:cs typeface="Arial" charset="0"/>
              </a:rPr>
              <a:t>We retrieve the id of the candy that is being updated.</a:t>
            </a:r>
          </a:p>
          <a:p>
            <a:pPr lvl="1" eaLnBrk="1" hangingPunct="1">
              <a:lnSpc>
                <a:spcPct val="90000"/>
              </a:lnSpc>
            </a:pPr>
            <a:r>
              <a:rPr lang="en-US" altLang="en-US" dirty="0">
                <a:latin typeface="Arial" charset="0"/>
                <a:ea typeface="Arial" charset="0"/>
                <a:cs typeface="Arial" charset="0"/>
              </a:rPr>
              <a:t>We retrieve its edited name and price.</a:t>
            </a:r>
          </a:p>
          <a:p>
            <a:pPr lvl="1" eaLnBrk="1" hangingPunct="1">
              <a:lnSpc>
                <a:spcPct val="90000"/>
              </a:lnSpc>
            </a:pPr>
            <a:r>
              <a:rPr lang="en-US" altLang="en-US" dirty="0">
                <a:latin typeface="Arial" charset="0"/>
                <a:ea typeface="Arial" charset="0"/>
                <a:cs typeface="Arial" charset="0"/>
              </a:rPr>
              <a:t>We update the database.</a:t>
            </a:r>
          </a:p>
          <a:p>
            <a:pPr lvl="1" eaLnBrk="1" hangingPunct="1">
              <a:lnSpc>
                <a:spcPct val="90000"/>
              </a:lnSpc>
            </a:pPr>
            <a:r>
              <a:rPr lang="en-US" altLang="en-US" dirty="0">
                <a:latin typeface="Arial" charset="0"/>
                <a:ea typeface="Arial" charset="0"/>
                <a:cs typeface="Arial" charset="0"/>
              </a:rPr>
              <a:t>We show a Toast for feedback.</a:t>
            </a:r>
          </a:p>
          <a:p>
            <a:pPr lvl="1" eaLnBrk="1" hangingPunct="1">
              <a:lnSpc>
                <a:spcPct val="90000"/>
              </a:lnSpc>
            </a:pPr>
            <a:r>
              <a:rPr lang="en-US" altLang="en-US" dirty="0">
                <a:latin typeface="Arial" charset="0"/>
                <a:ea typeface="Arial" charset="0"/>
                <a:cs typeface="Arial" charset="0"/>
              </a:rPr>
              <a:t>We update the view.</a:t>
            </a:r>
            <a:endParaRPr lang="en-US" altLang="en-US" sz="2400" dirty="0">
              <a:latin typeface="Arial" charset="0"/>
              <a:ea typeface="Arial" charset="0"/>
              <a:cs typeface="Arial"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002" name="Rectangle 2"/>
          <p:cNvSpPr>
            <a:spLocks noGrp="1" noChangeArrowheads="1"/>
          </p:cNvSpPr>
          <p:nvPr>
            <p:ph type="title" idx="4294967295"/>
          </p:nvPr>
        </p:nvSpPr>
        <p:spPr>
          <a:xfrm>
            <a:off x="0" y="304800"/>
            <a:ext cx="8229600" cy="1143000"/>
          </a:xfrm>
        </p:spPr>
        <p:txBody>
          <a:bodyPr/>
          <a:lstStyle/>
          <a:p>
            <a:pPr eaLnBrk="1" hangingPunct="1"/>
            <a:r>
              <a:rPr lang="en-US" altLang="en-US" dirty="0"/>
              <a:t>Update: Event Handling </a:t>
            </a:r>
            <a:r>
              <a:rPr lang="en-US" altLang="en-US" sz="1800" dirty="0"/>
              <a:t>(3 of 8)</a:t>
            </a:r>
            <a:endParaRPr lang="en-US" altLang="en-US" dirty="0"/>
          </a:p>
        </p:txBody>
      </p:sp>
      <p:sp>
        <p:nvSpPr>
          <p:cNvPr id="128003"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We first retrieve the id of the candy that is being updated.</a:t>
            </a:r>
          </a:p>
          <a:p>
            <a:pPr eaLnBrk="1" hangingPunct="1"/>
            <a:r>
              <a:rPr lang="en-US" altLang="en-US" dirty="0">
                <a:latin typeface="Arial" charset="0"/>
                <a:ea typeface="Arial" charset="0"/>
                <a:cs typeface="Arial" charset="0"/>
              </a:rPr>
              <a:t>The View parameter v is a reference to the button that was clicked.</a:t>
            </a:r>
          </a:p>
          <a:p>
            <a:pPr eaLnBrk="1" hangingPunct="1"/>
            <a:r>
              <a:rPr lang="en-US" altLang="en-US" dirty="0">
                <a:latin typeface="Arial" charset="0"/>
                <a:ea typeface="Arial" charset="0"/>
                <a:cs typeface="Arial" charset="0"/>
              </a:rPr>
              <a:t>Earlier, we gave each button an id, the id of the candy for that row.</a:t>
            </a:r>
          </a:p>
          <a:p>
            <a:pPr eaLnBrk="1" hangingPunct="1">
              <a:buFontTx/>
              <a:buNone/>
            </a:pPr>
            <a:r>
              <a:rPr lang="en-US" altLang="en-US" dirty="0">
                <a:latin typeface="Arial" charset="0"/>
                <a:ea typeface="Arial" charset="0"/>
                <a:cs typeface="Arial" charset="0"/>
              </a:rPr>
              <a:t>		</a:t>
            </a:r>
            <a:r>
              <a:rPr lang="en-US" altLang="en-US" dirty="0" err="1">
                <a:latin typeface="Arial" charset="0"/>
                <a:ea typeface="Arial" charset="0"/>
                <a:cs typeface="Arial" charset="0"/>
              </a:rPr>
              <a:t>int</a:t>
            </a:r>
            <a:r>
              <a:rPr lang="en-US" altLang="en-US" dirty="0">
                <a:latin typeface="Arial" charset="0"/>
                <a:ea typeface="Arial" charset="0"/>
                <a:cs typeface="Arial" charset="0"/>
              </a:rPr>
              <a:t> </a:t>
            </a:r>
            <a:r>
              <a:rPr lang="en-US" altLang="en-US" dirty="0" err="1">
                <a:latin typeface="Arial" charset="0"/>
                <a:ea typeface="Arial" charset="0"/>
                <a:cs typeface="Arial" charset="0"/>
              </a:rPr>
              <a:t>candyId</a:t>
            </a:r>
            <a:r>
              <a:rPr lang="en-US" altLang="en-US" dirty="0">
                <a:latin typeface="Arial" charset="0"/>
                <a:ea typeface="Arial" charset="0"/>
                <a:cs typeface="Arial" charset="0"/>
              </a:rPr>
              <a:t> = </a:t>
            </a:r>
            <a:r>
              <a:rPr lang="en-US" altLang="en-US" dirty="0" err="1">
                <a:latin typeface="Arial" charset="0"/>
                <a:ea typeface="Arial" charset="0"/>
                <a:cs typeface="Arial" charset="0"/>
              </a:rPr>
              <a:t>v.getId</a:t>
            </a:r>
            <a:r>
              <a:rPr lang="en-US" altLang="en-US" dirty="0">
                <a:latin typeface="Arial" charset="0"/>
                <a:ea typeface="Arial" charset="0"/>
                <a:cs typeface="Arial" charset="0"/>
              </a:rPr>
              <a:t>( );</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6" name="Rectangle 2"/>
          <p:cNvSpPr>
            <a:spLocks noGrp="1" noChangeArrowheads="1"/>
          </p:cNvSpPr>
          <p:nvPr>
            <p:ph type="title" idx="4294967295"/>
          </p:nvPr>
        </p:nvSpPr>
        <p:spPr>
          <a:xfrm>
            <a:off x="0" y="304800"/>
            <a:ext cx="8229600" cy="1143000"/>
          </a:xfrm>
        </p:spPr>
        <p:txBody>
          <a:bodyPr/>
          <a:lstStyle/>
          <a:p>
            <a:pPr eaLnBrk="1" hangingPunct="1"/>
            <a:r>
              <a:rPr lang="en-US" altLang="en-US" dirty="0"/>
              <a:t>Update: Event Handling </a:t>
            </a:r>
            <a:r>
              <a:rPr lang="en-US" altLang="en-US" sz="1800" dirty="0"/>
              <a:t>(4 of 8)</a:t>
            </a:r>
            <a:endParaRPr lang="en-US" altLang="en-US" dirty="0"/>
          </a:p>
        </p:txBody>
      </p:sp>
      <p:sp>
        <p:nvSpPr>
          <p:cNvPr id="129027"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We then get a reference to the two </a:t>
            </a:r>
            <a:r>
              <a:rPr lang="en-US" altLang="en-US" dirty="0" err="1">
                <a:latin typeface="Arial" charset="0"/>
                <a:ea typeface="Arial" charset="0"/>
                <a:cs typeface="Arial" charset="0"/>
              </a:rPr>
              <a:t>EditTexts</a:t>
            </a:r>
            <a:r>
              <a:rPr lang="en-US" altLang="en-US" dirty="0">
                <a:latin typeface="Arial" charset="0"/>
                <a:ea typeface="Arial" charset="0"/>
                <a:cs typeface="Arial" charset="0"/>
              </a:rPr>
              <a:t>:</a:t>
            </a:r>
          </a:p>
          <a:p>
            <a:pPr eaLnBrk="1" hangingPunct="1">
              <a:buFontTx/>
              <a:buNone/>
            </a:pPr>
            <a:r>
              <a:rPr lang="en-US" altLang="en-US" dirty="0">
                <a:latin typeface="Arial" charset="0"/>
                <a:ea typeface="Arial" charset="0"/>
                <a:cs typeface="Arial" charset="0"/>
              </a:rPr>
              <a:t>		</a:t>
            </a:r>
            <a:r>
              <a:rPr lang="en-US" altLang="en-US" dirty="0" err="1">
                <a:latin typeface="Arial" charset="0"/>
                <a:ea typeface="Arial" charset="0"/>
                <a:cs typeface="Arial" charset="0"/>
              </a:rPr>
              <a:t>nameET</a:t>
            </a:r>
            <a:r>
              <a:rPr lang="en-US" altLang="en-US" dirty="0">
                <a:latin typeface="Arial" charset="0"/>
                <a:ea typeface="Arial" charset="0"/>
                <a:cs typeface="Arial" charset="0"/>
              </a:rPr>
              <a:t> = ( </a:t>
            </a:r>
            <a:r>
              <a:rPr lang="en-US" altLang="en-US" dirty="0" err="1">
                <a:latin typeface="Arial" charset="0"/>
                <a:ea typeface="Arial" charset="0"/>
                <a:cs typeface="Arial" charset="0"/>
              </a:rPr>
              <a:t>EditText</a:t>
            </a:r>
            <a:r>
              <a:rPr lang="en-US" altLang="en-US" dirty="0">
                <a:latin typeface="Arial" charset="0"/>
                <a:ea typeface="Arial" charset="0"/>
                <a:cs typeface="Arial" charset="0"/>
              </a:rPr>
              <a:t> ) </a:t>
            </a:r>
          </a:p>
          <a:p>
            <a:pPr eaLnBrk="1" hangingPunct="1">
              <a:buFontTx/>
              <a:buNone/>
            </a:pPr>
            <a:r>
              <a:rPr lang="en-US" altLang="en-US" dirty="0">
                <a:latin typeface="Arial" charset="0"/>
                <a:ea typeface="Arial" charset="0"/>
                <a:cs typeface="Arial" charset="0"/>
              </a:rPr>
              <a:t>    			</a:t>
            </a:r>
            <a:r>
              <a:rPr lang="en-US" altLang="en-US" dirty="0" err="1">
                <a:latin typeface="Arial" charset="0"/>
                <a:ea typeface="Arial" charset="0"/>
                <a:cs typeface="Arial" charset="0"/>
              </a:rPr>
              <a:t>findViewById</a:t>
            </a:r>
            <a:r>
              <a:rPr lang="en-US" altLang="en-US" dirty="0">
                <a:latin typeface="Arial" charset="0"/>
                <a:ea typeface="Arial" charset="0"/>
                <a:cs typeface="Arial" charset="0"/>
              </a:rPr>
              <a:t>( 10 * </a:t>
            </a:r>
            <a:r>
              <a:rPr lang="en-US" altLang="en-US" dirty="0" err="1">
                <a:latin typeface="Arial" charset="0"/>
                <a:ea typeface="Arial" charset="0"/>
                <a:cs typeface="Arial" charset="0"/>
              </a:rPr>
              <a:t>candyId</a:t>
            </a:r>
            <a:r>
              <a:rPr lang="en-US" altLang="en-US" dirty="0">
                <a:latin typeface="Arial" charset="0"/>
                <a:ea typeface="Arial" charset="0"/>
                <a:cs typeface="Arial" charset="0"/>
              </a:rPr>
              <a:t> );</a:t>
            </a:r>
          </a:p>
          <a:p>
            <a:pPr eaLnBrk="1" hangingPunct="1">
              <a:buFontTx/>
              <a:buNone/>
            </a:pPr>
            <a:r>
              <a:rPr lang="en-US" altLang="en-US" dirty="0">
                <a:latin typeface="Arial" charset="0"/>
                <a:ea typeface="Arial" charset="0"/>
                <a:cs typeface="Arial" charset="0"/>
              </a:rPr>
              <a:t>		</a:t>
            </a:r>
            <a:r>
              <a:rPr lang="en-US" altLang="en-US" dirty="0" err="1">
                <a:latin typeface="Arial" charset="0"/>
                <a:ea typeface="Arial" charset="0"/>
                <a:cs typeface="Arial" charset="0"/>
              </a:rPr>
              <a:t>priceET</a:t>
            </a:r>
            <a:r>
              <a:rPr lang="en-US" altLang="en-US" dirty="0">
                <a:latin typeface="Arial" charset="0"/>
                <a:ea typeface="Arial" charset="0"/>
                <a:cs typeface="Arial" charset="0"/>
              </a:rPr>
              <a:t> = ( </a:t>
            </a:r>
            <a:r>
              <a:rPr lang="en-US" altLang="en-US" dirty="0" err="1">
                <a:latin typeface="Arial" charset="0"/>
                <a:ea typeface="Arial" charset="0"/>
                <a:cs typeface="Arial" charset="0"/>
              </a:rPr>
              <a:t>EditText</a:t>
            </a:r>
            <a:r>
              <a:rPr lang="en-US" altLang="en-US" dirty="0">
                <a:latin typeface="Arial" charset="0"/>
                <a:ea typeface="Arial" charset="0"/>
                <a:cs typeface="Arial" charset="0"/>
              </a:rPr>
              <a:t> ) </a:t>
            </a:r>
          </a:p>
          <a:p>
            <a:pPr eaLnBrk="1" hangingPunct="1">
              <a:buFontTx/>
              <a:buNone/>
            </a:pPr>
            <a:r>
              <a:rPr lang="en-US" altLang="en-US" dirty="0">
                <a:latin typeface="Arial" charset="0"/>
                <a:ea typeface="Arial" charset="0"/>
                <a:cs typeface="Arial" charset="0"/>
              </a:rPr>
              <a:t>    			</a:t>
            </a:r>
            <a:r>
              <a:rPr lang="en-US" altLang="en-US" dirty="0" err="1">
                <a:latin typeface="Arial" charset="0"/>
                <a:ea typeface="Arial" charset="0"/>
                <a:cs typeface="Arial" charset="0"/>
              </a:rPr>
              <a:t>findViewById</a:t>
            </a:r>
            <a:r>
              <a:rPr lang="en-US" altLang="en-US" dirty="0">
                <a:latin typeface="Arial" charset="0"/>
                <a:ea typeface="Arial" charset="0"/>
                <a:cs typeface="Arial" charset="0"/>
              </a:rPr>
              <a:t>( 10 * </a:t>
            </a:r>
            <a:r>
              <a:rPr lang="en-US" altLang="en-US" dirty="0" err="1">
                <a:latin typeface="Arial" charset="0"/>
                <a:ea typeface="Arial" charset="0"/>
                <a:cs typeface="Arial" charset="0"/>
              </a:rPr>
              <a:t>candyId</a:t>
            </a:r>
            <a:r>
              <a:rPr lang="en-US" altLang="en-US" dirty="0">
                <a:latin typeface="Arial" charset="0"/>
                <a:ea typeface="Arial" charset="0"/>
                <a:cs typeface="Arial" charset="0"/>
              </a:rPr>
              <a:t> + 1 );</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050" name="Rectangle 2"/>
          <p:cNvSpPr>
            <a:spLocks noGrp="1" noChangeArrowheads="1"/>
          </p:cNvSpPr>
          <p:nvPr>
            <p:ph type="title" idx="4294967295"/>
          </p:nvPr>
        </p:nvSpPr>
        <p:spPr>
          <a:xfrm>
            <a:off x="0" y="304800"/>
            <a:ext cx="8229600" cy="1143000"/>
          </a:xfrm>
        </p:spPr>
        <p:txBody>
          <a:bodyPr/>
          <a:lstStyle/>
          <a:p>
            <a:pPr eaLnBrk="1" hangingPunct="1"/>
            <a:r>
              <a:rPr lang="en-US" altLang="en-US" dirty="0"/>
              <a:t>Update: Event Handling </a:t>
            </a:r>
            <a:r>
              <a:rPr lang="en-US" altLang="en-US" sz="1800" dirty="0"/>
              <a:t>(5 of 8)</a:t>
            </a:r>
            <a:endParaRPr lang="en-US" altLang="en-US" dirty="0"/>
          </a:p>
        </p:txBody>
      </p:sp>
      <p:sp>
        <p:nvSpPr>
          <p:cNvPr id="130051"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Then we retrieve the candy’s edited name and price:</a:t>
            </a:r>
          </a:p>
          <a:p>
            <a:pPr eaLnBrk="1" hangingPunct="1">
              <a:buFontTx/>
              <a:buNone/>
            </a:pPr>
            <a:r>
              <a:rPr lang="en-US" altLang="en-US" dirty="0">
                <a:latin typeface="Arial" charset="0"/>
                <a:ea typeface="Arial" charset="0"/>
                <a:cs typeface="Arial" charset="0"/>
              </a:rPr>
              <a:t>String name = </a:t>
            </a:r>
            <a:r>
              <a:rPr lang="en-US" altLang="en-US" dirty="0" err="1">
                <a:latin typeface="Arial" charset="0"/>
                <a:ea typeface="Arial" charset="0"/>
                <a:cs typeface="Arial" charset="0"/>
              </a:rPr>
              <a:t>nameET.getText</a:t>
            </a:r>
            <a:r>
              <a:rPr lang="en-US" altLang="en-US" dirty="0">
                <a:latin typeface="Arial" charset="0"/>
                <a:ea typeface="Arial" charset="0"/>
                <a:cs typeface="Arial" charset="0"/>
              </a:rPr>
              <a:t>( ).</a:t>
            </a:r>
            <a:r>
              <a:rPr lang="en-US" altLang="en-US" dirty="0" err="1">
                <a:latin typeface="Arial" charset="0"/>
                <a:ea typeface="Arial" charset="0"/>
                <a:cs typeface="Arial" charset="0"/>
              </a:rPr>
              <a:t>toString</a:t>
            </a:r>
            <a:r>
              <a:rPr lang="en-US" altLang="en-US" dirty="0">
                <a:latin typeface="Arial" charset="0"/>
                <a:ea typeface="Arial" charset="0"/>
                <a:cs typeface="Arial" charset="0"/>
              </a:rPr>
              <a:t>( );</a:t>
            </a:r>
          </a:p>
          <a:p>
            <a:pPr eaLnBrk="1" hangingPunct="1">
              <a:buFontTx/>
              <a:buNone/>
            </a:pPr>
            <a:r>
              <a:rPr lang="en-US" altLang="en-US" dirty="0">
                <a:latin typeface="Arial" charset="0"/>
                <a:ea typeface="Arial" charset="0"/>
                <a:cs typeface="Arial" charset="0"/>
              </a:rPr>
              <a:t>String </a:t>
            </a:r>
            <a:r>
              <a:rPr lang="en-US" altLang="en-US" dirty="0" err="1">
                <a:latin typeface="Arial" charset="0"/>
                <a:ea typeface="Arial" charset="0"/>
                <a:cs typeface="Arial" charset="0"/>
              </a:rPr>
              <a:t>priceString</a:t>
            </a:r>
            <a:r>
              <a:rPr lang="en-US" altLang="en-US" dirty="0">
                <a:latin typeface="Arial" charset="0"/>
                <a:ea typeface="Arial" charset="0"/>
                <a:cs typeface="Arial" charset="0"/>
              </a:rPr>
              <a:t> = </a:t>
            </a:r>
          </a:p>
          <a:p>
            <a:pPr eaLnBrk="1" hangingPunct="1">
              <a:buFontTx/>
              <a:buNone/>
            </a:pPr>
            <a:r>
              <a:rPr lang="en-US" altLang="en-US" dirty="0">
                <a:latin typeface="Arial" charset="0"/>
                <a:ea typeface="Arial" charset="0"/>
                <a:cs typeface="Arial" charset="0"/>
              </a:rPr>
              <a:t>    </a:t>
            </a:r>
            <a:r>
              <a:rPr lang="en-US" altLang="en-US" dirty="0" err="1">
                <a:latin typeface="Arial" charset="0"/>
                <a:ea typeface="Arial" charset="0"/>
                <a:cs typeface="Arial" charset="0"/>
              </a:rPr>
              <a:t>priceET.getText</a:t>
            </a:r>
            <a:r>
              <a:rPr lang="en-US" altLang="en-US" dirty="0">
                <a:latin typeface="Arial" charset="0"/>
                <a:ea typeface="Arial" charset="0"/>
                <a:cs typeface="Arial" charset="0"/>
              </a:rPr>
              <a:t>( ).</a:t>
            </a:r>
            <a:r>
              <a:rPr lang="en-US" altLang="en-US" dirty="0" err="1">
                <a:latin typeface="Arial" charset="0"/>
                <a:ea typeface="Arial" charset="0"/>
                <a:cs typeface="Arial" charset="0"/>
              </a:rPr>
              <a:t>toString</a:t>
            </a:r>
            <a:r>
              <a:rPr lang="en-US" altLang="en-US" dirty="0">
                <a:latin typeface="Arial" charset="0"/>
                <a:ea typeface="Arial" charset="0"/>
                <a:cs typeface="Arial" charset="0"/>
              </a:rPr>
              <a:t>( );</a:t>
            </a:r>
          </a:p>
          <a:p>
            <a:pPr eaLnBrk="1" hangingPunct="1">
              <a:buFontTx/>
              <a:buNone/>
            </a:pPr>
            <a:r>
              <a:rPr lang="en-US" altLang="en-US" dirty="0">
                <a:latin typeface="Arial" charset="0"/>
                <a:ea typeface="Arial" charset="0"/>
                <a:cs typeface="Arial" charset="0"/>
              </a:rPr>
              <a:t>// we </a:t>
            </a:r>
            <a:r>
              <a:rPr lang="en-US" altLang="en-US" dirty="0">
                <a:latin typeface="Arial" charset="0"/>
                <a:ea typeface="Arial" charset="0"/>
                <a:cs typeface="Arial" charset="0"/>
                <a:sym typeface="Wingdings" panose="05000000000000000000" pitchFamily="2" charset="2"/>
              </a:rPr>
              <a:t>need to convert </a:t>
            </a:r>
            <a:r>
              <a:rPr lang="en-US" altLang="en-US" dirty="0" err="1">
                <a:latin typeface="Arial" charset="0"/>
                <a:ea typeface="Arial" charset="0"/>
                <a:cs typeface="Arial" charset="0"/>
                <a:sym typeface="Wingdings" panose="05000000000000000000" pitchFamily="2" charset="2"/>
              </a:rPr>
              <a:t>priceString</a:t>
            </a:r>
            <a:r>
              <a:rPr lang="en-US" altLang="en-US" dirty="0">
                <a:latin typeface="Arial" charset="0"/>
                <a:ea typeface="Arial" charset="0"/>
                <a:cs typeface="Arial" charset="0"/>
                <a:sym typeface="Wingdings" panose="05000000000000000000" pitchFamily="2" charset="2"/>
              </a:rPr>
              <a:t> to a double</a:t>
            </a:r>
            <a:endParaRPr lang="en-US" altLang="en-US" sz="2800" dirty="0">
              <a:latin typeface="Arial" charset="0"/>
              <a:ea typeface="Arial" charset="0"/>
              <a:cs typeface="Arial"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4" name="Rectangle 2"/>
          <p:cNvSpPr>
            <a:spLocks noGrp="1" noChangeArrowheads="1"/>
          </p:cNvSpPr>
          <p:nvPr>
            <p:ph type="title" idx="4294967295"/>
          </p:nvPr>
        </p:nvSpPr>
        <p:spPr>
          <a:xfrm>
            <a:off x="0" y="304800"/>
            <a:ext cx="8229600" cy="1143000"/>
          </a:xfrm>
        </p:spPr>
        <p:txBody>
          <a:bodyPr/>
          <a:lstStyle/>
          <a:p>
            <a:pPr eaLnBrk="1" hangingPunct="1"/>
            <a:r>
              <a:rPr lang="en-US" altLang="en-US" dirty="0"/>
              <a:t>Update: Event Handling </a:t>
            </a:r>
            <a:r>
              <a:rPr lang="en-US" altLang="en-US" sz="1800" dirty="0"/>
              <a:t>(6 of 8)</a:t>
            </a:r>
            <a:endParaRPr lang="en-US" altLang="en-US" dirty="0"/>
          </a:p>
        </p:txBody>
      </p:sp>
      <p:sp>
        <p:nvSpPr>
          <p:cNvPr id="131075" name="Rectangle 3"/>
          <p:cNvSpPr>
            <a:spLocks noGrp="1" noChangeArrowheads="1"/>
          </p:cNvSpPr>
          <p:nvPr>
            <p:ph type="body" idx="4294967295"/>
          </p:nvPr>
        </p:nvSpPr>
        <p:spPr>
          <a:xfrm>
            <a:off x="0" y="1676400"/>
            <a:ext cx="8229600" cy="4114800"/>
          </a:xfrm>
        </p:spPr>
        <p:txBody>
          <a:bodyPr/>
          <a:lstStyle/>
          <a:p>
            <a:pPr eaLnBrk="1" hangingPunct="1"/>
            <a:r>
              <a:rPr lang="en-US" altLang="en-US">
                <a:latin typeface="Arial" charset="0"/>
                <a:ea typeface="Arial" charset="0"/>
                <a:cs typeface="Arial" charset="0"/>
              </a:rPr>
              <a:t>Next, we update the database.</a:t>
            </a:r>
          </a:p>
          <a:p>
            <a:pPr eaLnBrk="1" hangingPunct="1"/>
            <a:r>
              <a:rPr lang="en-US" altLang="en-US">
                <a:latin typeface="Arial" charset="0"/>
                <a:ea typeface="Arial" charset="0"/>
                <a:cs typeface="Arial" charset="0"/>
              </a:rPr>
              <a:t>Inside try block:</a:t>
            </a:r>
          </a:p>
          <a:p>
            <a:pPr eaLnBrk="1" hangingPunct="1">
              <a:buFontTx/>
              <a:buNone/>
            </a:pPr>
            <a:r>
              <a:rPr lang="en-US" altLang="en-US" sz="2800">
                <a:latin typeface="Arial" charset="0"/>
                <a:ea typeface="Arial" charset="0"/>
                <a:cs typeface="Arial" charset="0"/>
              </a:rPr>
              <a:t>Double price = Double.parseDouble( priceString );</a:t>
            </a:r>
          </a:p>
          <a:p>
            <a:pPr eaLnBrk="1" hangingPunct="1">
              <a:buFontTx/>
              <a:buNone/>
            </a:pPr>
            <a:r>
              <a:rPr lang="en-US" altLang="en-US" sz="2800">
                <a:latin typeface="Arial" charset="0"/>
                <a:ea typeface="Arial" charset="0"/>
                <a:cs typeface="Arial" charset="0"/>
              </a:rPr>
              <a:t>dbManager.updateById( candyId, name, price );</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098" name="Rectangle 2"/>
          <p:cNvSpPr>
            <a:spLocks noGrp="1" noChangeArrowheads="1"/>
          </p:cNvSpPr>
          <p:nvPr>
            <p:ph type="title" idx="4294967295"/>
          </p:nvPr>
        </p:nvSpPr>
        <p:spPr>
          <a:xfrm>
            <a:off x="0" y="304800"/>
            <a:ext cx="8229600" cy="1143000"/>
          </a:xfrm>
        </p:spPr>
        <p:txBody>
          <a:bodyPr/>
          <a:lstStyle/>
          <a:p>
            <a:pPr eaLnBrk="1" hangingPunct="1"/>
            <a:r>
              <a:rPr lang="en-US" altLang="en-US" dirty="0"/>
              <a:t>Update: Event Handling </a:t>
            </a:r>
            <a:r>
              <a:rPr lang="en-US" altLang="en-US" sz="1800" dirty="0"/>
              <a:t>(7 of 8)</a:t>
            </a:r>
            <a:endParaRPr lang="en-US" altLang="en-US" dirty="0"/>
          </a:p>
        </p:txBody>
      </p:sp>
      <p:sp>
        <p:nvSpPr>
          <p:cNvPr id="132099"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We show a Toast for feedback:</a:t>
            </a:r>
          </a:p>
          <a:p>
            <a:pPr eaLnBrk="1" hangingPunct="1">
              <a:buFontTx/>
              <a:buNone/>
            </a:pPr>
            <a:r>
              <a:rPr lang="en-US" altLang="en-US" dirty="0" err="1">
                <a:latin typeface="Arial" charset="0"/>
                <a:ea typeface="Arial" charset="0"/>
                <a:cs typeface="Arial" charset="0"/>
              </a:rPr>
              <a:t>Toast.makeText</a:t>
            </a:r>
            <a:r>
              <a:rPr lang="en-US" altLang="en-US" dirty="0">
                <a:latin typeface="Arial" charset="0"/>
                <a:ea typeface="Arial" charset="0"/>
                <a:cs typeface="Arial" charset="0"/>
              </a:rPr>
              <a:t>( </a:t>
            </a:r>
            <a:r>
              <a:rPr lang="en-US" altLang="en-US" dirty="0" err="1">
                <a:latin typeface="Arial" charset="0"/>
                <a:ea typeface="Arial" charset="0"/>
                <a:cs typeface="Arial" charset="0"/>
              </a:rPr>
              <a:t>UpdateActivity.this</a:t>
            </a:r>
            <a:r>
              <a:rPr lang="en-US" altLang="en-US" dirty="0">
                <a:latin typeface="Arial" charset="0"/>
                <a:ea typeface="Arial" charset="0"/>
                <a:cs typeface="Arial" charset="0"/>
              </a:rPr>
              <a:t>, "Candy updated", </a:t>
            </a:r>
            <a:r>
              <a:rPr lang="en-US" altLang="en-US" dirty="0" err="1">
                <a:latin typeface="Arial" charset="0"/>
                <a:ea typeface="Arial" charset="0"/>
                <a:cs typeface="Arial" charset="0"/>
              </a:rPr>
              <a:t>Toast.LENGTH_SHORT</a:t>
            </a:r>
            <a:r>
              <a:rPr lang="en-US" altLang="en-US" dirty="0">
                <a:latin typeface="Arial" charset="0"/>
                <a:ea typeface="Arial" charset="0"/>
                <a:cs typeface="Arial" charset="0"/>
              </a:rPr>
              <a:t> )</a:t>
            </a:r>
          </a:p>
          <a:p>
            <a:pPr eaLnBrk="1" hangingPunct="1">
              <a:buFontTx/>
              <a:buNone/>
            </a:pPr>
            <a:r>
              <a:rPr lang="en-US" altLang="en-US" dirty="0">
                <a:latin typeface="Arial" charset="0"/>
                <a:ea typeface="Arial" charset="0"/>
                <a:cs typeface="Arial" charset="0"/>
              </a:rPr>
              <a:t>    .show( );</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2" name="Rectangle 2"/>
          <p:cNvSpPr>
            <a:spLocks noGrp="1" noChangeArrowheads="1"/>
          </p:cNvSpPr>
          <p:nvPr>
            <p:ph type="title" idx="4294967295"/>
          </p:nvPr>
        </p:nvSpPr>
        <p:spPr>
          <a:xfrm>
            <a:off x="0" y="304800"/>
            <a:ext cx="8229600" cy="1143000"/>
          </a:xfrm>
        </p:spPr>
        <p:txBody>
          <a:bodyPr/>
          <a:lstStyle/>
          <a:p>
            <a:pPr eaLnBrk="1" hangingPunct="1"/>
            <a:r>
              <a:rPr lang="en-US" altLang="en-US" dirty="0"/>
              <a:t>Update: Event Handling </a:t>
            </a:r>
            <a:r>
              <a:rPr lang="en-US" altLang="en-US" sz="1800" dirty="0"/>
              <a:t>(8 of 8)</a:t>
            </a:r>
            <a:endParaRPr lang="en-US" altLang="en-US" dirty="0"/>
          </a:p>
        </p:txBody>
      </p:sp>
      <p:sp>
        <p:nvSpPr>
          <p:cNvPr id="133123"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Finally, we update the view</a:t>
            </a:r>
          </a:p>
          <a:p>
            <a:pPr eaLnBrk="1" hangingPunct="1">
              <a:buFontTx/>
              <a:buNone/>
            </a:pPr>
            <a:r>
              <a:rPr lang="en-US" altLang="en-US" dirty="0" err="1">
                <a:latin typeface="Arial" charset="0"/>
                <a:ea typeface="Arial" charset="0"/>
                <a:cs typeface="Arial" charset="0"/>
              </a:rPr>
              <a:t>updateView</a:t>
            </a:r>
            <a:r>
              <a:rPr lang="en-US" altLang="en-US" dirty="0">
                <a:latin typeface="Arial" charset="0"/>
                <a:ea typeface="Arial" charset="0"/>
                <a:cs typeface="Arial" charset="0"/>
              </a:rPr>
              <a:t>( );</a:t>
            </a:r>
            <a:endParaRPr lang="en-US" altLang="en-US" sz="2800" dirty="0">
              <a:latin typeface="Arial" charset="0"/>
              <a:ea typeface="Arial" charset="0"/>
              <a:cs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0" y="304800"/>
            <a:ext cx="8229600" cy="1143000"/>
          </a:xfrm>
        </p:spPr>
        <p:txBody>
          <a:bodyPr/>
          <a:lstStyle/>
          <a:p>
            <a:pPr eaLnBrk="1" hangingPunct="1"/>
            <a:r>
              <a:rPr lang="en-US" altLang="en-US" dirty="0"/>
              <a:t>Showing the Menu </a:t>
            </a:r>
            <a:r>
              <a:rPr lang="en-US" altLang="en-US" sz="1800" dirty="0"/>
              <a:t>(2 of 2)</a:t>
            </a:r>
            <a:endParaRPr lang="en-US" altLang="en-US" dirty="0"/>
          </a:p>
        </p:txBody>
      </p:sp>
      <p:sp>
        <p:nvSpPr>
          <p:cNvPr id="14339" name="Rectangle 3"/>
          <p:cNvSpPr>
            <a:spLocks noGrp="1" noChangeArrowheads="1"/>
          </p:cNvSpPr>
          <p:nvPr>
            <p:ph type="body" idx="4294967295"/>
          </p:nvPr>
        </p:nvSpPr>
        <p:spPr>
          <a:xfrm>
            <a:off x="0" y="1676400"/>
            <a:ext cx="8229600" cy="4114800"/>
          </a:xfrm>
        </p:spPr>
        <p:txBody>
          <a:bodyPr/>
          <a:lstStyle/>
          <a:p>
            <a:pPr marL="609600" indent="-609600" eaLnBrk="1" hangingPunct="1">
              <a:lnSpc>
                <a:spcPct val="90000"/>
              </a:lnSpc>
            </a:pPr>
            <a:r>
              <a:rPr lang="en-US" altLang="en-US" sz="2800" dirty="0">
                <a:latin typeface="Arial" charset="0"/>
                <a:ea typeface="Arial" charset="0"/>
                <a:cs typeface="Arial" charset="0"/>
              </a:rPr>
              <a:t>The </a:t>
            </a:r>
            <a:r>
              <a:rPr lang="en-US" altLang="en-US" sz="2800" dirty="0" err="1">
                <a:latin typeface="Arial" charset="0"/>
                <a:ea typeface="Arial" charset="0"/>
                <a:cs typeface="Arial" charset="0"/>
              </a:rPr>
              <a:t>onCreateOptionsMenu</a:t>
            </a:r>
            <a:r>
              <a:rPr lang="en-US" altLang="en-US" sz="2800" dirty="0">
                <a:latin typeface="Arial" charset="0"/>
                <a:ea typeface="Arial" charset="0"/>
                <a:cs typeface="Arial" charset="0"/>
              </a:rPr>
              <a:t> method inflates menu_main.xml in order to create a menu and places that menu in the toolbar.</a:t>
            </a:r>
          </a:p>
          <a:p>
            <a:pPr marL="609600" indent="-609600" eaLnBrk="1" hangingPunct="1">
              <a:lnSpc>
                <a:spcPct val="90000"/>
              </a:lnSpc>
              <a:spcBef>
                <a:spcPts val="1800"/>
              </a:spcBef>
              <a:buFontTx/>
              <a:buNone/>
            </a:pPr>
            <a:r>
              <a:rPr lang="en-US" altLang="en-US" sz="2800" dirty="0">
                <a:latin typeface="Arial" charset="0"/>
                <a:ea typeface="Arial" charset="0"/>
                <a:cs typeface="Arial" charset="0"/>
              </a:rPr>
              <a:t>public </a:t>
            </a:r>
            <a:r>
              <a:rPr lang="en-US" altLang="en-US" sz="2800" dirty="0" err="1">
                <a:latin typeface="Arial" charset="0"/>
                <a:ea typeface="Arial" charset="0"/>
                <a:cs typeface="Arial" charset="0"/>
              </a:rPr>
              <a:t>boolean</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onCreateOptionsMenu</a:t>
            </a:r>
            <a:r>
              <a:rPr lang="en-US" altLang="en-US" sz="2800" dirty="0">
                <a:latin typeface="Arial" charset="0"/>
                <a:ea typeface="Arial" charset="0"/>
                <a:cs typeface="Arial" charset="0"/>
              </a:rPr>
              <a:t>( Menu </a:t>
            </a:r>
            <a:r>
              <a:rPr lang="en-US" altLang="en-US" sz="2800" dirty="0" err="1">
                <a:latin typeface="Arial" charset="0"/>
                <a:ea typeface="Arial" charset="0"/>
                <a:cs typeface="Arial" charset="0"/>
              </a:rPr>
              <a:t>menu</a:t>
            </a:r>
            <a:r>
              <a:rPr lang="en-US" altLang="en-US" sz="2800" dirty="0">
                <a:latin typeface="Arial" charset="0"/>
                <a:ea typeface="Arial" charset="0"/>
                <a:cs typeface="Arial" charset="0"/>
              </a:rPr>
              <a:t> ) {</a:t>
            </a:r>
            <a:br>
              <a:rPr lang="en-US" altLang="en-US" sz="2800" dirty="0">
                <a:latin typeface="Arial" charset="0"/>
                <a:ea typeface="Arial" charset="0"/>
                <a:cs typeface="Arial" charset="0"/>
              </a:rPr>
            </a:br>
            <a:r>
              <a:rPr lang="en-US" altLang="en-US" sz="2800" dirty="0" err="1">
                <a:latin typeface="Arial" charset="0"/>
                <a:ea typeface="Arial" charset="0"/>
                <a:cs typeface="Arial" charset="0"/>
              </a:rPr>
              <a:t>getMenuInflater</a:t>
            </a:r>
            <a:r>
              <a:rPr lang="en-US" altLang="en-US" sz="2800" dirty="0">
                <a:latin typeface="Arial" charset="0"/>
                <a:ea typeface="Arial" charset="0"/>
                <a:cs typeface="Arial" charset="0"/>
              </a:rPr>
              <a:t>( ).inflate(  </a:t>
            </a:r>
          </a:p>
          <a:p>
            <a:pPr marL="609600" indent="-609600" eaLnBrk="1" hangingPunct="1">
              <a:lnSpc>
                <a:spcPct val="90000"/>
              </a:lnSpc>
              <a:buFontTx/>
              <a:buNone/>
            </a:pPr>
            <a:r>
              <a:rPr lang="en-US" altLang="en-US" sz="2800" b="1" dirty="0">
                <a:latin typeface="Arial" charset="0"/>
                <a:ea typeface="Arial" charset="0"/>
                <a:cs typeface="Arial" charset="0"/>
              </a:rPr>
              <a:t>           </a:t>
            </a:r>
            <a:r>
              <a:rPr lang="en-US" altLang="en-US" sz="2800" b="1" dirty="0" err="1">
                <a:latin typeface="Arial" charset="0"/>
                <a:ea typeface="Arial" charset="0"/>
                <a:cs typeface="Arial" charset="0"/>
              </a:rPr>
              <a:t>R.menu.menu_main</a:t>
            </a:r>
            <a:r>
              <a:rPr lang="en-US" altLang="en-US" sz="2800" dirty="0">
                <a:latin typeface="Arial" charset="0"/>
                <a:ea typeface="Arial" charset="0"/>
                <a:cs typeface="Arial" charset="0"/>
              </a:rPr>
              <a:t>, menu );</a:t>
            </a:r>
            <a:br>
              <a:rPr lang="en-US" altLang="en-US" sz="2800" dirty="0">
                <a:latin typeface="Arial" charset="0"/>
                <a:ea typeface="Arial" charset="0"/>
                <a:cs typeface="Arial" charset="0"/>
              </a:rPr>
            </a:br>
            <a:r>
              <a:rPr lang="en-US" altLang="en-US" sz="2800" dirty="0">
                <a:latin typeface="Arial" charset="0"/>
                <a:ea typeface="Arial" charset="0"/>
                <a:cs typeface="Arial" charset="0"/>
              </a:rPr>
              <a:t>return true;</a:t>
            </a:r>
          </a:p>
          <a:p>
            <a:pPr marL="609600" indent="-609600" eaLnBrk="1" hangingPunct="1">
              <a:lnSpc>
                <a:spcPct val="90000"/>
              </a:lnSpc>
              <a:buFontTx/>
              <a:buNone/>
            </a:pPr>
            <a:r>
              <a:rPr lang="en-US" altLang="en-US" sz="2800" dirty="0">
                <a:latin typeface="Arial" charset="0"/>
                <a:ea typeface="Arial" charset="0"/>
                <a:cs typeface="Arial" charset="0"/>
              </a:rPr>
              <a:t>}</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146" name="Rectangle 2"/>
          <p:cNvSpPr>
            <a:spLocks noGrp="1" noChangeArrowheads="1"/>
          </p:cNvSpPr>
          <p:nvPr>
            <p:ph type="title" idx="4294967295"/>
          </p:nvPr>
        </p:nvSpPr>
        <p:spPr>
          <a:xfrm>
            <a:off x="0" y="304800"/>
            <a:ext cx="8229600" cy="1143000"/>
          </a:xfrm>
        </p:spPr>
        <p:txBody>
          <a:bodyPr/>
          <a:lstStyle/>
          <a:p>
            <a:pPr eaLnBrk="1" hangingPunct="1"/>
            <a:r>
              <a:rPr lang="en-US" altLang="en-US" dirty="0"/>
              <a:t>Cash Register </a:t>
            </a:r>
            <a:r>
              <a:rPr lang="en-US" altLang="en-US" sz="1800" dirty="0"/>
              <a:t>(1 of 3)</a:t>
            </a:r>
            <a:endParaRPr lang="en-US" altLang="en-US" dirty="0"/>
          </a:p>
        </p:txBody>
      </p:sp>
      <p:sp>
        <p:nvSpPr>
          <p:cNvPr id="120835" name="Rectangle 3"/>
          <p:cNvSpPr>
            <a:spLocks noGrp="1" noChangeArrowheads="1"/>
          </p:cNvSpPr>
          <p:nvPr>
            <p:ph type="body" idx="4294967295"/>
          </p:nvPr>
        </p:nvSpPr>
        <p:spPr>
          <a:xfrm>
            <a:off x="0" y="1600200"/>
            <a:ext cx="4800600" cy="4114800"/>
          </a:xfrm>
        </p:spPr>
        <p:txBody>
          <a:bodyPr/>
          <a:lstStyle/>
          <a:p>
            <a:pPr eaLnBrk="1" hangingPunct="1">
              <a:defRPr/>
            </a:pPr>
            <a:r>
              <a:rPr lang="en-US" altLang="en-US" dirty="0">
                <a:latin typeface="Arial" charset="0"/>
                <a:ea typeface="Arial" charset="0"/>
                <a:cs typeface="Arial" charset="0"/>
              </a:rPr>
              <a:t>In Version 5, we enable the user to use a cash register on the first screen.</a:t>
            </a:r>
          </a:p>
          <a:p>
            <a:pPr eaLnBrk="1" hangingPunct="1">
              <a:defRPr/>
            </a:pPr>
            <a:r>
              <a:rPr lang="en-US" altLang="en-US" dirty="0">
                <a:latin typeface="Arial" charset="0"/>
                <a:ea typeface="Arial" charset="0"/>
                <a:cs typeface="Arial" charset="0"/>
              </a:rPr>
              <a:t>As the user clicks on candies, we show a running total in a Toast.</a:t>
            </a:r>
          </a:p>
        </p:txBody>
      </p:sp>
      <p:pic>
        <p:nvPicPr>
          <p:cNvPr id="6146" name="Picture 2" descr="\\10.1.1.17\productions\ART\ART PROCESS\PPT Projects\Franceschi_PPT_163645\TIF files\Chapter 5\9781284093650_CH05_FIGF0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0" y="1219200"/>
            <a:ext cx="2743201" cy="4999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5170" name="Rectangle 2"/>
          <p:cNvSpPr>
            <a:spLocks noGrp="1" noChangeArrowheads="1"/>
          </p:cNvSpPr>
          <p:nvPr>
            <p:ph type="title" idx="4294967295"/>
          </p:nvPr>
        </p:nvSpPr>
        <p:spPr>
          <a:xfrm>
            <a:off x="0" y="304800"/>
            <a:ext cx="8229600" cy="1143000"/>
          </a:xfrm>
        </p:spPr>
        <p:txBody>
          <a:bodyPr/>
          <a:lstStyle/>
          <a:p>
            <a:pPr eaLnBrk="1" hangingPunct="1"/>
            <a:r>
              <a:rPr lang="en-US" altLang="en-US" dirty="0"/>
              <a:t>Cash Register </a:t>
            </a:r>
            <a:r>
              <a:rPr lang="en-US" altLang="en-US" sz="1800" dirty="0"/>
              <a:t>(2 of 3)</a:t>
            </a:r>
            <a:endParaRPr lang="en-US" altLang="en-US" dirty="0"/>
          </a:p>
        </p:txBody>
      </p:sp>
      <p:sp>
        <p:nvSpPr>
          <p:cNvPr id="135171" name="Rectangle 3"/>
          <p:cNvSpPr>
            <a:spLocks noGrp="1" noChangeArrowheads="1"/>
          </p:cNvSpPr>
          <p:nvPr>
            <p:ph type="body" idx="4294967295"/>
          </p:nvPr>
        </p:nvSpPr>
        <p:spPr>
          <a:xfrm>
            <a:off x="0" y="1676400"/>
            <a:ext cx="8229600" cy="4114800"/>
          </a:xfrm>
        </p:spPr>
        <p:txBody>
          <a:bodyPr/>
          <a:lstStyle/>
          <a:p>
            <a:pPr eaLnBrk="1" hangingPunct="1"/>
            <a:r>
              <a:rPr lang="en-US" altLang="en-US">
                <a:latin typeface="Arial" charset="0"/>
                <a:ea typeface="Arial" charset="0"/>
                <a:cs typeface="Arial" charset="0"/>
                <a:sym typeface="Wingdings" panose="05000000000000000000" pitchFamily="2" charset="2"/>
              </a:rPr>
              <a:t>We display a grid of buttons, one per candy.</a:t>
            </a:r>
          </a:p>
          <a:p>
            <a:pPr eaLnBrk="1" hangingPunct="1"/>
            <a:r>
              <a:rPr lang="en-US" altLang="en-US">
                <a:latin typeface="Arial" charset="0"/>
                <a:ea typeface="Arial" charset="0"/>
                <a:cs typeface="Arial" charset="0"/>
                <a:sym typeface="Wingdings" panose="05000000000000000000" pitchFamily="2" charset="2"/>
              </a:rPr>
              <a:t>When the user clicks on a button, we update the total and show it in a Toast.</a:t>
            </a:r>
            <a:endParaRPr lang="en-US" altLang="en-US" sz="2800">
              <a:latin typeface="Arial" charset="0"/>
              <a:ea typeface="Arial" charset="0"/>
              <a:cs typeface="Arial"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en-US"/>
              <a:t>Cash Register (3 of 3)</a:t>
            </a:r>
            <a:endParaRPr lang="en-US" altLang="en-US" dirty="0"/>
          </a:p>
        </p:txBody>
      </p:sp>
      <p:sp>
        <p:nvSpPr>
          <p:cNvPr id="136195" name="Rectangle 3"/>
          <p:cNvSpPr>
            <a:spLocks noGrp="1" noChangeArrowheads="1"/>
          </p:cNvSpPr>
          <p:nvPr>
            <p:ph idx="1"/>
          </p:nvPr>
        </p:nvSpPr>
        <p:spPr/>
        <p:txBody>
          <a:bodyPr/>
          <a:lstStyle/>
          <a:p>
            <a:r>
              <a:rPr lang="en-US" altLang="en-US"/>
              <a:t>Thus, when the user clicks on a button, we need to know what candy is selected.</a:t>
            </a:r>
          </a:p>
          <a:p>
            <a:r>
              <a:rPr lang="en-US" altLang="en-US"/>
              <a:t>An easy way to do that is to extend the Button class and create a CandyButton class (see Example 5.23).</a:t>
            </a:r>
          </a:p>
          <a:p>
            <a:r>
              <a:rPr lang="en-US" altLang="en-US"/>
              <a:t>A CandyButton is a Button that has a Candy instance variable.</a:t>
            </a:r>
          </a:p>
          <a:p>
            <a:r>
              <a:rPr lang="en-US" altLang="en-US"/>
              <a:t>We provide a getPrice method for convenience.</a:t>
            </a:r>
            <a:endParaRPr lang="en-US" alt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18"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CandyButton</a:t>
            </a:r>
            <a:r>
              <a:rPr lang="en-US" altLang="en-US" dirty="0"/>
              <a:t> Class</a:t>
            </a:r>
          </a:p>
        </p:txBody>
      </p:sp>
      <p:sp>
        <p:nvSpPr>
          <p:cNvPr id="137219" name="Rectangle 3"/>
          <p:cNvSpPr>
            <a:spLocks noGrp="1" noChangeArrowheads="1"/>
          </p:cNvSpPr>
          <p:nvPr>
            <p:ph type="body" idx="4294967295"/>
          </p:nvPr>
        </p:nvSpPr>
        <p:spPr>
          <a:xfrm>
            <a:off x="0" y="1676400"/>
            <a:ext cx="8229600" cy="4114800"/>
          </a:xfrm>
        </p:spPr>
        <p:txBody>
          <a:bodyPr/>
          <a:lstStyle/>
          <a:p>
            <a:pPr marL="0" indent="0" eaLnBrk="1" hangingPunct="1">
              <a:lnSpc>
                <a:spcPct val="90000"/>
              </a:lnSpc>
              <a:buFontTx/>
              <a:buNone/>
            </a:pPr>
            <a:r>
              <a:rPr lang="en-US" altLang="en-US" sz="2400" dirty="0">
                <a:latin typeface="Arial" charset="0"/>
                <a:ea typeface="Arial" charset="0"/>
                <a:cs typeface="Arial" charset="0"/>
              </a:rPr>
              <a:t>// import statements</a:t>
            </a:r>
          </a:p>
          <a:p>
            <a:pPr marL="0" indent="0" eaLnBrk="1" hangingPunct="1">
              <a:lnSpc>
                <a:spcPct val="90000"/>
              </a:lnSpc>
              <a:spcBef>
                <a:spcPts val="1200"/>
              </a:spcBef>
              <a:buFontTx/>
              <a:buNone/>
            </a:pPr>
            <a:r>
              <a:rPr lang="en-US" altLang="en-US" sz="2400" dirty="0">
                <a:latin typeface="Arial" charset="0"/>
                <a:ea typeface="Arial" charset="0"/>
                <a:cs typeface="Arial" charset="0"/>
              </a:rPr>
              <a:t>public class </a:t>
            </a:r>
            <a:r>
              <a:rPr lang="en-US" altLang="en-US" sz="2400" dirty="0" err="1">
                <a:latin typeface="Arial" charset="0"/>
                <a:ea typeface="Arial" charset="0"/>
                <a:cs typeface="Arial" charset="0"/>
              </a:rPr>
              <a:t>CandyButton</a:t>
            </a:r>
            <a:r>
              <a:rPr lang="en-US" altLang="en-US" sz="2400" dirty="0">
                <a:latin typeface="Arial" charset="0"/>
                <a:ea typeface="Arial" charset="0"/>
                <a:cs typeface="Arial" charset="0"/>
              </a:rPr>
              <a:t> extends Button {</a:t>
            </a:r>
            <a:br>
              <a:rPr lang="en-US" altLang="en-US" sz="2400" dirty="0">
                <a:latin typeface="Arial" charset="0"/>
                <a:ea typeface="Arial" charset="0"/>
                <a:cs typeface="Arial" charset="0"/>
              </a:rPr>
            </a:br>
            <a:r>
              <a:rPr lang="en-US" altLang="en-US" sz="2400" dirty="0">
                <a:latin typeface="Arial" charset="0"/>
                <a:ea typeface="Arial" charset="0"/>
                <a:cs typeface="Arial" charset="0"/>
              </a:rPr>
              <a:t>    private Candy </a:t>
            </a:r>
            <a:r>
              <a:rPr lang="en-US" altLang="en-US" sz="2400" dirty="0" err="1">
                <a:latin typeface="Arial" charset="0"/>
                <a:ea typeface="Arial" charset="0"/>
                <a:cs typeface="Arial" charset="0"/>
              </a:rPr>
              <a:t>candy</a:t>
            </a:r>
            <a:r>
              <a:rPr lang="en-US" altLang="en-US" sz="2400" dirty="0">
                <a:latin typeface="Arial" charset="0"/>
                <a:ea typeface="Arial" charset="0"/>
                <a:cs typeface="Arial" charset="0"/>
              </a:rPr>
              <a:t>;</a:t>
            </a:r>
            <a:br>
              <a:rPr lang="en-US" altLang="en-US" sz="2400" dirty="0">
                <a:latin typeface="Arial" charset="0"/>
                <a:ea typeface="Arial" charset="0"/>
                <a:cs typeface="Arial" charset="0"/>
              </a:rPr>
            </a:br>
            <a:r>
              <a:rPr lang="en-US" altLang="en-US" sz="2400" dirty="0">
                <a:latin typeface="Arial" charset="0"/>
                <a:ea typeface="Arial" charset="0"/>
                <a:cs typeface="Arial" charset="0"/>
              </a:rPr>
              <a:t>     public </a:t>
            </a:r>
            <a:r>
              <a:rPr lang="en-US" altLang="en-US" sz="2400" dirty="0" err="1">
                <a:latin typeface="Arial" charset="0"/>
                <a:ea typeface="Arial" charset="0"/>
                <a:cs typeface="Arial" charset="0"/>
              </a:rPr>
              <a:t>CandyButton</a:t>
            </a:r>
            <a:r>
              <a:rPr lang="en-US" altLang="en-US" sz="2400" dirty="0">
                <a:latin typeface="Arial" charset="0"/>
                <a:ea typeface="Arial" charset="0"/>
                <a:cs typeface="Arial" charset="0"/>
              </a:rPr>
              <a:t>( Context </a:t>
            </a:r>
            <a:r>
              <a:rPr lang="en-US" altLang="en-US" sz="2400" dirty="0" err="1">
                <a:latin typeface="Arial" charset="0"/>
                <a:ea typeface="Arial" charset="0"/>
                <a:cs typeface="Arial" charset="0"/>
              </a:rPr>
              <a:t>context</a:t>
            </a:r>
            <a:r>
              <a:rPr lang="en-US" altLang="en-US" sz="2400" dirty="0">
                <a:latin typeface="Arial" charset="0"/>
                <a:ea typeface="Arial" charset="0"/>
                <a:cs typeface="Arial" charset="0"/>
              </a:rPr>
              <a:t>, Candy </a:t>
            </a:r>
            <a:r>
              <a:rPr lang="en-US" altLang="en-US" sz="2400" dirty="0" err="1">
                <a:latin typeface="Arial" charset="0"/>
                <a:ea typeface="Arial" charset="0"/>
                <a:cs typeface="Arial" charset="0"/>
              </a:rPr>
              <a:t>newCandy</a:t>
            </a:r>
            <a:r>
              <a:rPr lang="en-US" altLang="en-US" sz="2400" dirty="0">
                <a:latin typeface="Arial" charset="0"/>
                <a:ea typeface="Arial" charset="0"/>
                <a:cs typeface="Arial" charset="0"/>
              </a:rPr>
              <a:t> ) {</a:t>
            </a:r>
            <a:br>
              <a:rPr lang="en-US" altLang="en-US" sz="2400" dirty="0">
                <a:latin typeface="Arial" charset="0"/>
                <a:ea typeface="Arial" charset="0"/>
                <a:cs typeface="Arial" charset="0"/>
              </a:rPr>
            </a:br>
            <a:r>
              <a:rPr lang="en-US" altLang="en-US" sz="2400" dirty="0">
                <a:latin typeface="Arial" charset="0"/>
                <a:ea typeface="Arial" charset="0"/>
                <a:cs typeface="Arial" charset="0"/>
              </a:rPr>
              <a:t>     super( context );</a:t>
            </a:r>
            <a:br>
              <a:rPr lang="en-US" altLang="en-US" sz="2400" dirty="0">
                <a:latin typeface="Arial" charset="0"/>
                <a:ea typeface="Arial" charset="0"/>
                <a:cs typeface="Arial" charset="0"/>
              </a:rPr>
            </a:br>
            <a:r>
              <a:rPr lang="en-US" altLang="en-US" sz="2400" dirty="0">
                <a:latin typeface="Arial" charset="0"/>
                <a:ea typeface="Arial" charset="0"/>
                <a:cs typeface="Arial" charset="0"/>
              </a:rPr>
              <a:t>     candy = </a:t>
            </a:r>
            <a:r>
              <a:rPr lang="en-US" altLang="en-US" sz="2400" dirty="0" err="1">
                <a:latin typeface="Arial" charset="0"/>
                <a:ea typeface="Arial" charset="0"/>
                <a:cs typeface="Arial" charset="0"/>
              </a:rPr>
              <a:t>newCandy</a:t>
            </a:r>
            <a:r>
              <a:rPr lang="en-US" altLang="en-US" sz="2400" dirty="0">
                <a:latin typeface="Arial" charset="0"/>
                <a:ea typeface="Arial" charset="0"/>
                <a:cs typeface="Arial" charset="0"/>
              </a:rPr>
              <a:t>;</a:t>
            </a:r>
            <a:br>
              <a:rPr lang="en-US" altLang="en-US" sz="2400" dirty="0">
                <a:latin typeface="Arial" charset="0"/>
                <a:ea typeface="Arial" charset="0"/>
                <a:cs typeface="Arial" charset="0"/>
              </a:rPr>
            </a:br>
            <a:r>
              <a:rPr lang="en-US" altLang="en-US" sz="2400" dirty="0">
                <a:latin typeface="Arial" charset="0"/>
                <a:ea typeface="Arial" charset="0"/>
                <a:cs typeface="Arial" charset="0"/>
              </a:rPr>
              <a:t>  }</a:t>
            </a:r>
            <a:br>
              <a:rPr lang="en-US" altLang="en-US" sz="2400" dirty="0">
                <a:latin typeface="Arial" charset="0"/>
                <a:ea typeface="Arial" charset="0"/>
                <a:cs typeface="Arial" charset="0"/>
              </a:rPr>
            </a:br>
            <a:r>
              <a:rPr lang="en-US" altLang="en-US" sz="2400" dirty="0">
                <a:latin typeface="Arial" charset="0"/>
                <a:ea typeface="Arial" charset="0"/>
                <a:cs typeface="Arial" charset="0"/>
              </a:rPr>
              <a:t>   public double </a:t>
            </a:r>
            <a:r>
              <a:rPr lang="en-US" altLang="en-US" sz="2400" dirty="0" err="1">
                <a:latin typeface="Arial" charset="0"/>
                <a:ea typeface="Arial" charset="0"/>
                <a:cs typeface="Arial" charset="0"/>
              </a:rPr>
              <a:t>getPrice</a:t>
            </a:r>
            <a:r>
              <a:rPr lang="en-US" altLang="en-US" sz="2400" dirty="0">
                <a:latin typeface="Arial" charset="0"/>
                <a:ea typeface="Arial" charset="0"/>
                <a:cs typeface="Arial" charset="0"/>
              </a:rPr>
              <a:t>( ) {</a:t>
            </a:r>
            <a:br>
              <a:rPr lang="en-US" altLang="en-US" sz="2400" dirty="0">
                <a:latin typeface="Arial" charset="0"/>
                <a:ea typeface="Arial" charset="0"/>
                <a:cs typeface="Arial" charset="0"/>
              </a:rPr>
            </a:br>
            <a:r>
              <a:rPr lang="en-US" altLang="en-US" sz="2400" dirty="0">
                <a:latin typeface="Arial" charset="0"/>
                <a:ea typeface="Arial" charset="0"/>
                <a:cs typeface="Arial" charset="0"/>
              </a:rPr>
              <a:t>    return </a:t>
            </a:r>
            <a:r>
              <a:rPr lang="en-US" altLang="en-US" sz="2400" dirty="0" err="1">
                <a:latin typeface="Arial" charset="0"/>
                <a:ea typeface="Arial" charset="0"/>
                <a:cs typeface="Arial" charset="0"/>
              </a:rPr>
              <a:t>candy.getPrice</a:t>
            </a:r>
            <a:r>
              <a:rPr lang="en-US" altLang="en-US" sz="2400" dirty="0">
                <a:latin typeface="Arial" charset="0"/>
                <a:ea typeface="Arial" charset="0"/>
                <a:cs typeface="Arial" charset="0"/>
              </a:rPr>
              <a:t>( );</a:t>
            </a:r>
            <a:br>
              <a:rPr lang="en-US" altLang="en-US" sz="2400" dirty="0">
                <a:latin typeface="Arial" charset="0"/>
                <a:ea typeface="Arial" charset="0"/>
                <a:cs typeface="Arial" charset="0"/>
              </a:rPr>
            </a:br>
            <a:r>
              <a:rPr lang="en-US" altLang="en-US" sz="2400" dirty="0">
                <a:latin typeface="Arial" charset="0"/>
                <a:ea typeface="Arial" charset="0"/>
                <a:cs typeface="Arial" charset="0"/>
              </a:rPr>
              <a:t>  }</a:t>
            </a:r>
            <a:br>
              <a:rPr lang="en-US" altLang="en-US" sz="2400" dirty="0">
                <a:latin typeface="Arial" charset="0"/>
                <a:ea typeface="Arial" charset="0"/>
                <a:cs typeface="Arial" charset="0"/>
              </a:rPr>
            </a:br>
            <a:r>
              <a:rPr lang="en-US" altLang="en-US" sz="2400" dirty="0">
                <a:latin typeface="Arial" charset="0"/>
                <a:ea typeface="Arial" charset="0"/>
                <a:cs typeface="Arial" charset="0"/>
              </a:rPr>
              <a:t>}</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8242" name="Rectangle 2"/>
          <p:cNvSpPr>
            <a:spLocks noGrp="1" noChangeArrowheads="1"/>
          </p:cNvSpPr>
          <p:nvPr>
            <p:ph type="title" idx="4294967295"/>
          </p:nvPr>
        </p:nvSpPr>
        <p:spPr>
          <a:xfrm>
            <a:off x="0" y="304800"/>
            <a:ext cx="8229600" cy="1143000"/>
          </a:xfrm>
        </p:spPr>
        <p:txBody>
          <a:bodyPr/>
          <a:lstStyle/>
          <a:p>
            <a:pPr eaLnBrk="1" hangingPunct="1"/>
            <a:r>
              <a:rPr lang="en-US" altLang="en-US" dirty="0"/>
              <a:t>Cash Register</a:t>
            </a:r>
          </a:p>
        </p:txBody>
      </p:sp>
      <p:sp>
        <p:nvSpPr>
          <p:cNvPr id="138243"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We create a new icon (ic_reset.png), and place it in the </a:t>
            </a:r>
            <a:r>
              <a:rPr lang="en-US" altLang="en-US" dirty="0" err="1">
                <a:latin typeface="Arial" charset="0"/>
                <a:ea typeface="Arial" charset="0"/>
                <a:cs typeface="Arial" charset="0"/>
              </a:rPr>
              <a:t>drawable</a:t>
            </a:r>
            <a:r>
              <a:rPr lang="en-US" altLang="en-US" dirty="0">
                <a:latin typeface="Arial" charset="0"/>
                <a:ea typeface="Arial" charset="0"/>
                <a:cs typeface="Arial" charset="0"/>
              </a:rPr>
              <a:t> directory.</a:t>
            </a:r>
          </a:p>
          <a:p>
            <a:pPr eaLnBrk="1" hangingPunct="1"/>
            <a:r>
              <a:rPr lang="en-US" altLang="en-US" dirty="0">
                <a:latin typeface="Arial" charset="0"/>
                <a:ea typeface="Arial" charset="0"/>
                <a:cs typeface="Arial" charset="0"/>
              </a:rPr>
              <a:t>We add an item in the menu.</a:t>
            </a:r>
          </a:p>
          <a:p>
            <a:pPr eaLnBrk="1" hangingPunct="1"/>
            <a:r>
              <a:rPr lang="en-US" altLang="en-US" dirty="0">
                <a:latin typeface="Arial" charset="0"/>
                <a:ea typeface="Arial" charset="0"/>
                <a:cs typeface="Arial" charset="0"/>
              </a:rPr>
              <a:t>We run the cash register inside </a:t>
            </a:r>
            <a:r>
              <a:rPr lang="en-US" altLang="en-US" dirty="0" err="1">
                <a:latin typeface="Arial" charset="0"/>
                <a:ea typeface="Arial" charset="0"/>
                <a:cs typeface="Arial" charset="0"/>
              </a:rPr>
              <a:t>MainActivity</a:t>
            </a:r>
            <a:r>
              <a:rPr lang="en-US" altLang="en-US" dirty="0">
                <a:latin typeface="Arial" charset="0"/>
                <a:ea typeface="Arial" charset="0"/>
                <a:cs typeface="Arial" charset="0"/>
              </a:rPr>
              <a:t>.</a:t>
            </a:r>
          </a:p>
          <a:p>
            <a:pPr eaLnBrk="1" hangingPunct="1"/>
            <a:r>
              <a:rPr lang="en-US" altLang="en-US" dirty="0">
                <a:latin typeface="Arial" charset="0"/>
                <a:ea typeface="Arial" charset="0"/>
                <a:cs typeface="Arial" charset="0"/>
              </a:rPr>
              <a:t>When the user select the icon for the cash register (</a:t>
            </a:r>
            <a:r>
              <a:rPr lang="en-US" altLang="en-US" dirty="0" err="1">
                <a:latin typeface="Arial" charset="0"/>
                <a:ea typeface="Arial" charset="0"/>
                <a:cs typeface="Arial" charset="0"/>
              </a:rPr>
              <a:t>action_reset</a:t>
            </a:r>
            <a:r>
              <a:rPr lang="en-US" altLang="en-US" dirty="0">
                <a:latin typeface="Arial" charset="0"/>
                <a:ea typeface="Arial" charset="0"/>
                <a:cs typeface="Arial" charset="0"/>
              </a:rPr>
              <a:t> id), we reset the total to 0. </a:t>
            </a:r>
            <a:endParaRPr lang="en-US" altLang="en-US" sz="2800" dirty="0">
              <a:latin typeface="Arial" charset="0"/>
              <a:ea typeface="Arial" charset="0"/>
              <a:cs typeface="Arial"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a:xfrm>
            <a:off x="0" y="304800"/>
            <a:ext cx="8229600" cy="1143000"/>
          </a:xfrm>
        </p:spPr>
        <p:txBody>
          <a:bodyPr/>
          <a:lstStyle/>
          <a:p>
            <a:pPr eaLnBrk="1" hangingPunct="1"/>
            <a:r>
              <a:rPr lang="en-US" altLang="en-US" dirty="0"/>
              <a:t>menu_main.xml </a:t>
            </a:r>
            <a:r>
              <a:rPr lang="en-US" altLang="en-US" sz="1800" dirty="0"/>
              <a:t>(1 of 2)</a:t>
            </a:r>
            <a:endParaRPr lang="en-US" altLang="en-US" dirty="0"/>
          </a:p>
        </p:txBody>
      </p:sp>
      <p:sp>
        <p:nvSpPr>
          <p:cNvPr id="122883" name="Rectangle 3"/>
          <p:cNvSpPr>
            <a:spLocks noGrp="1" noChangeArrowheads="1"/>
          </p:cNvSpPr>
          <p:nvPr>
            <p:ph type="body" idx="4294967295"/>
          </p:nvPr>
        </p:nvSpPr>
        <p:spPr>
          <a:xfrm>
            <a:off x="0" y="1676400"/>
            <a:ext cx="8229600" cy="4114800"/>
          </a:xfrm>
        </p:spPr>
        <p:txBody>
          <a:bodyPr/>
          <a:lstStyle/>
          <a:p>
            <a:pPr eaLnBrk="1" hangingPunct="1">
              <a:defRPr/>
            </a:pPr>
            <a:r>
              <a:rPr lang="en-US" altLang="en-US" dirty="0">
                <a:latin typeface="Arial" charset="0"/>
                <a:ea typeface="Arial" charset="0"/>
                <a:cs typeface="Arial" charset="0"/>
              </a:rPr>
              <a:t>Since we made our own icon and place it in the </a:t>
            </a:r>
            <a:r>
              <a:rPr lang="en-US" altLang="en-US" dirty="0" err="1">
                <a:latin typeface="Arial" charset="0"/>
                <a:ea typeface="Arial" charset="0"/>
                <a:cs typeface="Arial" charset="0"/>
              </a:rPr>
              <a:t>drawable</a:t>
            </a:r>
            <a:r>
              <a:rPr lang="en-US" altLang="en-US" dirty="0">
                <a:latin typeface="Arial" charset="0"/>
                <a:ea typeface="Arial" charset="0"/>
                <a:cs typeface="Arial" charset="0"/>
              </a:rPr>
              <a:t> directory, we use the syntax:</a:t>
            </a:r>
          </a:p>
          <a:p>
            <a:pPr marL="0" indent="0" eaLnBrk="1" hangingPunct="1">
              <a:buNone/>
              <a:defRPr/>
            </a:pPr>
            <a:r>
              <a:rPr lang="en-US" dirty="0">
                <a:latin typeface="Arial" charset="0"/>
                <a:ea typeface="Arial" charset="0"/>
                <a:cs typeface="Arial" charset="0"/>
              </a:rPr>
              <a:t>	</a:t>
            </a:r>
            <a:r>
              <a:rPr lang="en-US" sz="3000" dirty="0" err="1">
                <a:latin typeface="Arial" charset="0"/>
                <a:ea typeface="Arial" charset="0"/>
                <a:cs typeface="Arial" charset="0"/>
              </a:rPr>
              <a:t>android:icon</a:t>
            </a:r>
            <a:r>
              <a:rPr lang="en-US" sz="3000" dirty="0">
                <a:latin typeface="Arial" charset="0"/>
                <a:ea typeface="Arial" charset="0"/>
                <a:cs typeface="Arial" charset="0"/>
              </a:rPr>
              <a:t>="@</a:t>
            </a:r>
            <a:r>
              <a:rPr lang="en-US" sz="3000" dirty="0" err="1">
                <a:latin typeface="Arial" charset="0"/>
                <a:ea typeface="Arial" charset="0"/>
                <a:cs typeface="Arial" charset="0"/>
              </a:rPr>
              <a:t>drawable</a:t>
            </a:r>
            <a:r>
              <a:rPr lang="en-US" sz="3000" dirty="0">
                <a:latin typeface="Arial" charset="0"/>
                <a:ea typeface="Arial" charset="0"/>
                <a:cs typeface="Arial" charset="0"/>
              </a:rPr>
              <a:t>/</a:t>
            </a:r>
            <a:r>
              <a:rPr lang="en-US" sz="3000" dirty="0" err="1">
                <a:latin typeface="Arial" charset="0"/>
                <a:ea typeface="Arial" charset="0"/>
                <a:cs typeface="Arial" charset="0"/>
              </a:rPr>
              <a:t>name_of_icon</a:t>
            </a:r>
            <a:r>
              <a:rPr lang="en-US" sz="3000" dirty="0">
                <a:latin typeface="Arial" charset="0"/>
                <a:ea typeface="Arial" charset="0"/>
                <a:cs typeface="Arial" charset="0"/>
              </a:rPr>
              <a:t> "</a:t>
            </a:r>
          </a:p>
          <a:p>
            <a:pPr marL="0" indent="0" eaLnBrk="1" hangingPunct="1">
              <a:buFontTx/>
              <a:buNone/>
              <a:defRPr/>
            </a:pPr>
            <a:r>
              <a:rPr lang="en-US" sz="3000" dirty="0">
                <a:latin typeface="Arial" charset="0"/>
                <a:ea typeface="Arial" charset="0"/>
                <a:cs typeface="Arial" charset="0"/>
              </a:rPr>
              <a:t>	</a:t>
            </a:r>
            <a:r>
              <a:rPr lang="en-US" sz="3000" dirty="0" err="1">
                <a:latin typeface="Arial" charset="0"/>
                <a:ea typeface="Arial" charset="0"/>
                <a:cs typeface="Arial" charset="0"/>
              </a:rPr>
              <a:t>android:icon</a:t>
            </a:r>
            <a:r>
              <a:rPr lang="en-US" sz="3000" dirty="0">
                <a:latin typeface="Arial" charset="0"/>
                <a:ea typeface="Arial" charset="0"/>
                <a:cs typeface="Arial" charset="0"/>
              </a:rPr>
              <a:t>="@</a:t>
            </a:r>
            <a:r>
              <a:rPr lang="en-US" sz="3000" dirty="0" err="1">
                <a:latin typeface="Arial" charset="0"/>
                <a:ea typeface="Arial" charset="0"/>
                <a:cs typeface="Arial" charset="0"/>
              </a:rPr>
              <a:t>drawable</a:t>
            </a:r>
            <a:r>
              <a:rPr lang="en-US" sz="3000" dirty="0">
                <a:latin typeface="Arial" charset="0"/>
                <a:ea typeface="Arial" charset="0"/>
                <a:cs typeface="Arial" charset="0"/>
              </a:rPr>
              <a:t>/</a:t>
            </a:r>
            <a:r>
              <a:rPr lang="en-US" sz="3000" dirty="0" err="1">
                <a:latin typeface="Arial" charset="0"/>
                <a:ea typeface="Arial" charset="0"/>
                <a:cs typeface="Arial" charset="0"/>
              </a:rPr>
              <a:t>ic_reset</a:t>
            </a:r>
            <a:r>
              <a:rPr lang="en-US" sz="3000" dirty="0">
                <a:latin typeface="Arial" charset="0"/>
                <a:ea typeface="Arial" charset="0"/>
                <a:cs typeface="Arial" charset="0"/>
              </a:rPr>
              <a:t>"</a:t>
            </a:r>
            <a:endParaRPr lang="en-US" altLang="en-US" sz="3000" dirty="0">
              <a:latin typeface="Arial" charset="0"/>
              <a:ea typeface="Arial" charset="0"/>
              <a:cs typeface="Arial" charset="0"/>
            </a:endParaRPr>
          </a:p>
          <a:p>
            <a:pPr eaLnBrk="1" hangingPunct="1">
              <a:defRPr/>
            </a:pPr>
            <a:endParaRPr lang="en-US" altLang="en-US" sz="2800" dirty="0">
              <a:latin typeface="Arial" charset="0"/>
              <a:ea typeface="Arial" charset="0"/>
              <a:cs typeface="Arial"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0290" name="Rectangle 2"/>
          <p:cNvSpPr>
            <a:spLocks noGrp="1" noChangeArrowheads="1"/>
          </p:cNvSpPr>
          <p:nvPr>
            <p:ph type="title" idx="4294967295"/>
          </p:nvPr>
        </p:nvSpPr>
        <p:spPr>
          <a:xfrm>
            <a:off x="0" y="304800"/>
            <a:ext cx="8229600" cy="1143000"/>
          </a:xfrm>
        </p:spPr>
        <p:txBody>
          <a:bodyPr/>
          <a:lstStyle/>
          <a:p>
            <a:pPr eaLnBrk="1" hangingPunct="1"/>
            <a:r>
              <a:rPr lang="en-US" altLang="en-US" dirty="0"/>
              <a:t>menu_main.xml </a:t>
            </a:r>
            <a:r>
              <a:rPr lang="en-US" altLang="en-US" sz="1800" dirty="0"/>
              <a:t>(2 of 2)</a:t>
            </a:r>
            <a:endParaRPr lang="en-US" altLang="en-US" dirty="0"/>
          </a:p>
        </p:txBody>
      </p:sp>
      <p:sp>
        <p:nvSpPr>
          <p:cNvPr id="140291" name="Rectangle 3"/>
          <p:cNvSpPr>
            <a:spLocks noGrp="1" noChangeArrowheads="1"/>
          </p:cNvSpPr>
          <p:nvPr>
            <p:ph type="body" idx="4294967295"/>
          </p:nvPr>
        </p:nvSpPr>
        <p:spPr>
          <a:xfrm>
            <a:off x="0" y="1676400"/>
            <a:ext cx="8229600" cy="4114800"/>
          </a:xfrm>
        </p:spPr>
        <p:txBody>
          <a:bodyPr/>
          <a:lstStyle/>
          <a:p>
            <a:pPr marL="0" indent="0" eaLnBrk="1" hangingPunct="1">
              <a:buFontTx/>
              <a:buNone/>
            </a:pPr>
            <a:r>
              <a:rPr lang="en-US" altLang="en-US" sz="2800" dirty="0">
                <a:latin typeface="Arial" charset="0"/>
                <a:ea typeface="Arial" charset="0"/>
                <a:cs typeface="Arial" charset="0"/>
              </a:rPr>
              <a:t>&lt;menu …&gt;</a:t>
            </a:r>
            <a:br>
              <a:rPr lang="en-US" altLang="en-US" sz="2800" dirty="0">
                <a:latin typeface="Arial" charset="0"/>
                <a:ea typeface="Arial" charset="0"/>
                <a:cs typeface="Arial" charset="0"/>
              </a:rPr>
            </a:br>
            <a:r>
              <a:rPr lang="en-US" altLang="en-US" sz="2800" dirty="0">
                <a:latin typeface="Arial" charset="0"/>
                <a:ea typeface="Arial" charset="0"/>
                <a:cs typeface="Arial" charset="0"/>
              </a:rPr>
              <a:t> </a:t>
            </a:r>
            <a:r>
              <a:rPr lang="en-US" altLang="en-US" sz="2800" b="1" dirty="0">
                <a:latin typeface="Arial" charset="0"/>
                <a:ea typeface="Arial" charset="0"/>
                <a:cs typeface="Arial" charset="0"/>
              </a:rPr>
              <a:t>  &lt;item </a:t>
            </a:r>
            <a:r>
              <a:rPr lang="en-US" altLang="en-US" sz="2800" b="1" dirty="0" err="1">
                <a:latin typeface="Arial" charset="0"/>
                <a:ea typeface="Arial" charset="0"/>
                <a:cs typeface="Arial" charset="0"/>
              </a:rPr>
              <a:t>android:id</a:t>
            </a:r>
            <a:r>
              <a:rPr lang="en-US" altLang="en-US" sz="2800" b="1" dirty="0">
                <a:latin typeface="Arial" charset="0"/>
                <a:ea typeface="Arial" charset="0"/>
                <a:cs typeface="Arial" charset="0"/>
              </a:rPr>
              <a:t>="@+id/</a:t>
            </a:r>
            <a:r>
              <a:rPr lang="en-US" altLang="en-US" sz="2800" b="1" dirty="0" err="1">
                <a:latin typeface="Arial" charset="0"/>
                <a:ea typeface="Arial" charset="0"/>
                <a:cs typeface="Arial" charset="0"/>
              </a:rPr>
              <a:t>action_reset</a:t>
            </a:r>
            <a:r>
              <a:rPr lang="en-US" altLang="en-US" sz="2800" b="1" dirty="0">
                <a:latin typeface="Arial" charset="0"/>
                <a:ea typeface="Arial" charset="0"/>
                <a:cs typeface="Arial" charset="0"/>
              </a:rPr>
              <a:t>"</a:t>
            </a:r>
            <a:br>
              <a:rPr lang="en-US" altLang="en-US" sz="2800" b="1" dirty="0">
                <a:latin typeface="Arial" charset="0"/>
                <a:ea typeface="Arial" charset="0"/>
                <a:cs typeface="Arial" charset="0"/>
              </a:rPr>
            </a:br>
            <a:r>
              <a:rPr lang="en-US" altLang="en-US" sz="2800" b="1" dirty="0">
                <a:latin typeface="Arial" charset="0"/>
                <a:ea typeface="Arial" charset="0"/>
                <a:cs typeface="Arial" charset="0"/>
              </a:rPr>
              <a:t>              </a:t>
            </a:r>
            <a:r>
              <a:rPr lang="en-US" altLang="en-US" sz="2800" b="1" dirty="0" err="1">
                <a:latin typeface="Arial" charset="0"/>
                <a:ea typeface="Arial" charset="0"/>
                <a:cs typeface="Arial" charset="0"/>
              </a:rPr>
              <a:t>android:title</a:t>
            </a:r>
            <a:r>
              <a:rPr lang="en-US" altLang="en-US" sz="2800" b="1" dirty="0">
                <a:latin typeface="Arial" charset="0"/>
                <a:ea typeface="Arial" charset="0"/>
                <a:cs typeface="Arial" charset="0"/>
              </a:rPr>
              <a:t>="@string/reset"</a:t>
            </a:r>
            <a:br>
              <a:rPr lang="en-US" altLang="en-US" sz="2800" b="1" dirty="0">
                <a:latin typeface="Arial" charset="0"/>
                <a:ea typeface="Arial" charset="0"/>
                <a:cs typeface="Arial" charset="0"/>
              </a:rPr>
            </a:br>
            <a:r>
              <a:rPr lang="en-US" altLang="en-US" sz="2800" b="1" dirty="0">
                <a:latin typeface="Arial" charset="0"/>
                <a:ea typeface="Arial" charset="0"/>
                <a:cs typeface="Arial" charset="0"/>
              </a:rPr>
              <a:t>              </a:t>
            </a:r>
            <a:r>
              <a:rPr lang="en-US" altLang="en-US" sz="2800" b="1" dirty="0" err="1">
                <a:latin typeface="Arial" charset="0"/>
                <a:ea typeface="Arial" charset="0"/>
                <a:cs typeface="Arial" charset="0"/>
              </a:rPr>
              <a:t>android:icon</a:t>
            </a:r>
            <a:r>
              <a:rPr lang="en-US" altLang="en-US" sz="2800" b="1" dirty="0">
                <a:latin typeface="Arial" charset="0"/>
                <a:ea typeface="Arial" charset="0"/>
                <a:cs typeface="Arial" charset="0"/>
              </a:rPr>
              <a:t>="@</a:t>
            </a:r>
            <a:r>
              <a:rPr lang="en-US" altLang="en-US" sz="2800" b="1" dirty="0" err="1">
                <a:latin typeface="Arial" charset="0"/>
                <a:ea typeface="Arial" charset="0"/>
                <a:cs typeface="Arial" charset="0"/>
              </a:rPr>
              <a:t>drawable</a:t>
            </a:r>
            <a:r>
              <a:rPr lang="en-US" altLang="en-US" sz="2800" b="1" dirty="0">
                <a:latin typeface="Arial" charset="0"/>
                <a:ea typeface="Arial" charset="0"/>
                <a:cs typeface="Arial" charset="0"/>
              </a:rPr>
              <a:t>/</a:t>
            </a:r>
            <a:r>
              <a:rPr lang="en-US" altLang="en-US" sz="2800" b="1" dirty="0" err="1">
                <a:latin typeface="Arial" charset="0"/>
                <a:ea typeface="Arial" charset="0"/>
                <a:cs typeface="Arial" charset="0"/>
              </a:rPr>
              <a:t>ic_reset</a:t>
            </a:r>
            <a:r>
              <a:rPr lang="en-US" altLang="en-US" sz="2800" b="1" dirty="0">
                <a:latin typeface="Arial" charset="0"/>
                <a:ea typeface="Arial" charset="0"/>
                <a:cs typeface="Arial" charset="0"/>
              </a:rPr>
              <a:t>"</a:t>
            </a:r>
            <a:br>
              <a:rPr lang="en-US" altLang="en-US" sz="2800" b="1" dirty="0">
                <a:latin typeface="Arial" charset="0"/>
                <a:ea typeface="Arial" charset="0"/>
                <a:cs typeface="Arial" charset="0"/>
              </a:rPr>
            </a:br>
            <a:r>
              <a:rPr lang="en-US" altLang="en-US" sz="2800" b="1" dirty="0">
                <a:latin typeface="Arial" charset="0"/>
                <a:ea typeface="Arial" charset="0"/>
                <a:cs typeface="Arial" charset="0"/>
              </a:rPr>
              <a:t>              </a:t>
            </a:r>
            <a:r>
              <a:rPr lang="en-US" altLang="en-US" sz="2800" b="1" dirty="0" err="1">
                <a:latin typeface="Arial" charset="0"/>
                <a:ea typeface="Arial" charset="0"/>
                <a:cs typeface="Arial" charset="0"/>
              </a:rPr>
              <a:t>app:showAsAction</a:t>
            </a:r>
            <a:r>
              <a:rPr lang="en-US" altLang="en-US" sz="2800" b="1" dirty="0">
                <a:latin typeface="Arial" charset="0"/>
                <a:ea typeface="Arial" charset="0"/>
                <a:cs typeface="Arial" charset="0"/>
              </a:rPr>
              <a:t>="</a:t>
            </a:r>
            <a:r>
              <a:rPr lang="en-US" altLang="en-US" sz="2800" b="1" dirty="0" err="1">
                <a:latin typeface="Arial" charset="0"/>
                <a:ea typeface="Arial" charset="0"/>
                <a:cs typeface="Arial" charset="0"/>
              </a:rPr>
              <a:t>ifRoom</a:t>
            </a:r>
            <a:r>
              <a:rPr lang="en-US" altLang="en-US" sz="2800" b="1" dirty="0">
                <a:latin typeface="Arial" charset="0"/>
                <a:ea typeface="Arial" charset="0"/>
                <a:cs typeface="Arial" charset="0"/>
              </a:rPr>
              <a:t>"/&gt;</a:t>
            </a:r>
            <a:br>
              <a:rPr lang="en-US" altLang="en-US" sz="2800" b="1" dirty="0">
                <a:latin typeface="Arial" charset="0"/>
                <a:ea typeface="Arial" charset="0"/>
                <a:cs typeface="Arial" charset="0"/>
              </a:rPr>
            </a:br>
            <a:r>
              <a:rPr lang="en-US" altLang="en-US" sz="2800" dirty="0">
                <a:latin typeface="Arial" charset="0"/>
                <a:ea typeface="Arial" charset="0"/>
                <a:cs typeface="Arial" charset="0"/>
              </a:rPr>
              <a:t>    </a:t>
            </a:r>
            <a:br>
              <a:rPr lang="en-US" altLang="en-US" sz="2800" dirty="0">
                <a:latin typeface="Arial" charset="0"/>
                <a:ea typeface="Arial" charset="0"/>
                <a:cs typeface="Arial" charset="0"/>
              </a:rPr>
            </a:br>
            <a:r>
              <a:rPr lang="en-US" altLang="en-US" sz="2800" dirty="0">
                <a:latin typeface="Arial" charset="0"/>
                <a:ea typeface="Arial" charset="0"/>
                <a:cs typeface="Arial" charset="0"/>
              </a:rPr>
              <a:t>   &lt;item </a:t>
            </a:r>
            <a:r>
              <a:rPr lang="en-US" altLang="en-US" sz="2800" dirty="0" err="1">
                <a:latin typeface="Arial" charset="0"/>
                <a:ea typeface="Arial" charset="0"/>
                <a:cs typeface="Arial" charset="0"/>
              </a:rPr>
              <a:t>android:id</a:t>
            </a:r>
            <a:r>
              <a:rPr lang="en-US" altLang="en-US" sz="2800" dirty="0">
                <a:latin typeface="Arial" charset="0"/>
                <a:ea typeface="Arial" charset="0"/>
                <a:cs typeface="Arial" charset="0"/>
              </a:rPr>
              <a:t>="@+id/</a:t>
            </a:r>
            <a:r>
              <a:rPr lang="en-US" altLang="en-US" sz="2800" dirty="0" err="1">
                <a:latin typeface="Arial" charset="0"/>
                <a:ea typeface="Arial" charset="0"/>
                <a:cs typeface="Arial" charset="0"/>
              </a:rPr>
              <a:t>action_add</a:t>
            </a:r>
            <a:r>
              <a:rPr lang="en-US" altLang="en-US" sz="2800" dirty="0">
                <a:latin typeface="Arial" charset="0"/>
                <a:ea typeface="Arial" charset="0"/>
                <a:cs typeface="Arial" charset="0"/>
              </a:rPr>
              <a:t>"</a:t>
            </a:r>
            <a:br>
              <a:rPr lang="en-US" altLang="en-US" sz="2800" dirty="0">
                <a:latin typeface="Arial" charset="0"/>
                <a:ea typeface="Arial" charset="0"/>
                <a:cs typeface="Arial" charset="0"/>
              </a:rPr>
            </a:br>
            <a:r>
              <a:rPr lang="en-US" altLang="en-US" sz="2800" dirty="0">
                <a:latin typeface="Arial" charset="0"/>
                <a:ea typeface="Arial" charset="0"/>
                <a:cs typeface="Arial" charset="0"/>
              </a:rPr>
              <a:t>              …</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314" name="Rectangle 2"/>
          <p:cNvSpPr>
            <a:spLocks noGrp="1" noChangeArrowheads="1"/>
          </p:cNvSpPr>
          <p:nvPr>
            <p:ph type="title" idx="4294967295"/>
          </p:nvPr>
        </p:nvSpPr>
        <p:spPr>
          <a:xfrm>
            <a:off x="0" y="304800"/>
            <a:ext cx="8229600" cy="1143000"/>
          </a:xfrm>
        </p:spPr>
        <p:txBody>
          <a:bodyPr/>
          <a:lstStyle/>
          <a:p>
            <a:pPr eaLnBrk="1" hangingPunct="1"/>
            <a:r>
              <a:rPr lang="en-US" altLang="en-US" dirty="0"/>
              <a:t>Cash Register—</a:t>
            </a:r>
            <a:r>
              <a:rPr lang="en-US" altLang="en-US" dirty="0" err="1"/>
              <a:t>MainActivity</a:t>
            </a:r>
            <a:r>
              <a:rPr lang="en-US" altLang="en-US" dirty="0"/>
              <a:t> </a:t>
            </a:r>
            <a:r>
              <a:rPr lang="en-US" altLang="en-US" sz="1800" dirty="0"/>
              <a:t>(1 of 2)</a:t>
            </a:r>
            <a:endParaRPr lang="en-US" altLang="en-US" dirty="0"/>
          </a:p>
        </p:txBody>
      </p:sp>
      <p:sp>
        <p:nvSpPr>
          <p:cNvPr id="141315"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Inside </a:t>
            </a:r>
            <a:r>
              <a:rPr lang="en-US" altLang="en-US" dirty="0" err="1">
                <a:latin typeface="Arial" charset="0"/>
                <a:ea typeface="Arial" charset="0"/>
                <a:cs typeface="Arial" charset="0"/>
              </a:rPr>
              <a:t>onOptionsItemSelected</a:t>
            </a:r>
            <a:r>
              <a:rPr lang="en-US" altLang="en-US" dirty="0">
                <a:latin typeface="Arial" charset="0"/>
                <a:ea typeface="Arial" charset="0"/>
                <a:cs typeface="Arial" charset="0"/>
              </a:rPr>
              <a:t> method:</a:t>
            </a:r>
          </a:p>
          <a:p>
            <a:pPr eaLnBrk="1" hangingPunct="1">
              <a:buFontTx/>
              <a:buNone/>
            </a:pPr>
            <a:r>
              <a:rPr lang="en-US" altLang="en-US" dirty="0">
                <a:latin typeface="Arial" charset="0"/>
                <a:ea typeface="Arial" charset="0"/>
                <a:cs typeface="Arial" charset="0"/>
              </a:rPr>
              <a:t>		case </a:t>
            </a:r>
            <a:r>
              <a:rPr lang="en-US" altLang="en-US" dirty="0" err="1">
                <a:latin typeface="Arial" charset="0"/>
                <a:ea typeface="Arial" charset="0"/>
                <a:cs typeface="Arial" charset="0"/>
              </a:rPr>
              <a:t>R.id.action_reset</a:t>
            </a:r>
            <a:r>
              <a:rPr lang="en-US" altLang="en-US" dirty="0">
                <a:latin typeface="Arial" charset="0"/>
                <a:ea typeface="Arial" charset="0"/>
                <a:cs typeface="Arial" charset="0"/>
              </a:rPr>
              <a:t>:</a:t>
            </a:r>
          </a:p>
          <a:p>
            <a:pPr eaLnBrk="1" hangingPunct="1">
              <a:buFontTx/>
              <a:buNone/>
            </a:pPr>
            <a:r>
              <a:rPr lang="en-US" altLang="en-US" dirty="0">
                <a:latin typeface="Arial" charset="0"/>
                <a:ea typeface="Arial" charset="0"/>
                <a:cs typeface="Arial" charset="0"/>
              </a:rPr>
              <a:t>  		   total = 0.0;</a:t>
            </a:r>
          </a:p>
          <a:p>
            <a:pPr eaLnBrk="1" hangingPunct="1">
              <a:buFontTx/>
              <a:buNone/>
            </a:pPr>
            <a:r>
              <a:rPr lang="en-US" altLang="en-US" dirty="0">
                <a:latin typeface="Arial" charset="0"/>
                <a:ea typeface="Arial" charset="0"/>
                <a:cs typeface="Arial" charset="0"/>
              </a:rPr>
              <a:t>  		return true;</a:t>
            </a:r>
          </a:p>
          <a:p>
            <a:pPr eaLnBrk="1" hangingPunct="1"/>
            <a:r>
              <a:rPr lang="en-US" altLang="en-US" dirty="0">
                <a:latin typeface="Arial" charset="0"/>
                <a:ea typeface="Arial" charset="0"/>
                <a:cs typeface="Arial" charset="0"/>
              </a:rPr>
              <a:t>Note that we stay in this activity (</a:t>
            </a:r>
            <a:r>
              <a:rPr lang="en-US" altLang="en-US" dirty="0" err="1">
                <a:latin typeface="Arial" charset="0"/>
                <a:ea typeface="Arial" charset="0"/>
                <a:cs typeface="Arial" charset="0"/>
              </a:rPr>
              <a:t>MainActivity</a:t>
            </a:r>
            <a:r>
              <a:rPr lang="en-US" altLang="en-US" dirty="0">
                <a:latin typeface="Arial" charset="0"/>
                <a:ea typeface="Arial" charset="0"/>
                <a:cs typeface="Arial" charset="0"/>
              </a:rPr>
              <a:t>).</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0" y="304800"/>
            <a:ext cx="8229600" cy="1143000"/>
          </a:xfrm>
        </p:spPr>
        <p:txBody>
          <a:bodyPr/>
          <a:lstStyle/>
          <a:p>
            <a:pPr eaLnBrk="1" hangingPunct="1"/>
            <a:r>
              <a:rPr lang="en-US" altLang="en-US" dirty="0"/>
              <a:t>Cash Register—</a:t>
            </a:r>
            <a:r>
              <a:rPr lang="en-US" altLang="en-US" dirty="0" err="1"/>
              <a:t>MainActivity</a:t>
            </a:r>
            <a:r>
              <a:rPr lang="en-US" altLang="en-US" dirty="0"/>
              <a:t> </a:t>
            </a:r>
            <a:r>
              <a:rPr lang="en-US" altLang="en-US" sz="1800" dirty="0"/>
              <a:t>(2 of 2)</a:t>
            </a:r>
            <a:endParaRPr lang="en-US" altLang="en-US" dirty="0"/>
          </a:p>
        </p:txBody>
      </p:sp>
      <p:sp>
        <p:nvSpPr>
          <p:cNvPr id="142339" name="Rectangle 3"/>
          <p:cNvSpPr>
            <a:spLocks noGrp="1" noChangeArrowheads="1"/>
          </p:cNvSpPr>
          <p:nvPr>
            <p:ph type="body" idx="4294967295"/>
          </p:nvPr>
        </p:nvSpPr>
        <p:spPr>
          <a:xfrm>
            <a:off x="0" y="1676400"/>
            <a:ext cx="8229600" cy="4114800"/>
          </a:xfrm>
        </p:spPr>
        <p:txBody>
          <a:bodyPr/>
          <a:lstStyle/>
          <a:p>
            <a:pPr eaLnBrk="1" hangingPunct="1"/>
            <a:r>
              <a:rPr lang="en-US" altLang="en-US">
                <a:latin typeface="Arial" charset="0"/>
                <a:ea typeface="Arial" charset="0"/>
                <a:cs typeface="Arial" charset="0"/>
              </a:rPr>
              <a:t>The </a:t>
            </a:r>
            <a:r>
              <a:rPr lang="en-US" altLang="en-US" dirty="0" err="1">
                <a:latin typeface="Arial" charset="0"/>
                <a:ea typeface="Arial" charset="0"/>
                <a:cs typeface="Arial" charset="0"/>
              </a:rPr>
              <a:t>updateView</a:t>
            </a:r>
            <a:r>
              <a:rPr lang="en-US" altLang="en-US" dirty="0">
                <a:latin typeface="Arial" charset="0"/>
                <a:ea typeface="Arial" charset="0"/>
                <a:cs typeface="Arial" charset="0"/>
              </a:rPr>
              <a:t> method displays the GUI.</a:t>
            </a:r>
          </a:p>
          <a:p>
            <a:pPr eaLnBrk="1" hangingPunct="1"/>
            <a:r>
              <a:rPr lang="en-US" altLang="en-US" dirty="0">
                <a:latin typeface="Arial" charset="0"/>
                <a:ea typeface="Arial" charset="0"/>
                <a:cs typeface="Arial" charset="0"/>
              </a:rPr>
              <a:t>One Button for each candy, two per row inside a </a:t>
            </a:r>
            <a:r>
              <a:rPr lang="en-US" altLang="en-US" dirty="0" err="1">
                <a:latin typeface="Arial" charset="0"/>
                <a:ea typeface="Arial" charset="0"/>
                <a:cs typeface="Arial" charset="0"/>
              </a:rPr>
              <a:t>GridLayout</a:t>
            </a:r>
            <a:r>
              <a:rPr lang="en-US" altLang="en-US" dirty="0">
                <a:latin typeface="Arial" charset="0"/>
                <a:ea typeface="Arial" charset="0"/>
                <a:cs typeface="Arial" charset="0"/>
              </a:rPr>
              <a:t>.</a:t>
            </a:r>
          </a:p>
          <a:p>
            <a:pPr eaLnBrk="1" hangingPunct="1"/>
            <a:r>
              <a:rPr lang="en-US" altLang="en-US" dirty="0">
                <a:latin typeface="Arial" charset="0"/>
                <a:ea typeface="Arial" charset="0"/>
                <a:cs typeface="Arial" charset="0"/>
              </a:rPr>
              <a:t>The </a:t>
            </a:r>
            <a:r>
              <a:rPr lang="en-US" altLang="en-US" dirty="0" err="1">
                <a:latin typeface="Arial" charset="0"/>
                <a:ea typeface="Arial" charset="0"/>
                <a:cs typeface="Arial" charset="0"/>
              </a:rPr>
              <a:t>GridLayout</a:t>
            </a:r>
            <a:r>
              <a:rPr lang="en-US" altLang="en-US" dirty="0">
                <a:latin typeface="Arial" charset="0"/>
                <a:ea typeface="Arial" charset="0"/>
                <a:cs typeface="Arial" charset="0"/>
              </a:rPr>
              <a:t> is inside a </a:t>
            </a:r>
            <a:r>
              <a:rPr lang="en-US" altLang="en-US" dirty="0" err="1">
                <a:latin typeface="Arial" charset="0"/>
                <a:ea typeface="Arial" charset="0"/>
                <a:cs typeface="Arial" charset="0"/>
              </a:rPr>
              <a:t>ScrollView</a:t>
            </a:r>
            <a:r>
              <a:rPr lang="en-US" altLang="en-US" dirty="0">
                <a:latin typeface="Arial" charset="0"/>
                <a:ea typeface="Arial" charset="0"/>
                <a:cs typeface="Arial" charset="0"/>
              </a:rPr>
              <a:t> (we do not know in advance how many buttons we have).</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62" name="Rectangle 2"/>
          <p:cNvSpPr>
            <a:spLocks noGrp="1" noChangeArrowheads="1"/>
          </p:cNvSpPr>
          <p:nvPr>
            <p:ph type="title" idx="4294967295"/>
          </p:nvPr>
        </p:nvSpPr>
        <p:spPr>
          <a:xfrm>
            <a:off x="0" y="304800"/>
            <a:ext cx="8229600" cy="1143000"/>
          </a:xfrm>
        </p:spPr>
        <p:txBody>
          <a:bodyPr/>
          <a:lstStyle/>
          <a:p>
            <a:pPr eaLnBrk="1" hangingPunct="1"/>
            <a:r>
              <a:rPr lang="en-US" altLang="en-US"/>
              <a:t>ScrollView</a:t>
            </a:r>
          </a:p>
        </p:txBody>
      </p:sp>
      <p:sp>
        <p:nvSpPr>
          <p:cNvPr id="143363" name="Rectangle 3"/>
          <p:cNvSpPr>
            <a:spLocks noGrp="1" noChangeArrowheads="1"/>
          </p:cNvSpPr>
          <p:nvPr>
            <p:ph type="body" idx="4294967295"/>
          </p:nvPr>
        </p:nvSpPr>
        <p:spPr>
          <a:xfrm>
            <a:off x="0" y="1676400"/>
            <a:ext cx="8229600" cy="4114800"/>
          </a:xfrm>
        </p:spPr>
        <p:txBody>
          <a:bodyPr/>
          <a:lstStyle/>
          <a:p>
            <a:pPr eaLnBrk="1" hangingPunct="1"/>
            <a:r>
              <a:rPr lang="en-US" altLang="en-US">
                <a:latin typeface="Arial" charset="0"/>
                <a:ea typeface="Arial" charset="0"/>
                <a:cs typeface="Arial" charset="0"/>
              </a:rPr>
              <a:t>An easy way to provide a </a:t>
            </a:r>
            <a:r>
              <a:rPr lang="en-US" altLang="en-US" dirty="0" err="1">
                <a:latin typeface="Arial" charset="0"/>
                <a:ea typeface="Arial" charset="0"/>
                <a:cs typeface="Arial" charset="0"/>
              </a:rPr>
              <a:t>ScrollView</a:t>
            </a:r>
            <a:r>
              <a:rPr lang="en-US" altLang="en-US" dirty="0">
                <a:latin typeface="Arial" charset="0"/>
                <a:ea typeface="Arial" charset="0"/>
                <a:cs typeface="Arial" charset="0"/>
              </a:rPr>
              <a:t> is to replace the </a:t>
            </a:r>
            <a:r>
              <a:rPr lang="en-US" altLang="en-US" dirty="0" err="1">
                <a:latin typeface="Arial" charset="0"/>
                <a:ea typeface="Arial" charset="0"/>
                <a:cs typeface="Arial" charset="0"/>
              </a:rPr>
              <a:t>RelativeLayout</a:t>
            </a:r>
            <a:r>
              <a:rPr lang="en-US" altLang="en-US" dirty="0">
                <a:latin typeface="Arial" charset="0"/>
                <a:ea typeface="Arial" charset="0"/>
                <a:cs typeface="Arial" charset="0"/>
              </a:rPr>
              <a:t> inside </a:t>
            </a:r>
            <a:r>
              <a:rPr lang="en-US" altLang="en-US" dirty="0" err="1">
                <a:latin typeface="Arial" charset="0"/>
                <a:ea typeface="Arial" charset="0"/>
                <a:cs typeface="Arial" charset="0"/>
              </a:rPr>
              <a:t>content_main.xml</a:t>
            </a:r>
            <a:r>
              <a:rPr lang="en-US" altLang="en-US" dirty="0">
                <a:latin typeface="Arial" charset="0"/>
                <a:ea typeface="Arial" charset="0"/>
                <a:cs typeface="Arial" charset="0"/>
              </a:rPr>
              <a:t> with a </a:t>
            </a:r>
            <a:r>
              <a:rPr lang="en-US" altLang="en-US" dirty="0" err="1">
                <a:latin typeface="Arial" charset="0"/>
                <a:ea typeface="Arial" charset="0"/>
                <a:cs typeface="Arial" charset="0"/>
              </a:rPr>
              <a:t>ScrollView</a:t>
            </a:r>
            <a:r>
              <a:rPr lang="en-US" altLang="en-US" dirty="0">
                <a:latin typeface="Arial" charset="0"/>
                <a:ea typeface="Arial" charset="0"/>
                <a:cs typeface="Arial" charset="0"/>
              </a:rPr>
              <a:t> element. </a:t>
            </a:r>
          </a:p>
          <a:p>
            <a:pPr eaLnBrk="1" hangingPunct="1"/>
            <a:r>
              <a:rPr lang="en-US" altLang="en-US" dirty="0">
                <a:latin typeface="Arial" charset="0"/>
                <a:ea typeface="Arial" charset="0"/>
                <a:cs typeface="Arial" charset="0"/>
              </a:rPr>
              <a:t>We give it an id so that we can retrieve it inside the </a:t>
            </a:r>
            <a:r>
              <a:rPr lang="en-US" altLang="en-US" dirty="0" err="1">
                <a:latin typeface="Arial" charset="0"/>
                <a:ea typeface="Arial" charset="0"/>
                <a:cs typeface="Arial" charset="0"/>
              </a:rPr>
              <a:t>MainActivity</a:t>
            </a:r>
            <a:r>
              <a:rPr lang="en-US" altLang="en-US" dirty="0">
                <a:latin typeface="Arial" charset="0"/>
                <a:ea typeface="Arial" charset="0"/>
                <a:cs typeface="Arial" charset="0"/>
              </a:rPr>
              <a:t> class. </a:t>
            </a:r>
          </a:p>
          <a:p>
            <a:pPr eaLnBrk="1" hangingPunct="1"/>
            <a:r>
              <a:rPr lang="en-US" altLang="en-US" dirty="0">
                <a:latin typeface="Arial" charset="0"/>
                <a:ea typeface="Arial" charset="0"/>
                <a:cs typeface="Arial" charset="0"/>
              </a:rPr>
              <a:t>We also eliminate the padding inside the </a:t>
            </a:r>
            <a:r>
              <a:rPr lang="en-US" altLang="en-US" dirty="0" err="1">
                <a:latin typeface="Arial" charset="0"/>
                <a:ea typeface="Arial" charset="0"/>
                <a:cs typeface="Arial" charset="0"/>
              </a:rPr>
              <a:t>ScrollView</a:t>
            </a:r>
            <a:r>
              <a:rPr lang="en-US" altLang="en-US" dirty="0">
                <a:latin typeface="Arial" charset="0"/>
                <a:ea typeface="Arial" charset="0"/>
                <a:cs typeface="Arial"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0" y="304800"/>
            <a:ext cx="8229600" cy="1143000"/>
          </a:xfrm>
        </p:spPr>
        <p:txBody>
          <a:bodyPr/>
          <a:lstStyle/>
          <a:p>
            <a:pPr eaLnBrk="1" hangingPunct="1"/>
            <a:r>
              <a:rPr lang="en-US" altLang="en-US" dirty="0"/>
              <a:t>Choosing from the Menu </a:t>
            </a:r>
            <a:r>
              <a:rPr lang="en-US" altLang="en-US" sz="1800" dirty="0"/>
              <a:t>(1 of 3)</a:t>
            </a:r>
            <a:endParaRPr lang="en-US" altLang="en-US" dirty="0"/>
          </a:p>
        </p:txBody>
      </p:sp>
      <p:sp>
        <p:nvSpPr>
          <p:cNvPr id="15363"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Processing a selection from the menu</a:t>
            </a:r>
          </a:p>
          <a:p>
            <a:pPr eaLnBrk="1" hangingPunct="1">
              <a:spcBef>
                <a:spcPts val="1800"/>
              </a:spcBef>
            </a:pPr>
            <a:r>
              <a:rPr lang="en-US" altLang="en-US" dirty="0">
                <a:latin typeface="Arial" charset="0"/>
                <a:ea typeface="Arial" charset="0"/>
                <a:cs typeface="Arial" charset="0"/>
              </a:rPr>
              <a:t>Inside </a:t>
            </a:r>
            <a:r>
              <a:rPr lang="en-US" altLang="en-US" dirty="0" err="1">
                <a:latin typeface="Arial" charset="0"/>
                <a:ea typeface="Arial" charset="0"/>
                <a:cs typeface="Arial" charset="0"/>
              </a:rPr>
              <a:t>MainActivity</a:t>
            </a:r>
            <a:r>
              <a:rPr lang="en-US" altLang="en-US" dirty="0">
                <a:latin typeface="Arial" charset="0"/>
                <a:ea typeface="Arial" charset="0"/>
                <a:cs typeface="Arial" charset="0"/>
              </a:rPr>
              <a:t>, the </a:t>
            </a:r>
            <a:r>
              <a:rPr lang="en-US" altLang="en-US" dirty="0" err="1">
                <a:latin typeface="Arial" charset="0"/>
                <a:ea typeface="Arial" charset="0"/>
                <a:cs typeface="Arial" charset="0"/>
              </a:rPr>
              <a:t>onOptionsItemSelected</a:t>
            </a:r>
            <a:r>
              <a:rPr lang="en-US" altLang="en-US" dirty="0">
                <a:latin typeface="Arial" charset="0"/>
                <a:ea typeface="Arial" charset="0"/>
                <a:cs typeface="Arial" charset="0"/>
              </a:rPr>
              <a:t> method is automatically called when the user clicks on a menu item: we place our code here to process the user selection.</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4386" name="Rectangle 2"/>
          <p:cNvSpPr>
            <a:spLocks noGrp="1" noChangeArrowheads="1"/>
          </p:cNvSpPr>
          <p:nvPr>
            <p:ph type="title" idx="4294967295"/>
          </p:nvPr>
        </p:nvSpPr>
        <p:spPr>
          <a:xfrm>
            <a:off x="0" y="304800"/>
            <a:ext cx="8229600" cy="1143000"/>
          </a:xfrm>
        </p:spPr>
        <p:txBody>
          <a:bodyPr/>
          <a:lstStyle/>
          <a:p>
            <a:pPr eaLnBrk="1" hangingPunct="1"/>
            <a:r>
              <a:rPr lang="en-US" altLang="en-US"/>
              <a:t>content_main.xml</a:t>
            </a:r>
          </a:p>
        </p:txBody>
      </p:sp>
      <p:sp>
        <p:nvSpPr>
          <p:cNvPr id="144387" name="Rectangle 3"/>
          <p:cNvSpPr>
            <a:spLocks noGrp="1" noChangeArrowheads="1"/>
          </p:cNvSpPr>
          <p:nvPr>
            <p:ph type="body" idx="4294967295"/>
          </p:nvPr>
        </p:nvSpPr>
        <p:spPr>
          <a:xfrm>
            <a:off x="0" y="1676400"/>
            <a:ext cx="8229600" cy="4114800"/>
          </a:xfrm>
        </p:spPr>
        <p:txBody>
          <a:bodyPr/>
          <a:lstStyle/>
          <a:p>
            <a:pPr marL="0" indent="0" eaLnBrk="1" hangingPunct="1">
              <a:buFontTx/>
              <a:buNone/>
            </a:pPr>
            <a:r>
              <a:rPr lang="en-US" altLang="en-US">
                <a:latin typeface="Arial" charset="0"/>
                <a:ea typeface="Arial" charset="0"/>
                <a:cs typeface="Arial" charset="0"/>
              </a:rPr>
              <a:t>&lt;?xml version="1.0" encoding="utf-8"?&gt;</a:t>
            </a:r>
            <a:br>
              <a:rPr lang="en-US" altLang="en-US">
                <a:latin typeface="Arial" charset="0"/>
                <a:ea typeface="Arial" charset="0"/>
                <a:cs typeface="Arial" charset="0"/>
              </a:rPr>
            </a:br>
            <a:r>
              <a:rPr lang="en-US" altLang="en-US" b="1">
                <a:latin typeface="Arial" charset="0"/>
                <a:ea typeface="Arial" charset="0"/>
                <a:cs typeface="Arial" charset="0"/>
              </a:rPr>
              <a:t>&lt;</a:t>
            </a:r>
            <a:r>
              <a:rPr lang="en-US" altLang="en-US" b="1" dirty="0" err="1">
                <a:latin typeface="Arial" charset="0"/>
                <a:ea typeface="Arial" charset="0"/>
                <a:cs typeface="Arial" charset="0"/>
              </a:rPr>
              <a:t>ScrollView</a:t>
            </a:r>
            <a:br>
              <a:rPr lang="en-US" altLang="en-US" dirty="0">
                <a:latin typeface="Arial" charset="0"/>
                <a:ea typeface="Arial" charset="0"/>
                <a:cs typeface="Arial" charset="0"/>
              </a:rPr>
            </a:br>
            <a:r>
              <a:rPr lang="en-US" altLang="en-US" dirty="0">
                <a:latin typeface="Arial" charset="0"/>
                <a:ea typeface="Arial" charset="0"/>
                <a:cs typeface="Arial" charset="0"/>
              </a:rPr>
              <a:t>     …</a:t>
            </a:r>
          </a:p>
          <a:p>
            <a:pPr marL="0" indent="0" eaLnBrk="1" hangingPunct="1">
              <a:buFontTx/>
              <a:buNone/>
            </a:pPr>
            <a:r>
              <a:rPr lang="en-US" altLang="en-US" b="1" dirty="0">
                <a:latin typeface="Arial" charset="0"/>
                <a:ea typeface="Arial" charset="0"/>
                <a:cs typeface="Arial" charset="0"/>
              </a:rPr>
              <a:t>     </a:t>
            </a:r>
            <a:r>
              <a:rPr lang="en-US" altLang="en-US" b="1" dirty="0" err="1">
                <a:latin typeface="Arial" charset="0"/>
                <a:ea typeface="Arial" charset="0"/>
                <a:cs typeface="Arial" charset="0"/>
              </a:rPr>
              <a:t>android:id</a:t>
            </a:r>
            <a:r>
              <a:rPr lang="en-US" altLang="en-US" b="1" dirty="0">
                <a:latin typeface="Arial" charset="0"/>
                <a:ea typeface="Arial" charset="0"/>
                <a:cs typeface="Arial" charset="0"/>
              </a:rPr>
              <a:t>="@+id/</a:t>
            </a:r>
            <a:r>
              <a:rPr lang="en-US" altLang="en-US" b="1" dirty="0" err="1">
                <a:latin typeface="Arial" charset="0"/>
                <a:ea typeface="Arial" charset="0"/>
                <a:cs typeface="Arial" charset="0"/>
              </a:rPr>
              <a:t>scrollView</a:t>
            </a:r>
            <a:r>
              <a:rPr lang="en-US" altLang="en-US" b="1" dirty="0">
                <a:latin typeface="Arial" charset="0"/>
                <a:ea typeface="Arial" charset="0"/>
                <a:cs typeface="Arial" charset="0"/>
              </a:rPr>
              <a:t>"&gt;</a:t>
            </a:r>
            <a:br>
              <a:rPr lang="en-US" altLang="en-US" dirty="0">
                <a:latin typeface="Arial" charset="0"/>
                <a:ea typeface="Arial" charset="0"/>
                <a:cs typeface="Arial" charset="0"/>
              </a:rPr>
            </a:br>
            <a:r>
              <a:rPr lang="en-US" altLang="en-US" b="1" dirty="0">
                <a:latin typeface="Arial" charset="0"/>
                <a:ea typeface="Arial" charset="0"/>
                <a:cs typeface="Arial" charset="0"/>
              </a:rPr>
              <a:t>&lt;/</a:t>
            </a:r>
            <a:r>
              <a:rPr lang="en-US" altLang="en-US" b="1" dirty="0" err="1">
                <a:latin typeface="Arial" charset="0"/>
                <a:ea typeface="Arial" charset="0"/>
                <a:cs typeface="Arial" charset="0"/>
              </a:rPr>
              <a:t>ScrollView</a:t>
            </a:r>
            <a:r>
              <a:rPr lang="en-US" altLang="en-US" b="1" dirty="0">
                <a:latin typeface="Arial" charset="0"/>
                <a:ea typeface="Arial" charset="0"/>
                <a:cs typeface="Arial" charset="0"/>
              </a:rPr>
              <a:t>&gt;</a:t>
            </a:r>
            <a:endParaRPr lang="en-US" altLang="en-US" dirty="0">
              <a:latin typeface="Arial" charset="0"/>
              <a:ea typeface="Arial" charset="0"/>
              <a:cs typeface="Arial" charset="0"/>
            </a:endParaRPr>
          </a:p>
          <a:p>
            <a:pPr marL="0" indent="0" eaLnBrk="1" hangingPunct="1">
              <a:buFontTx/>
              <a:buNone/>
            </a:pPr>
            <a:endParaRPr lang="en-US" altLang="en-US" dirty="0">
              <a:latin typeface="Arial" charset="0"/>
              <a:ea typeface="Arial" charset="0"/>
              <a:cs typeface="Arial"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410" name="Rectangle 2"/>
          <p:cNvSpPr>
            <a:spLocks noGrp="1" noChangeArrowheads="1"/>
          </p:cNvSpPr>
          <p:nvPr>
            <p:ph type="title" idx="4294967295"/>
          </p:nvPr>
        </p:nvSpPr>
        <p:spPr>
          <a:xfrm>
            <a:off x="0" y="304800"/>
            <a:ext cx="8229600" cy="1143000"/>
          </a:xfrm>
        </p:spPr>
        <p:txBody>
          <a:bodyPr/>
          <a:lstStyle/>
          <a:p>
            <a:pPr eaLnBrk="1" hangingPunct="1"/>
            <a:r>
              <a:rPr lang="en-US" altLang="en-US" dirty="0"/>
              <a:t>Cash </a:t>
            </a:r>
            <a:r>
              <a:rPr lang="en-US" altLang="en-US" dirty="0" err="1"/>
              <a:t>RegisterMainActivity</a:t>
            </a:r>
            <a:endParaRPr lang="en-US" altLang="en-US" dirty="0"/>
          </a:p>
        </p:txBody>
      </p:sp>
      <p:sp>
        <p:nvSpPr>
          <p:cNvPr id="145411"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We include a </a:t>
            </a:r>
            <a:r>
              <a:rPr lang="en-US" altLang="en-US" dirty="0" err="1">
                <a:latin typeface="Arial" charset="0"/>
                <a:ea typeface="Arial" charset="0"/>
                <a:cs typeface="Arial" charset="0"/>
              </a:rPr>
              <a:t>DatabaseManager</a:t>
            </a:r>
            <a:r>
              <a:rPr lang="en-US" altLang="en-US" dirty="0">
                <a:latin typeface="Arial" charset="0"/>
                <a:ea typeface="Arial" charset="0"/>
                <a:cs typeface="Arial" charset="0"/>
              </a:rPr>
              <a:t> instance variable to perform database operations:</a:t>
            </a:r>
          </a:p>
          <a:p>
            <a:pPr eaLnBrk="1" hangingPunct="1">
              <a:buFontTx/>
              <a:buNone/>
            </a:pPr>
            <a:r>
              <a:rPr lang="en-US" altLang="en-US" dirty="0">
                <a:latin typeface="Arial" charset="0"/>
                <a:ea typeface="Arial" charset="0"/>
                <a:cs typeface="Arial" charset="0"/>
              </a:rPr>
              <a:t>private </a:t>
            </a:r>
            <a:r>
              <a:rPr lang="en-US" altLang="en-US" dirty="0" err="1">
                <a:latin typeface="Arial" charset="0"/>
                <a:ea typeface="Arial" charset="0"/>
                <a:cs typeface="Arial" charset="0"/>
              </a:rPr>
              <a:t>DatabaseManager</a:t>
            </a:r>
            <a:r>
              <a:rPr lang="en-US" altLang="en-US" dirty="0">
                <a:latin typeface="Arial" charset="0"/>
                <a:ea typeface="Arial" charset="0"/>
                <a:cs typeface="Arial" charset="0"/>
              </a:rPr>
              <a:t> </a:t>
            </a:r>
            <a:r>
              <a:rPr lang="en-US" altLang="en-US" dirty="0" err="1">
                <a:latin typeface="Arial" charset="0"/>
                <a:ea typeface="Arial" charset="0"/>
                <a:cs typeface="Arial" charset="0"/>
              </a:rPr>
              <a:t>dbManager</a:t>
            </a:r>
            <a:r>
              <a:rPr lang="en-US" altLang="en-US" dirty="0">
                <a:latin typeface="Arial" charset="0"/>
                <a:ea typeface="Arial" charset="0"/>
                <a:cs typeface="Arial" charset="0"/>
              </a:rPr>
              <a:t>;</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6434" name="Rectangle 2"/>
          <p:cNvSpPr>
            <a:spLocks noGrp="1" noChangeArrowheads="1"/>
          </p:cNvSpPr>
          <p:nvPr>
            <p:ph type="title" idx="4294967295"/>
          </p:nvPr>
        </p:nvSpPr>
        <p:spPr>
          <a:xfrm>
            <a:off x="0" y="304800"/>
            <a:ext cx="8229600" cy="1143000"/>
          </a:xfrm>
        </p:spPr>
        <p:txBody>
          <a:bodyPr/>
          <a:lstStyle/>
          <a:p>
            <a:pPr eaLnBrk="1" hangingPunct="1"/>
            <a:r>
              <a:rPr lang="en-US" altLang="en-US" dirty="0"/>
              <a:t>Cash Register—</a:t>
            </a:r>
            <a:r>
              <a:rPr lang="en-US" altLang="en-US" dirty="0" err="1"/>
              <a:t>updateView</a:t>
            </a:r>
            <a:r>
              <a:rPr lang="en-US" altLang="en-US" dirty="0"/>
              <a:t> </a:t>
            </a:r>
            <a:r>
              <a:rPr lang="en-US" altLang="en-US" sz="1800" dirty="0"/>
              <a:t>(1 of 4)</a:t>
            </a:r>
            <a:endParaRPr lang="en-US" altLang="en-US" dirty="0"/>
          </a:p>
        </p:txBody>
      </p:sp>
      <p:sp>
        <p:nvSpPr>
          <p:cNvPr id="146435" name="Rectangle 3"/>
          <p:cNvSpPr>
            <a:spLocks noGrp="1" noChangeArrowheads="1"/>
          </p:cNvSpPr>
          <p:nvPr>
            <p:ph type="body" idx="4294967295"/>
          </p:nvPr>
        </p:nvSpPr>
        <p:spPr>
          <a:xfrm>
            <a:off x="0" y="1676400"/>
            <a:ext cx="8229600" cy="4114800"/>
          </a:xfrm>
        </p:spPr>
        <p:txBody>
          <a:bodyPr/>
          <a:lstStyle/>
          <a:p>
            <a:pPr eaLnBrk="1" hangingPunct="1">
              <a:buFontTx/>
              <a:buNone/>
            </a:pPr>
            <a:r>
              <a:rPr lang="en-US" altLang="en-US" dirty="0" err="1">
                <a:latin typeface="Arial" charset="0"/>
                <a:ea typeface="Arial" charset="0"/>
                <a:cs typeface="Arial" charset="0"/>
              </a:rPr>
              <a:t>ArrayList</a:t>
            </a:r>
            <a:r>
              <a:rPr lang="en-US" altLang="en-US" dirty="0">
                <a:latin typeface="Arial" charset="0"/>
                <a:ea typeface="Arial" charset="0"/>
                <a:cs typeface="Arial" charset="0"/>
              </a:rPr>
              <a:t>&lt;Candy&gt; candies = </a:t>
            </a:r>
            <a:r>
              <a:rPr lang="en-US" altLang="en-US" dirty="0" err="1">
                <a:latin typeface="Arial" charset="0"/>
                <a:ea typeface="Arial" charset="0"/>
                <a:cs typeface="Arial" charset="0"/>
              </a:rPr>
              <a:t>dbManager.selectAll</a:t>
            </a:r>
            <a:r>
              <a:rPr lang="en-US" altLang="en-US" dirty="0">
                <a:latin typeface="Arial" charset="0"/>
                <a:ea typeface="Arial" charset="0"/>
                <a:cs typeface="Arial" charset="0"/>
              </a:rPr>
              <a:t>( );</a:t>
            </a:r>
          </a:p>
          <a:p>
            <a:pPr eaLnBrk="1" hangingPunct="1"/>
            <a:r>
              <a:rPr lang="en-US" altLang="en-US" dirty="0">
                <a:latin typeface="Arial" charset="0"/>
                <a:ea typeface="Arial" charset="0"/>
                <a:cs typeface="Arial" charset="0"/>
              </a:rPr>
              <a:t>The </a:t>
            </a:r>
            <a:r>
              <a:rPr lang="en-US" altLang="en-US" dirty="0" err="1">
                <a:latin typeface="Arial" charset="0"/>
                <a:ea typeface="Arial" charset="0"/>
                <a:cs typeface="Arial" charset="0"/>
              </a:rPr>
              <a:t>GridLayout</a:t>
            </a:r>
            <a:r>
              <a:rPr lang="en-US" altLang="en-US" dirty="0">
                <a:latin typeface="Arial" charset="0"/>
                <a:ea typeface="Arial" charset="0"/>
                <a:cs typeface="Arial" charset="0"/>
              </a:rPr>
              <a:t> has two columns:</a:t>
            </a:r>
          </a:p>
          <a:p>
            <a:pPr marL="0" indent="0" eaLnBrk="1" hangingPunct="1">
              <a:buNone/>
            </a:pPr>
            <a:r>
              <a:rPr lang="en-US" altLang="en-US" dirty="0">
                <a:latin typeface="Arial" charset="0"/>
                <a:ea typeface="Arial" charset="0"/>
                <a:cs typeface="Arial" charset="0"/>
              </a:rPr>
              <a:t>	and ( </a:t>
            </a:r>
            <a:r>
              <a:rPr lang="en-US" altLang="en-US" dirty="0" err="1">
                <a:latin typeface="Arial" charset="0"/>
                <a:ea typeface="Arial" charset="0"/>
                <a:cs typeface="Arial" charset="0"/>
              </a:rPr>
              <a:t>candies.size</a:t>
            </a:r>
            <a:r>
              <a:rPr lang="en-US" altLang="en-US" dirty="0">
                <a:latin typeface="Arial" charset="0"/>
                <a:ea typeface="Arial" charset="0"/>
                <a:cs typeface="Arial" charset="0"/>
              </a:rPr>
              <a:t>( ) + 1 ) / 2 rows</a:t>
            </a:r>
          </a:p>
          <a:p>
            <a:pPr eaLnBrk="1" hangingPunct="1"/>
            <a:r>
              <a:rPr lang="en-US" altLang="en-US" dirty="0">
                <a:latin typeface="Arial" charset="0"/>
                <a:ea typeface="Arial" charset="0"/>
                <a:cs typeface="Arial" charset="0"/>
              </a:rPr>
              <a:t>If there are 6 candies </a:t>
            </a:r>
            <a:r>
              <a:rPr lang="en-US" altLang="en-US" dirty="0">
                <a:latin typeface="Arial" charset="0"/>
                <a:ea typeface="Arial" charset="0"/>
                <a:cs typeface="Arial" charset="0"/>
                <a:sym typeface="Wingdings" panose="05000000000000000000" pitchFamily="2" charset="2"/>
              </a:rPr>
              <a:t> 7 / 2 = 3 rows</a:t>
            </a:r>
          </a:p>
          <a:p>
            <a:pPr eaLnBrk="1" hangingPunct="1"/>
            <a:r>
              <a:rPr lang="en-US" altLang="en-US" dirty="0">
                <a:latin typeface="Arial" charset="0"/>
                <a:ea typeface="Arial" charset="0"/>
                <a:cs typeface="Arial" charset="0"/>
                <a:sym typeface="Wingdings" panose="05000000000000000000" pitchFamily="2" charset="2"/>
              </a:rPr>
              <a:t>If there are 7 candies  8 / 2 = 4 rows</a:t>
            </a:r>
            <a:endParaRPr lang="en-US" altLang="en-US" dirty="0">
              <a:latin typeface="Arial" charset="0"/>
              <a:ea typeface="Arial" charset="0"/>
              <a:cs typeface="Arial" charset="0"/>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7458" name="Rectangle 2"/>
          <p:cNvSpPr>
            <a:spLocks noGrp="1" noChangeArrowheads="1"/>
          </p:cNvSpPr>
          <p:nvPr>
            <p:ph type="title" idx="4294967295"/>
          </p:nvPr>
        </p:nvSpPr>
        <p:spPr>
          <a:xfrm>
            <a:off x="0" y="304800"/>
            <a:ext cx="8229600" cy="1143000"/>
          </a:xfrm>
        </p:spPr>
        <p:txBody>
          <a:bodyPr/>
          <a:lstStyle/>
          <a:p>
            <a:pPr eaLnBrk="1" hangingPunct="1"/>
            <a:r>
              <a:rPr lang="en-US" altLang="en-US" dirty="0"/>
              <a:t>Cash Register—</a:t>
            </a:r>
            <a:r>
              <a:rPr lang="en-US" altLang="en-US" dirty="0" err="1"/>
              <a:t>updateView</a:t>
            </a:r>
            <a:r>
              <a:rPr lang="en-US" altLang="en-US" dirty="0"/>
              <a:t> </a:t>
            </a:r>
            <a:r>
              <a:rPr lang="en-US" altLang="en-US" sz="1800" dirty="0"/>
              <a:t>(2 of 4)</a:t>
            </a:r>
            <a:endParaRPr lang="en-US" altLang="en-US" dirty="0"/>
          </a:p>
        </p:txBody>
      </p:sp>
      <p:sp>
        <p:nvSpPr>
          <p:cNvPr id="147459" name="Rectangle 3"/>
          <p:cNvSpPr>
            <a:spLocks noGrp="1" noChangeArrowheads="1"/>
          </p:cNvSpPr>
          <p:nvPr>
            <p:ph type="body" idx="4294967295"/>
          </p:nvPr>
        </p:nvSpPr>
        <p:spPr>
          <a:xfrm>
            <a:off x="0" y="1676400"/>
            <a:ext cx="8229600" cy="4114800"/>
          </a:xfrm>
        </p:spPr>
        <p:txBody>
          <a:bodyPr/>
          <a:lstStyle/>
          <a:p>
            <a:pPr eaLnBrk="1" hangingPunct="1">
              <a:lnSpc>
                <a:spcPct val="90000"/>
              </a:lnSpc>
            </a:pPr>
            <a:r>
              <a:rPr lang="en-US" altLang="en-US" dirty="0">
                <a:latin typeface="Arial" charset="0"/>
                <a:ea typeface="Arial" charset="0"/>
                <a:cs typeface="Arial" charset="0"/>
              </a:rPr>
              <a:t>We retrieve the width of screen; the button width is the width of screen divided by 2 (there are two buttons per row).</a:t>
            </a:r>
          </a:p>
          <a:p>
            <a:pPr eaLnBrk="1" hangingPunct="1">
              <a:lnSpc>
                <a:spcPct val="90000"/>
              </a:lnSpc>
            </a:pPr>
            <a:r>
              <a:rPr lang="en-US" altLang="en-US" dirty="0">
                <a:latin typeface="Arial" charset="0"/>
                <a:ea typeface="Arial" charset="0"/>
                <a:cs typeface="Arial" charset="0"/>
              </a:rPr>
              <a:t>We create an array of </a:t>
            </a:r>
            <a:r>
              <a:rPr lang="en-US" altLang="en-US" dirty="0" err="1">
                <a:latin typeface="Arial" charset="0"/>
                <a:ea typeface="Arial" charset="0"/>
                <a:cs typeface="Arial" charset="0"/>
              </a:rPr>
              <a:t>candyButtons</a:t>
            </a:r>
            <a:r>
              <a:rPr lang="en-US" altLang="en-US" dirty="0">
                <a:latin typeface="Arial" charset="0"/>
                <a:ea typeface="Arial" charset="0"/>
                <a:cs typeface="Arial" charset="0"/>
              </a:rPr>
              <a:t>:</a:t>
            </a:r>
          </a:p>
          <a:p>
            <a:pPr eaLnBrk="1" hangingPunct="1">
              <a:lnSpc>
                <a:spcPct val="90000"/>
              </a:lnSpc>
              <a:buFontTx/>
              <a:buNone/>
            </a:pPr>
            <a:r>
              <a:rPr lang="en-US" altLang="en-US" dirty="0">
                <a:latin typeface="Arial" charset="0"/>
                <a:ea typeface="Arial" charset="0"/>
                <a:cs typeface="Arial" charset="0"/>
              </a:rPr>
              <a:t>		</a:t>
            </a:r>
            <a:r>
              <a:rPr lang="en-US" altLang="en-US" dirty="0" err="1">
                <a:latin typeface="Arial" charset="0"/>
                <a:ea typeface="Arial" charset="0"/>
                <a:cs typeface="Arial" charset="0"/>
              </a:rPr>
              <a:t>CandyButton</a:t>
            </a:r>
            <a:r>
              <a:rPr lang="en-US" altLang="en-US" dirty="0">
                <a:latin typeface="Arial" charset="0"/>
                <a:ea typeface="Arial" charset="0"/>
                <a:cs typeface="Arial" charset="0"/>
              </a:rPr>
              <a:t> [ ] buttons = new 		</a:t>
            </a:r>
            <a:r>
              <a:rPr lang="en-US" altLang="en-US" dirty="0" err="1">
                <a:latin typeface="Arial" charset="0"/>
                <a:ea typeface="Arial" charset="0"/>
                <a:cs typeface="Arial" charset="0"/>
              </a:rPr>
              <a:t>CandyButton</a:t>
            </a:r>
            <a:r>
              <a:rPr lang="en-US" altLang="en-US" dirty="0">
                <a:latin typeface="Arial" charset="0"/>
                <a:ea typeface="Arial" charset="0"/>
                <a:cs typeface="Arial" charset="0"/>
              </a:rPr>
              <a:t>[</a:t>
            </a:r>
            <a:r>
              <a:rPr lang="en-US" altLang="en-US" dirty="0" err="1">
                <a:latin typeface="Arial" charset="0"/>
                <a:ea typeface="Arial" charset="0"/>
                <a:cs typeface="Arial" charset="0"/>
              </a:rPr>
              <a:t>candies.size</a:t>
            </a:r>
            <a:r>
              <a:rPr lang="en-US" altLang="en-US" dirty="0">
                <a:latin typeface="Arial" charset="0"/>
                <a:ea typeface="Arial" charset="0"/>
                <a:cs typeface="Arial" charset="0"/>
              </a:rPr>
              <a:t>( )];</a:t>
            </a:r>
          </a:p>
          <a:p>
            <a:pPr eaLnBrk="1" hangingPunct="1">
              <a:lnSpc>
                <a:spcPct val="90000"/>
              </a:lnSpc>
            </a:pPr>
            <a:r>
              <a:rPr lang="en-US" altLang="en-US" dirty="0">
                <a:latin typeface="Arial" charset="0"/>
                <a:ea typeface="Arial" charset="0"/>
                <a:cs typeface="Arial" charset="0"/>
              </a:rPr>
              <a:t>For each candy, we add a </a:t>
            </a:r>
            <a:r>
              <a:rPr lang="en-US" altLang="en-US" dirty="0" err="1">
                <a:latin typeface="Arial" charset="0"/>
                <a:ea typeface="Arial" charset="0"/>
                <a:cs typeface="Arial" charset="0"/>
              </a:rPr>
              <a:t>CandyButton</a:t>
            </a:r>
            <a:r>
              <a:rPr lang="en-US" altLang="en-US" dirty="0">
                <a:latin typeface="Arial" charset="0"/>
                <a:ea typeface="Arial" charset="0"/>
                <a:cs typeface="Arial" charset="0"/>
              </a:rPr>
              <a:t> to the </a:t>
            </a:r>
            <a:r>
              <a:rPr lang="en-US" altLang="en-US" dirty="0" err="1">
                <a:latin typeface="Arial" charset="0"/>
                <a:ea typeface="Arial" charset="0"/>
                <a:cs typeface="Arial" charset="0"/>
              </a:rPr>
              <a:t>GridLayout</a:t>
            </a:r>
            <a:r>
              <a:rPr lang="en-US" altLang="en-US" dirty="0">
                <a:latin typeface="Arial" charset="0"/>
                <a:ea typeface="Arial" charset="0"/>
                <a:cs typeface="Arial" charset="0"/>
              </a:rPr>
              <a:t>.</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a:xfrm>
            <a:off x="0" y="304800"/>
            <a:ext cx="8229600" cy="1143000"/>
          </a:xfrm>
        </p:spPr>
        <p:txBody>
          <a:bodyPr/>
          <a:lstStyle/>
          <a:p>
            <a:pPr eaLnBrk="1" hangingPunct="1"/>
            <a:r>
              <a:rPr lang="en-US" altLang="en-US" dirty="0"/>
              <a:t>Cash Register—</a:t>
            </a:r>
            <a:r>
              <a:rPr lang="en-US" altLang="en-US" dirty="0" err="1"/>
              <a:t>updateView</a:t>
            </a:r>
            <a:r>
              <a:rPr lang="en-US" altLang="en-US" dirty="0"/>
              <a:t> </a:t>
            </a:r>
            <a:r>
              <a:rPr lang="en-US" altLang="en-US" sz="1800" dirty="0"/>
              <a:t>(3 of 4)</a:t>
            </a:r>
            <a:endParaRPr lang="en-US" altLang="en-US" dirty="0"/>
          </a:p>
        </p:txBody>
      </p:sp>
      <p:sp>
        <p:nvSpPr>
          <p:cNvPr id="148483" name="Rectangle 3"/>
          <p:cNvSpPr>
            <a:spLocks noGrp="1" noChangeArrowheads="1"/>
          </p:cNvSpPr>
          <p:nvPr>
            <p:ph type="body" idx="4294967295"/>
          </p:nvPr>
        </p:nvSpPr>
        <p:spPr>
          <a:xfrm>
            <a:off x="0" y="1676400"/>
            <a:ext cx="8229600" cy="4114800"/>
          </a:xfrm>
        </p:spPr>
        <p:txBody>
          <a:bodyPr/>
          <a:lstStyle/>
          <a:p>
            <a:pPr eaLnBrk="1" hangingPunct="1">
              <a:buFontTx/>
              <a:buNone/>
            </a:pPr>
            <a:r>
              <a:rPr lang="en-US" altLang="en-US" dirty="0">
                <a:latin typeface="Arial" charset="0"/>
                <a:ea typeface="Arial" charset="0"/>
                <a:cs typeface="Arial" charset="0"/>
              </a:rPr>
              <a:t>buttons[</a:t>
            </a:r>
            <a:r>
              <a:rPr lang="en-US" altLang="en-US" dirty="0" err="1">
                <a:latin typeface="Arial" charset="0"/>
                <a:ea typeface="Arial" charset="0"/>
                <a:cs typeface="Arial" charset="0"/>
              </a:rPr>
              <a:t>i</a:t>
            </a:r>
            <a:r>
              <a:rPr lang="en-US" altLang="en-US" dirty="0">
                <a:latin typeface="Arial" charset="0"/>
                <a:ea typeface="Arial" charset="0"/>
                <a:cs typeface="Arial" charset="0"/>
              </a:rPr>
              <a:t>] = new </a:t>
            </a:r>
            <a:r>
              <a:rPr lang="en-US" altLang="en-US" dirty="0" err="1">
                <a:latin typeface="Arial" charset="0"/>
                <a:ea typeface="Arial" charset="0"/>
                <a:cs typeface="Arial" charset="0"/>
              </a:rPr>
              <a:t>CandyButton</a:t>
            </a:r>
            <a:r>
              <a:rPr lang="en-US" altLang="en-US" dirty="0">
                <a:latin typeface="Arial" charset="0"/>
                <a:ea typeface="Arial" charset="0"/>
                <a:cs typeface="Arial" charset="0"/>
              </a:rPr>
              <a:t>( this, candy );</a:t>
            </a:r>
          </a:p>
          <a:p>
            <a:pPr eaLnBrk="1" hangingPunct="1">
              <a:buFontTx/>
              <a:buNone/>
            </a:pPr>
            <a:r>
              <a:rPr lang="en-US" altLang="en-US" dirty="0">
                <a:latin typeface="Arial" charset="0"/>
                <a:ea typeface="Arial" charset="0"/>
                <a:cs typeface="Arial" charset="0"/>
              </a:rPr>
              <a:t>buttons[</a:t>
            </a:r>
            <a:r>
              <a:rPr lang="en-US" altLang="en-US" dirty="0" err="1">
                <a:latin typeface="Arial" charset="0"/>
                <a:ea typeface="Arial" charset="0"/>
                <a:cs typeface="Arial" charset="0"/>
              </a:rPr>
              <a:t>i</a:t>
            </a:r>
            <a:r>
              <a:rPr lang="en-US" altLang="en-US" dirty="0">
                <a:latin typeface="Arial" charset="0"/>
                <a:ea typeface="Arial" charset="0"/>
                <a:cs typeface="Arial" charset="0"/>
              </a:rPr>
              <a:t>].</a:t>
            </a:r>
            <a:r>
              <a:rPr lang="en-US" altLang="en-US" dirty="0" err="1">
                <a:latin typeface="Arial" charset="0"/>
                <a:ea typeface="Arial" charset="0"/>
                <a:cs typeface="Arial" charset="0"/>
              </a:rPr>
              <a:t>setText</a:t>
            </a:r>
            <a:r>
              <a:rPr lang="en-US" altLang="en-US" dirty="0">
                <a:latin typeface="Arial" charset="0"/>
                <a:ea typeface="Arial" charset="0"/>
                <a:cs typeface="Arial" charset="0"/>
              </a:rPr>
              <a:t>( </a:t>
            </a:r>
            <a:r>
              <a:rPr lang="en-US" altLang="en-US" dirty="0" err="1">
                <a:latin typeface="Arial" charset="0"/>
                <a:ea typeface="Arial" charset="0"/>
                <a:cs typeface="Arial" charset="0"/>
              </a:rPr>
              <a:t>candy.getName</a:t>
            </a:r>
            <a:r>
              <a:rPr lang="en-US" altLang="en-US" dirty="0">
                <a:latin typeface="Arial" charset="0"/>
                <a:ea typeface="Arial" charset="0"/>
                <a:cs typeface="Arial" charset="0"/>
              </a:rPr>
              <a:t>( ) + "\n" + </a:t>
            </a:r>
            <a:r>
              <a:rPr lang="en-US" altLang="en-US" dirty="0" err="1">
                <a:latin typeface="Arial" charset="0"/>
                <a:ea typeface="Arial" charset="0"/>
                <a:cs typeface="Arial" charset="0"/>
              </a:rPr>
              <a:t>candy.getPrice</a:t>
            </a:r>
            <a:r>
              <a:rPr lang="en-US" altLang="en-US" dirty="0">
                <a:latin typeface="Arial" charset="0"/>
                <a:ea typeface="Arial" charset="0"/>
                <a:cs typeface="Arial" charset="0"/>
              </a:rPr>
              <a:t>( ) );</a:t>
            </a:r>
          </a:p>
          <a:p>
            <a:pPr eaLnBrk="1" hangingPunct="1"/>
            <a:r>
              <a:rPr lang="en-US" altLang="en-US" dirty="0">
                <a:latin typeface="Arial" charset="0"/>
                <a:ea typeface="Arial" charset="0"/>
                <a:cs typeface="Arial" charset="0"/>
              </a:rPr>
              <a:t>We set up event handling</a:t>
            </a:r>
          </a:p>
          <a:p>
            <a:pPr eaLnBrk="1" hangingPunct="1">
              <a:buFontTx/>
              <a:buNone/>
            </a:pPr>
            <a:r>
              <a:rPr lang="en-US" altLang="en-US" dirty="0">
                <a:latin typeface="Arial" charset="0"/>
                <a:ea typeface="Arial" charset="0"/>
                <a:cs typeface="Arial" charset="0"/>
              </a:rPr>
              <a:t>		buttons[</a:t>
            </a:r>
            <a:r>
              <a:rPr lang="en-US" altLang="en-US" dirty="0" err="1">
                <a:latin typeface="Arial" charset="0"/>
                <a:ea typeface="Arial" charset="0"/>
                <a:cs typeface="Arial" charset="0"/>
              </a:rPr>
              <a:t>i</a:t>
            </a:r>
            <a:r>
              <a:rPr lang="en-US" altLang="en-US" dirty="0">
                <a:latin typeface="Arial" charset="0"/>
                <a:ea typeface="Arial" charset="0"/>
                <a:cs typeface="Arial" charset="0"/>
              </a:rPr>
              <a:t>].</a:t>
            </a:r>
            <a:r>
              <a:rPr lang="en-US" altLang="en-US" dirty="0" err="1">
                <a:latin typeface="Arial" charset="0"/>
                <a:ea typeface="Arial" charset="0"/>
                <a:cs typeface="Arial" charset="0"/>
              </a:rPr>
              <a:t>setOnClickListener</a:t>
            </a:r>
            <a:r>
              <a:rPr lang="en-US" altLang="en-US" dirty="0">
                <a:latin typeface="Arial" charset="0"/>
                <a:ea typeface="Arial" charset="0"/>
                <a:cs typeface="Arial" charset="0"/>
              </a:rPr>
              <a:t>( </a:t>
            </a:r>
            <a:r>
              <a:rPr lang="en-US" altLang="en-US" dirty="0" err="1">
                <a:latin typeface="Arial" charset="0"/>
                <a:ea typeface="Arial" charset="0"/>
                <a:cs typeface="Arial" charset="0"/>
              </a:rPr>
              <a:t>bh</a:t>
            </a:r>
            <a:r>
              <a:rPr lang="en-US" altLang="en-US" dirty="0">
                <a:latin typeface="Arial" charset="0"/>
                <a:ea typeface="Arial" charset="0"/>
                <a:cs typeface="Arial" charset="0"/>
              </a:rPr>
              <a:t> );</a:t>
            </a:r>
          </a:p>
          <a:p>
            <a:pPr eaLnBrk="1" hangingPunct="1"/>
            <a:r>
              <a:rPr lang="en-US" altLang="en-US" dirty="0" err="1">
                <a:latin typeface="Arial" charset="0"/>
                <a:ea typeface="Arial" charset="0"/>
                <a:cs typeface="Arial" charset="0"/>
              </a:rPr>
              <a:t>bh</a:t>
            </a:r>
            <a:r>
              <a:rPr lang="en-US" altLang="en-US" dirty="0">
                <a:latin typeface="Arial" charset="0"/>
                <a:ea typeface="Arial" charset="0"/>
                <a:cs typeface="Arial" charset="0"/>
              </a:rPr>
              <a:t> is an object of type </a:t>
            </a:r>
            <a:r>
              <a:rPr lang="en-US" altLang="en-US" dirty="0" err="1">
                <a:latin typeface="Arial" charset="0"/>
                <a:ea typeface="Arial" charset="0"/>
                <a:cs typeface="Arial" charset="0"/>
              </a:rPr>
              <a:t>ButtonHandler</a:t>
            </a:r>
            <a:r>
              <a:rPr lang="en-US" altLang="en-US" dirty="0">
                <a:latin typeface="Arial" charset="0"/>
                <a:ea typeface="Arial" charset="0"/>
                <a:cs typeface="Arial" charset="0"/>
              </a:rPr>
              <a:t> (which implements </a:t>
            </a:r>
            <a:r>
              <a:rPr lang="en-US" altLang="en-US" dirty="0" err="1">
                <a:latin typeface="Arial" charset="0"/>
                <a:ea typeface="Arial" charset="0"/>
                <a:cs typeface="Arial" charset="0"/>
              </a:rPr>
              <a:t>View.OnClickListener</a:t>
            </a:r>
            <a:r>
              <a:rPr lang="en-US" altLang="en-US" dirty="0">
                <a:latin typeface="Arial" charset="0"/>
                <a:ea typeface="Arial" charset="0"/>
                <a:cs typeface="Arial" charset="0"/>
              </a:rPr>
              <a:t>)</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9506" name="Rectangle 2"/>
          <p:cNvSpPr>
            <a:spLocks noGrp="1" noChangeArrowheads="1"/>
          </p:cNvSpPr>
          <p:nvPr>
            <p:ph type="title" idx="4294967295"/>
          </p:nvPr>
        </p:nvSpPr>
        <p:spPr>
          <a:xfrm>
            <a:off x="0" y="304800"/>
            <a:ext cx="8229600" cy="1143000"/>
          </a:xfrm>
        </p:spPr>
        <p:txBody>
          <a:bodyPr/>
          <a:lstStyle/>
          <a:p>
            <a:pPr eaLnBrk="1" hangingPunct="1"/>
            <a:r>
              <a:rPr lang="en-US" altLang="en-US" dirty="0"/>
              <a:t>Cash Register—</a:t>
            </a:r>
            <a:r>
              <a:rPr lang="en-US" altLang="en-US" dirty="0" err="1"/>
              <a:t>updateView</a:t>
            </a:r>
            <a:r>
              <a:rPr lang="en-US" altLang="en-US" dirty="0"/>
              <a:t> </a:t>
            </a:r>
            <a:r>
              <a:rPr lang="en-US" altLang="en-US" sz="1800" dirty="0"/>
              <a:t>(4 of 4)</a:t>
            </a:r>
            <a:endParaRPr lang="en-US" altLang="en-US" dirty="0"/>
          </a:p>
        </p:txBody>
      </p:sp>
      <p:sp>
        <p:nvSpPr>
          <p:cNvPr id="149507" name="Rectangle 3"/>
          <p:cNvSpPr>
            <a:spLocks noGrp="1" noChangeArrowheads="1"/>
          </p:cNvSpPr>
          <p:nvPr>
            <p:ph type="body" idx="4294967295"/>
          </p:nvPr>
        </p:nvSpPr>
        <p:spPr>
          <a:xfrm>
            <a:off x="0" y="1676400"/>
            <a:ext cx="8229600" cy="4114800"/>
          </a:xfrm>
        </p:spPr>
        <p:txBody>
          <a:bodyPr/>
          <a:lstStyle/>
          <a:p>
            <a:pPr eaLnBrk="1" hangingPunct="1"/>
            <a:r>
              <a:rPr lang="en-US" altLang="en-US">
                <a:latin typeface="Arial" charset="0"/>
                <a:ea typeface="Arial" charset="0"/>
                <a:cs typeface="Arial" charset="0"/>
              </a:rPr>
              <a:t>We add each button to GridLayout.</a:t>
            </a:r>
          </a:p>
          <a:p>
            <a:pPr eaLnBrk="1" hangingPunct="1"/>
            <a:r>
              <a:rPr lang="en-US" altLang="en-US">
                <a:latin typeface="Arial" charset="0"/>
                <a:ea typeface="Arial" charset="0"/>
                <a:cs typeface="Arial" charset="0"/>
              </a:rPr>
              <a:t>The width of each button is buttonWidth.</a:t>
            </a:r>
          </a:p>
          <a:p>
            <a:pPr eaLnBrk="1" hangingPunct="1"/>
            <a:r>
              <a:rPr lang="en-US" altLang="en-US">
                <a:latin typeface="Arial" charset="0"/>
                <a:ea typeface="Arial" charset="0"/>
                <a:cs typeface="Arial" charset="0"/>
              </a:rPr>
              <a:t>Its height is minimal height.</a:t>
            </a:r>
          </a:p>
          <a:p>
            <a:pPr eaLnBrk="1" hangingPunct="1">
              <a:buFontTx/>
              <a:buNone/>
            </a:pPr>
            <a:r>
              <a:rPr lang="en-US" altLang="en-US" sz="2800">
                <a:latin typeface="Arial" charset="0"/>
                <a:ea typeface="Arial" charset="0"/>
                <a:cs typeface="Arial" charset="0"/>
              </a:rPr>
              <a:t>grid.addView( buttons[i], buttonWidth, GridLayout.LayoutParams.WRAP_CONTENT );</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0530"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updateView</a:t>
            </a:r>
            <a:r>
              <a:rPr lang="en-US" altLang="en-US" dirty="0"/>
              <a:t> Method</a:t>
            </a:r>
          </a:p>
        </p:txBody>
      </p:sp>
      <p:sp>
        <p:nvSpPr>
          <p:cNvPr id="150531"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Outside the loop:</a:t>
            </a:r>
          </a:p>
          <a:p>
            <a:pPr lvl="1" eaLnBrk="1" hangingPunct="1"/>
            <a:r>
              <a:rPr lang="en-US" altLang="en-US" dirty="0">
                <a:latin typeface="Arial" charset="0"/>
                <a:ea typeface="Arial" charset="0"/>
                <a:cs typeface="Arial" charset="0"/>
              </a:rPr>
              <a:t>We add the </a:t>
            </a:r>
            <a:r>
              <a:rPr lang="en-US" altLang="en-US" dirty="0" err="1">
                <a:latin typeface="Arial" charset="0"/>
                <a:ea typeface="Arial" charset="0"/>
                <a:cs typeface="Arial" charset="0"/>
              </a:rPr>
              <a:t>GridLayout</a:t>
            </a:r>
            <a:r>
              <a:rPr lang="en-US" altLang="en-US" dirty="0">
                <a:latin typeface="Arial" charset="0"/>
                <a:ea typeface="Arial" charset="0"/>
                <a:cs typeface="Arial" charset="0"/>
              </a:rPr>
              <a:t> to the </a:t>
            </a:r>
            <a:r>
              <a:rPr lang="en-US" altLang="en-US" dirty="0" err="1">
                <a:latin typeface="Arial" charset="0"/>
                <a:ea typeface="Arial" charset="0"/>
                <a:cs typeface="Arial" charset="0"/>
              </a:rPr>
              <a:t>ScrollView</a:t>
            </a:r>
            <a:r>
              <a:rPr lang="en-US" altLang="en-US" dirty="0">
                <a:latin typeface="Arial" charset="0"/>
                <a:ea typeface="Arial" charset="0"/>
                <a:cs typeface="Arial" charset="0"/>
              </a:rPr>
              <a:t>.</a:t>
            </a:r>
          </a:p>
          <a:p>
            <a:pPr eaLnBrk="1" hangingPunct="1">
              <a:buFontTx/>
              <a:buNone/>
            </a:pPr>
            <a:r>
              <a:rPr lang="en-US" altLang="en-US" dirty="0">
                <a:latin typeface="Arial" charset="0"/>
                <a:ea typeface="Arial" charset="0"/>
                <a:cs typeface="Arial" charset="0"/>
              </a:rPr>
              <a:t>		</a:t>
            </a:r>
            <a:r>
              <a:rPr lang="en-US" altLang="en-US" dirty="0" err="1">
                <a:latin typeface="Arial" charset="0"/>
                <a:ea typeface="Arial" charset="0"/>
                <a:cs typeface="Arial" charset="0"/>
              </a:rPr>
              <a:t>scrollView.addView</a:t>
            </a:r>
            <a:r>
              <a:rPr lang="en-US" altLang="en-US" dirty="0">
                <a:latin typeface="Arial" charset="0"/>
                <a:ea typeface="Arial" charset="0"/>
                <a:cs typeface="Arial" charset="0"/>
              </a:rPr>
              <a:t>( grid );</a:t>
            </a:r>
          </a:p>
          <a:p>
            <a:pPr eaLnBrk="1" hangingPunct="1"/>
            <a:r>
              <a:rPr lang="en-US" altLang="en-US" dirty="0">
                <a:latin typeface="Arial" charset="0"/>
                <a:ea typeface="Arial" charset="0"/>
                <a:cs typeface="Arial" charset="0"/>
              </a:rPr>
              <a:t>We set the </a:t>
            </a:r>
            <a:r>
              <a:rPr lang="en-US" altLang="en-US" dirty="0" err="1">
                <a:latin typeface="Arial" charset="0"/>
                <a:ea typeface="Arial" charset="0"/>
                <a:cs typeface="Arial" charset="0"/>
              </a:rPr>
              <a:t>ScrollView</a:t>
            </a:r>
            <a:r>
              <a:rPr lang="en-US" altLang="en-US" dirty="0">
                <a:latin typeface="Arial" charset="0"/>
                <a:ea typeface="Arial" charset="0"/>
                <a:cs typeface="Arial" charset="0"/>
              </a:rPr>
              <a:t> as the content View for this activity.</a:t>
            </a:r>
          </a:p>
          <a:p>
            <a:pPr eaLnBrk="1" hangingPunct="1">
              <a:buFontTx/>
              <a:buNone/>
            </a:pPr>
            <a:r>
              <a:rPr lang="en-US" altLang="en-US" dirty="0">
                <a:latin typeface="Arial" charset="0"/>
                <a:ea typeface="Arial" charset="0"/>
                <a:cs typeface="Arial" charset="0"/>
              </a:rPr>
              <a:t>		</a:t>
            </a:r>
            <a:r>
              <a:rPr lang="en-US" altLang="en-US" dirty="0" err="1">
                <a:latin typeface="Arial" charset="0"/>
                <a:ea typeface="Arial" charset="0"/>
                <a:cs typeface="Arial" charset="0"/>
              </a:rPr>
              <a:t>setContentView</a:t>
            </a:r>
            <a:r>
              <a:rPr lang="en-US" altLang="en-US" dirty="0">
                <a:latin typeface="Arial" charset="0"/>
                <a:ea typeface="Arial" charset="0"/>
                <a:cs typeface="Arial" charset="0"/>
              </a:rPr>
              <a:t>( </a:t>
            </a:r>
            <a:r>
              <a:rPr lang="en-US" altLang="en-US" dirty="0" err="1">
                <a:latin typeface="Arial" charset="0"/>
                <a:ea typeface="Arial" charset="0"/>
                <a:cs typeface="Arial" charset="0"/>
              </a:rPr>
              <a:t>scrollView</a:t>
            </a:r>
            <a:r>
              <a:rPr lang="en-US" altLang="en-US" dirty="0">
                <a:latin typeface="Arial" charset="0"/>
                <a:ea typeface="Arial" charset="0"/>
                <a:cs typeface="Arial" charset="0"/>
              </a:rPr>
              <a:t> );</a:t>
            </a:r>
            <a:endParaRPr lang="en-US" altLang="en-US" sz="2800" dirty="0">
              <a:latin typeface="Arial" charset="0"/>
              <a:ea typeface="Arial" charset="0"/>
              <a:cs typeface="Arial" charset="0"/>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554" name="Rectangle 2"/>
          <p:cNvSpPr>
            <a:spLocks noGrp="1" noChangeArrowheads="1"/>
          </p:cNvSpPr>
          <p:nvPr>
            <p:ph type="title" idx="4294967295"/>
          </p:nvPr>
        </p:nvSpPr>
        <p:spPr>
          <a:xfrm>
            <a:off x="0" y="304800"/>
            <a:ext cx="8229600" cy="1143000"/>
          </a:xfrm>
        </p:spPr>
        <p:txBody>
          <a:bodyPr/>
          <a:lstStyle/>
          <a:p>
            <a:pPr eaLnBrk="1" hangingPunct="1"/>
            <a:r>
              <a:rPr lang="en-US" altLang="en-US" dirty="0"/>
              <a:t>Cash Register: Event Handling </a:t>
            </a:r>
            <a:r>
              <a:rPr lang="en-US" altLang="en-US" sz="1800" dirty="0"/>
              <a:t>(1 of 4)</a:t>
            </a:r>
            <a:endParaRPr lang="en-US" altLang="en-US" dirty="0"/>
          </a:p>
        </p:txBody>
      </p:sp>
      <p:sp>
        <p:nvSpPr>
          <p:cNvPr id="151555"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Inside the </a:t>
            </a:r>
            <a:r>
              <a:rPr lang="en-US" altLang="en-US" dirty="0" err="1">
                <a:latin typeface="Arial" charset="0"/>
                <a:ea typeface="Arial" charset="0"/>
                <a:cs typeface="Arial" charset="0"/>
              </a:rPr>
              <a:t>onClick</a:t>
            </a:r>
            <a:r>
              <a:rPr lang="en-US" altLang="en-US" dirty="0">
                <a:latin typeface="Arial" charset="0"/>
                <a:ea typeface="Arial" charset="0"/>
                <a:cs typeface="Arial" charset="0"/>
              </a:rPr>
              <a:t> method of </a:t>
            </a:r>
            <a:r>
              <a:rPr lang="en-US" altLang="en-US" dirty="0" err="1">
                <a:latin typeface="Arial" charset="0"/>
                <a:ea typeface="Arial" charset="0"/>
                <a:cs typeface="Arial" charset="0"/>
              </a:rPr>
              <a:t>ButtonHandler</a:t>
            </a:r>
            <a:r>
              <a:rPr lang="en-US" altLang="en-US" dirty="0">
                <a:latin typeface="Arial" charset="0"/>
                <a:ea typeface="Arial" charset="0"/>
                <a:cs typeface="Arial" charset="0"/>
              </a:rPr>
              <a:t>:</a:t>
            </a:r>
          </a:p>
          <a:p>
            <a:pPr lvl="1" eaLnBrk="1" hangingPunct="1">
              <a:spcBef>
                <a:spcPts val="1800"/>
              </a:spcBef>
            </a:pPr>
            <a:r>
              <a:rPr lang="en-US" altLang="en-US" dirty="0">
                <a:latin typeface="Arial" charset="0"/>
                <a:ea typeface="Arial" charset="0"/>
                <a:cs typeface="Arial" charset="0"/>
              </a:rPr>
              <a:t>We retrieve the price of the candy that is purchased.</a:t>
            </a:r>
          </a:p>
          <a:p>
            <a:pPr lvl="1" eaLnBrk="1" hangingPunct="1"/>
            <a:r>
              <a:rPr lang="en-US" altLang="en-US" dirty="0">
                <a:latin typeface="Arial" charset="0"/>
                <a:ea typeface="Arial" charset="0"/>
                <a:cs typeface="Arial" charset="0"/>
              </a:rPr>
              <a:t>We add it to the total.</a:t>
            </a:r>
          </a:p>
          <a:p>
            <a:pPr lvl="1" eaLnBrk="1" hangingPunct="1"/>
            <a:r>
              <a:rPr lang="en-US" altLang="en-US" dirty="0">
                <a:latin typeface="Arial" charset="0"/>
                <a:ea typeface="Arial" charset="0"/>
                <a:cs typeface="Arial" charset="0"/>
              </a:rPr>
              <a:t>We show a Toast for feedback.</a:t>
            </a:r>
            <a:endParaRPr lang="en-US" altLang="en-US" sz="2400" dirty="0">
              <a:latin typeface="Arial" charset="0"/>
              <a:ea typeface="Arial" charset="0"/>
              <a:cs typeface="Arial" charset="0"/>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2578" name="Rectangle 2"/>
          <p:cNvSpPr>
            <a:spLocks noGrp="1" noChangeArrowheads="1"/>
          </p:cNvSpPr>
          <p:nvPr>
            <p:ph type="title" idx="4294967295"/>
          </p:nvPr>
        </p:nvSpPr>
        <p:spPr>
          <a:xfrm>
            <a:off x="0" y="304800"/>
            <a:ext cx="8229600" cy="1143000"/>
          </a:xfrm>
        </p:spPr>
        <p:txBody>
          <a:bodyPr/>
          <a:lstStyle/>
          <a:p>
            <a:pPr eaLnBrk="1" hangingPunct="1"/>
            <a:r>
              <a:rPr lang="en-US" altLang="en-US" dirty="0"/>
              <a:t>Cash Register: Event Handling </a:t>
            </a:r>
            <a:r>
              <a:rPr lang="en-US" altLang="en-US" sz="1800" dirty="0"/>
              <a:t>(2 of 4)</a:t>
            </a:r>
            <a:endParaRPr lang="en-US" altLang="en-US" dirty="0"/>
          </a:p>
        </p:txBody>
      </p:sp>
      <p:sp>
        <p:nvSpPr>
          <p:cNvPr id="152579"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We retrieve the price of the candy that is purchased.</a:t>
            </a:r>
          </a:p>
          <a:p>
            <a:pPr eaLnBrk="1" hangingPunct="1"/>
            <a:r>
              <a:rPr lang="en-US" altLang="en-US" dirty="0">
                <a:latin typeface="Arial" charset="0"/>
                <a:ea typeface="Arial" charset="0"/>
                <a:cs typeface="Arial" charset="0"/>
              </a:rPr>
              <a:t>The View parameter of </a:t>
            </a:r>
            <a:r>
              <a:rPr lang="en-US" altLang="en-US" dirty="0" err="1">
                <a:latin typeface="Arial" charset="0"/>
                <a:ea typeface="Arial" charset="0"/>
                <a:cs typeface="Arial" charset="0"/>
              </a:rPr>
              <a:t>onClick</a:t>
            </a:r>
            <a:r>
              <a:rPr lang="en-US" altLang="en-US" dirty="0">
                <a:latin typeface="Arial" charset="0"/>
                <a:ea typeface="Arial" charset="0"/>
                <a:cs typeface="Arial" charset="0"/>
              </a:rPr>
              <a:t>, v, is a reference to the button that was clicked, which is a </a:t>
            </a:r>
            <a:r>
              <a:rPr lang="en-US" altLang="en-US" dirty="0" err="1">
                <a:latin typeface="Arial" charset="0"/>
                <a:ea typeface="Arial" charset="0"/>
                <a:cs typeface="Arial" charset="0"/>
              </a:rPr>
              <a:t>CandyButton</a:t>
            </a:r>
            <a:r>
              <a:rPr lang="en-US" altLang="en-US" dirty="0">
                <a:latin typeface="Arial" charset="0"/>
                <a:ea typeface="Arial" charset="0"/>
                <a:cs typeface="Arial" charset="0"/>
              </a:rPr>
              <a:t>.</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02" name="Rectangle 2"/>
          <p:cNvSpPr>
            <a:spLocks noGrp="1" noChangeArrowheads="1"/>
          </p:cNvSpPr>
          <p:nvPr>
            <p:ph type="title" idx="4294967295"/>
          </p:nvPr>
        </p:nvSpPr>
        <p:spPr>
          <a:xfrm>
            <a:off x="0" y="304800"/>
            <a:ext cx="8229600" cy="1143000"/>
          </a:xfrm>
        </p:spPr>
        <p:txBody>
          <a:bodyPr/>
          <a:lstStyle/>
          <a:p>
            <a:pPr eaLnBrk="1" hangingPunct="1"/>
            <a:r>
              <a:rPr lang="en-US" altLang="en-US" dirty="0"/>
              <a:t>Cash Register: Event Handling </a:t>
            </a:r>
            <a:r>
              <a:rPr lang="en-US" altLang="en-US" sz="1800" dirty="0"/>
              <a:t>(3 of 4)</a:t>
            </a:r>
            <a:endParaRPr lang="en-US" altLang="en-US" dirty="0"/>
          </a:p>
        </p:txBody>
      </p:sp>
      <p:sp>
        <p:nvSpPr>
          <p:cNvPr id="134147" name="Rectangle 3"/>
          <p:cNvSpPr>
            <a:spLocks noGrp="1" noChangeArrowheads="1"/>
          </p:cNvSpPr>
          <p:nvPr>
            <p:ph type="body" idx="4294967295"/>
          </p:nvPr>
        </p:nvSpPr>
        <p:spPr>
          <a:xfrm>
            <a:off x="0" y="1676400"/>
            <a:ext cx="8229600" cy="4114800"/>
          </a:xfrm>
        </p:spPr>
        <p:txBody>
          <a:bodyPr/>
          <a:lstStyle/>
          <a:p>
            <a:pPr eaLnBrk="1" hangingPunct="1">
              <a:defRPr/>
            </a:pPr>
            <a:r>
              <a:rPr lang="en-US" altLang="en-US" dirty="0">
                <a:latin typeface="Arial" charset="0"/>
                <a:ea typeface="Arial" charset="0"/>
                <a:cs typeface="Arial" charset="0"/>
              </a:rPr>
              <a:t>We cast v to a </a:t>
            </a:r>
            <a:r>
              <a:rPr lang="en-US" altLang="en-US" dirty="0" err="1">
                <a:latin typeface="Arial" charset="0"/>
                <a:ea typeface="Arial" charset="0"/>
                <a:cs typeface="Arial" charset="0"/>
              </a:rPr>
              <a:t>CandyButton</a:t>
            </a:r>
            <a:r>
              <a:rPr lang="en-US" altLang="en-US" dirty="0">
                <a:latin typeface="Arial" charset="0"/>
                <a:ea typeface="Arial" charset="0"/>
                <a:cs typeface="Arial" charset="0"/>
              </a:rPr>
              <a:t>. </a:t>
            </a:r>
          </a:p>
          <a:p>
            <a:pPr marL="0" indent="0" eaLnBrk="1" hangingPunct="1">
              <a:buFontTx/>
              <a:buNone/>
              <a:defRPr/>
            </a:pPr>
            <a:r>
              <a:rPr lang="en-US" altLang="en-US" dirty="0">
                <a:latin typeface="Arial" charset="0"/>
                <a:ea typeface="Arial" charset="0"/>
                <a:cs typeface="Arial" charset="0"/>
              </a:rPr>
              <a:t>	( </a:t>
            </a:r>
            <a:r>
              <a:rPr lang="en-US" altLang="en-US" dirty="0" err="1">
                <a:latin typeface="Arial" charset="0"/>
                <a:ea typeface="Arial" charset="0"/>
                <a:cs typeface="Arial" charset="0"/>
              </a:rPr>
              <a:t>CandyButton</a:t>
            </a:r>
            <a:r>
              <a:rPr lang="en-US" altLang="en-US" dirty="0">
                <a:latin typeface="Arial" charset="0"/>
                <a:ea typeface="Arial" charset="0"/>
                <a:cs typeface="Arial" charset="0"/>
              </a:rPr>
              <a:t> ) v</a:t>
            </a:r>
          </a:p>
          <a:p>
            <a:pPr eaLnBrk="1" hangingPunct="1">
              <a:defRPr/>
            </a:pPr>
            <a:r>
              <a:rPr lang="en-US" altLang="en-US" dirty="0">
                <a:latin typeface="Arial" charset="0"/>
                <a:ea typeface="Arial" charset="0"/>
                <a:cs typeface="Arial" charset="0"/>
              </a:rPr>
              <a:t>We add the price of the candy selected to the total.</a:t>
            </a:r>
          </a:p>
          <a:p>
            <a:pPr eaLnBrk="1" hangingPunct="1">
              <a:buFontTx/>
              <a:buNone/>
              <a:defRPr/>
            </a:pPr>
            <a:r>
              <a:rPr lang="en-US" altLang="en-US" dirty="0">
                <a:latin typeface="Arial" charset="0"/>
                <a:ea typeface="Arial" charset="0"/>
                <a:cs typeface="Arial" charset="0"/>
              </a:rPr>
              <a:t>	total += ( ( </a:t>
            </a:r>
            <a:r>
              <a:rPr lang="en-US" altLang="en-US" dirty="0" err="1">
                <a:latin typeface="Arial" charset="0"/>
                <a:ea typeface="Arial" charset="0"/>
                <a:cs typeface="Arial" charset="0"/>
              </a:rPr>
              <a:t>CandyButton</a:t>
            </a:r>
            <a:r>
              <a:rPr lang="en-US" altLang="en-US" dirty="0">
                <a:latin typeface="Arial" charset="0"/>
                <a:ea typeface="Arial" charset="0"/>
                <a:cs typeface="Arial" charset="0"/>
              </a:rPr>
              <a:t> ) v ).</a:t>
            </a:r>
            <a:r>
              <a:rPr lang="en-US" altLang="en-US" dirty="0" err="1">
                <a:latin typeface="Arial" charset="0"/>
                <a:ea typeface="Arial" charset="0"/>
                <a:cs typeface="Arial" charset="0"/>
              </a:rPr>
              <a:t>getPrice</a:t>
            </a:r>
            <a:r>
              <a:rPr lang="en-US" altLang="en-US" dirty="0">
                <a:latin typeface="Arial" charset="0"/>
                <a:ea typeface="Arial" charset="0"/>
                <a:cs typeface="Arial" charset="0"/>
              </a:rPr>
              <a:t>( );</a:t>
            </a:r>
            <a:endParaRPr lang="en-US" altLang="en-US" sz="2800" dirty="0">
              <a:latin typeface="Arial" charset="0"/>
              <a:ea typeface="Arial" charset="0"/>
              <a:cs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0" y="304800"/>
            <a:ext cx="8229600" cy="1143000"/>
          </a:xfrm>
        </p:spPr>
        <p:txBody>
          <a:bodyPr/>
          <a:lstStyle/>
          <a:p>
            <a:pPr eaLnBrk="1" hangingPunct="1"/>
            <a:r>
              <a:rPr lang="en-US" altLang="en-US" dirty="0"/>
              <a:t>Choosing from the Menu </a:t>
            </a:r>
            <a:r>
              <a:rPr lang="en-US" altLang="en-US" sz="1800" dirty="0"/>
              <a:t>(2 of 3)</a:t>
            </a:r>
            <a:endParaRPr lang="en-US" altLang="en-US" dirty="0"/>
          </a:p>
        </p:txBody>
      </p:sp>
      <p:sp>
        <p:nvSpPr>
          <p:cNvPr id="16387" name="Rectangle 3"/>
          <p:cNvSpPr>
            <a:spLocks noGrp="1" noChangeArrowheads="1"/>
          </p:cNvSpPr>
          <p:nvPr>
            <p:ph type="body" idx="4294967295"/>
          </p:nvPr>
        </p:nvSpPr>
        <p:spPr>
          <a:xfrm>
            <a:off x="0" y="1676400"/>
            <a:ext cx="8229600" cy="4114800"/>
          </a:xfrm>
        </p:spPr>
        <p:txBody>
          <a:bodyPr/>
          <a:lstStyle/>
          <a:p>
            <a:pPr marL="609600" indent="-609600" eaLnBrk="1" hangingPunct="1"/>
            <a:r>
              <a:rPr lang="en-US" altLang="en-US" sz="2800" dirty="0" err="1">
                <a:latin typeface="Arial" charset="0"/>
                <a:ea typeface="Arial" charset="0"/>
                <a:cs typeface="Arial" charset="0"/>
              </a:rPr>
              <a:t>onOptionsItemSelected</a:t>
            </a:r>
            <a:r>
              <a:rPr lang="en-US" altLang="en-US" sz="2800" dirty="0">
                <a:latin typeface="Arial" charset="0"/>
                <a:ea typeface="Arial" charset="0"/>
                <a:cs typeface="Arial" charset="0"/>
              </a:rPr>
              <a:t> method</a:t>
            </a:r>
          </a:p>
          <a:p>
            <a:pPr marL="609600" indent="-609600" eaLnBrk="1" hangingPunct="1">
              <a:spcBef>
                <a:spcPts val="1800"/>
              </a:spcBef>
              <a:buFontTx/>
              <a:buNone/>
            </a:pPr>
            <a:r>
              <a:rPr lang="en-US" altLang="en-US" sz="2800" dirty="0">
                <a:latin typeface="Arial" charset="0"/>
                <a:ea typeface="Arial" charset="0"/>
                <a:cs typeface="Arial" charset="0"/>
              </a:rPr>
              <a:t>public </a:t>
            </a:r>
            <a:r>
              <a:rPr lang="en-US" altLang="en-US" sz="2800" dirty="0" err="1">
                <a:latin typeface="Arial" charset="0"/>
                <a:ea typeface="Arial" charset="0"/>
                <a:cs typeface="Arial" charset="0"/>
              </a:rPr>
              <a:t>boolean</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onOptionsItemSelected</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MenuItem</a:t>
            </a:r>
            <a:r>
              <a:rPr lang="en-US" altLang="en-US" sz="2800" dirty="0">
                <a:latin typeface="Arial" charset="0"/>
                <a:ea typeface="Arial" charset="0"/>
                <a:cs typeface="Arial" charset="0"/>
              </a:rPr>
              <a:t> item ) {</a:t>
            </a:r>
          </a:p>
          <a:p>
            <a:pPr marL="609600" indent="-609600" eaLnBrk="1" hangingPunct="1">
              <a:buFontTx/>
              <a:buNone/>
            </a:pPr>
            <a:r>
              <a:rPr lang="en-US" altLang="en-US" sz="2800" dirty="0">
                <a:latin typeface="Arial" charset="0"/>
                <a:ea typeface="Arial" charset="0"/>
                <a:cs typeface="Arial" charset="0"/>
              </a:rPr>
              <a:t>   // Handle item selection</a:t>
            </a:r>
          </a:p>
          <a:p>
            <a:pPr marL="609600" indent="-609600" eaLnBrk="1" hangingPunct="1">
              <a:buFontTx/>
              <a:buNone/>
            </a:pPr>
            <a:r>
              <a:rPr lang="en-US" altLang="en-US" sz="2800" dirty="0">
                <a:latin typeface="Arial" charset="0"/>
                <a:ea typeface="Arial" charset="0"/>
                <a:cs typeface="Arial" charset="0"/>
              </a:rPr>
              <a:t>   switch ( </a:t>
            </a:r>
            <a:r>
              <a:rPr lang="en-US" altLang="en-US" sz="2800" dirty="0" err="1">
                <a:latin typeface="Arial" charset="0"/>
                <a:ea typeface="Arial" charset="0"/>
                <a:cs typeface="Arial" charset="0"/>
              </a:rPr>
              <a:t>item.getItemId</a:t>
            </a:r>
            <a:r>
              <a:rPr lang="en-US" altLang="en-US" sz="2800" dirty="0">
                <a:latin typeface="Arial" charset="0"/>
                <a:ea typeface="Arial" charset="0"/>
                <a:cs typeface="Arial" charset="0"/>
              </a:rPr>
              <a:t>( ) ) {</a:t>
            </a:r>
            <a:br>
              <a:rPr lang="en-US" altLang="en-US" sz="2800" dirty="0">
                <a:latin typeface="Arial" charset="0"/>
                <a:ea typeface="Arial" charset="0"/>
                <a:cs typeface="Arial" charset="0"/>
              </a:rPr>
            </a:br>
            <a:r>
              <a:rPr lang="en-US" altLang="en-US" sz="2800" dirty="0">
                <a:latin typeface="Arial" charset="0"/>
                <a:ea typeface="Arial" charset="0"/>
                <a:cs typeface="Arial" charset="0"/>
              </a:rPr>
              <a:t>case </a:t>
            </a:r>
            <a:r>
              <a:rPr lang="en-US" altLang="en-US" sz="2800" dirty="0" err="1">
                <a:latin typeface="Arial" charset="0"/>
                <a:ea typeface="Arial" charset="0"/>
                <a:cs typeface="Arial" charset="0"/>
              </a:rPr>
              <a:t>R.id.action_add</a:t>
            </a:r>
            <a:r>
              <a:rPr lang="en-US" altLang="en-US" sz="2800" dirty="0">
                <a:latin typeface="Arial" charset="0"/>
                <a:ea typeface="Arial" charset="0"/>
                <a:cs typeface="Arial" charset="0"/>
              </a:rPr>
              <a:t>:</a:t>
            </a:r>
            <a:br>
              <a:rPr lang="en-US" altLang="en-US" sz="2800" dirty="0">
                <a:latin typeface="Arial" charset="0"/>
                <a:ea typeface="Arial" charset="0"/>
                <a:cs typeface="Arial" charset="0"/>
              </a:rPr>
            </a:br>
            <a:r>
              <a:rPr lang="en-US" altLang="en-US" sz="2800" dirty="0">
                <a:latin typeface="Arial" charset="0"/>
                <a:ea typeface="Arial" charset="0"/>
                <a:cs typeface="Arial" charset="0"/>
              </a:rPr>
              <a:t>…</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0" y="304800"/>
            <a:ext cx="8229600" cy="1143000"/>
          </a:xfrm>
        </p:spPr>
        <p:txBody>
          <a:bodyPr/>
          <a:lstStyle/>
          <a:p>
            <a:pPr eaLnBrk="1" hangingPunct="1"/>
            <a:r>
              <a:rPr lang="en-US" altLang="en-US" dirty="0"/>
              <a:t>Cash Register: Event Handling </a:t>
            </a:r>
            <a:r>
              <a:rPr lang="en-US" altLang="en-US" sz="1800" dirty="0"/>
              <a:t>(4 of 4)</a:t>
            </a:r>
            <a:endParaRPr lang="en-US" altLang="en-US" dirty="0"/>
          </a:p>
        </p:txBody>
      </p:sp>
      <p:sp>
        <p:nvSpPr>
          <p:cNvPr id="275459" name="Rectangle 3"/>
          <p:cNvSpPr>
            <a:spLocks noGrp="1" noChangeArrowheads="1"/>
          </p:cNvSpPr>
          <p:nvPr>
            <p:ph type="body" idx="4294967295"/>
          </p:nvPr>
        </p:nvSpPr>
        <p:spPr>
          <a:xfrm>
            <a:off x="0" y="1676400"/>
            <a:ext cx="8229600" cy="4114800"/>
          </a:xfrm>
        </p:spPr>
        <p:txBody>
          <a:bodyPr/>
          <a:lstStyle/>
          <a:p>
            <a:pPr eaLnBrk="1" hangingPunct="1">
              <a:defRPr/>
            </a:pPr>
            <a:r>
              <a:rPr lang="en-US" altLang="en-US" dirty="0">
                <a:latin typeface="Arial" charset="0"/>
                <a:ea typeface="Arial" charset="0"/>
                <a:cs typeface="Arial" charset="0"/>
              </a:rPr>
              <a:t>We format total:</a:t>
            </a:r>
          </a:p>
          <a:p>
            <a:pPr marL="0" indent="0" eaLnBrk="1" hangingPunct="1">
              <a:buFontTx/>
              <a:buNone/>
              <a:defRPr/>
            </a:pPr>
            <a:r>
              <a:rPr lang="en-US" altLang="en-US" dirty="0">
                <a:latin typeface="Arial" charset="0"/>
                <a:ea typeface="Arial" charset="0"/>
                <a:cs typeface="Arial" charset="0"/>
              </a:rPr>
              <a:t>String pay =   </a:t>
            </a:r>
          </a:p>
          <a:p>
            <a:pPr marL="0" indent="0" eaLnBrk="1" hangingPunct="1">
              <a:buFontTx/>
              <a:buNone/>
              <a:defRPr/>
            </a:pPr>
            <a:r>
              <a:rPr lang="en-US" altLang="en-US" dirty="0">
                <a:latin typeface="Arial" charset="0"/>
                <a:ea typeface="Arial" charset="0"/>
                <a:cs typeface="Arial" charset="0"/>
              </a:rPr>
              <a:t>    </a:t>
            </a:r>
            <a:r>
              <a:rPr lang="en-US" altLang="en-US" dirty="0" err="1">
                <a:latin typeface="Arial" charset="0"/>
                <a:ea typeface="Arial" charset="0"/>
                <a:cs typeface="Arial" charset="0"/>
              </a:rPr>
              <a:t>NumberFormat.getCurrencyInstance</a:t>
            </a:r>
            <a:r>
              <a:rPr lang="en-US" altLang="en-US" dirty="0">
                <a:latin typeface="Arial" charset="0"/>
                <a:ea typeface="Arial" charset="0"/>
                <a:cs typeface="Arial" charset="0"/>
              </a:rPr>
              <a:t>( )   </a:t>
            </a:r>
          </a:p>
          <a:p>
            <a:pPr marL="0" indent="0" eaLnBrk="1" hangingPunct="1">
              <a:buFontTx/>
              <a:buNone/>
              <a:defRPr/>
            </a:pPr>
            <a:r>
              <a:rPr lang="en-US" altLang="en-US" dirty="0">
                <a:latin typeface="Arial" charset="0"/>
                <a:ea typeface="Arial" charset="0"/>
                <a:cs typeface="Arial" charset="0"/>
              </a:rPr>
              <a:t>                 .format( total );</a:t>
            </a:r>
          </a:p>
          <a:p>
            <a:pPr eaLnBrk="1" hangingPunct="1">
              <a:defRPr/>
            </a:pPr>
            <a:r>
              <a:rPr lang="en-US" altLang="en-US" dirty="0">
                <a:latin typeface="Arial" charset="0"/>
                <a:ea typeface="Arial" charset="0"/>
                <a:cs typeface="Arial" charset="0"/>
              </a:rPr>
              <a:t>We show a Toast for feedback:</a:t>
            </a:r>
          </a:p>
          <a:p>
            <a:pPr eaLnBrk="1" hangingPunct="1">
              <a:buFontTx/>
              <a:buNone/>
              <a:defRPr/>
            </a:pPr>
            <a:r>
              <a:rPr lang="en-US" altLang="en-US" dirty="0" err="1">
                <a:latin typeface="Arial" charset="0"/>
                <a:ea typeface="Arial" charset="0"/>
                <a:cs typeface="Arial" charset="0"/>
              </a:rPr>
              <a:t>Toast.makeText</a:t>
            </a:r>
            <a:r>
              <a:rPr lang="en-US" altLang="en-US" dirty="0">
                <a:latin typeface="Arial" charset="0"/>
                <a:ea typeface="Arial" charset="0"/>
                <a:cs typeface="Arial" charset="0"/>
              </a:rPr>
              <a:t>( </a:t>
            </a:r>
            <a:r>
              <a:rPr lang="en-US" altLang="en-US" dirty="0" err="1">
                <a:latin typeface="Arial" charset="0"/>
                <a:ea typeface="Arial" charset="0"/>
                <a:cs typeface="Arial" charset="0"/>
              </a:rPr>
              <a:t>MainActivity.this</a:t>
            </a:r>
            <a:r>
              <a:rPr lang="en-US" altLang="en-US" dirty="0">
                <a:latin typeface="Arial" charset="0"/>
                <a:ea typeface="Arial" charset="0"/>
                <a:cs typeface="Arial" charset="0"/>
              </a:rPr>
              <a:t>, pay, </a:t>
            </a:r>
            <a:r>
              <a:rPr lang="en-US" altLang="en-US" dirty="0" err="1">
                <a:latin typeface="Arial" charset="0"/>
                <a:ea typeface="Arial" charset="0"/>
                <a:cs typeface="Arial" charset="0"/>
              </a:rPr>
              <a:t>Toast.LENGTH_SHORT</a:t>
            </a:r>
            <a:r>
              <a:rPr lang="en-US" altLang="en-US" dirty="0">
                <a:latin typeface="Arial" charset="0"/>
                <a:ea typeface="Arial" charset="0"/>
                <a:cs typeface="Arial" charset="0"/>
              </a:rPr>
              <a:t> ).show( );</a:t>
            </a:r>
            <a:endParaRPr lang="en-US" altLang="en-US" sz="2800" dirty="0">
              <a:latin typeface="Arial" charset="0"/>
              <a:ea typeface="Arial" charset="0"/>
              <a:cs typeface="Arial" charset="0"/>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5650" name="Rectangle 2"/>
          <p:cNvSpPr>
            <a:spLocks noGrp="1" noChangeArrowheads="1"/>
          </p:cNvSpPr>
          <p:nvPr>
            <p:ph type="title" idx="4294967295"/>
          </p:nvPr>
        </p:nvSpPr>
        <p:spPr>
          <a:xfrm>
            <a:off x="0" y="304800"/>
            <a:ext cx="8229600" cy="1143000"/>
          </a:xfrm>
        </p:spPr>
        <p:txBody>
          <a:bodyPr/>
          <a:lstStyle/>
          <a:p>
            <a:pPr eaLnBrk="1" hangingPunct="1"/>
            <a:r>
              <a:rPr lang="en-US" altLang="en-US" dirty="0"/>
              <a:t>Chapter Summary</a:t>
            </a:r>
          </a:p>
        </p:txBody>
      </p:sp>
      <p:sp>
        <p:nvSpPr>
          <p:cNvPr id="155651" name="Rectangle 3"/>
          <p:cNvSpPr>
            <a:spLocks noGrp="1" noChangeArrowheads="1"/>
          </p:cNvSpPr>
          <p:nvPr>
            <p:ph type="body" idx="4294967295"/>
          </p:nvPr>
        </p:nvSpPr>
        <p:spPr>
          <a:xfrm>
            <a:off x="0" y="1676400"/>
            <a:ext cx="8229600" cy="4114800"/>
          </a:xfrm>
        </p:spPr>
        <p:txBody>
          <a:bodyPr/>
          <a:lstStyle/>
          <a:p>
            <a:pPr eaLnBrk="1" hangingPunct="1"/>
            <a:r>
              <a:rPr lang="en-US" altLang="en-US">
                <a:latin typeface="Arial" charset="0"/>
                <a:ea typeface="Arial" charset="0"/>
                <a:cs typeface="Arial" charset="0"/>
              </a:rPr>
              <a:t>Menu, menu items (text, icon)</a:t>
            </a:r>
          </a:p>
          <a:p>
            <a:pPr eaLnBrk="1" hangingPunct="1"/>
            <a:r>
              <a:rPr lang="en-US" altLang="en-US">
                <a:latin typeface="Arial" charset="0"/>
                <a:ea typeface="Arial" charset="0"/>
                <a:cs typeface="Arial" charset="0"/>
              </a:rPr>
              <a:t>SQLite</a:t>
            </a:r>
          </a:p>
          <a:p>
            <a:pPr eaLnBrk="1" hangingPunct="1"/>
            <a:r>
              <a:rPr lang="en-US" altLang="en-US">
                <a:latin typeface="Arial" charset="0"/>
                <a:ea typeface="Arial" charset="0"/>
                <a:cs typeface="Arial" charset="0"/>
              </a:rPr>
              <a:t>Toast</a:t>
            </a:r>
          </a:p>
          <a:p>
            <a:pPr eaLnBrk="1" hangingPunct="1"/>
            <a:r>
              <a:rPr lang="en-US" altLang="en-US">
                <a:latin typeface="Arial" charset="0"/>
                <a:ea typeface="Arial" charset="0"/>
                <a:cs typeface="Arial" charset="0"/>
              </a:rPr>
              <a:t>Building a GUI programmatically</a:t>
            </a:r>
          </a:p>
          <a:p>
            <a:pPr eaLnBrk="1" hangingPunct="1"/>
            <a:r>
              <a:rPr lang="en-US" altLang="en-US">
                <a:latin typeface="Arial" charset="0"/>
                <a:ea typeface="Arial" charset="0"/>
                <a:cs typeface="Arial" charset="0"/>
              </a:rPr>
              <a:t>ScrollView</a:t>
            </a:r>
          </a:p>
          <a:p>
            <a:pPr eaLnBrk="1" hangingPunct="1">
              <a:buFontTx/>
              <a:buNone/>
            </a:pPr>
            <a:endParaRPr lang="en-US" altLang="en-US">
              <a:latin typeface="Arial" charset="0"/>
              <a:ea typeface="Arial" charset="0"/>
              <a:cs typeface="Arial" charset="0"/>
            </a:endParaRPr>
          </a:p>
          <a:p>
            <a:pPr eaLnBrk="1" hangingPunct="1"/>
            <a:endParaRPr lang="en-US" altLang="en-US" sz="2800">
              <a:latin typeface="Arial" charset="0"/>
              <a:ea typeface="Arial" charset="0"/>
              <a:cs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0" y="304800"/>
            <a:ext cx="8229600" cy="1143000"/>
          </a:xfrm>
        </p:spPr>
        <p:txBody>
          <a:bodyPr/>
          <a:lstStyle/>
          <a:p>
            <a:pPr eaLnBrk="1" hangingPunct="1"/>
            <a:r>
              <a:rPr lang="en-US" altLang="en-US" dirty="0"/>
              <a:t>Choosing from the Menu </a:t>
            </a:r>
            <a:r>
              <a:rPr lang="en-US" altLang="en-US" sz="1800" dirty="0"/>
              <a:t>(3 of 3)</a:t>
            </a:r>
            <a:endParaRPr lang="en-US" altLang="en-US" dirty="0"/>
          </a:p>
        </p:txBody>
      </p:sp>
      <p:sp>
        <p:nvSpPr>
          <p:cNvPr id="17411"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Add Log statements for feedback.</a:t>
            </a:r>
          </a:p>
          <a:p>
            <a:pPr eaLnBrk="1" hangingPunct="1"/>
            <a:r>
              <a:rPr lang="en-US" altLang="en-US" dirty="0">
                <a:latin typeface="Arial" charset="0"/>
                <a:ea typeface="Arial" charset="0"/>
                <a:cs typeface="Arial" charset="0"/>
                <a:sym typeface="Wingdings" panose="05000000000000000000" pitchFamily="2" charset="2"/>
              </a:rPr>
              <a:t> we can identify what menu item was selected.</a:t>
            </a:r>
            <a:endParaRPr lang="en-US" altLang="en-US" dirty="0">
              <a:latin typeface="Arial" charset="0"/>
              <a:ea typeface="Arial" charset="0"/>
              <a:cs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0" y="304800"/>
            <a:ext cx="8229600" cy="1143000"/>
          </a:xfrm>
        </p:spPr>
        <p:txBody>
          <a:bodyPr/>
          <a:lstStyle/>
          <a:p>
            <a:pPr eaLnBrk="1" hangingPunct="1"/>
            <a:r>
              <a:rPr lang="en-US" altLang="en-US" dirty="0"/>
              <a:t>Using Icons in the Menu </a:t>
            </a:r>
            <a:r>
              <a:rPr lang="en-US" altLang="en-US" sz="1800" dirty="0"/>
              <a:t>(1 of 2)</a:t>
            </a:r>
            <a:endParaRPr lang="en-US" altLang="en-US" dirty="0"/>
          </a:p>
        </p:txBody>
      </p:sp>
      <p:sp>
        <p:nvSpPr>
          <p:cNvPr id="16387" name="Rectangle 3"/>
          <p:cNvSpPr>
            <a:spLocks noGrp="1" noChangeArrowheads="1"/>
          </p:cNvSpPr>
          <p:nvPr>
            <p:ph type="body" idx="4294967295"/>
          </p:nvPr>
        </p:nvSpPr>
        <p:spPr>
          <a:xfrm>
            <a:off x="0" y="1676400"/>
            <a:ext cx="4800600" cy="4114800"/>
          </a:xfrm>
        </p:spPr>
        <p:txBody>
          <a:bodyPr/>
          <a:lstStyle/>
          <a:p>
            <a:pPr eaLnBrk="1" hangingPunct="1">
              <a:defRPr/>
            </a:pPr>
            <a:r>
              <a:rPr lang="en-US" altLang="en-US" dirty="0">
                <a:latin typeface="Arial" charset="0"/>
                <a:ea typeface="Arial" charset="0"/>
                <a:cs typeface="Arial" charset="0"/>
              </a:rPr>
              <a:t>In Version 1, instead of text, we can use icons.</a:t>
            </a:r>
          </a:p>
        </p:txBody>
      </p:sp>
      <p:pic>
        <p:nvPicPr>
          <p:cNvPr id="2050" name="Picture 2" descr="\\10.1.1.17\productions\ART\ART PROCESS\PPT Projects\Franceschi_PPT_163645\TIF files\Chapter 5\9781284093650_CH05_FIGF0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1219200"/>
            <a:ext cx="3048000" cy="50631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0" y="304800"/>
            <a:ext cx="8229600" cy="1143000"/>
          </a:xfrm>
        </p:spPr>
        <p:txBody>
          <a:bodyPr/>
          <a:lstStyle/>
          <a:p>
            <a:pPr eaLnBrk="1" hangingPunct="1"/>
            <a:r>
              <a:rPr lang="en-US" altLang="en-US" dirty="0"/>
              <a:t>Using Icons in the Menu </a:t>
            </a:r>
            <a:r>
              <a:rPr lang="en-US" altLang="en-US" sz="1800" dirty="0"/>
              <a:t>(2 of 2)</a:t>
            </a:r>
            <a:endParaRPr lang="en-US" altLang="en-US" dirty="0"/>
          </a:p>
        </p:txBody>
      </p:sp>
      <p:sp>
        <p:nvSpPr>
          <p:cNvPr id="19459"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We need either to use existing icons from the Google library or </a:t>
            </a:r>
            <a:r>
              <a:rPr lang="en-US" altLang="en-US" dirty="0">
                <a:latin typeface="Arial" charset="0"/>
                <a:ea typeface="Arial" charset="0"/>
                <a:cs typeface="Arial" charset="0"/>
                <a:sym typeface="Wingdings" panose="05000000000000000000" pitchFamily="2" charset="2"/>
              </a:rPr>
              <a:t>create icons (for example </a:t>
            </a:r>
            <a:r>
              <a:rPr lang="en-US" altLang="en-US" dirty="0" err="1">
                <a:latin typeface="Arial" charset="0"/>
                <a:ea typeface="Arial" charset="0"/>
                <a:cs typeface="Arial" charset="0"/>
                <a:sym typeface="Wingdings" panose="05000000000000000000" pitchFamily="2" charset="2"/>
              </a:rPr>
              <a:t>png</a:t>
            </a:r>
            <a:r>
              <a:rPr lang="en-US" altLang="en-US" dirty="0">
                <a:latin typeface="Arial" charset="0"/>
                <a:ea typeface="Arial" charset="0"/>
                <a:cs typeface="Arial" charset="0"/>
                <a:sym typeface="Wingdings" panose="05000000000000000000" pitchFamily="2" charset="2"/>
              </a:rPr>
              <a:t> files) and place them in the </a:t>
            </a:r>
            <a:r>
              <a:rPr lang="en-US" altLang="en-US" dirty="0" err="1">
                <a:latin typeface="Arial" charset="0"/>
                <a:ea typeface="Arial" charset="0"/>
                <a:cs typeface="Arial" charset="0"/>
                <a:sym typeface="Wingdings" panose="05000000000000000000" pitchFamily="2" charset="2"/>
              </a:rPr>
              <a:t>drawable</a:t>
            </a:r>
            <a:r>
              <a:rPr lang="en-US" altLang="en-US" dirty="0">
                <a:latin typeface="Arial" charset="0"/>
                <a:ea typeface="Arial" charset="0"/>
                <a:cs typeface="Arial" charset="0"/>
                <a:sym typeface="Wingdings" panose="05000000000000000000" pitchFamily="2" charset="2"/>
              </a:rPr>
              <a:t> directory.</a:t>
            </a:r>
          </a:p>
          <a:p>
            <a:pPr eaLnBrk="1" hangingPunct="1"/>
            <a:r>
              <a:rPr lang="en-US" altLang="en-US" dirty="0">
                <a:latin typeface="Arial" charset="0"/>
                <a:ea typeface="Arial" charset="0"/>
                <a:cs typeface="Arial" charset="0"/>
                <a:sym typeface="Wingdings" panose="05000000000000000000" pitchFamily="2" charset="2"/>
              </a:rPr>
              <a:t>The size of the icons does not really matter; they will be automatically resized when placed inside the action bar.</a:t>
            </a:r>
            <a:endParaRPr lang="en-US" altLang="en-US" dirty="0">
              <a:latin typeface="Arial" charset="0"/>
              <a:ea typeface="Arial" charset="0"/>
              <a:cs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0" y="304800"/>
            <a:ext cx="8229600" cy="1143000"/>
          </a:xfrm>
        </p:spPr>
        <p:txBody>
          <a:bodyPr/>
          <a:lstStyle/>
          <a:p>
            <a:pPr eaLnBrk="1" hangingPunct="1"/>
            <a:r>
              <a:rPr lang="en-US" altLang="en-US" dirty="0"/>
              <a:t>menu_main.xml </a:t>
            </a:r>
            <a:r>
              <a:rPr lang="en-US" altLang="en-US" sz="1800" dirty="0"/>
              <a:t>(1 of 4)</a:t>
            </a:r>
            <a:endParaRPr lang="en-US" altLang="en-US" dirty="0"/>
          </a:p>
        </p:txBody>
      </p:sp>
      <p:sp>
        <p:nvSpPr>
          <p:cNvPr id="20483"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Inside the item element, we use the </a:t>
            </a:r>
            <a:r>
              <a:rPr lang="en-US" altLang="en-US" dirty="0" err="1">
                <a:latin typeface="Arial" charset="0"/>
                <a:ea typeface="Arial" charset="0"/>
                <a:cs typeface="Arial" charset="0"/>
              </a:rPr>
              <a:t>android:icon</a:t>
            </a:r>
            <a:r>
              <a:rPr lang="en-US" altLang="en-US" dirty="0">
                <a:latin typeface="Arial" charset="0"/>
                <a:ea typeface="Arial" charset="0"/>
                <a:cs typeface="Arial" charset="0"/>
              </a:rPr>
              <a:t> attribute and specify an icon resource.</a:t>
            </a:r>
          </a:p>
          <a:p>
            <a:r>
              <a:rPr lang="en-US" altLang="en-US" dirty="0">
                <a:latin typeface="Arial" charset="0"/>
                <a:ea typeface="Arial" charset="0"/>
                <a:cs typeface="Arial" charset="0"/>
              </a:rPr>
              <a:t>We can use existing icons available in the Android library or create our own icons.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Learning Objectives</a:t>
            </a:r>
            <a:endParaRPr lang="en-US" altLang="en-US" dirty="0"/>
          </a:p>
        </p:txBody>
      </p:sp>
      <p:sp>
        <p:nvSpPr>
          <p:cNvPr id="6147" name="Rectangle 3"/>
          <p:cNvSpPr>
            <a:spLocks noGrp="1" noChangeArrowheads="1"/>
          </p:cNvSpPr>
          <p:nvPr>
            <p:ph type="body" idx="1"/>
          </p:nvPr>
        </p:nvSpPr>
        <p:spPr/>
        <p:txBody>
          <a:bodyPr/>
          <a:lstStyle/>
          <a:p>
            <a:r>
              <a:rPr lang="en-US" altLang="en-US"/>
              <a:t>Use Menus, one menu item per activity</a:t>
            </a:r>
          </a:p>
          <a:p>
            <a:r>
              <a:rPr lang="en-US" altLang="en-US"/>
              <a:t>Use Sqlite to handle persistent data</a:t>
            </a:r>
            <a:endParaRPr lang="en-US" altLang="en-US" dirty="0"/>
          </a:p>
        </p:txBody>
      </p:sp>
    </p:spTree>
    <p:extLst>
      <p:ext uri="{BB962C8B-B14F-4D97-AF65-F5344CB8AC3E}">
        <p14:creationId xmlns:p14="http://schemas.microsoft.com/office/powerpoint/2010/main" val="433615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menu_main.xml (2 of 4)</a:t>
            </a:r>
            <a:endParaRPr lang="en-US" altLang="en-US" dirty="0"/>
          </a:p>
        </p:txBody>
      </p:sp>
      <p:sp>
        <p:nvSpPr>
          <p:cNvPr id="20483" name="Rectangle 3"/>
          <p:cNvSpPr>
            <a:spLocks noGrp="1" noChangeArrowheads="1"/>
          </p:cNvSpPr>
          <p:nvPr>
            <p:ph idx="1"/>
          </p:nvPr>
        </p:nvSpPr>
        <p:spPr/>
        <p:txBody>
          <a:bodyPr/>
          <a:lstStyle/>
          <a:p>
            <a:r>
              <a:rPr lang="en-US"/>
              <a:t>Existing icons can be referenced using the following syntax and pattern:</a:t>
            </a:r>
          </a:p>
          <a:p>
            <a:r>
              <a:rPr lang="en-US"/>
              <a:t>	@android:drawable/name_of_icon</a:t>
            </a:r>
          </a:p>
          <a:p>
            <a:r>
              <a:rPr lang="en-US"/>
              <a:t>We use three existing icons: ic_menu_add, ic_menu_delete, and ic_menu_edit.</a:t>
            </a:r>
          </a:p>
          <a:p>
            <a:r>
              <a:rPr lang="en-US" altLang="en-US"/>
              <a:t> android:icon="@android:drawable/ic_menu_add" </a:t>
            </a: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0" y="304800"/>
            <a:ext cx="8229600" cy="1143000"/>
          </a:xfrm>
        </p:spPr>
        <p:txBody>
          <a:bodyPr/>
          <a:lstStyle/>
          <a:p>
            <a:pPr eaLnBrk="1" hangingPunct="1"/>
            <a:r>
              <a:rPr lang="en-US" altLang="en-US" dirty="0"/>
              <a:t>menu_main.xml </a:t>
            </a:r>
            <a:r>
              <a:rPr lang="en-US" altLang="en-US" sz="1800" dirty="0"/>
              <a:t>(3 of 4)</a:t>
            </a:r>
            <a:endParaRPr lang="en-US" altLang="en-US" dirty="0"/>
          </a:p>
        </p:txBody>
      </p:sp>
      <p:sp>
        <p:nvSpPr>
          <p:cNvPr id="22531" name="Rectangle 3"/>
          <p:cNvSpPr>
            <a:spLocks noGrp="1" noChangeArrowheads="1"/>
          </p:cNvSpPr>
          <p:nvPr>
            <p:ph type="body" idx="4294967295"/>
          </p:nvPr>
        </p:nvSpPr>
        <p:spPr>
          <a:xfrm>
            <a:off x="0" y="1676400"/>
            <a:ext cx="8229600" cy="4114800"/>
          </a:xfrm>
        </p:spPr>
        <p:txBody>
          <a:bodyPr/>
          <a:lstStyle/>
          <a:p>
            <a:pPr marL="0" indent="0">
              <a:buFontTx/>
              <a:buNone/>
            </a:pPr>
            <a:r>
              <a:rPr lang="en-US" altLang="en-US" sz="2800">
                <a:latin typeface="Arial" charset="0"/>
                <a:ea typeface="Arial" charset="0"/>
                <a:cs typeface="Arial" charset="0"/>
              </a:rPr>
              <a:t>…</a:t>
            </a:r>
          </a:p>
          <a:p>
            <a:pPr marL="0" indent="0">
              <a:buFontTx/>
              <a:buNone/>
            </a:pPr>
            <a:r>
              <a:rPr lang="en-US" altLang="en-US" sz="2800">
                <a:latin typeface="Arial" charset="0"/>
                <a:ea typeface="Arial" charset="0"/>
                <a:cs typeface="Arial" charset="0"/>
              </a:rPr>
              <a:t>&lt;item android:id="@+id/action_add"</a:t>
            </a:r>
            <a:br>
              <a:rPr lang="en-US" altLang="en-US" sz="2800">
                <a:latin typeface="Arial" charset="0"/>
                <a:ea typeface="Arial" charset="0"/>
                <a:cs typeface="Arial" charset="0"/>
              </a:rPr>
            </a:br>
            <a:r>
              <a:rPr lang="en-US" altLang="en-US" sz="2800">
                <a:latin typeface="Arial" charset="0"/>
                <a:ea typeface="Arial" charset="0"/>
                <a:cs typeface="Arial" charset="0"/>
              </a:rPr>
              <a:t>          android:title="@string/add"</a:t>
            </a:r>
            <a:r>
              <a:rPr lang="en-US" altLang="en-US" sz="2800" b="1">
                <a:latin typeface="Arial" charset="0"/>
                <a:ea typeface="Arial" charset="0"/>
                <a:cs typeface="Arial" charset="0"/>
              </a:rPr>
              <a:t>          </a:t>
            </a:r>
          </a:p>
          <a:p>
            <a:pPr marL="0" indent="0">
              <a:buFontTx/>
              <a:buNone/>
            </a:pPr>
            <a:r>
              <a:rPr lang="en-US" altLang="en-US" sz="2800" b="1">
                <a:latin typeface="Arial" charset="0"/>
                <a:ea typeface="Arial" charset="0"/>
                <a:cs typeface="Arial" charset="0"/>
              </a:rPr>
              <a:t>          android:icon=   </a:t>
            </a:r>
          </a:p>
          <a:p>
            <a:pPr marL="0" indent="0">
              <a:buFontTx/>
              <a:buNone/>
            </a:pPr>
            <a:r>
              <a:rPr lang="en-US" altLang="en-US" sz="2800" b="1">
                <a:latin typeface="Arial" charset="0"/>
                <a:ea typeface="Arial" charset="0"/>
                <a:cs typeface="Arial" charset="0"/>
              </a:rPr>
              <a:t>               "@android:drawable/ic_menu_add"</a:t>
            </a:r>
            <a:br>
              <a:rPr lang="en-US" altLang="en-US" sz="2800" b="1">
                <a:latin typeface="Arial" charset="0"/>
                <a:ea typeface="Arial" charset="0"/>
                <a:cs typeface="Arial" charset="0"/>
              </a:rPr>
            </a:br>
            <a:r>
              <a:rPr lang="en-US" altLang="en-US" sz="2800">
                <a:latin typeface="Arial" charset="0"/>
                <a:ea typeface="Arial" charset="0"/>
                <a:cs typeface="Arial" charset="0"/>
              </a:rPr>
              <a:t>         app:showAsAction="ifRoom"/&gt;</a:t>
            </a:r>
            <a:br>
              <a:rPr lang="en-US" altLang="en-US" sz="2800">
                <a:latin typeface="Arial" charset="0"/>
                <a:ea typeface="Arial" charset="0"/>
                <a:cs typeface="Arial" charset="0"/>
              </a:rPr>
            </a:br>
            <a:r>
              <a:rPr lang="en-US" altLang="en-US" sz="2800">
                <a:latin typeface="Arial" charset="0"/>
                <a:ea typeface="Arial" charset="0"/>
                <a:cs typeface="Arial"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0" y="304800"/>
            <a:ext cx="8229600" cy="1143000"/>
          </a:xfrm>
        </p:spPr>
        <p:txBody>
          <a:bodyPr/>
          <a:lstStyle/>
          <a:p>
            <a:pPr eaLnBrk="1" hangingPunct="1"/>
            <a:r>
              <a:rPr lang="en-US" altLang="en-US" dirty="0"/>
              <a:t>menu_main.xml </a:t>
            </a:r>
            <a:r>
              <a:rPr lang="en-US" altLang="en-US" sz="1800" dirty="0"/>
              <a:t>(4 of 4)</a:t>
            </a:r>
            <a:endParaRPr lang="en-US" altLang="en-US" dirty="0"/>
          </a:p>
        </p:txBody>
      </p:sp>
      <p:sp>
        <p:nvSpPr>
          <p:cNvPr id="23555" name="Rectangle 3"/>
          <p:cNvSpPr>
            <a:spLocks noGrp="1" noChangeArrowheads="1"/>
          </p:cNvSpPr>
          <p:nvPr>
            <p:ph type="body" idx="4294967295"/>
          </p:nvPr>
        </p:nvSpPr>
        <p:spPr>
          <a:xfrm>
            <a:off x="0" y="1676400"/>
            <a:ext cx="8229600" cy="4114800"/>
          </a:xfrm>
        </p:spPr>
        <p:txBody>
          <a:bodyPr/>
          <a:lstStyle/>
          <a:p>
            <a:pPr eaLnBrk="1" hangingPunct="1"/>
            <a:r>
              <a:rPr lang="en-US" altLang="en-US">
                <a:latin typeface="Arial" charset="0"/>
                <a:ea typeface="Arial" charset="0"/>
                <a:cs typeface="Arial" charset="0"/>
              </a:rPr>
              <a:t>If both a title and an icon are specified inside an item element, the icon has higher preference and will show.</a:t>
            </a:r>
          </a:p>
          <a:p>
            <a:pPr eaLnBrk="1" hangingPunct="1"/>
            <a:r>
              <a:rPr lang="en-US" altLang="en-US">
                <a:latin typeface="Arial" charset="0"/>
                <a:ea typeface="Arial" charset="0"/>
                <a:cs typeface="Arial" charset="0"/>
              </a:rPr>
              <a:t>The title no longer shows.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0" y="304800"/>
            <a:ext cx="8229600" cy="1143000"/>
          </a:xfrm>
        </p:spPr>
        <p:txBody>
          <a:bodyPr/>
          <a:lstStyle/>
          <a:p>
            <a:pPr eaLnBrk="1" hangingPunct="1"/>
            <a:r>
              <a:rPr lang="en-US" altLang="en-US" dirty="0"/>
              <a:t>Processing a Menu Selection</a:t>
            </a:r>
          </a:p>
        </p:txBody>
      </p:sp>
      <p:sp>
        <p:nvSpPr>
          <p:cNvPr id="24579" name="Rectangle 3"/>
          <p:cNvSpPr>
            <a:spLocks noGrp="1" noChangeArrowheads="1"/>
          </p:cNvSpPr>
          <p:nvPr>
            <p:ph type="body" idx="4294967295"/>
          </p:nvPr>
        </p:nvSpPr>
        <p:spPr>
          <a:xfrm>
            <a:off x="0" y="1676400"/>
            <a:ext cx="8229600" cy="4114800"/>
          </a:xfrm>
        </p:spPr>
        <p:txBody>
          <a:bodyPr/>
          <a:lstStyle/>
          <a:p>
            <a:pPr eaLnBrk="1" hangingPunct="1"/>
            <a:r>
              <a:rPr lang="en-US" altLang="en-US">
                <a:latin typeface="Arial" charset="0"/>
                <a:ea typeface="Arial" charset="0"/>
                <a:cs typeface="Arial" charset="0"/>
              </a:rPr>
              <a:t>When the user selects a menu item, for example ADD, we want to start a new activity.</a:t>
            </a:r>
          </a:p>
          <a:p>
            <a:pPr eaLnBrk="1" hangingPunct="1"/>
            <a:r>
              <a:rPr lang="en-US" altLang="en-US">
                <a:latin typeface="Arial" charset="0"/>
                <a:ea typeface="Arial" charset="0"/>
                <a:cs typeface="Arial" charset="0"/>
              </a:rPr>
              <a:t>That new activity enables the user to enter data for a new candy and inserts that new candy in the candy database (using Sqlite).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304800"/>
            <a:ext cx="8229600" cy="1143000"/>
          </a:xfrm>
        </p:spPr>
        <p:txBody>
          <a:bodyPr/>
          <a:lstStyle/>
          <a:p>
            <a:pPr eaLnBrk="1" hangingPunct="1"/>
            <a:r>
              <a:rPr lang="en-US" altLang="en-US" dirty="0"/>
              <a:t>Starting a New Activity</a:t>
            </a:r>
          </a:p>
        </p:txBody>
      </p:sp>
      <p:sp>
        <p:nvSpPr>
          <p:cNvPr id="25603" name="Rectangle 3"/>
          <p:cNvSpPr>
            <a:spLocks noGrp="1" noChangeArrowheads="1"/>
          </p:cNvSpPr>
          <p:nvPr>
            <p:ph type="body" idx="4294967295"/>
          </p:nvPr>
        </p:nvSpPr>
        <p:spPr>
          <a:xfrm>
            <a:off x="0" y="1676400"/>
            <a:ext cx="8229600" cy="4114800"/>
          </a:xfrm>
        </p:spPr>
        <p:txBody>
          <a:bodyPr/>
          <a:lstStyle/>
          <a:p>
            <a:pPr marL="0" indent="0" eaLnBrk="1" hangingPunct="1">
              <a:buNone/>
            </a:pPr>
            <a:r>
              <a:rPr lang="en-US" altLang="en-US" dirty="0">
                <a:latin typeface="Arial" charset="0"/>
                <a:ea typeface="Arial" charset="0"/>
                <a:cs typeface="Arial" charset="0"/>
              </a:rPr>
              <a:t>Two steps:</a:t>
            </a:r>
          </a:p>
          <a:p>
            <a:pPr eaLnBrk="1" hangingPunct="1"/>
            <a:r>
              <a:rPr lang="en-US" altLang="en-US" dirty="0">
                <a:latin typeface="Arial" charset="0"/>
                <a:ea typeface="Arial" charset="0"/>
                <a:cs typeface="Arial" charset="0"/>
              </a:rPr>
              <a:t>Create an intent to start an activity</a:t>
            </a:r>
          </a:p>
          <a:p>
            <a:pPr eaLnBrk="1" hangingPunct="1"/>
            <a:r>
              <a:rPr lang="en-US" altLang="en-US" dirty="0">
                <a:latin typeface="Arial" charset="0"/>
                <a:ea typeface="Arial" charset="0"/>
                <a:cs typeface="Arial" charset="0"/>
              </a:rPr>
              <a:t>Start the activity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0" y="304800"/>
            <a:ext cx="8229600" cy="1143000"/>
          </a:xfrm>
        </p:spPr>
        <p:txBody>
          <a:bodyPr/>
          <a:lstStyle/>
          <a:p>
            <a:pPr eaLnBrk="1" hangingPunct="1"/>
            <a:r>
              <a:rPr lang="en-US" altLang="en-US" dirty="0"/>
              <a:t>Creating an Intent</a:t>
            </a:r>
          </a:p>
        </p:txBody>
      </p:sp>
      <p:sp>
        <p:nvSpPr>
          <p:cNvPr id="26627"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Intent class</a:t>
            </a:r>
          </a:p>
          <a:p>
            <a:pPr eaLnBrk="1" hangingPunct="1"/>
            <a:r>
              <a:rPr lang="en-US" altLang="en-US" dirty="0">
                <a:latin typeface="Arial" charset="0"/>
                <a:ea typeface="Arial" charset="0"/>
                <a:cs typeface="Arial" charset="0"/>
              </a:rPr>
              <a:t>Intent( Context, Class ) constructor:</a:t>
            </a:r>
            <a:endParaRPr lang="en-US" altLang="en-US" dirty="0">
              <a:latin typeface="Arial" charset="0"/>
              <a:ea typeface="Arial" charset="0"/>
              <a:cs typeface="Arial" charset="0"/>
              <a:sym typeface="Wingdings" panose="05000000000000000000" pitchFamily="2" charset="2"/>
            </a:endParaRPr>
          </a:p>
          <a:p>
            <a:pPr eaLnBrk="1" hangingPunct="1">
              <a:buFontTx/>
              <a:buNone/>
            </a:pPr>
            <a:r>
              <a:rPr lang="en-US" altLang="en-US" dirty="0">
                <a:latin typeface="Arial" charset="0"/>
                <a:ea typeface="Arial" charset="0"/>
                <a:cs typeface="Arial" charset="0"/>
                <a:sym typeface="Wingdings" panose="05000000000000000000" pitchFamily="2" charset="2"/>
              </a:rPr>
              <a:t>		Intent </a:t>
            </a:r>
            <a:r>
              <a:rPr lang="en-US" altLang="en-US" dirty="0" err="1">
                <a:latin typeface="Arial" charset="0"/>
                <a:ea typeface="Arial" charset="0"/>
                <a:cs typeface="Arial" charset="0"/>
                <a:sym typeface="Wingdings" panose="05000000000000000000" pitchFamily="2" charset="2"/>
              </a:rPr>
              <a:t>insertIntent</a:t>
            </a:r>
            <a:r>
              <a:rPr lang="en-US" altLang="en-US" dirty="0">
                <a:latin typeface="Arial" charset="0"/>
                <a:ea typeface="Arial" charset="0"/>
                <a:cs typeface="Arial" charset="0"/>
                <a:sym typeface="Wingdings" panose="05000000000000000000" pitchFamily="2" charset="2"/>
              </a:rPr>
              <a:t> = new Intent( this, 		</a:t>
            </a:r>
            <a:r>
              <a:rPr lang="en-US" altLang="en-US" dirty="0" err="1">
                <a:latin typeface="Arial" charset="0"/>
                <a:ea typeface="Arial" charset="0"/>
                <a:cs typeface="Arial" charset="0"/>
                <a:sym typeface="Wingdings" panose="05000000000000000000" pitchFamily="2" charset="2"/>
              </a:rPr>
              <a:t>InsertActivity.this</a:t>
            </a:r>
            <a:r>
              <a:rPr lang="en-US" altLang="en-US" dirty="0">
                <a:latin typeface="Arial" charset="0"/>
                <a:ea typeface="Arial" charset="0"/>
                <a:cs typeface="Arial" charset="0"/>
                <a:sym typeface="Wingdings" panose="05000000000000000000" pitchFamily="2" charset="2"/>
              </a:rPr>
              <a:t> );</a:t>
            </a:r>
            <a:endParaRPr lang="en-US" altLang="en-US" dirty="0">
              <a:latin typeface="Arial" charset="0"/>
              <a:ea typeface="Arial" charset="0"/>
              <a:cs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0" y="304800"/>
            <a:ext cx="8229600" cy="1143000"/>
          </a:xfrm>
        </p:spPr>
        <p:txBody>
          <a:bodyPr/>
          <a:lstStyle/>
          <a:p>
            <a:pPr eaLnBrk="1" hangingPunct="1"/>
            <a:r>
              <a:rPr lang="en-US" altLang="en-US" dirty="0"/>
              <a:t>Starting an Activity</a:t>
            </a:r>
          </a:p>
        </p:txBody>
      </p:sp>
      <p:sp>
        <p:nvSpPr>
          <p:cNvPr id="27651"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Once we have an Intent, we use the </a:t>
            </a:r>
            <a:r>
              <a:rPr lang="en-US" altLang="en-US" dirty="0" err="1">
                <a:latin typeface="Arial" charset="0"/>
                <a:ea typeface="Arial" charset="0"/>
                <a:cs typeface="Arial" charset="0"/>
              </a:rPr>
              <a:t>startActivity</a:t>
            </a:r>
            <a:r>
              <a:rPr lang="en-US" altLang="en-US" dirty="0">
                <a:latin typeface="Arial" charset="0"/>
                <a:ea typeface="Arial" charset="0"/>
                <a:cs typeface="Arial" charset="0"/>
              </a:rPr>
              <a:t> method of the Context class (inherited by the Activity class ...)</a:t>
            </a:r>
          </a:p>
          <a:p>
            <a:pPr eaLnBrk="1" hangingPunct="1">
              <a:spcBef>
                <a:spcPts val="1200"/>
              </a:spcBef>
              <a:buFontTx/>
              <a:buNone/>
            </a:pPr>
            <a:r>
              <a:rPr lang="en-US" altLang="en-US" dirty="0">
                <a:latin typeface="Arial" charset="0"/>
                <a:ea typeface="Arial" charset="0"/>
                <a:cs typeface="Arial" charset="0"/>
              </a:rPr>
              <a:t>	</a:t>
            </a:r>
            <a:r>
              <a:rPr lang="en-US" altLang="en-US" dirty="0" err="1">
                <a:latin typeface="Arial" charset="0"/>
                <a:ea typeface="Arial" charset="0"/>
                <a:cs typeface="Arial" charset="0"/>
              </a:rPr>
              <a:t>startActivity</a:t>
            </a:r>
            <a:r>
              <a:rPr lang="en-US" altLang="en-US" dirty="0">
                <a:latin typeface="Arial" charset="0"/>
                <a:ea typeface="Arial" charset="0"/>
                <a:cs typeface="Arial" charset="0"/>
              </a:rPr>
              <a:t>( </a:t>
            </a:r>
            <a:r>
              <a:rPr lang="en-US" altLang="en-US" dirty="0" err="1">
                <a:latin typeface="Arial" charset="0"/>
                <a:ea typeface="Arial" charset="0"/>
                <a:cs typeface="Arial" charset="0"/>
              </a:rPr>
              <a:t>insertIntent</a:t>
            </a:r>
            <a:r>
              <a:rPr lang="en-US" altLang="en-US" dirty="0">
                <a:latin typeface="Arial" charset="0"/>
                <a:ea typeface="Arial" charset="0"/>
                <a:cs typeface="Arial" charset="0"/>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0" y="304800"/>
            <a:ext cx="8229600" cy="1143000"/>
          </a:xfrm>
        </p:spPr>
        <p:txBody>
          <a:bodyPr/>
          <a:lstStyle/>
          <a:p>
            <a:pPr eaLnBrk="1" hangingPunct="1"/>
            <a:r>
              <a:rPr lang="en-US" altLang="en-US" dirty="0"/>
              <a:t>Processing a Menu Selection </a:t>
            </a:r>
            <a:r>
              <a:rPr lang="en-US" altLang="en-US" sz="1800" dirty="0"/>
              <a:t>(1 of 2)</a:t>
            </a:r>
            <a:endParaRPr lang="en-US" altLang="en-US" dirty="0"/>
          </a:p>
        </p:txBody>
      </p:sp>
      <p:sp>
        <p:nvSpPr>
          <p:cNvPr id="28675"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If the new activity is an </a:t>
            </a:r>
            <a:r>
              <a:rPr lang="en-US" altLang="en-US" dirty="0" err="1">
                <a:latin typeface="Arial" charset="0"/>
                <a:ea typeface="Arial" charset="0"/>
                <a:cs typeface="Arial" charset="0"/>
              </a:rPr>
              <a:t>InsertActivity</a:t>
            </a:r>
            <a:r>
              <a:rPr lang="en-US" altLang="en-US" dirty="0">
                <a:latin typeface="Arial" charset="0"/>
                <a:ea typeface="Arial" charset="0"/>
                <a:cs typeface="Arial" charset="0"/>
              </a:rPr>
              <a:t>, to start it:</a:t>
            </a:r>
          </a:p>
          <a:p>
            <a:pPr eaLnBrk="1" hangingPunct="1">
              <a:buFontTx/>
              <a:buNone/>
            </a:pPr>
            <a:r>
              <a:rPr lang="en-US" altLang="en-US" sz="2800" dirty="0">
                <a:latin typeface="Arial" charset="0"/>
                <a:ea typeface="Arial" charset="0"/>
                <a:cs typeface="Arial" charset="0"/>
              </a:rPr>
              <a:t>	Intent </a:t>
            </a:r>
            <a:r>
              <a:rPr lang="en-US" altLang="en-US" sz="2800" dirty="0" err="1">
                <a:latin typeface="Arial" charset="0"/>
                <a:ea typeface="Arial" charset="0"/>
                <a:cs typeface="Arial" charset="0"/>
              </a:rPr>
              <a:t>insertIntent</a:t>
            </a:r>
            <a:r>
              <a:rPr lang="en-US" altLang="en-US" sz="2800" dirty="0">
                <a:latin typeface="Arial" charset="0"/>
                <a:ea typeface="Arial" charset="0"/>
                <a:cs typeface="Arial" charset="0"/>
              </a:rPr>
              <a:t> = new Intent( this, 	</a:t>
            </a:r>
            <a:r>
              <a:rPr lang="en-US" altLang="en-US" sz="2800" dirty="0" err="1">
                <a:latin typeface="Arial" charset="0"/>
                <a:ea typeface="Arial" charset="0"/>
                <a:cs typeface="Arial" charset="0"/>
              </a:rPr>
              <a:t>InsertActivity.class</a:t>
            </a:r>
            <a:r>
              <a:rPr lang="en-US" altLang="en-US" sz="2800" dirty="0">
                <a:latin typeface="Arial" charset="0"/>
                <a:ea typeface="Arial" charset="0"/>
                <a:cs typeface="Arial" charset="0"/>
              </a:rPr>
              <a:t> );</a:t>
            </a:r>
          </a:p>
          <a:p>
            <a:pPr eaLnBrk="1" hangingPunct="1">
              <a:buFontTx/>
              <a:buNone/>
            </a:pP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this.startActivity</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insertIntent</a:t>
            </a:r>
            <a:r>
              <a:rPr lang="en-US" altLang="en-US" sz="2800" dirty="0">
                <a:latin typeface="Arial" charset="0"/>
                <a:ea typeface="Arial" charset="0"/>
                <a:cs typeface="Arial" charset="0"/>
              </a:rPr>
              <a:t> );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0" y="304800"/>
            <a:ext cx="8229600" cy="1143000"/>
          </a:xfrm>
        </p:spPr>
        <p:txBody>
          <a:bodyPr/>
          <a:lstStyle/>
          <a:p>
            <a:pPr eaLnBrk="1" hangingPunct="1"/>
            <a:r>
              <a:rPr lang="en-US" altLang="en-US" dirty="0"/>
              <a:t>Processing a Menu Selection </a:t>
            </a:r>
            <a:r>
              <a:rPr lang="en-US" altLang="en-US" sz="1800" dirty="0"/>
              <a:t>(2 of 2)</a:t>
            </a:r>
            <a:endParaRPr lang="en-US" altLang="en-US" dirty="0"/>
          </a:p>
        </p:txBody>
      </p:sp>
      <p:sp>
        <p:nvSpPr>
          <p:cNvPr id="29699" name="Rectangle 3"/>
          <p:cNvSpPr>
            <a:spLocks noGrp="1" noChangeArrowheads="1"/>
          </p:cNvSpPr>
          <p:nvPr>
            <p:ph type="body" idx="4294967295"/>
          </p:nvPr>
        </p:nvSpPr>
        <p:spPr>
          <a:xfrm>
            <a:off x="0" y="1676400"/>
            <a:ext cx="8229600" cy="4114800"/>
          </a:xfrm>
        </p:spPr>
        <p:txBody>
          <a:bodyPr/>
          <a:lstStyle/>
          <a:p>
            <a:pPr eaLnBrk="1" hangingPunct="1">
              <a:buFontTx/>
              <a:buNone/>
            </a:pPr>
            <a:r>
              <a:rPr lang="en-US" altLang="en-US" sz="2800" dirty="0">
                <a:latin typeface="Arial" charset="0"/>
                <a:ea typeface="Arial" charset="0"/>
                <a:cs typeface="Arial" charset="0"/>
              </a:rPr>
              <a:t>public </a:t>
            </a:r>
            <a:r>
              <a:rPr lang="en-US" altLang="en-US" sz="2800" dirty="0" err="1">
                <a:latin typeface="Arial" charset="0"/>
                <a:ea typeface="Arial" charset="0"/>
                <a:cs typeface="Arial" charset="0"/>
              </a:rPr>
              <a:t>boolean</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onOptionsItemSelected</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MenuItem</a:t>
            </a:r>
            <a:r>
              <a:rPr lang="en-US" altLang="en-US" sz="2800" dirty="0">
                <a:latin typeface="Arial" charset="0"/>
                <a:ea typeface="Arial" charset="0"/>
                <a:cs typeface="Arial" charset="0"/>
              </a:rPr>
              <a:t> item ) {</a:t>
            </a:r>
            <a:br>
              <a:rPr lang="en-US" altLang="en-US" sz="2800" dirty="0">
                <a:latin typeface="Arial" charset="0"/>
                <a:ea typeface="Arial" charset="0"/>
                <a:cs typeface="Arial" charset="0"/>
              </a:rPr>
            </a:br>
            <a:r>
              <a:rPr lang="en-US" altLang="en-US" sz="2800" dirty="0">
                <a:latin typeface="Arial" charset="0"/>
                <a:ea typeface="Arial" charset="0"/>
                <a:cs typeface="Arial" charset="0"/>
              </a:rPr>
              <a:t>switch ( </a:t>
            </a:r>
            <a:r>
              <a:rPr lang="en-US" altLang="en-US" sz="2800" dirty="0" err="1">
                <a:latin typeface="Arial" charset="0"/>
                <a:ea typeface="Arial" charset="0"/>
                <a:cs typeface="Arial" charset="0"/>
              </a:rPr>
              <a:t>item.getItemId</a:t>
            </a:r>
            <a:r>
              <a:rPr lang="en-US" altLang="en-US" sz="2800" dirty="0">
                <a:latin typeface="Arial" charset="0"/>
                <a:ea typeface="Arial" charset="0"/>
                <a:cs typeface="Arial" charset="0"/>
              </a:rPr>
              <a:t>( ) ) {</a:t>
            </a:r>
            <a:br>
              <a:rPr lang="en-US" altLang="en-US" sz="2800" dirty="0">
                <a:latin typeface="Arial" charset="0"/>
                <a:ea typeface="Arial" charset="0"/>
                <a:cs typeface="Arial" charset="0"/>
              </a:rPr>
            </a:br>
            <a:r>
              <a:rPr lang="en-US" altLang="en-US" sz="2800" dirty="0">
                <a:latin typeface="Arial" charset="0"/>
                <a:ea typeface="Arial" charset="0"/>
                <a:cs typeface="Arial" charset="0"/>
              </a:rPr>
              <a:t>  case </a:t>
            </a:r>
            <a:r>
              <a:rPr lang="en-US" altLang="en-US" sz="2800" dirty="0" err="1">
                <a:latin typeface="Arial" charset="0"/>
                <a:ea typeface="Arial" charset="0"/>
                <a:cs typeface="Arial" charset="0"/>
              </a:rPr>
              <a:t>R.id.action_add</a:t>
            </a:r>
            <a:r>
              <a:rPr lang="en-US" altLang="en-US" sz="2800" dirty="0">
                <a:latin typeface="Arial" charset="0"/>
                <a:ea typeface="Arial" charset="0"/>
                <a:cs typeface="Arial" charset="0"/>
              </a:rPr>
              <a:t>:</a:t>
            </a:r>
            <a:br>
              <a:rPr lang="en-US" altLang="en-US" sz="2800" dirty="0">
                <a:latin typeface="Arial" charset="0"/>
                <a:ea typeface="Arial" charset="0"/>
                <a:cs typeface="Arial" charset="0"/>
              </a:rPr>
            </a:br>
            <a:r>
              <a:rPr lang="en-US" altLang="en-US" sz="2800" b="1" dirty="0">
                <a:latin typeface="Arial" charset="0"/>
                <a:ea typeface="Arial" charset="0"/>
                <a:cs typeface="Arial" charset="0"/>
              </a:rPr>
              <a:t>    Intent </a:t>
            </a:r>
            <a:r>
              <a:rPr lang="en-US" altLang="en-US" sz="2800" b="1" dirty="0" err="1">
                <a:latin typeface="Arial" charset="0"/>
                <a:ea typeface="Arial" charset="0"/>
                <a:cs typeface="Arial" charset="0"/>
              </a:rPr>
              <a:t>insertIntent</a:t>
            </a:r>
            <a:r>
              <a:rPr lang="en-US" altLang="en-US" sz="2800" b="1" dirty="0">
                <a:latin typeface="Arial" charset="0"/>
                <a:ea typeface="Arial" charset="0"/>
                <a:cs typeface="Arial" charset="0"/>
              </a:rPr>
              <a:t> = new Intent(   </a:t>
            </a:r>
          </a:p>
          <a:p>
            <a:pPr eaLnBrk="1" hangingPunct="1">
              <a:buFontTx/>
              <a:buNone/>
            </a:pPr>
            <a:r>
              <a:rPr lang="en-US" altLang="en-US" sz="2800" b="1" dirty="0">
                <a:latin typeface="Arial" charset="0"/>
                <a:ea typeface="Arial" charset="0"/>
                <a:cs typeface="Arial" charset="0"/>
              </a:rPr>
              <a:t>            this, </a:t>
            </a:r>
            <a:r>
              <a:rPr lang="en-US" altLang="en-US" sz="2800" b="1" dirty="0" err="1">
                <a:latin typeface="Arial" charset="0"/>
                <a:ea typeface="Arial" charset="0"/>
                <a:cs typeface="Arial" charset="0"/>
              </a:rPr>
              <a:t>InsertActivity.class</a:t>
            </a:r>
            <a:r>
              <a:rPr lang="en-US" altLang="en-US" sz="2800" b="1" dirty="0">
                <a:latin typeface="Arial" charset="0"/>
                <a:ea typeface="Arial" charset="0"/>
                <a:cs typeface="Arial" charset="0"/>
              </a:rPr>
              <a:t> );</a:t>
            </a:r>
            <a:br>
              <a:rPr lang="en-US" altLang="en-US" sz="2800" b="1" dirty="0">
                <a:latin typeface="Arial" charset="0"/>
                <a:ea typeface="Arial" charset="0"/>
                <a:cs typeface="Arial" charset="0"/>
              </a:rPr>
            </a:br>
            <a:r>
              <a:rPr lang="en-US" altLang="en-US" sz="2800" b="1" dirty="0">
                <a:latin typeface="Arial" charset="0"/>
                <a:ea typeface="Arial" charset="0"/>
                <a:cs typeface="Arial" charset="0"/>
              </a:rPr>
              <a:t>    </a:t>
            </a:r>
            <a:r>
              <a:rPr lang="en-US" altLang="en-US" sz="2800" b="1" dirty="0" err="1">
                <a:latin typeface="Arial" charset="0"/>
                <a:ea typeface="Arial" charset="0"/>
                <a:cs typeface="Arial" charset="0"/>
              </a:rPr>
              <a:t>this.startActivity</a:t>
            </a:r>
            <a:r>
              <a:rPr lang="en-US" altLang="en-US" sz="2800" b="1" dirty="0">
                <a:latin typeface="Arial" charset="0"/>
                <a:ea typeface="Arial" charset="0"/>
                <a:cs typeface="Arial" charset="0"/>
              </a:rPr>
              <a:t>( </a:t>
            </a:r>
            <a:r>
              <a:rPr lang="en-US" altLang="en-US" sz="2800" b="1" dirty="0" err="1">
                <a:latin typeface="Arial" charset="0"/>
                <a:ea typeface="Arial" charset="0"/>
                <a:cs typeface="Arial" charset="0"/>
              </a:rPr>
              <a:t>insertIntent</a:t>
            </a:r>
            <a:r>
              <a:rPr lang="en-US" altLang="en-US" sz="2800" b="1" dirty="0">
                <a:latin typeface="Arial" charset="0"/>
                <a:ea typeface="Arial" charset="0"/>
                <a:cs typeface="Arial" charset="0"/>
              </a:rPr>
              <a:t> );</a:t>
            </a:r>
            <a:br>
              <a:rPr lang="en-US" altLang="en-US" sz="2800" b="1" dirty="0">
                <a:latin typeface="Arial" charset="0"/>
                <a:ea typeface="Arial" charset="0"/>
                <a:cs typeface="Arial" charset="0"/>
              </a:rPr>
            </a:br>
            <a:r>
              <a:rPr lang="en-US" altLang="en-US" sz="2800" b="1" dirty="0">
                <a:latin typeface="Arial" charset="0"/>
                <a:ea typeface="Arial" charset="0"/>
                <a:cs typeface="Arial" charset="0"/>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0" y="304800"/>
            <a:ext cx="8229600" cy="1143000"/>
          </a:xfrm>
        </p:spPr>
        <p:txBody>
          <a:bodyPr/>
          <a:lstStyle/>
          <a:p>
            <a:pPr eaLnBrk="1" hangingPunct="1"/>
            <a:r>
              <a:rPr lang="en-US" altLang="en-US" dirty="0"/>
              <a:t>Adding a Candy</a:t>
            </a:r>
          </a:p>
        </p:txBody>
      </p:sp>
      <p:sp>
        <p:nvSpPr>
          <p:cNvPr id="30723" name="Rectangle 3"/>
          <p:cNvSpPr>
            <a:spLocks noGrp="1" noChangeArrowheads="1"/>
          </p:cNvSpPr>
          <p:nvPr>
            <p:ph type="body" idx="4294967295"/>
          </p:nvPr>
        </p:nvSpPr>
        <p:spPr>
          <a:xfrm>
            <a:off x="0" y="1676400"/>
            <a:ext cx="8229600" cy="4114800"/>
          </a:xfrm>
        </p:spPr>
        <p:txBody>
          <a:bodyPr/>
          <a:lstStyle/>
          <a:p>
            <a:pPr eaLnBrk="1" hangingPunct="1"/>
            <a:r>
              <a:rPr lang="en-US" altLang="en-US">
                <a:latin typeface="Arial" charset="0"/>
                <a:ea typeface="Arial" charset="0"/>
                <a:cs typeface="Arial" charset="0"/>
              </a:rPr>
              <a:t>We </a:t>
            </a:r>
            <a:r>
              <a:rPr lang="en-US" altLang="en-US" dirty="0" err="1">
                <a:latin typeface="Arial" charset="0"/>
                <a:ea typeface="Arial" charset="0"/>
                <a:cs typeface="Arial" charset="0"/>
              </a:rPr>
              <a:t>neeed</a:t>
            </a:r>
            <a:r>
              <a:rPr lang="en-US" altLang="en-US" dirty="0">
                <a:latin typeface="Arial" charset="0"/>
                <a:ea typeface="Arial" charset="0"/>
                <a:cs typeface="Arial" charset="0"/>
              </a:rPr>
              <a:t> to create and code the </a:t>
            </a:r>
            <a:r>
              <a:rPr lang="en-US" altLang="en-US" dirty="0" err="1">
                <a:latin typeface="Arial" charset="0"/>
                <a:ea typeface="Arial" charset="0"/>
                <a:cs typeface="Arial" charset="0"/>
              </a:rPr>
              <a:t>InsertActivity</a:t>
            </a:r>
            <a:r>
              <a:rPr lang="en-US" altLang="en-US" dirty="0">
                <a:latin typeface="Arial" charset="0"/>
                <a:ea typeface="Arial" charset="0"/>
                <a:cs typeface="Arial" charset="0"/>
              </a:rPr>
              <a:t> class and provide a View (an XML layout file) for it</a:t>
            </a:r>
          </a:p>
          <a:p>
            <a:pPr eaLnBrk="1" hangingPunct="1"/>
            <a:r>
              <a:rPr lang="en-US" altLang="en-US" dirty="0">
                <a:latin typeface="Arial" charset="0"/>
                <a:ea typeface="Arial" charset="0"/>
                <a:cs typeface="Arial" charset="0"/>
                <a:sym typeface="Wingdings" panose="05000000000000000000" pitchFamily="2" charset="2"/>
              </a:rPr>
              <a:t> Create </a:t>
            </a:r>
            <a:r>
              <a:rPr lang="en-US" altLang="en-US" dirty="0" err="1">
                <a:latin typeface="Arial" charset="0"/>
                <a:ea typeface="Arial" charset="0"/>
                <a:cs typeface="Arial" charset="0"/>
              </a:rPr>
              <a:t>InsertActivity.java</a:t>
            </a:r>
            <a:endParaRPr lang="en-US" altLang="en-US" dirty="0">
              <a:latin typeface="Arial" charset="0"/>
              <a:ea typeface="Arial" charset="0"/>
              <a:cs typeface="Arial" charset="0"/>
            </a:endParaRPr>
          </a:p>
          <a:p>
            <a:pPr eaLnBrk="1" hangingPunct="1"/>
            <a:r>
              <a:rPr lang="en-US" altLang="en-US" dirty="0">
                <a:latin typeface="Arial" charset="0"/>
                <a:ea typeface="Arial" charset="0"/>
                <a:cs typeface="Arial" charset="0"/>
                <a:sym typeface="Wingdings" panose="05000000000000000000" pitchFamily="2" charset="2"/>
              </a:rPr>
              <a:t> Create </a:t>
            </a:r>
            <a:r>
              <a:rPr lang="en-US" altLang="en-US" dirty="0" err="1">
                <a:latin typeface="Arial" charset="0"/>
                <a:ea typeface="Arial" charset="0"/>
                <a:cs typeface="Arial" charset="0"/>
                <a:sym typeface="Wingdings" panose="05000000000000000000" pitchFamily="2" charset="2"/>
              </a:rPr>
              <a:t>a</a:t>
            </a:r>
            <a:r>
              <a:rPr lang="en-US" altLang="en-US" dirty="0" err="1">
                <a:latin typeface="Arial" charset="0"/>
                <a:ea typeface="Arial" charset="0"/>
                <a:cs typeface="Arial" charset="0"/>
              </a:rPr>
              <a:t>ctivity_insert.xml</a:t>
            </a:r>
            <a:endParaRPr lang="en-US" altLang="en-US" sz="2800" dirty="0">
              <a:latin typeface="Arial" charset="0"/>
              <a:ea typeface="Arial" charset="0"/>
              <a:cs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a:t>Menus and Sqlite</a:t>
            </a:r>
          </a:p>
        </p:txBody>
      </p:sp>
      <p:sp>
        <p:nvSpPr>
          <p:cNvPr id="3075" name="Rectangle 3"/>
          <p:cNvSpPr>
            <a:spLocks noGrp="1" noChangeArrowheads="1"/>
          </p:cNvSpPr>
          <p:nvPr>
            <p:ph type="body" idx="1"/>
          </p:nvPr>
        </p:nvSpPr>
        <p:spPr/>
        <p:txBody>
          <a:bodyPr/>
          <a:lstStyle/>
          <a:p>
            <a:r>
              <a:rPr lang="en-US" altLang="en-US"/>
              <a:t>Menus (in the action bar)</a:t>
            </a:r>
          </a:p>
          <a:p>
            <a:r>
              <a:rPr lang="en-US" altLang="en-US"/>
              <a:t>Menus using text, using icons</a:t>
            </a:r>
          </a:p>
          <a:p>
            <a:r>
              <a:rPr lang="en-US" altLang="en-US"/>
              <a:t>Using Sqlite to store persistent data (SQL syntax)</a:t>
            </a:r>
          </a:p>
          <a:p>
            <a:r>
              <a:rPr lang="en-US" altLang="en-US"/>
              <a:t>Menu item </a:t>
            </a:r>
            <a:r>
              <a:rPr lang="en-US" altLang="en-US">
                <a:sym typeface="Wingdings" panose="05000000000000000000" pitchFamily="2" charset="2"/>
              </a:rPr>
              <a:t> SQL operation (insert, delete, update, select)</a:t>
            </a:r>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0" y="304800"/>
            <a:ext cx="8229600" cy="1143000"/>
          </a:xfrm>
        </p:spPr>
        <p:txBody>
          <a:bodyPr/>
          <a:lstStyle/>
          <a:p>
            <a:pPr eaLnBrk="1" hangingPunct="1"/>
            <a:r>
              <a:rPr lang="en-US" altLang="en-US" dirty="0"/>
              <a:t>View for Adding a Candy</a:t>
            </a:r>
          </a:p>
        </p:txBody>
      </p:sp>
      <p:sp>
        <p:nvSpPr>
          <p:cNvPr id="31747" name="Rectangle 3"/>
          <p:cNvSpPr>
            <a:spLocks noGrp="1" noChangeArrowheads="1"/>
          </p:cNvSpPr>
          <p:nvPr>
            <p:ph type="body" idx="4294967295"/>
          </p:nvPr>
        </p:nvSpPr>
        <p:spPr>
          <a:xfrm>
            <a:off x="0" y="1676400"/>
            <a:ext cx="8229600" cy="4114800"/>
          </a:xfrm>
        </p:spPr>
        <p:txBody>
          <a:bodyPr/>
          <a:lstStyle/>
          <a:p>
            <a:pPr eaLnBrk="1" hangingPunct="1">
              <a:buFontTx/>
              <a:buNone/>
            </a:pPr>
            <a:endParaRPr lang="en-US" altLang="en-US" sz="2800" dirty="0">
              <a:cs typeface="Courier New" panose="02070309020205020404" pitchFamily="49" charset="0"/>
            </a:endParaRPr>
          </a:p>
          <a:p>
            <a:pPr eaLnBrk="1" hangingPunct="1">
              <a:buFontTx/>
              <a:buNone/>
            </a:pPr>
            <a:endParaRPr lang="en-US" altLang="en-US" sz="2800" dirty="0">
              <a:cs typeface="Courier New" panose="02070309020205020404" pitchFamily="49" charset="0"/>
            </a:endParaRPr>
          </a:p>
        </p:txBody>
      </p:sp>
      <p:pic>
        <p:nvPicPr>
          <p:cNvPr id="3074" name="Picture 2" descr="\\10.1.1.17\productions\ART\ART PROCESS\PPT Projects\Franceschi_PPT_163645\TIF files\Chapter 5\9781284093650_CH05_FIGF0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6099" y="1270131"/>
            <a:ext cx="2971801" cy="4927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0" y="304800"/>
            <a:ext cx="8229600" cy="1143000"/>
          </a:xfrm>
        </p:spPr>
        <p:txBody>
          <a:bodyPr/>
          <a:lstStyle/>
          <a:p>
            <a:pPr eaLnBrk="1" hangingPunct="1"/>
            <a:r>
              <a:rPr lang="en-US" altLang="en-US" dirty="0"/>
              <a:t>activity_insert.xml </a:t>
            </a:r>
            <a:r>
              <a:rPr lang="en-US" altLang="en-US" sz="1800" dirty="0"/>
              <a:t>(1 of 2)</a:t>
            </a:r>
            <a:endParaRPr lang="en-US" altLang="en-US" dirty="0"/>
          </a:p>
        </p:txBody>
      </p:sp>
      <p:sp>
        <p:nvSpPr>
          <p:cNvPr id="32771" name="Rectangle 3"/>
          <p:cNvSpPr>
            <a:spLocks noGrp="1" noChangeArrowheads="1"/>
          </p:cNvSpPr>
          <p:nvPr>
            <p:ph type="body" idx="4294967295"/>
          </p:nvPr>
        </p:nvSpPr>
        <p:spPr>
          <a:xfrm>
            <a:off x="0" y="1676400"/>
            <a:ext cx="8229600" cy="4114800"/>
          </a:xfrm>
        </p:spPr>
        <p:txBody>
          <a:bodyPr/>
          <a:lstStyle/>
          <a:p>
            <a:pPr eaLnBrk="1" hangingPunct="1"/>
            <a:r>
              <a:rPr lang="en-US" altLang="en-US">
                <a:latin typeface="Arial" charset="0"/>
                <a:ea typeface="Arial" charset="0"/>
                <a:cs typeface="Arial" charset="0"/>
              </a:rPr>
              <a:t>We use a </a:t>
            </a:r>
            <a:r>
              <a:rPr lang="en-US" altLang="en-US" dirty="0" err="1">
                <a:latin typeface="Arial" charset="0"/>
                <a:ea typeface="Arial" charset="0"/>
                <a:cs typeface="Arial" charset="0"/>
              </a:rPr>
              <a:t>RelativeLayout</a:t>
            </a:r>
            <a:r>
              <a:rPr lang="en-US" altLang="en-US" dirty="0">
                <a:latin typeface="Arial" charset="0"/>
                <a:ea typeface="Arial" charset="0"/>
                <a:cs typeface="Arial" charset="0"/>
              </a:rPr>
              <a:t>.</a:t>
            </a:r>
          </a:p>
          <a:p>
            <a:pPr eaLnBrk="1" hangingPunct="1"/>
            <a:r>
              <a:rPr lang="en-US" altLang="en-US" dirty="0">
                <a:latin typeface="Arial" charset="0"/>
                <a:ea typeface="Arial" charset="0"/>
                <a:cs typeface="Arial" charset="0"/>
              </a:rPr>
              <a:t>We include two pairs of </a:t>
            </a:r>
            <a:r>
              <a:rPr lang="en-US" altLang="en-US" dirty="0" err="1">
                <a:latin typeface="Arial" charset="0"/>
                <a:ea typeface="Arial" charset="0"/>
                <a:cs typeface="Arial" charset="0"/>
              </a:rPr>
              <a:t>TextView</a:t>
            </a:r>
            <a:r>
              <a:rPr lang="en-US" altLang="en-US" dirty="0">
                <a:latin typeface="Arial" charset="0"/>
                <a:ea typeface="Arial" charset="0"/>
                <a:cs typeface="Arial" charset="0"/>
              </a:rPr>
              <a:t>/</a:t>
            </a:r>
            <a:r>
              <a:rPr lang="en-US" altLang="en-US" dirty="0" err="1">
                <a:latin typeface="Arial" charset="0"/>
                <a:ea typeface="Arial" charset="0"/>
                <a:cs typeface="Arial" charset="0"/>
              </a:rPr>
              <a:t>EditText</a:t>
            </a:r>
            <a:r>
              <a:rPr lang="en-US" altLang="en-US" dirty="0">
                <a:latin typeface="Arial" charset="0"/>
                <a:ea typeface="Arial" charset="0"/>
                <a:cs typeface="Arial" charset="0"/>
              </a:rPr>
              <a:t>.</a:t>
            </a:r>
          </a:p>
          <a:p>
            <a:pPr eaLnBrk="1" hangingPunct="1"/>
            <a:r>
              <a:rPr lang="en-US" altLang="en-US" dirty="0">
                <a:latin typeface="Arial" charset="0"/>
                <a:ea typeface="Arial" charset="0"/>
                <a:cs typeface="Arial" charset="0"/>
              </a:rPr>
              <a:t>We include two Buttons (one to insert the data, one to go back to the main activity).</a:t>
            </a:r>
          </a:p>
          <a:p>
            <a:pPr eaLnBrk="1" hangingPunct="1"/>
            <a:r>
              <a:rPr lang="en-US" altLang="en-US" dirty="0">
                <a:latin typeface="Arial" charset="0"/>
                <a:ea typeface="Arial" charset="0"/>
                <a:cs typeface="Arial" charset="0"/>
              </a:rPr>
              <a:t>We use ids to position the elements and retrieve them later using </a:t>
            </a:r>
            <a:r>
              <a:rPr lang="en-US" altLang="en-US" dirty="0" err="1">
                <a:latin typeface="Arial" charset="0"/>
                <a:ea typeface="Arial" charset="0"/>
                <a:cs typeface="Arial" charset="0"/>
              </a:rPr>
              <a:t>findViewById</a:t>
            </a:r>
            <a:r>
              <a:rPr lang="en-US" altLang="en-US" dirty="0">
                <a:latin typeface="Arial" charset="0"/>
                <a:ea typeface="Arial" charset="0"/>
                <a:cs typeface="Arial" charset="0"/>
              </a:rPr>
              <a:t> in </a:t>
            </a:r>
            <a:r>
              <a:rPr lang="en-US" altLang="en-US" dirty="0" err="1">
                <a:latin typeface="Arial" charset="0"/>
                <a:ea typeface="Arial" charset="0"/>
                <a:cs typeface="Arial" charset="0"/>
              </a:rPr>
              <a:t>InsertActivity</a:t>
            </a:r>
            <a:r>
              <a:rPr lang="en-US" altLang="en-US" dirty="0">
                <a:latin typeface="Arial" charset="0"/>
                <a:ea typeface="Arial" charset="0"/>
                <a:cs typeface="Arial" charset="0"/>
              </a:rPr>
              <a:t> class.</a:t>
            </a:r>
            <a:endParaRPr lang="en-US" altLang="en-US" sz="2800" dirty="0">
              <a:latin typeface="Arial" charset="0"/>
              <a:ea typeface="Arial" charset="0"/>
              <a:cs typeface="Arial"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0" y="304800"/>
            <a:ext cx="8229600" cy="1143000"/>
          </a:xfrm>
        </p:spPr>
        <p:txBody>
          <a:bodyPr/>
          <a:lstStyle/>
          <a:p>
            <a:pPr eaLnBrk="1" hangingPunct="1"/>
            <a:r>
              <a:rPr lang="en-US" altLang="en-US" dirty="0"/>
              <a:t>activity_insert.xml </a:t>
            </a:r>
            <a:r>
              <a:rPr lang="en-US" altLang="en-US" sz="1800" dirty="0"/>
              <a:t>(2 of 2)</a:t>
            </a:r>
            <a:endParaRPr lang="en-US" altLang="en-US" dirty="0"/>
          </a:p>
        </p:txBody>
      </p:sp>
      <p:sp>
        <p:nvSpPr>
          <p:cNvPr id="33795"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See Example 5.8.</a:t>
            </a:r>
          </a:p>
          <a:p>
            <a:pPr eaLnBrk="1" hangingPunct="1"/>
            <a:r>
              <a:rPr lang="en-US" altLang="en-US" dirty="0">
                <a:latin typeface="Arial" charset="0"/>
                <a:ea typeface="Arial" charset="0"/>
                <a:cs typeface="Arial" charset="0"/>
              </a:rPr>
              <a:t>We also include a few Strings in the </a:t>
            </a:r>
            <a:r>
              <a:rPr lang="en-US" altLang="en-US" dirty="0" err="1">
                <a:latin typeface="Arial" charset="0"/>
                <a:ea typeface="Arial" charset="0"/>
                <a:cs typeface="Arial" charset="0"/>
              </a:rPr>
              <a:t>strings.xml</a:t>
            </a:r>
            <a:r>
              <a:rPr lang="en-US" altLang="en-US" dirty="0">
                <a:latin typeface="Arial" charset="0"/>
                <a:ea typeface="Arial" charset="0"/>
                <a:cs typeface="Arial" charset="0"/>
              </a:rPr>
              <a:t> file that we use in </a:t>
            </a:r>
            <a:r>
              <a:rPr lang="en-US" altLang="en-US" dirty="0" err="1">
                <a:latin typeface="Arial" charset="0"/>
                <a:ea typeface="Arial" charset="0"/>
                <a:cs typeface="Arial" charset="0"/>
              </a:rPr>
              <a:t>activity_insert.xml</a:t>
            </a:r>
            <a:r>
              <a:rPr lang="en-US" altLang="en-US" dirty="0">
                <a:latin typeface="Arial" charset="0"/>
                <a:ea typeface="Arial" charset="0"/>
                <a:cs typeface="Arial"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0" y="304800"/>
            <a:ext cx="8229600" cy="1143000"/>
          </a:xfrm>
        </p:spPr>
        <p:txBody>
          <a:bodyPr/>
          <a:lstStyle/>
          <a:p>
            <a:pPr eaLnBrk="1" hangingPunct="1"/>
            <a:r>
              <a:rPr lang="en-US" altLang="en-US"/>
              <a:t>AndroidManifest.xml</a:t>
            </a:r>
          </a:p>
        </p:txBody>
      </p:sp>
      <p:sp>
        <p:nvSpPr>
          <p:cNvPr id="34819" name="Rectangle 3"/>
          <p:cNvSpPr>
            <a:spLocks noGrp="1" noChangeArrowheads="1"/>
          </p:cNvSpPr>
          <p:nvPr>
            <p:ph type="body" idx="4294967295"/>
          </p:nvPr>
        </p:nvSpPr>
        <p:spPr>
          <a:xfrm>
            <a:off x="0" y="1676400"/>
            <a:ext cx="8229600" cy="4114800"/>
          </a:xfrm>
        </p:spPr>
        <p:txBody>
          <a:bodyPr/>
          <a:lstStyle/>
          <a:p>
            <a:pPr marL="0" indent="0" eaLnBrk="1" hangingPunct="1">
              <a:buNone/>
            </a:pPr>
            <a:r>
              <a:rPr lang="en-US" altLang="en-US" dirty="0">
                <a:latin typeface="Arial" charset="0"/>
                <a:ea typeface="Arial" charset="0"/>
                <a:cs typeface="Arial" charset="0"/>
              </a:rPr>
              <a:t>We need to update </a:t>
            </a:r>
            <a:r>
              <a:rPr lang="en-US" altLang="en-US" dirty="0" err="1">
                <a:latin typeface="Arial" charset="0"/>
                <a:ea typeface="Arial" charset="0"/>
                <a:cs typeface="Arial" charset="0"/>
              </a:rPr>
              <a:t>AndroidManifest.xml</a:t>
            </a:r>
            <a:r>
              <a:rPr lang="en-US" altLang="en-US" dirty="0">
                <a:latin typeface="Arial" charset="0"/>
                <a:ea typeface="Arial" charset="0"/>
                <a:cs typeface="Arial" charset="0"/>
              </a:rPr>
              <a:t>, add an activity element for the insert activity.</a:t>
            </a:r>
          </a:p>
          <a:p>
            <a:pPr eaLnBrk="1" hangingPunct="1">
              <a:spcBef>
                <a:spcPts val="1800"/>
              </a:spcBef>
              <a:buFontTx/>
              <a:buNone/>
            </a:pPr>
            <a:r>
              <a:rPr lang="en-US" altLang="en-US" sz="2800" dirty="0">
                <a:latin typeface="Arial" charset="0"/>
                <a:ea typeface="Arial" charset="0"/>
                <a:cs typeface="Arial" charset="0"/>
              </a:rPr>
              <a:t>&lt;activity         </a:t>
            </a:r>
          </a:p>
          <a:p>
            <a:pPr eaLnBrk="1" hangingPunct="1">
              <a:buFontTx/>
              <a:buNone/>
            </a:pP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android:name</a:t>
            </a:r>
            <a:r>
              <a:rPr lang="en-US" altLang="en-US" sz="2800" dirty="0">
                <a:latin typeface="Arial" charset="0"/>
                <a:ea typeface="Arial" charset="0"/>
                <a:cs typeface="Arial" charset="0"/>
              </a:rPr>
              <a:t>=".</a:t>
            </a:r>
            <a:r>
              <a:rPr lang="en-US" altLang="en-US" sz="2800" dirty="0" err="1">
                <a:latin typeface="Arial" charset="0"/>
                <a:ea typeface="Arial" charset="0"/>
                <a:cs typeface="Arial" charset="0"/>
              </a:rPr>
              <a:t>InsertActivity</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android:label</a:t>
            </a:r>
            <a:r>
              <a:rPr lang="en-US" altLang="en-US" sz="2800" dirty="0">
                <a:latin typeface="Arial" charset="0"/>
                <a:ea typeface="Arial" charset="0"/>
                <a:cs typeface="Arial" charset="0"/>
              </a:rPr>
              <a:t>="@string/</a:t>
            </a:r>
            <a:r>
              <a:rPr lang="en-US" altLang="en-US" sz="2800" dirty="0" err="1">
                <a:latin typeface="Arial" charset="0"/>
                <a:ea typeface="Arial" charset="0"/>
                <a:cs typeface="Arial" charset="0"/>
              </a:rPr>
              <a:t>app_name</a:t>
            </a:r>
            <a:r>
              <a:rPr lang="en-US" altLang="en-US" sz="2800" dirty="0">
                <a:latin typeface="Arial" charset="0"/>
                <a:ea typeface="Arial" charset="0"/>
                <a:cs typeface="Arial" charset="0"/>
              </a:rPr>
              <a:t>" &gt;</a:t>
            </a:r>
          </a:p>
          <a:p>
            <a:pPr eaLnBrk="1" hangingPunct="1">
              <a:buFontTx/>
              <a:buNone/>
            </a:pPr>
            <a:r>
              <a:rPr lang="en-US" altLang="en-US" sz="2800" dirty="0">
                <a:latin typeface="Arial" charset="0"/>
                <a:ea typeface="Arial" charset="0"/>
                <a:cs typeface="Arial" charset="0"/>
              </a:rPr>
              <a:t>&lt;/activity&gt;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InsertActivity</a:t>
            </a:r>
            <a:r>
              <a:rPr lang="en-US" altLang="en-US" dirty="0"/>
              <a:t> Methods </a:t>
            </a:r>
            <a:r>
              <a:rPr lang="en-US" altLang="en-US" sz="1800" dirty="0"/>
              <a:t>(1 of 2)</a:t>
            </a:r>
            <a:endParaRPr lang="en-US" altLang="en-US" dirty="0"/>
          </a:p>
        </p:txBody>
      </p:sp>
      <p:sp>
        <p:nvSpPr>
          <p:cNvPr id="35843"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The </a:t>
            </a:r>
            <a:r>
              <a:rPr lang="en-US" altLang="en-US" dirty="0" err="1">
                <a:latin typeface="Arial" charset="0"/>
                <a:ea typeface="Arial" charset="0"/>
                <a:cs typeface="Arial" charset="0"/>
              </a:rPr>
              <a:t>goBack</a:t>
            </a:r>
            <a:r>
              <a:rPr lang="en-US" altLang="en-US" dirty="0">
                <a:latin typeface="Arial" charset="0"/>
                <a:ea typeface="Arial" charset="0"/>
                <a:cs typeface="Arial" charset="0"/>
              </a:rPr>
              <a:t> method takes us back to main activity.</a:t>
            </a:r>
          </a:p>
          <a:p>
            <a:pPr eaLnBrk="1" hangingPunct="1"/>
            <a:r>
              <a:rPr lang="en-US" altLang="en-US" dirty="0">
                <a:latin typeface="Arial" charset="0"/>
                <a:ea typeface="Arial" charset="0"/>
                <a:cs typeface="Arial" charset="0"/>
                <a:sym typeface="Wingdings" panose="05000000000000000000" pitchFamily="2" charset="2"/>
              </a:rPr>
              <a:t> It pops the current activity off the stack.</a:t>
            </a:r>
          </a:p>
          <a:p>
            <a:pPr eaLnBrk="1" hangingPunct="1">
              <a:spcBef>
                <a:spcPts val="1800"/>
              </a:spcBef>
              <a:buFontTx/>
              <a:buNone/>
            </a:pPr>
            <a:r>
              <a:rPr lang="en-US" altLang="en-US" sz="2800" dirty="0">
                <a:latin typeface="Arial" charset="0"/>
                <a:ea typeface="Arial" charset="0"/>
                <a:cs typeface="Arial" charset="0"/>
              </a:rPr>
              <a:t>public void </a:t>
            </a:r>
            <a:r>
              <a:rPr lang="en-US" altLang="en-US" sz="2800" dirty="0" err="1">
                <a:latin typeface="Arial" charset="0"/>
                <a:ea typeface="Arial" charset="0"/>
                <a:cs typeface="Arial" charset="0"/>
              </a:rPr>
              <a:t>goBack</a:t>
            </a:r>
            <a:r>
              <a:rPr lang="en-US" altLang="en-US" sz="2800" dirty="0">
                <a:latin typeface="Arial" charset="0"/>
                <a:ea typeface="Arial" charset="0"/>
                <a:cs typeface="Arial" charset="0"/>
              </a:rPr>
              <a:t>( View v ) {     </a:t>
            </a:r>
          </a:p>
          <a:p>
            <a:pPr eaLnBrk="1" hangingPunct="1">
              <a:buFontTx/>
              <a:buNone/>
            </a:pP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this.finish</a:t>
            </a:r>
            <a:r>
              <a:rPr lang="en-US" altLang="en-US" sz="2800" dirty="0">
                <a:latin typeface="Arial" charset="0"/>
                <a:ea typeface="Arial" charset="0"/>
                <a:cs typeface="Arial" charset="0"/>
              </a:rPr>
              <a:t>( );</a:t>
            </a:r>
          </a:p>
          <a:p>
            <a:pPr eaLnBrk="1" hangingPunct="1">
              <a:buFontTx/>
              <a:buNone/>
            </a:pPr>
            <a:r>
              <a:rPr lang="en-US" altLang="en-US" sz="2800" dirty="0">
                <a:latin typeface="Arial" charset="0"/>
                <a:ea typeface="Arial" charset="0"/>
                <a:cs typeface="Arial" charset="0"/>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InsertActivity</a:t>
            </a:r>
            <a:r>
              <a:rPr lang="en-US" altLang="en-US" dirty="0"/>
              <a:t> Methods </a:t>
            </a:r>
            <a:r>
              <a:rPr lang="en-US" altLang="en-US" sz="1800" dirty="0"/>
              <a:t>(2 of 2)</a:t>
            </a:r>
            <a:endParaRPr lang="en-US" altLang="en-US" dirty="0"/>
          </a:p>
        </p:txBody>
      </p:sp>
      <p:sp>
        <p:nvSpPr>
          <p:cNvPr id="36867"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The insert method retrieves user input, inserts it in the candy database, and clears the </a:t>
            </a:r>
            <a:r>
              <a:rPr lang="en-US" altLang="en-US" dirty="0" err="1">
                <a:latin typeface="Arial" charset="0"/>
                <a:ea typeface="Arial" charset="0"/>
                <a:cs typeface="Arial" charset="0"/>
              </a:rPr>
              <a:t>EditText</a:t>
            </a:r>
            <a:r>
              <a:rPr lang="en-US" altLang="en-US" dirty="0">
                <a:latin typeface="Arial" charset="0"/>
                <a:ea typeface="Arial" charset="0"/>
                <a:cs typeface="Arial" charset="0"/>
              </a:rPr>
              <a:t> fields.</a:t>
            </a:r>
          </a:p>
          <a:p>
            <a:pPr eaLnBrk="1" hangingPunct="1"/>
            <a:r>
              <a:rPr lang="en-US" altLang="en-US" dirty="0">
                <a:latin typeface="Arial" charset="0"/>
                <a:ea typeface="Arial" charset="0"/>
                <a:cs typeface="Arial" charset="0"/>
              </a:rPr>
              <a:t>We use </a:t>
            </a:r>
            <a:r>
              <a:rPr lang="en-US" altLang="en-US" dirty="0" err="1">
                <a:latin typeface="Arial" charset="0"/>
                <a:ea typeface="Arial" charset="0"/>
                <a:cs typeface="Arial" charset="0"/>
              </a:rPr>
              <a:t>findViewById</a:t>
            </a:r>
            <a:r>
              <a:rPr lang="en-US" altLang="en-US" dirty="0">
                <a:latin typeface="Arial" charset="0"/>
                <a:ea typeface="Arial" charset="0"/>
                <a:cs typeface="Arial" charset="0"/>
              </a:rPr>
              <a:t> to retrieve </a:t>
            </a:r>
            <a:r>
              <a:rPr lang="en-US" altLang="en-US" dirty="0" err="1">
                <a:latin typeface="Arial" charset="0"/>
                <a:ea typeface="Arial" charset="0"/>
                <a:cs typeface="Arial" charset="0"/>
              </a:rPr>
              <a:t>EditTexts</a:t>
            </a:r>
            <a:r>
              <a:rPr lang="en-US" altLang="en-US" dirty="0">
                <a:latin typeface="Arial" charset="0"/>
                <a:ea typeface="Arial" charset="0"/>
                <a:cs typeface="Arial" charset="0"/>
              </a:rPr>
              <a:t>, then retrieve user input.</a:t>
            </a:r>
          </a:p>
          <a:p>
            <a:pPr eaLnBrk="1" hangingPunct="1"/>
            <a:r>
              <a:rPr lang="en-US" altLang="en-US" dirty="0">
                <a:latin typeface="Arial" charset="0"/>
                <a:ea typeface="Arial" charset="0"/>
                <a:cs typeface="Arial" charset="0"/>
                <a:sym typeface="Wingdings" panose="05000000000000000000" pitchFamily="2" charset="2"/>
              </a:rPr>
              <a:t> to insert in database, we need to access </a:t>
            </a:r>
            <a:r>
              <a:rPr lang="en-US" altLang="en-US" dirty="0" err="1">
                <a:latin typeface="Arial" charset="0"/>
                <a:ea typeface="Arial" charset="0"/>
                <a:cs typeface="Arial" charset="0"/>
                <a:sym typeface="Wingdings" panose="05000000000000000000" pitchFamily="2" charset="2"/>
              </a:rPr>
              <a:t>Sqlite</a:t>
            </a:r>
            <a:r>
              <a:rPr lang="en-US" altLang="en-US" dirty="0">
                <a:latin typeface="Arial" charset="0"/>
                <a:ea typeface="Arial" charset="0"/>
                <a:cs typeface="Arial" charset="0"/>
                <a:sym typeface="Wingdings" panose="05000000000000000000" pitchFamily="2" charset="2"/>
              </a:rPr>
              <a:t>.</a:t>
            </a:r>
            <a:endParaRPr lang="en-US" altLang="en-US" sz="2800" b="1" dirty="0">
              <a:solidFill>
                <a:srgbClr val="000000"/>
              </a:solidFill>
              <a:latin typeface="Arial" charset="0"/>
              <a:ea typeface="Arial" charset="0"/>
              <a:cs typeface="Arial"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InsertActivity</a:t>
            </a:r>
            <a:r>
              <a:rPr lang="en-US" altLang="en-US" dirty="0"/>
              <a:t>: insert Method </a:t>
            </a:r>
            <a:r>
              <a:rPr lang="en-US" altLang="en-US" sz="1800" dirty="0"/>
              <a:t>(1 of 3)</a:t>
            </a:r>
            <a:endParaRPr lang="en-US" altLang="en-US" dirty="0"/>
          </a:p>
        </p:txBody>
      </p:sp>
      <p:sp>
        <p:nvSpPr>
          <p:cNvPr id="37891" name="Rectangle 3"/>
          <p:cNvSpPr>
            <a:spLocks noGrp="1" noChangeArrowheads="1"/>
          </p:cNvSpPr>
          <p:nvPr>
            <p:ph type="body" idx="4294967295"/>
          </p:nvPr>
        </p:nvSpPr>
        <p:spPr>
          <a:xfrm>
            <a:off x="0" y="1676400"/>
            <a:ext cx="8229600" cy="4114800"/>
          </a:xfrm>
        </p:spPr>
        <p:txBody>
          <a:bodyPr/>
          <a:lstStyle/>
          <a:p>
            <a:pPr marL="0" indent="0" eaLnBrk="1" hangingPunct="1">
              <a:buFontTx/>
              <a:buNone/>
            </a:pPr>
            <a:r>
              <a:rPr lang="en-US" altLang="en-US">
                <a:latin typeface="Arial" charset="0"/>
                <a:ea typeface="Arial" charset="0"/>
                <a:cs typeface="Arial" charset="0"/>
              </a:rPr>
              <a:t>public void insert( View v ) {</a:t>
            </a:r>
            <a:br>
              <a:rPr lang="en-US" altLang="en-US">
                <a:latin typeface="Arial" charset="0"/>
                <a:ea typeface="Arial" charset="0"/>
                <a:cs typeface="Arial" charset="0"/>
              </a:rPr>
            </a:br>
            <a:r>
              <a:rPr lang="en-US" altLang="en-US">
                <a:latin typeface="Arial" charset="0"/>
                <a:ea typeface="Arial" charset="0"/>
                <a:cs typeface="Arial" charset="0"/>
              </a:rPr>
              <a:t>     // retrieve name and price</a:t>
            </a:r>
            <a:br>
              <a:rPr lang="en-US" altLang="en-US">
                <a:latin typeface="Arial" charset="0"/>
                <a:ea typeface="Arial" charset="0"/>
                <a:cs typeface="Arial" charset="0"/>
              </a:rPr>
            </a:br>
            <a:r>
              <a:rPr lang="en-US" altLang="en-US">
                <a:latin typeface="Arial" charset="0"/>
                <a:ea typeface="Arial" charset="0"/>
                <a:cs typeface="Arial" charset="0"/>
              </a:rPr>
              <a:t> </a:t>
            </a:r>
          </a:p>
          <a:p>
            <a:pPr marL="0" indent="0" eaLnBrk="1" hangingPunct="1">
              <a:buFontTx/>
              <a:buNone/>
            </a:pPr>
            <a:r>
              <a:rPr lang="en-US" altLang="en-US" dirty="0">
                <a:latin typeface="Arial" charset="0"/>
                <a:ea typeface="Arial" charset="0"/>
                <a:cs typeface="Arial" charset="0"/>
              </a:rPr>
              <a:t>     // insert new candy in database</a:t>
            </a:r>
            <a:br>
              <a:rPr lang="en-US" altLang="en-US" dirty="0">
                <a:latin typeface="Arial" charset="0"/>
                <a:ea typeface="Arial" charset="0"/>
                <a:cs typeface="Arial" charset="0"/>
              </a:rPr>
            </a:br>
            <a:r>
              <a:rPr lang="en-US" altLang="en-US" dirty="0">
                <a:latin typeface="Arial" charset="0"/>
                <a:ea typeface="Arial" charset="0"/>
                <a:cs typeface="Arial" charset="0"/>
              </a:rPr>
              <a:t> </a:t>
            </a:r>
            <a:br>
              <a:rPr lang="en-US" altLang="en-US" dirty="0">
                <a:latin typeface="Arial" charset="0"/>
                <a:ea typeface="Arial" charset="0"/>
                <a:cs typeface="Arial" charset="0"/>
              </a:rPr>
            </a:br>
            <a:r>
              <a:rPr lang="en-US" altLang="en-US" dirty="0">
                <a:latin typeface="Arial" charset="0"/>
                <a:ea typeface="Arial" charset="0"/>
                <a:cs typeface="Arial" charset="0"/>
              </a:rPr>
              <a:t>     // clear data in the two </a:t>
            </a:r>
            <a:r>
              <a:rPr lang="en-US" altLang="en-US" dirty="0" err="1">
                <a:latin typeface="Arial" charset="0"/>
                <a:ea typeface="Arial" charset="0"/>
                <a:cs typeface="Arial" charset="0"/>
              </a:rPr>
              <a:t>EditTexts</a:t>
            </a:r>
            <a:br>
              <a:rPr lang="en-US" altLang="en-US" dirty="0">
                <a:latin typeface="Arial" charset="0"/>
                <a:ea typeface="Arial" charset="0"/>
                <a:cs typeface="Arial" charset="0"/>
              </a:rPr>
            </a:br>
            <a:r>
              <a:rPr lang="en-US" altLang="en-US" dirty="0">
                <a:latin typeface="Arial" charset="0"/>
                <a:ea typeface="Arial" charset="0"/>
                <a:cs typeface="Arial" charset="0"/>
              </a:rPr>
              <a:t>}</a:t>
            </a:r>
            <a:br>
              <a:rPr lang="en-US" altLang="en-US" dirty="0">
                <a:latin typeface="Arial" charset="0"/>
                <a:ea typeface="Arial" charset="0"/>
                <a:cs typeface="Arial" charset="0"/>
              </a:rPr>
            </a:br>
            <a:endParaRPr lang="en-US" altLang="en-US" dirty="0">
              <a:solidFill>
                <a:srgbClr val="000000"/>
              </a:solidFill>
              <a:latin typeface="Arial" charset="0"/>
              <a:ea typeface="Arial" charset="0"/>
              <a:cs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InsertActivity</a:t>
            </a:r>
            <a:r>
              <a:rPr lang="en-US" altLang="en-US" dirty="0"/>
              <a:t>: insert Method </a:t>
            </a:r>
            <a:r>
              <a:rPr lang="en-US" altLang="en-US" sz="1800" dirty="0"/>
              <a:t>(2 of 3)</a:t>
            </a:r>
            <a:endParaRPr lang="en-US" altLang="en-US" dirty="0"/>
          </a:p>
        </p:txBody>
      </p:sp>
      <p:sp>
        <p:nvSpPr>
          <p:cNvPr id="38915" name="Rectangle 3"/>
          <p:cNvSpPr>
            <a:spLocks noGrp="1" noChangeArrowheads="1"/>
          </p:cNvSpPr>
          <p:nvPr>
            <p:ph type="body" idx="4294967295"/>
          </p:nvPr>
        </p:nvSpPr>
        <p:spPr>
          <a:xfrm>
            <a:off x="0" y="1676400"/>
            <a:ext cx="8229600" cy="4114800"/>
          </a:xfrm>
        </p:spPr>
        <p:txBody>
          <a:bodyPr/>
          <a:lstStyle/>
          <a:p>
            <a:pPr marL="0" indent="0" eaLnBrk="1" hangingPunct="1">
              <a:buFontTx/>
              <a:buNone/>
            </a:pPr>
            <a:r>
              <a:rPr lang="en-US" altLang="en-US" sz="2800">
                <a:latin typeface="Arial" charset="0"/>
                <a:ea typeface="Arial" charset="0"/>
                <a:cs typeface="Arial" charset="0"/>
              </a:rPr>
              <a:t>// Retrieve name and price</a:t>
            </a:r>
            <a:br>
              <a:rPr lang="en-US" altLang="en-US" sz="2800">
                <a:latin typeface="Arial" charset="0"/>
                <a:ea typeface="Arial" charset="0"/>
                <a:cs typeface="Arial" charset="0"/>
              </a:rPr>
            </a:br>
            <a:r>
              <a:rPr lang="en-US" altLang="en-US" sz="2800" dirty="0" err="1">
                <a:latin typeface="Arial" charset="0"/>
                <a:ea typeface="Arial" charset="0"/>
                <a:cs typeface="Arial" charset="0"/>
              </a:rPr>
              <a:t>EditText</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nameEditText</a:t>
            </a:r>
            <a:r>
              <a:rPr lang="en-US" altLang="en-US" sz="2800" dirty="0">
                <a:latin typeface="Arial" charset="0"/>
                <a:ea typeface="Arial" charset="0"/>
                <a:cs typeface="Arial" charset="0"/>
              </a:rPr>
              <a:t> = </a:t>
            </a:r>
          </a:p>
          <a:p>
            <a:pPr marL="0" indent="0" eaLnBrk="1" hangingPunct="1">
              <a:buFontTx/>
              <a:buNone/>
            </a:pPr>
            <a:r>
              <a:rPr lang="en-US" altLang="en-US" sz="2800" dirty="0">
                <a:latin typeface="Arial" charset="0"/>
                <a:ea typeface="Arial" charset="0"/>
                <a:cs typeface="Arial" charset="0"/>
              </a:rPr>
              <a:t>    ( </a:t>
            </a:r>
            <a:r>
              <a:rPr lang="en-US" altLang="en-US" sz="2800" dirty="0" err="1">
                <a:latin typeface="Arial" charset="0"/>
                <a:ea typeface="Arial" charset="0"/>
                <a:cs typeface="Arial" charset="0"/>
              </a:rPr>
              <a:t>EditText</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findViewById</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R.id.input_name</a:t>
            </a:r>
            <a:r>
              <a:rPr lang="en-US" altLang="en-US" sz="2800" dirty="0">
                <a:latin typeface="Arial" charset="0"/>
                <a:ea typeface="Arial" charset="0"/>
                <a:cs typeface="Arial" charset="0"/>
              </a:rPr>
              <a:t> );</a:t>
            </a:r>
            <a:br>
              <a:rPr lang="en-US" altLang="en-US" sz="2800" dirty="0">
                <a:latin typeface="Arial" charset="0"/>
                <a:ea typeface="Arial" charset="0"/>
                <a:cs typeface="Arial" charset="0"/>
              </a:rPr>
            </a:br>
            <a:r>
              <a:rPr lang="en-US" altLang="en-US" sz="2800" dirty="0" err="1">
                <a:latin typeface="Arial" charset="0"/>
                <a:ea typeface="Arial" charset="0"/>
                <a:cs typeface="Arial" charset="0"/>
              </a:rPr>
              <a:t>EditText</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priceEditText</a:t>
            </a:r>
            <a:r>
              <a:rPr lang="en-US" altLang="en-US" sz="2800" dirty="0">
                <a:latin typeface="Arial" charset="0"/>
                <a:ea typeface="Arial" charset="0"/>
                <a:cs typeface="Arial" charset="0"/>
              </a:rPr>
              <a:t> = </a:t>
            </a:r>
          </a:p>
          <a:p>
            <a:pPr marL="0" indent="0" eaLnBrk="1" hangingPunct="1">
              <a:buFontTx/>
              <a:buNone/>
            </a:pPr>
            <a:r>
              <a:rPr lang="en-US" altLang="en-US" sz="2800" dirty="0">
                <a:latin typeface="Arial" charset="0"/>
                <a:ea typeface="Arial" charset="0"/>
                <a:cs typeface="Arial" charset="0"/>
              </a:rPr>
              <a:t>    ( </a:t>
            </a:r>
            <a:r>
              <a:rPr lang="en-US" altLang="en-US" sz="2800" dirty="0" err="1">
                <a:latin typeface="Arial" charset="0"/>
                <a:ea typeface="Arial" charset="0"/>
                <a:cs typeface="Arial" charset="0"/>
              </a:rPr>
              <a:t>EditText</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findViewById</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R.id.input_price</a:t>
            </a:r>
            <a:r>
              <a:rPr lang="en-US" altLang="en-US" sz="2800" dirty="0">
                <a:latin typeface="Arial" charset="0"/>
                <a:ea typeface="Arial" charset="0"/>
                <a:cs typeface="Arial" charset="0"/>
              </a:rPr>
              <a:t> );</a:t>
            </a:r>
            <a:br>
              <a:rPr lang="en-US" altLang="en-US" sz="2800" dirty="0">
                <a:latin typeface="Arial" charset="0"/>
                <a:ea typeface="Arial" charset="0"/>
                <a:cs typeface="Arial" charset="0"/>
              </a:rPr>
            </a:br>
            <a:r>
              <a:rPr lang="en-US" altLang="en-US" sz="2800" dirty="0">
                <a:latin typeface="Arial" charset="0"/>
                <a:ea typeface="Arial" charset="0"/>
                <a:cs typeface="Arial" charset="0"/>
              </a:rPr>
              <a:t>String name = </a:t>
            </a:r>
            <a:r>
              <a:rPr lang="en-US" altLang="en-US" sz="2800" dirty="0" err="1">
                <a:latin typeface="Arial" charset="0"/>
                <a:ea typeface="Arial" charset="0"/>
                <a:cs typeface="Arial" charset="0"/>
              </a:rPr>
              <a:t>nameEditText.getText</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toString</a:t>
            </a:r>
            <a:r>
              <a:rPr lang="en-US" altLang="en-US" sz="2800" dirty="0">
                <a:latin typeface="Arial" charset="0"/>
                <a:ea typeface="Arial" charset="0"/>
                <a:cs typeface="Arial" charset="0"/>
              </a:rPr>
              <a:t>( );</a:t>
            </a:r>
            <a:br>
              <a:rPr lang="en-US" altLang="en-US" sz="2800" dirty="0">
                <a:latin typeface="Arial" charset="0"/>
                <a:ea typeface="Arial" charset="0"/>
                <a:cs typeface="Arial" charset="0"/>
              </a:rPr>
            </a:br>
            <a:r>
              <a:rPr lang="en-US" altLang="en-US" sz="2800" dirty="0">
                <a:latin typeface="Arial" charset="0"/>
                <a:ea typeface="Arial" charset="0"/>
                <a:cs typeface="Arial" charset="0"/>
              </a:rPr>
              <a:t>String </a:t>
            </a:r>
            <a:r>
              <a:rPr lang="en-US" altLang="en-US" sz="2800" dirty="0" err="1">
                <a:latin typeface="Arial" charset="0"/>
                <a:ea typeface="Arial" charset="0"/>
                <a:cs typeface="Arial" charset="0"/>
              </a:rPr>
              <a:t>priceString</a:t>
            </a:r>
            <a:r>
              <a:rPr lang="en-US" altLang="en-US" sz="2800" dirty="0">
                <a:latin typeface="Arial" charset="0"/>
                <a:ea typeface="Arial" charset="0"/>
                <a:cs typeface="Arial" charset="0"/>
              </a:rPr>
              <a:t> = </a:t>
            </a:r>
          </a:p>
          <a:p>
            <a:pPr marL="0" indent="0" eaLnBrk="1" hangingPunct="1">
              <a:buFontTx/>
              <a:buNone/>
            </a:pP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priceEditText.getText</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toString</a:t>
            </a:r>
            <a:r>
              <a:rPr lang="en-US" altLang="en-US" sz="2800" dirty="0">
                <a:latin typeface="Arial" charset="0"/>
                <a:ea typeface="Arial" charset="0"/>
                <a:cs typeface="Arial" charset="0"/>
              </a:rPr>
              <a:t>( );</a:t>
            </a:r>
            <a:br>
              <a:rPr lang="en-US" altLang="en-US" sz="2800" dirty="0">
                <a:latin typeface="Arial" charset="0"/>
                <a:ea typeface="Arial" charset="0"/>
                <a:cs typeface="Arial" charset="0"/>
              </a:rPr>
            </a:br>
            <a:endParaRPr lang="en-US" altLang="en-US" sz="2800" dirty="0">
              <a:solidFill>
                <a:srgbClr val="000000"/>
              </a:solidFill>
              <a:latin typeface="Arial" charset="0"/>
              <a:ea typeface="Arial" charset="0"/>
              <a:cs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InsertActivity</a:t>
            </a:r>
            <a:r>
              <a:rPr lang="en-US" altLang="en-US" dirty="0"/>
              <a:t>: insert Method </a:t>
            </a:r>
            <a:r>
              <a:rPr lang="en-US" altLang="en-US" sz="1800" dirty="0"/>
              <a:t>(3 of 3)</a:t>
            </a:r>
            <a:endParaRPr lang="en-US" altLang="en-US" dirty="0"/>
          </a:p>
        </p:txBody>
      </p:sp>
      <p:sp>
        <p:nvSpPr>
          <p:cNvPr id="39939" name="Rectangle 3"/>
          <p:cNvSpPr>
            <a:spLocks noGrp="1" noChangeArrowheads="1"/>
          </p:cNvSpPr>
          <p:nvPr>
            <p:ph type="body" idx="4294967295"/>
          </p:nvPr>
        </p:nvSpPr>
        <p:spPr>
          <a:xfrm>
            <a:off x="0" y="1676400"/>
            <a:ext cx="8229600" cy="4114800"/>
          </a:xfrm>
        </p:spPr>
        <p:txBody>
          <a:bodyPr/>
          <a:lstStyle/>
          <a:p>
            <a:pPr marL="0" indent="0" eaLnBrk="1" hangingPunct="1">
              <a:buFontTx/>
              <a:buNone/>
            </a:pPr>
            <a:r>
              <a:rPr lang="en-US" altLang="en-US" dirty="0">
                <a:latin typeface="Arial" charset="0"/>
                <a:ea typeface="Arial" charset="0"/>
                <a:cs typeface="Arial" charset="0"/>
              </a:rPr>
              <a:t>// insert new candy in database</a:t>
            </a:r>
            <a:br>
              <a:rPr lang="en-US" altLang="en-US" dirty="0">
                <a:latin typeface="Arial" charset="0"/>
                <a:ea typeface="Arial" charset="0"/>
                <a:cs typeface="Arial" charset="0"/>
              </a:rPr>
            </a:br>
            <a:r>
              <a:rPr lang="en-US" altLang="en-US" dirty="0">
                <a:latin typeface="Arial" charset="0"/>
                <a:ea typeface="Arial" charset="0"/>
                <a:cs typeface="Arial" charset="0"/>
              </a:rPr>
              <a:t> </a:t>
            </a:r>
            <a:br>
              <a:rPr lang="en-US" altLang="en-US" dirty="0">
                <a:latin typeface="Arial" charset="0"/>
                <a:ea typeface="Arial" charset="0"/>
                <a:cs typeface="Arial" charset="0"/>
              </a:rPr>
            </a:br>
            <a:r>
              <a:rPr lang="en-US" altLang="en-US" dirty="0">
                <a:latin typeface="Arial" charset="0"/>
                <a:ea typeface="Arial" charset="0"/>
                <a:cs typeface="Arial" charset="0"/>
              </a:rPr>
              <a:t>// clear data</a:t>
            </a:r>
            <a:br>
              <a:rPr lang="en-US" altLang="en-US" dirty="0">
                <a:latin typeface="Arial" charset="0"/>
                <a:ea typeface="Arial" charset="0"/>
                <a:cs typeface="Arial" charset="0"/>
              </a:rPr>
            </a:br>
            <a:r>
              <a:rPr lang="en-US" altLang="en-US" dirty="0" err="1">
                <a:latin typeface="Arial" charset="0"/>
                <a:ea typeface="Arial" charset="0"/>
                <a:cs typeface="Arial" charset="0"/>
              </a:rPr>
              <a:t>nameEditText.setText</a:t>
            </a:r>
            <a:r>
              <a:rPr lang="en-US" altLang="en-US" dirty="0">
                <a:latin typeface="Arial" charset="0"/>
                <a:ea typeface="Arial" charset="0"/>
                <a:cs typeface="Arial" charset="0"/>
              </a:rPr>
              <a:t>( "" );</a:t>
            </a:r>
            <a:br>
              <a:rPr lang="en-US" altLang="en-US" dirty="0">
                <a:latin typeface="Arial" charset="0"/>
                <a:ea typeface="Arial" charset="0"/>
                <a:cs typeface="Arial" charset="0"/>
              </a:rPr>
            </a:br>
            <a:r>
              <a:rPr lang="en-US" altLang="en-US" dirty="0" err="1">
                <a:latin typeface="Arial" charset="0"/>
                <a:ea typeface="Arial" charset="0"/>
                <a:cs typeface="Arial" charset="0"/>
              </a:rPr>
              <a:t>priceEditText.setText</a:t>
            </a:r>
            <a:r>
              <a:rPr lang="en-US" altLang="en-US" dirty="0">
                <a:latin typeface="Arial" charset="0"/>
                <a:ea typeface="Arial" charset="0"/>
                <a:cs typeface="Arial" charset="0"/>
              </a:rPr>
              <a:t>( "" );</a:t>
            </a:r>
            <a:br>
              <a:rPr lang="en-US" altLang="en-US" dirty="0">
                <a:latin typeface="Arial" charset="0"/>
                <a:ea typeface="Arial" charset="0"/>
                <a:cs typeface="Arial" charset="0"/>
              </a:rPr>
            </a:br>
            <a:br>
              <a:rPr lang="en-US" altLang="en-US" dirty="0">
                <a:latin typeface="Arial" charset="0"/>
                <a:ea typeface="Arial" charset="0"/>
                <a:cs typeface="Arial" charset="0"/>
              </a:rPr>
            </a:br>
            <a:endParaRPr lang="en-US" altLang="en-US" dirty="0">
              <a:solidFill>
                <a:srgbClr val="000000"/>
              </a:solidFill>
              <a:latin typeface="Arial" charset="0"/>
              <a:ea typeface="Arial" charset="0"/>
              <a:cs typeface="Arial"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0" y="304800"/>
            <a:ext cx="8229600" cy="1143000"/>
          </a:xfrm>
        </p:spPr>
        <p:txBody>
          <a:bodyPr/>
          <a:lstStyle/>
          <a:p>
            <a:pPr eaLnBrk="1" hangingPunct="1"/>
            <a:r>
              <a:rPr lang="en-US" altLang="en-US"/>
              <a:t>Sqlite</a:t>
            </a:r>
          </a:p>
        </p:txBody>
      </p:sp>
      <p:sp>
        <p:nvSpPr>
          <p:cNvPr id="40963" name="Rectangle 3"/>
          <p:cNvSpPr>
            <a:spLocks noGrp="1" noChangeArrowheads="1"/>
          </p:cNvSpPr>
          <p:nvPr>
            <p:ph type="body" idx="4294967295"/>
          </p:nvPr>
        </p:nvSpPr>
        <p:spPr>
          <a:xfrm>
            <a:off x="0" y="1676400"/>
            <a:ext cx="8229600" cy="4114800"/>
          </a:xfrm>
        </p:spPr>
        <p:txBody>
          <a:bodyPr/>
          <a:lstStyle/>
          <a:p>
            <a:pPr eaLnBrk="1" hangingPunct="1"/>
            <a:r>
              <a:rPr lang="en-US" altLang="en-US">
                <a:latin typeface="Arial" charset="0"/>
                <a:ea typeface="Arial" charset="0"/>
                <a:cs typeface="Arial" charset="0"/>
              </a:rPr>
              <a:t>In Version 2, we perform SQL operations.</a:t>
            </a:r>
          </a:p>
          <a:p>
            <a:pPr eaLnBrk="1" hangingPunct="1"/>
            <a:r>
              <a:rPr lang="en-US" altLang="en-US" dirty="0">
                <a:latin typeface="Arial" charset="0"/>
                <a:ea typeface="Arial" charset="0"/>
                <a:cs typeface="Arial" charset="0"/>
              </a:rPr>
              <a:t>We create a database.</a:t>
            </a:r>
          </a:p>
          <a:p>
            <a:pPr eaLnBrk="1" hangingPunct="1"/>
            <a:r>
              <a:rPr lang="en-US" altLang="en-US" dirty="0">
                <a:latin typeface="Arial" charset="0"/>
                <a:ea typeface="Arial" charset="0"/>
                <a:cs typeface="Arial" charset="0"/>
              </a:rPr>
              <a:t>We create a table inside that database.</a:t>
            </a:r>
          </a:p>
          <a:p>
            <a:pPr eaLnBrk="1" hangingPunct="1"/>
            <a:r>
              <a:rPr lang="en-US" altLang="en-US" dirty="0">
                <a:latin typeface="Arial" charset="0"/>
                <a:ea typeface="Arial" charset="0"/>
                <a:cs typeface="Arial" charset="0"/>
              </a:rPr>
              <a:t>We insert data in that table.</a:t>
            </a:r>
            <a:endParaRPr lang="en-US" altLang="en-US" sz="2800" b="1" dirty="0">
              <a:solidFill>
                <a:srgbClr val="000000"/>
              </a:solidFill>
              <a:latin typeface="Arial" charset="0"/>
              <a:ea typeface="Arial" charset="0"/>
              <a:cs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0" y="304800"/>
            <a:ext cx="8229600" cy="1143000"/>
          </a:xfrm>
        </p:spPr>
        <p:txBody>
          <a:bodyPr/>
          <a:lstStyle/>
          <a:p>
            <a:pPr eaLnBrk="1" hangingPunct="1"/>
            <a:r>
              <a:rPr lang="en-US" altLang="en-US"/>
              <a:t>Menus</a:t>
            </a:r>
          </a:p>
        </p:txBody>
      </p:sp>
      <p:sp>
        <p:nvSpPr>
          <p:cNvPr id="4099" name="Rectangle 3"/>
          <p:cNvSpPr>
            <a:spLocks noGrp="1" noChangeArrowheads="1"/>
          </p:cNvSpPr>
          <p:nvPr>
            <p:ph type="body" idx="4294967295"/>
          </p:nvPr>
        </p:nvSpPr>
        <p:spPr>
          <a:xfrm>
            <a:off x="0" y="1676400"/>
            <a:ext cx="8229600" cy="4114800"/>
          </a:xfrm>
        </p:spPr>
        <p:txBody>
          <a:bodyPr/>
          <a:lstStyle/>
          <a:p>
            <a:pPr eaLnBrk="1" hangingPunct="1"/>
            <a:r>
              <a:rPr lang="en-US" altLang="en-US">
                <a:latin typeface="Arial" charset="0"/>
                <a:ea typeface="Arial" charset="0"/>
                <a:cs typeface="Arial" charset="0"/>
              </a:rPr>
              <a:t>When we start a project using the Basic Activity template, menu code is automatically generated.</a:t>
            </a:r>
          </a:p>
          <a:p>
            <a:pPr eaLnBrk="1" hangingPunct="1"/>
            <a:r>
              <a:rPr lang="en-US" altLang="en-US">
                <a:latin typeface="Arial" charset="0"/>
                <a:ea typeface="Arial" charset="0"/>
                <a:cs typeface="Arial" charset="0"/>
              </a:rPr>
              <a:t>menu_main.xml file is automatically generated.</a:t>
            </a:r>
          </a:p>
          <a:p>
            <a:pPr eaLnBrk="1" hangingPunct="1"/>
            <a:r>
              <a:rPr lang="en-US" altLang="en-US">
                <a:latin typeface="Arial" charset="0"/>
                <a:ea typeface="Arial" charset="0"/>
                <a:cs typeface="Arial" charset="0"/>
              </a:rPr>
              <a:t>Menu related methods are automatically coded in MainActivity.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0" y="304800"/>
            <a:ext cx="8229600" cy="1143000"/>
          </a:xfrm>
        </p:spPr>
        <p:txBody>
          <a:bodyPr/>
          <a:lstStyle/>
          <a:p>
            <a:pPr eaLnBrk="1" hangingPunct="1"/>
            <a:r>
              <a:rPr lang="en-US" altLang="en-US" dirty="0"/>
              <a:t>Candy Table </a:t>
            </a:r>
            <a:r>
              <a:rPr lang="en-US" altLang="en-US" sz="1800" dirty="0"/>
              <a:t>(1 of 2)</a:t>
            </a:r>
            <a:endParaRPr lang="en-US" altLang="en-US" dirty="0"/>
          </a:p>
        </p:txBody>
      </p:sp>
      <p:sp>
        <p:nvSpPr>
          <p:cNvPr id="41987"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We keep it simple and store the following data:</a:t>
            </a:r>
          </a:p>
          <a:p>
            <a:pPr lvl="1" eaLnBrk="1" hangingPunct="1"/>
            <a:r>
              <a:rPr lang="en-US" altLang="en-US" dirty="0">
                <a:latin typeface="Arial" charset="0"/>
                <a:ea typeface="Arial" charset="0"/>
                <a:cs typeface="Arial" charset="0"/>
              </a:rPr>
              <a:t>Candy id, candy name, and candy price</a:t>
            </a:r>
          </a:p>
          <a:p>
            <a:pPr lvl="1" eaLnBrk="1" hangingPunct="1">
              <a:spcBef>
                <a:spcPts val="1200"/>
              </a:spcBef>
            </a:pPr>
            <a:r>
              <a:rPr lang="en-US" altLang="en-US" dirty="0">
                <a:latin typeface="Arial" charset="0"/>
                <a:ea typeface="Arial" charset="0"/>
                <a:cs typeface="Arial" charset="0"/>
                <a:sym typeface="Wingdings" panose="05000000000000000000" pitchFamily="2" charset="2"/>
              </a:rPr>
              <a:t> 3 columns (</a:t>
            </a:r>
            <a:r>
              <a:rPr lang="en-US" altLang="en-US" dirty="0" err="1">
                <a:latin typeface="Arial" charset="0"/>
                <a:ea typeface="Arial" charset="0"/>
                <a:cs typeface="Arial" charset="0"/>
                <a:sym typeface="Wingdings" panose="05000000000000000000" pitchFamily="2" charset="2"/>
              </a:rPr>
              <a:t>int</a:t>
            </a:r>
            <a:r>
              <a:rPr lang="en-US" altLang="en-US" dirty="0">
                <a:latin typeface="Arial" charset="0"/>
                <a:ea typeface="Arial" charset="0"/>
                <a:cs typeface="Arial" charset="0"/>
                <a:sym typeface="Wingdings" panose="05000000000000000000" pitchFamily="2" charset="2"/>
              </a:rPr>
              <a:t> auto increment, string, double or float)</a:t>
            </a:r>
            <a:endParaRPr lang="en-US" altLang="en-US" sz="2400" b="1" dirty="0">
              <a:solidFill>
                <a:srgbClr val="000000"/>
              </a:solidFill>
              <a:latin typeface="Arial" charset="0"/>
              <a:ea typeface="Arial" charset="0"/>
              <a:cs typeface="Arial"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0" y="228600"/>
            <a:ext cx="8229600" cy="1143000"/>
          </a:xfrm>
        </p:spPr>
        <p:txBody>
          <a:bodyPr/>
          <a:lstStyle/>
          <a:p>
            <a:pPr eaLnBrk="1" hangingPunct="1"/>
            <a:r>
              <a:rPr lang="en-US" altLang="en-US" dirty="0"/>
              <a:t>Candy Table </a:t>
            </a:r>
            <a:r>
              <a:rPr lang="en-US" altLang="en-US" sz="1800" dirty="0"/>
              <a:t>(2 of 2)</a:t>
            </a:r>
            <a:endParaRPr lang="en-US" altLang="en-US" dirty="0"/>
          </a:p>
        </p:txBody>
      </p:sp>
      <p:sp>
        <p:nvSpPr>
          <p:cNvPr id="43011" name="Rectangle 3"/>
          <p:cNvSpPr>
            <a:spLocks noGrp="1" noChangeArrowheads="1"/>
          </p:cNvSpPr>
          <p:nvPr>
            <p:ph type="body" idx="4294967295"/>
          </p:nvPr>
        </p:nvSpPr>
        <p:spPr>
          <a:xfrm>
            <a:off x="0" y="1600200"/>
            <a:ext cx="8229600" cy="4114800"/>
          </a:xfrm>
        </p:spPr>
        <p:txBody>
          <a:bodyPr/>
          <a:lstStyle/>
          <a:p>
            <a:pPr marL="0" indent="0" eaLnBrk="1" hangingPunct="1">
              <a:buNone/>
            </a:pPr>
            <a:r>
              <a:rPr lang="en-US" altLang="en-US" dirty="0">
                <a:latin typeface="Arial" charset="0"/>
                <a:ea typeface="Arial" charset="0"/>
                <a:cs typeface="Arial" charset="0"/>
              </a:rPr>
              <a:t>Possible data in the candy table:</a:t>
            </a:r>
          </a:p>
        </p:txBody>
      </p:sp>
      <p:graphicFrame>
        <p:nvGraphicFramePr>
          <p:cNvPr id="166940" name="Group 28"/>
          <p:cNvGraphicFramePr>
            <a:graphicFrameLocks noGrp="1"/>
          </p:cNvGraphicFramePr>
          <p:nvPr>
            <p:extLst>
              <p:ext uri="{D42A27DB-BD31-4B8C-83A1-F6EECF244321}">
                <p14:modId xmlns:p14="http://schemas.microsoft.com/office/powerpoint/2010/main" val="2110304342"/>
              </p:ext>
            </p:extLst>
          </p:nvPr>
        </p:nvGraphicFramePr>
        <p:xfrm>
          <a:off x="1524000" y="2667000"/>
          <a:ext cx="6096000" cy="2514600"/>
        </p:xfrm>
        <a:graphic>
          <a:graphicData uri="http://schemas.openxmlformats.org/drawingml/2006/table">
            <a:tbl>
              <a:tblPr/>
              <a:tblGrid>
                <a:gridCol w="685800">
                  <a:extLst>
                    <a:ext uri="{9D8B030D-6E8A-4147-A177-3AD203B41FA5}">
                      <a16:colId xmlns:a16="http://schemas.microsoft.com/office/drawing/2014/main" val="20000"/>
                    </a:ext>
                  </a:extLst>
                </a:gridCol>
                <a:gridCol w="33782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635000">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charset="0"/>
                          <a:ea typeface="Arial" charset="0"/>
                          <a:cs typeface="Arial"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ea typeface="Arial" charset="0"/>
                          <a:cs typeface="Arial"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ea typeface="Arial" charset="0"/>
                          <a:cs typeface="Arial" charset="0"/>
                        </a:rPr>
                        <a:t>Price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0400">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charset="0"/>
                          <a:ea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charset="0"/>
                          <a:ea typeface="Arial" charset="0"/>
                          <a:cs typeface="Arial" charset="0"/>
                        </a:rPr>
                        <a:t>Chocolate fudge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ea typeface="Arial" charset="0"/>
                          <a:cs typeface="Arial" charset="0"/>
                        </a:rPr>
                        <a:t>1.99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charset="0"/>
                          <a:ea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ea typeface="Arial" charset="0"/>
                          <a:cs typeface="Arial" charset="0"/>
                        </a:rPr>
                        <a:t>Walnut chocolate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ea typeface="Arial" charset="0"/>
                          <a:cs typeface="Arial" charset="0"/>
                        </a:rPr>
                        <a:t>2.99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charset="0"/>
                          <a:ea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charset="0"/>
                          <a:ea typeface="Arial" charset="0"/>
                          <a:cs typeface="Arial" charset="0"/>
                        </a:rPr>
                        <a:t>Hazelnut chocolate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charset="0"/>
                          <a:ea typeface="Arial" charset="0"/>
                          <a:cs typeface="Arial" charset="0"/>
                        </a:rPr>
                        <a:t>3.49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0" y="304800"/>
            <a:ext cx="8229600" cy="1143000"/>
          </a:xfrm>
        </p:spPr>
        <p:txBody>
          <a:bodyPr/>
          <a:lstStyle/>
          <a:p>
            <a:pPr eaLnBrk="1" hangingPunct="1"/>
            <a:r>
              <a:rPr lang="en-US" altLang="en-US" dirty="0"/>
              <a:t>Candy Class</a:t>
            </a:r>
          </a:p>
        </p:txBody>
      </p:sp>
      <p:sp>
        <p:nvSpPr>
          <p:cNvPr id="44035" name="Rectangle 3"/>
          <p:cNvSpPr>
            <a:spLocks noGrp="1" noChangeArrowheads="1"/>
          </p:cNvSpPr>
          <p:nvPr>
            <p:ph type="body" idx="4294967295"/>
          </p:nvPr>
        </p:nvSpPr>
        <p:spPr>
          <a:xfrm>
            <a:off x="0" y="1676400"/>
            <a:ext cx="8229600" cy="4114800"/>
          </a:xfrm>
        </p:spPr>
        <p:txBody>
          <a:bodyPr/>
          <a:lstStyle/>
          <a:p>
            <a:pPr eaLnBrk="1" hangingPunct="1"/>
            <a:r>
              <a:rPr lang="en-US" altLang="en-US" sz="2800" dirty="0">
                <a:latin typeface="Arial" charset="0"/>
                <a:ea typeface="Arial" charset="0"/>
                <a:cs typeface="Arial" charset="0"/>
              </a:rPr>
              <a:t>As part of the Model, we write a Candy class to encapsulate a Candy.</a:t>
            </a:r>
          </a:p>
          <a:p>
            <a:pPr eaLnBrk="1" hangingPunct="1"/>
            <a:r>
              <a:rPr lang="en-US" altLang="en-US" sz="2800" dirty="0">
                <a:latin typeface="Arial" charset="0"/>
                <a:ea typeface="Arial" charset="0"/>
                <a:cs typeface="Arial" charset="0"/>
              </a:rPr>
              <a:t>Three instance variables: </a:t>
            </a:r>
          </a:p>
          <a:p>
            <a:pPr lvl="1" eaLnBrk="1" hangingPunct="1"/>
            <a:r>
              <a:rPr lang="en-US" altLang="en-US" dirty="0">
                <a:latin typeface="Arial" charset="0"/>
                <a:ea typeface="Arial" charset="0"/>
                <a:cs typeface="Arial" charset="0"/>
              </a:rPr>
              <a:t>id, an </a:t>
            </a:r>
            <a:r>
              <a:rPr lang="en-US" altLang="en-US" dirty="0" err="1">
                <a:latin typeface="Arial" charset="0"/>
                <a:ea typeface="Arial" charset="0"/>
                <a:cs typeface="Arial" charset="0"/>
              </a:rPr>
              <a:t>int</a:t>
            </a:r>
            <a:endParaRPr lang="en-US" altLang="en-US" dirty="0">
              <a:latin typeface="Arial" charset="0"/>
              <a:ea typeface="Arial" charset="0"/>
              <a:cs typeface="Arial" charset="0"/>
            </a:endParaRPr>
          </a:p>
          <a:p>
            <a:pPr lvl="1" eaLnBrk="1" hangingPunct="1"/>
            <a:r>
              <a:rPr lang="en-US" altLang="en-US" dirty="0">
                <a:latin typeface="Arial" charset="0"/>
                <a:ea typeface="Arial" charset="0"/>
                <a:cs typeface="Arial" charset="0"/>
              </a:rPr>
              <a:t>name, a String </a:t>
            </a:r>
          </a:p>
          <a:p>
            <a:pPr lvl="1" eaLnBrk="1" hangingPunct="1"/>
            <a:r>
              <a:rPr lang="en-US" altLang="en-US" dirty="0">
                <a:latin typeface="Arial" charset="0"/>
                <a:ea typeface="Arial" charset="0"/>
                <a:cs typeface="Arial" charset="0"/>
              </a:rPr>
              <a:t>price, a double</a:t>
            </a:r>
          </a:p>
          <a:p>
            <a:pPr eaLnBrk="1" hangingPunct="1"/>
            <a:r>
              <a:rPr lang="en-US" altLang="en-US" sz="2800" dirty="0">
                <a:latin typeface="Arial" charset="0"/>
                <a:ea typeface="Arial" charset="0"/>
                <a:cs typeface="Arial" charset="0"/>
              </a:rPr>
              <a:t>Constructor, accessors, </a:t>
            </a:r>
            <a:r>
              <a:rPr lang="en-US" altLang="en-US" sz="2800" dirty="0" err="1">
                <a:latin typeface="Arial" charset="0"/>
                <a:ea typeface="Arial" charset="0"/>
                <a:cs typeface="Arial" charset="0"/>
              </a:rPr>
              <a:t>mutators</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toString</a:t>
            </a:r>
            <a:r>
              <a:rPr lang="en-US" altLang="en-US" sz="2800" dirty="0">
                <a:latin typeface="Arial" charset="0"/>
                <a:ea typeface="Arial" charset="0"/>
                <a:cs typeface="Arial" charset="0"/>
              </a:rPr>
              <a:t>.</a:t>
            </a:r>
          </a:p>
          <a:p>
            <a:pPr eaLnBrk="1" hangingPunct="1"/>
            <a:r>
              <a:rPr lang="en-US" altLang="en-US" sz="2800" dirty="0">
                <a:solidFill>
                  <a:srgbClr val="000000"/>
                </a:solidFill>
                <a:latin typeface="Arial" charset="0"/>
                <a:ea typeface="Arial" charset="0"/>
                <a:cs typeface="Arial" charset="0"/>
              </a:rPr>
              <a:t>See Example 5.14.</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Sqlite</a:t>
            </a:r>
            <a:r>
              <a:rPr lang="en-US" altLang="en-US" dirty="0"/>
              <a:t> Related Classes</a:t>
            </a:r>
          </a:p>
        </p:txBody>
      </p:sp>
      <p:sp>
        <p:nvSpPr>
          <p:cNvPr id="45059" name="Rectangle 3"/>
          <p:cNvSpPr>
            <a:spLocks noGrp="1" noChangeArrowheads="1"/>
          </p:cNvSpPr>
          <p:nvPr>
            <p:ph type="body" idx="4294967295"/>
          </p:nvPr>
        </p:nvSpPr>
        <p:spPr>
          <a:xfrm>
            <a:off x="0" y="1676400"/>
            <a:ext cx="8229600" cy="4114800"/>
          </a:xfrm>
        </p:spPr>
        <p:txBody>
          <a:bodyPr/>
          <a:lstStyle/>
          <a:p>
            <a:pPr eaLnBrk="1" hangingPunct="1"/>
            <a:r>
              <a:rPr lang="en-US" altLang="en-US">
                <a:solidFill>
                  <a:srgbClr val="000000"/>
                </a:solidFill>
                <a:latin typeface="Arial" charset="0"/>
                <a:ea typeface="Arial" charset="0"/>
                <a:cs typeface="Arial" charset="0"/>
              </a:rPr>
              <a:t>SQLiteOpenHelper: we extend this abstract class to manage a database along with its version.</a:t>
            </a:r>
          </a:p>
          <a:p>
            <a:pPr eaLnBrk="1" hangingPunct="1"/>
            <a:r>
              <a:rPr lang="en-US" altLang="en-US">
                <a:solidFill>
                  <a:srgbClr val="000000"/>
                </a:solidFill>
                <a:latin typeface="Arial" charset="0"/>
                <a:ea typeface="Arial" charset="0"/>
                <a:cs typeface="Arial" charset="0"/>
              </a:rPr>
              <a:t>We must override its onCreate and onUpgrade methods.</a:t>
            </a:r>
            <a:endParaRPr lang="en-US" altLang="en-US" sz="2800">
              <a:solidFill>
                <a:srgbClr val="000000"/>
              </a:solidFill>
              <a:latin typeface="Arial" charset="0"/>
              <a:ea typeface="Arial" charset="0"/>
              <a:cs typeface="Arial"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0" y="304800"/>
            <a:ext cx="8229600" cy="1143000"/>
          </a:xfrm>
        </p:spPr>
        <p:txBody>
          <a:bodyPr/>
          <a:lstStyle/>
          <a:p>
            <a:pPr eaLnBrk="1" hangingPunct="1"/>
            <a:r>
              <a:rPr lang="en-US" altLang="en-US"/>
              <a:t>DatabaseManager</a:t>
            </a:r>
          </a:p>
        </p:txBody>
      </p:sp>
      <p:sp>
        <p:nvSpPr>
          <p:cNvPr id="38915" name="Rectangle 3"/>
          <p:cNvSpPr>
            <a:spLocks noGrp="1" noChangeArrowheads="1"/>
          </p:cNvSpPr>
          <p:nvPr>
            <p:ph type="body" idx="4294967295"/>
          </p:nvPr>
        </p:nvSpPr>
        <p:spPr>
          <a:xfrm>
            <a:off x="0" y="1676400"/>
            <a:ext cx="8229600" cy="4114800"/>
          </a:xfrm>
        </p:spPr>
        <p:txBody>
          <a:bodyPr/>
          <a:lstStyle/>
          <a:p>
            <a:pPr eaLnBrk="1" hangingPunct="1">
              <a:defRPr/>
            </a:pPr>
            <a:r>
              <a:rPr lang="en-US" altLang="en-US" dirty="0">
                <a:solidFill>
                  <a:srgbClr val="000000"/>
                </a:solidFill>
                <a:latin typeface="Arial" charset="0"/>
                <a:ea typeface="Arial" charset="0"/>
                <a:cs typeface="Arial" charset="0"/>
              </a:rPr>
              <a:t>As part of our Model, we code the </a:t>
            </a:r>
            <a:r>
              <a:rPr lang="en-US" altLang="en-US" dirty="0" err="1">
                <a:solidFill>
                  <a:srgbClr val="000000"/>
                </a:solidFill>
                <a:latin typeface="Arial" charset="0"/>
                <a:ea typeface="Arial" charset="0"/>
                <a:cs typeface="Arial" charset="0"/>
              </a:rPr>
              <a:t>DatabaseManager</a:t>
            </a:r>
            <a:r>
              <a:rPr lang="en-US" altLang="en-US" dirty="0">
                <a:solidFill>
                  <a:srgbClr val="000000"/>
                </a:solidFill>
                <a:latin typeface="Arial" charset="0"/>
                <a:ea typeface="Arial" charset="0"/>
                <a:cs typeface="Arial" charset="0"/>
              </a:rPr>
              <a:t> class.</a:t>
            </a:r>
          </a:p>
          <a:p>
            <a:pPr eaLnBrk="1" hangingPunct="1">
              <a:defRPr/>
            </a:pPr>
            <a:r>
              <a:rPr lang="en-US" altLang="en-US" dirty="0">
                <a:solidFill>
                  <a:srgbClr val="000000"/>
                </a:solidFill>
                <a:latin typeface="Arial" charset="0"/>
                <a:ea typeface="Arial" charset="0"/>
                <a:cs typeface="Arial" charset="0"/>
              </a:rPr>
              <a:t>It contains methods to perform SQL operations related to the Candy class.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0" y="304800"/>
            <a:ext cx="8229600" cy="1143000"/>
          </a:xfrm>
        </p:spPr>
        <p:txBody>
          <a:bodyPr/>
          <a:lstStyle/>
          <a:p>
            <a:pPr eaLnBrk="1" hangingPunct="1"/>
            <a:r>
              <a:rPr lang="en-US" altLang="en-US">
                <a:solidFill>
                  <a:srgbClr val="000000"/>
                </a:solidFill>
              </a:rPr>
              <a:t>SQLiteOpenHelper</a:t>
            </a:r>
          </a:p>
        </p:txBody>
      </p:sp>
      <p:sp>
        <p:nvSpPr>
          <p:cNvPr id="167939" name="Rectangle 3"/>
          <p:cNvSpPr>
            <a:spLocks noGrp="1" noChangeArrowheads="1"/>
          </p:cNvSpPr>
          <p:nvPr>
            <p:ph type="body" idx="4294967295"/>
          </p:nvPr>
        </p:nvSpPr>
        <p:spPr>
          <a:xfrm>
            <a:off x="0" y="1676400"/>
            <a:ext cx="8229600" cy="4114800"/>
          </a:xfrm>
        </p:spPr>
        <p:txBody>
          <a:bodyPr/>
          <a:lstStyle/>
          <a:p>
            <a:pPr eaLnBrk="1" hangingPunct="1">
              <a:buFontTx/>
              <a:buNone/>
              <a:defRPr/>
            </a:pPr>
            <a:r>
              <a:rPr lang="en-US" altLang="en-US" sz="2400" dirty="0">
                <a:latin typeface="Arial" charset="0"/>
                <a:ea typeface="Arial" charset="0"/>
                <a:cs typeface="Arial" charset="0"/>
              </a:rPr>
              <a:t>public class </a:t>
            </a:r>
            <a:r>
              <a:rPr lang="en-US" altLang="en-US" sz="2400" dirty="0" err="1">
                <a:latin typeface="Arial" charset="0"/>
                <a:ea typeface="Arial" charset="0"/>
                <a:cs typeface="Arial" charset="0"/>
              </a:rPr>
              <a:t>DatabaseManager</a:t>
            </a:r>
            <a:r>
              <a:rPr lang="en-US" altLang="en-US" sz="2400" dirty="0">
                <a:latin typeface="Arial" charset="0"/>
                <a:ea typeface="Arial" charset="0"/>
                <a:cs typeface="Arial" charset="0"/>
              </a:rPr>
              <a:t> extends </a:t>
            </a:r>
            <a:r>
              <a:rPr lang="en-US" altLang="en-US" sz="2400" dirty="0" err="1">
                <a:latin typeface="Arial" charset="0"/>
                <a:ea typeface="Arial" charset="0"/>
                <a:cs typeface="Arial" charset="0"/>
              </a:rPr>
              <a:t>SQLiteOpenHelper</a:t>
            </a:r>
            <a:r>
              <a:rPr lang="en-US" altLang="en-US" sz="2400" dirty="0">
                <a:latin typeface="Arial" charset="0"/>
                <a:ea typeface="Arial" charset="0"/>
                <a:cs typeface="Arial" charset="0"/>
              </a:rPr>
              <a:t> {</a:t>
            </a:r>
            <a:br>
              <a:rPr lang="en-US" altLang="en-US" sz="2400" dirty="0">
                <a:latin typeface="Arial" charset="0"/>
                <a:ea typeface="Arial" charset="0"/>
                <a:cs typeface="Arial" charset="0"/>
              </a:rPr>
            </a:br>
            <a:r>
              <a:rPr lang="en-US" altLang="en-US" sz="2400" dirty="0">
                <a:latin typeface="Arial" charset="0"/>
                <a:ea typeface="Arial" charset="0"/>
                <a:cs typeface="Arial" charset="0"/>
              </a:rPr>
              <a:t>private static final String  DATABASE_NAME =  </a:t>
            </a:r>
          </a:p>
          <a:p>
            <a:pPr eaLnBrk="1" hangingPunct="1">
              <a:lnSpc>
                <a:spcPct val="120000"/>
              </a:lnSpc>
              <a:buFontTx/>
              <a:buNone/>
              <a:defRPr/>
            </a:pPr>
            <a:r>
              <a:rPr lang="en-US" altLang="en-US" sz="2400" dirty="0">
                <a:latin typeface="Arial" charset="0"/>
                <a:ea typeface="Arial" charset="0"/>
                <a:cs typeface="Arial" charset="0"/>
              </a:rPr>
              <a:t>          "</a:t>
            </a:r>
            <a:r>
              <a:rPr lang="en-US" altLang="en-US" sz="2400" dirty="0" err="1">
                <a:latin typeface="Arial" charset="0"/>
                <a:ea typeface="Arial" charset="0"/>
                <a:cs typeface="Arial" charset="0"/>
              </a:rPr>
              <a:t>candyDB</a:t>
            </a:r>
            <a:r>
              <a:rPr lang="en-US" altLang="en-US" sz="2400" dirty="0">
                <a:latin typeface="Arial" charset="0"/>
                <a:ea typeface="Arial" charset="0"/>
                <a:cs typeface="Arial" charset="0"/>
              </a:rPr>
              <a:t>";</a:t>
            </a:r>
            <a:br>
              <a:rPr lang="en-US" altLang="en-US" sz="2400" dirty="0">
                <a:latin typeface="Arial" charset="0"/>
                <a:ea typeface="Arial" charset="0"/>
                <a:cs typeface="Arial" charset="0"/>
              </a:rPr>
            </a:br>
            <a:r>
              <a:rPr lang="en-US" altLang="en-US" sz="2400" dirty="0">
                <a:latin typeface="Arial" charset="0"/>
                <a:ea typeface="Arial" charset="0"/>
                <a:cs typeface="Arial" charset="0"/>
              </a:rPr>
              <a:t>private static final </a:t>
            </a:r>
            <a:r>
              <a:rPr lang="en-US" altLang="en-US" sz="2400" dirty="0" err="1">
                <a:latin typeface="Arial" charset="0"/>
                <a:ea typeface="Arial" charset="0"/>
                <a:cs typeface="Arial" charset="0"/>
              </a:rPr>
              <a:t>int</a:t>
            </a:r>
            <a:r>
              <a:rPr lang="en-US" altLang="en-US" sz="2400" dirty="0">
                <a:latin typeface="Arial" charset="0"/>
                <a:ea typeface="Arial" charset="0"/>
                <a:cs typeface="Arial" charset="0"/>
              </a:rPr>
              <a:t> DATABASE_VERSION = 1;</a:t>
            </a:r>
            <a:br>
              <a:rPr lang="en-US" altLang="en-US" sz="2400" dirty="0">
                <a:latin typeface="Arial" charset="0"/>
                <a:ea typeface="Arial" charset="0"/>
                <a:cs typeface="Arial" charset="0"/>
              </a:rPr>
            </a:br>
            <a:r>
              <a:rPr lang="en-US" altLang="en-US" sz="2400" dirty="0">
                <a:latin typeface="Arial" charset="0"/>
                <a:ea typeface="Arial" charset="0"/>
                <a:cs typeface="Arial" charset="0"/>
              </a:rPr>
              <a:t>private static final String TABLE_CANDY = "candy";</a:t>
            </a:r>
            <a:br>
              <a:rPr lang="en-US" altLang="en-US" sz="2400" dirty="0">
                <a:latin typeface="Arial" charset="0"/>
                <a:ea typeface="Arial" charset="0"/>
                <a:cs typeface="Arial" charset="0"/>
              </a:rPr>
            </a:br>
            <a:r>
              <a:rPr lang="en-US" altLang="en-US" sz="2400" dirty="0">
                <a:latin typeface="Arial" charset="0"/>
                <a:ea typeface="Arial" charset="0"/>
                <a:cs typeface="Arial" charset="0"/>
              </a:rPr>
              <a:t>// other constants for column names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0" y="304800"/>
            <a:ext cx="8229600" cy="1143000"/>
          </a:xfrm>
        </p:spPr>
        <p:txBody>
          <a:bodyPr/>
          <a:lstStyle/>
          <a:p>
            <a:pPr eaLnBrk="1" hangingPunct="1"/>
            <a:r>
              <a:rPr lang="en-US" altLang="en-US"/>
              <a:t>onCreate and onUpgrade</a:t>
            </a:r>
          </a:p>
        </p:txBody>
      </p:sp>
      <p:sp>
        <p:nvSpPr>
          <p:cNvPr id="48131" name="Rectangle 3"/>
          <p:cNvSpPr>
            <a:spLocks noGrp="1" noChangeArrowheads="1"/>
          </p:cNvSpPr>
          <p:nvPr>
            <p:ph type="body" idx="4294967295"/>
          </p:nvPr>
        </p:nvSpPr>
        <p:spPr>
          <a:xfrm>
            <a:off x="0" y="1676400"/>
            <a:ext cx="8229600" cy="4114800"/>
          </a:xfrm>
        </p:spPr>
        <p:txBody>
          <a:bodyPr/>
          <a:lstStyle/>
          <a:p>
            <a:pPr eaLnBrk="1" hangingPunct="1"/>
            <a:r>
              <a:rPr lang="en-US" altLang="en-US" dirty="0">
                <a:solidFill>
                  <a:srgbClr val="000000"/>
                </a:solidFill>
                <a:latin typeface="Arial" charset="0"/>
                <a:ea typeface="Arial" charset="0"/>
                <a:cs typeface="Arial" charset="0"/>
              </a:rPr>
              <a:t>Inside </a:t>
            </a:r>
            <a:r>
              <a:rPr lang="en-US" altLang="en-US" dirty="0" err="1">
                <a:solidFill>
                  <a:srgbClr val="000000"/>
                </a:solidFill>
                <a:latin typeface="Arial" charset="0"/>
                <a:ea typeface="Arial" charset="0"/>
                <a:cs typeface="Arial" charset="0"/>
              </a:rPr>
              <a:t>onCreate</a:t>
            </a:r>
            <a:r>
              <a:rPr lang="en-US" altLang="en-US" dirty="0">
                <a:solidFill>
                  <a:srgbClr val="000000"/>
                </a:solidFill>
                <a:latin typeface="Arial" charset="0"/>
                <a:ea typeface="Arial" charset="0"/>
                <a:cs typeface="Arial" charset="0"/>
              </a:rPr>
              <a:t>: create the candy table</a:t>
            </a:r>
          </a:p>
          <a:p>
            <a:pPr eaLnBrk="1" hangingPunct="1">
              <a:spcBef>
                <a:spcPts val="1200"/>
              </a:spcBef>
            </a:pPr>
            <a:r>
              <a:rPr lang="en-US" altLang="en-US" dirty="0">
                <a:solidFill>
                  <a:srgbClr val="000000"/>
                </a:solidFill>
                <a:latin typeface="Arial" charset="0"/>
                <a:ea typeface="Arial" charset="0"/>
                <a:cs typeface="Arial" charset="0"/>
              </a:rPr>
              <a:t>Inside </a:t>
            </a:r>
            <a:r>
              <a:rPr lang="en-US" altLang="en-US" dirty="0" err="1">
                <a:solidFill>
                  <a:srgbClr val="000000"/>
                </a:solidFill>
                <a:latin typeface="Arial" charset="0"/>
                <a:ea typeface="Arial" charset="0"/>
                <a:cs typeface="Arial" charset="0"/>
              </a:rPr>
              <a:t>onUpgrade</a:t>
            </a:r>
            <a:r>
              <a:rPr lang="en-US" altLang="en-US" dirty="0">
                <a:solidFill>
                  <a:srgbClr val="000000"/>
                </a:solidFill>
                <a:latin typeface="Arial" charset="0"/>
                <a:ea typeface="Arial" charset="0"/>
                <a:cs typeface="Arial" charset="0"/>
              </a:rPr>
              <a:t>: drop the candy table and call </a:t>
            </a:r>
            <a:r>
              <a:rPr lang="en-US" altLang="en-US" dirty="0" err="1">
                <a:solidFill>
                  <a:srgbClr val="000000"/>
                </a:solidFill>
                <a:latin typeface="Arial" charset="0"/>
                <a:ea typeface="Arial" charset="0"/>
                <a:cs typeface="Arial" charset="0"/>
              </a:rPr>
              <a:t>onCreate</a:t>
            </a:r>
            <a:r>
              <a:rPr lang="en-US" altLang="en-US" dirty="0">
                <a:solidFill>
                  <a:srgbClr val="000000"/>
                </a:solidFill>
                <a:latin typeface="Arial" charset="0"/>
                <a:ea typeface="Arial" charset="0"/>
                <a:cs typeface="Arial" charset="0"/>
              </a:rPr>
              <a:t> to recreate it</a:t>
            </a:r>
            <a:endParaRPr lang="en-US" altLang="en-US" sz="2800" dirty="0">
              <a:solidFill>
                <a:srgbClr val="000000"/>
              </a:solidFill>
              <a:latin typeface="Arial" charset="0"/>
              <a:ea typeface="Arial" charset="0"/>
              <a:cs typeface="Arial"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Sqlite</a:t>
            </a:r>
            <a:r>
              <a:rPr lang="en-US" altLang="en-US" dirty="0"/>
              <a:t> Related Classes</a:t>
            </a:r>
          </a:p>
        </p:txBody>
      </p:sp>
      <p:sp>
        <p:nvSpPr>
          <p:cNvPr id="49155" name="Rectangle 3"/>
          <p:cNvSpPr>
            <a:spLocks noGrp="1" noChangeArrowheads="1"/>
          </p:cNvSpPr>
          <p:nvPr>
            <p:ph type="body" idx="4294967295"/>
          </p:nvPr>
        </p:nvSpPr>
        <p:spPr>
          <a:xfrm>
            <a:off x="0" y="1676400"/>
            <a:ext cx="8229600" cy="4114800"/>
          </a:xfrm>
        </p:spPr>
        <p:txBody>
          <a:bodyPr/>
          <a:lstStyle/>
          <a:p>
            <a:pPr eaLnBrk="1" hangingPunct="1"/>
            <a:r>
              <a:rPr lang="en-US" altLang="en-US" dirty="0" err="1">
                <a:solidFill>
                  <a:srgbClr val="000000"/>
                </a:solidFill>
                <a:latin typeface="Arial" charset="0"/>
                <a:ea typeface="Arial" charset="0"/>
                <a:cs typeface="Arial" charset="0"/>
              </a:rPr>
              <a:t>SQLiteDatabase</a:t>
            </a:r>
            <a:r>
              <a:rPr lang="en-US" altLang="en-US" dirty="0">
                <a:solidFill>
                  <a:srgbClr val="000000"/>
                </a:solidFill>
                <a:latin typeface="Arial" charset="0"/>
                <a:ea typeface="Arial" charset="0"/>
                <a:cs typeface="Arial" charset="0"/>
              </a:rPr>
              <a:t>: includes methods to execute SQL statements: insert, delete, update, select</a:t>
            </a:r>
          </a:p>
          <a:p>
            <a:pPr eaLnBrk="1" hangingPunct="1">
              <a:spcBef>
                <a:spcPts val="1800"/>
              </a:spcBef>
            </a:pPr>
            <a:r>
              <a:rPr lang="en-US" altLang="en-US" dirty="0">
                <a:solidFill>
                  <a:srgbClr val="000000"/>
                </a:solidFill>
                <a:latin typeface="Arial" charset="0"/>
                <a:ea typeface="Arial" charset="0"/>
                <a:cs typeface="Arial" charset="0"/>
              </a:rPr>
              <a:t>Both </a:t>
            </a:r>
            <a:r>
              <a:rPr lang="en-US" altLang="en-US" dirty="0" err="1">
                <a:solidFill>
                  <a:srgbClr val="000000"/>
                </a:solidFill>
                <a:latin typeface="Arial" charset="0"/>
                <a:ea typeface="Arial" charset="0"/>
                <a:cs typeface="Arial" charset="0"/>
              </a:rPr>
              <a:t>onCreate</a:t>
            </a:r>
            <a:r>
              <a:rPr lang="en-US" altLang="en-US" dirty="0">
                <a:solidFill>
                  <a:srgbClr val="000000"/>
                </a:solidFill>
                <a:latin typeface="Arial" charset="0"/>
                <a:ea typeface="Arial" charset="0"/>
                <a:cs typeface="Arial" charset="0"/>
              </a:rPr>
              <a:t> and </a:t>
            </a:r>
            <a:r>
              <a:rPr lang="en-US" altLang="en-US" dirty="0" err="1">
                <a:solidFill>
                  <a:srgbClr val="000000"/>
                </a:solidFill>
                <a:latin typeface="Arial" charset="0"/>
                <a:ea typeface="Arial" charset="0"/>
                <a:cs typeface="Arial" charset="0"/>
              </a:rPr>
              <a:t>onUpgrade</a:t>
            </a:r>
            <a:r>
              <a:rPr lang="en-US" altLang="en-US" dirty="0">
                <a:solidFill>
                  <a:srgbClr val="000000"/>
                </a:solidFill>
                <a:latin typeface="Arial" charset="0"/>
                <a:ea typeface="Arial" charset="0"/>
                <a:cs typeface="Arial" charset="0"/>
              </a:rPr>
              <a:t> include an </a:t>
            </a:r>
            <a:r>
              <a:rPr lang="en-US" altLang="en-US" dirty="0" err="1">
                <a:solidFill>
                  <a:srgbClr val="000000"/>
                </a:solidFill>
                <a:latin typeface="Arial" charset="0"/>
                <a:ea typeface="Arial" charset="0"/>
                <a:cs typeface="Arial" charset="0"/>
              </a:rPr>
              <a:t>SQLiteDatabase</a:t>
            </a:r>
            <a:r>
              <a:rPr lang="en-US" altLang="en-US" dirty="0">
                <a:solidFill>
                  <a:srgbClr val="000000"/>
                </a:solidFill>
                <a:latin typeface="Arial" charset="0"/>
                <a:ea typeface="Arial" charset="0"/>
                <a:cs typeface="Arial" charset="0"/>
              </a:rPr>
              <a:t> parameter.</a:t>
            </a:r>
            <a:endParaRPr lang="en-US" altLang="en-US" sz="2800" dirty="0">
              <a:solidFill>
                <a:srgbClr val="000000"/>
              </a:solidFill>
              <a:latin typeface="Arial" charset="0"/>
              <a:ea typeface="Arial" charset="0"/>
              <a:cs typeface="Arial"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solidFill>
                  <a:srgbClr val="000000"/>
                </a:solidFill>
              </a:rPr>
              <a:t>SQLiteDatabase</a:t>
            </a:r>
            <a:r>
              <a:rPr lang="en-US" altLang="en-US" dirty="0">
                <a:solidFill>
                  <a:srgbClr val="000000"/>
                </a:solidFill>
              </a:rPr>
              <a:t>: </a:t>
            </a:r>
            <a:r>
              <a:rPr lang="en-US" altLang="en-US" dirty="0" err="1">
                <a:solidFill>
                  <a:srgbClr val="000000"/>
                </a:solidFill>
              </a:rPr>
              <a:t>execSql</a:t>
            </a:r>
            <a:r>
              <a:rPr lang="en-US" altLang="en-US" dirty="0">
                <a:solidFill>
                  <a:srgbClr val="000000"/>
                </a:solidFill>
              </a:rPr>
              <a:t> Method</a:t>
            </a:r>
          </a:p>
        </p:txBody>
      </p:sp>
      <p:sp>
        <p:nvSpPr>
          <p:cNvPr id="43011" name="Rectangle 3"/>
          <p:cNvSpPr>
            <a:spLocks noGrp="1" noChangeArrowheads="1"/>
          </p:cNvSpPr>
          <p:nvPr>
            <p:ph type="body" idx="4294967295"/>
          </p:nvPr>
        </p:nvSpPr>
        <p:spPr>
          <a:xfrm>
            <a:off x="0" y="1676400"/>
            <a:ext cx="8229600" cy="4114800"/>
          </a:xfrm>
        </p:spPr>
        <p:txBody>
          <a:bodyPr/>
          <a:lstStyle/>
          <a:p>
            <a:pPr marL="0" indent="0" eaLnBrk="1" hangingPunct="1">
              <a:buFontTx/>
              <a:buNone/>
              <a:defRPr/>
            </a:pPr>
            <a:r>
              <a:rPr lang="en-US" altLang="en-US" dirty="0">
                <a:solidFill>
                  <a:srgbClr val="000000"/>
                </a:solidFill>
                <a:latin typeface="Arial" charset="0"/>
                <a:ea typeface="Arial" charset="0"/>
                <a:cs typeface="Arial" charset="0"/>
              </a:rPr>
              <a:t>void </a:t>
            </a:r>
            <a:r>
              <a:rPr lang="en-US" altLang="en-US" dirty="0" err="1">
                <a:solidFill>
                  <a:srgbClr val="000000"/>
                </a:solidFill>
                <a:latin typeface="Arial" charset="0"/>
                <a:ea typeface="Arial" charset="0"/>
                <a:cs typeface="Arial" charset="0"/>
              </a:rPr>
              <a:t>execSql</a:t>
            </a:r>
            <a:r>
              <a:rPr lang="en-US" altLang="en-US" dirty="0">
                <a:solidFill>
                  <a:srgbClr val="000000"/>
                </a:solidFill>
                <a:latin typeface="Arial" charset="0"/>
                <a:ea typeface="Arial" charset="0"/>
                <a:cs typeface="Arial" charset="0"/>
              </a:rPr>
              <a:t>( String </a:t>
            </a:r>
            <a:r>
              <a:rPr lang="en-US" altLang="en-US" dirty="0" err="1">
                <a:solidFill>
                  <a:srgbClr val="000000"/>
                </a:solidFill>
                <a:latin typeface="Arial" charset="0"/>
                <a:ea typeface="Arial" charset="0"/>
                <a:cs typeface="Arial" charset="0"/>
              </a:rPr>
              <a:t>sql</a:t>
            </a:r>
            <a:r>
              <a:rPr lang="en-US" altLang="en-US" dirty="0">
                <a:solidFill>
                  <a:srgbClr val="000000"/>
                </a:solidFill>
                <a:latin typeface="Arial" charset="0"/>
                <a:ea typeface="Arial" charset="0"/>
                <a:cs typeface="Arial" charset="0"/>
              </a:rPr>
              <a:t> )</a:t>
            </a:r>
          </a:p>
          <a:p>
            <a:pPr eaLnBrk="1" hangingPunct="1">
              <a:defRPr/>
            </a:pPr>
            <a:r>
              <a:rPr lang="en-US" altLang="en-US" dirty="0">
                <a:solidFill>
                  <a:srgbClr val="000000"/>
                </a:solidFill>
                <a:latin typeface="Arial" charset="0"/>
                <a:ea typeface="Arial" charset="0"/>
                <a:cs typeface="Arial" charset="0"/>
              </a:rPr>
              <a:t>Executes an SQL query that does not return data (for example, create, insert, delete, update – not select)</a:t>
            </a:r>
            <a:endParaRPr lang="en-US" altLang="en-US" sz="2800" dirty="0">
              <a:solidFill>
                <a:srgbClr val="000000"/>
              </a:solidFill>
              <a:latin typeface="Arial" charset="0"/>
              <a:ea typeface="Arial" charset="0"/>
              <a:cs typeface="Arial"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solidFill>
                  <a:srgbClr val="000000"/>
                </a:solidFill>
              </a:rPr>
              <a:t>onCreate</a:t>
            </a:r>
            <a:r>
              <a:rPr lang="en-US" altLang="en-US" dirty="0">
                <a:solidFill>
                  <a:srgbClr val="000000"/>
                </a:solidFill>
              </a:rPr>
              <a:t> Method</a:t>
            </a:r>
          </a:p>
        </p:txBody>
      </p:sp>
      <p:sp>
        <p:nvSpPr>
          <p:cNvPr id="168963" name="Rectangle 3"/>
          <p:cNvSpPr>
            <a:spLocks noGrp="1" noChangeArrowheads="1"/>
          </p:cNvSpPr>
          <p:nvPr>
            <p:ph type="body" idx="4294967295"/>
          </p:nvPr>
        </p:nvSpPr>
        <p:spPr>
          <a:xfrm>
            <a:off x="0" y="1676400"/>
            <a:ext cx="8229600" cy="4114800"/>
          </a:xfrm>
        </p:spPr>
        <p:txBody>
          <a:bodyPr/>
          <a:lstStyle/>
          <a:p>
            <a:pPr eaLnBrk="1" hangingPunct="1">
              <a:lnSpc>
                <a:spcPct val="90000"/>
              </a:lnSpc>
              <a:buFontTx/>
              <a:buNone/>
              <a:defRPr/>
            </a:pPr>
            <a:r>
              <a:rPr lang="en-US" altLang="en-US" sz="2400" dirty="0">
                <a:latin typeface="Arial" charset="0"/>
                <a:ea typeface="Arial" charset="0"/>
                <a:cs typeface="Arial" charset="0"/>
              </a:rPr>
              <a:t>// create candy table</a:t>
            </a:r>
          </a:p>
          <a:p>
            <a:pPr eaLnBrk="1" hangingPunct="1">
              <a:lnSpc>
                <a:spcPct val="90000"/>
              </a:lnSpc>
              <a:buFontTx/>
              <a:buNone/>
              <a:defRPr/>
            </a:pPr>
            <a:r>
              <a:rPr lang="en-US" altLang="en-US" sz="2400" dirty="0">
                <a:latin typeface="Arial" charset="0"/>
                <a:ea typeface="Arial" charset="0"/>
                <a:cs typeface="Arial" charset="0"/>
              </a:rPr>
              <a:t>public void </a:t>
            </a:r>
            <a:r>
              <a:rPr lang="en-US" altLang="en-US" sz="2400" dirty="0" err="1">
                <a:latin typeface="Arial" charset="0"/>
                <a:ea typeface="Arial" charset="0"/>
                <a:cs typeface="Arial" charset="0"/>
              </a:rPr>
              <a:t>onCreate</a:t>
            </a:r>
            <a:r>
              <a:rPr lang="en-US" altLang="en-US" sz="2400" dirty="0">
                <a:latin typeface="Arial" charset="0"/>
                <a:ea typeface="Arial" charset="0"/>
                <a:cs typeface="Arial" charset="0"/>
              </a:rPr>
              <a:t>( </a:t>
            </a:r>
            <a:r>
              <a:rPr lang="en-US" altLang="en-US" sz="2400" dirty="0" err="1">
                <a:latin typeface="Arial" charset="0"/>
                <a:ea typeface="Arial" charset="0"/>
                <a:cs typeface="Arial" charset="0"/>
              </a:rPr>
              <a:t>SQLiteDatabase</a:t>
            </a:r>
            <a:r>
              <a:rPr lang="en-US" altLang="en-US" sz="2400" dirty="0">
                <a:latin typeface="Arial" charset="0"/>
                <a:ea typeface="Arial" charset="0"/>
                <a:cs typeface="Arial" charset="0"/>
              </a:rPr>
              <a:t> </a:t>
            </a:r>
            <a:r>
              <a:rPr lang="en-US" altLang="en-US" sz="2400" dirty="0" err="1">
                <a:latin typeface="Arial" charset="0"/>
                <a:ea typeface="Arial" charset="0"/>
                <a:cs typeface="Arial" charset="0"/>
              </a:rPr>
              <a:t>db</a:t>
            </a:r>
            <a:r>
              <a:rPr lang="en-US" altLang="en-US" sz="2400" dirty="0">
                <a:latin typeface="Arial" charset="0"/>
                <a:ea typeface="Arial" charset="0"/>
                <a:cs typeface="Arial" charset="0"/>
              </a:rPr>
              <a:t> ) {</a:t>
            </a:r>
          </a:p>
          <a:p>
            <a:pPr eaLnBrk="1" hangingPunct="1">
              <a:lnSpc>
                <a:spcPct val="90000"/>
              </a:lnSpc>
              <a:buFontTx/>
              <a:buNone/>
              <a:defRPr/>
            </a:pPr>
            <a:r>
              <a:rPr lang="en-US" altLang="en-US" sz="2400" dirty="0">
                <a:latin typeface="Arial" charset="0"/>
                <a:ea typeface="Arial" charset="0"/>
                <a:cs typeface="Arial" charset="0"/>
              </a:rPr>
              <a:t>    // build </a:t>
            </a:r>
            <a:r>
              <a:rPr lang="en-US" altLang="en-US" sz="2400" dirty="0" err="1">
                <a:latin typeface="Arial" charset="0"/>
                <a:ea typeface="Arial" charset="0"/>
                <a:cs typeface="Arial" charset="0"/>
              </a:rPr>
              <a:t>sql</a:t>
            </a:r>
            <a:r>
              <a:rPr lang="en-US" altLang="en-US" sz="2400" dirty="0">
                <a:latin typeface="Arial" charset="0"/>
                <a:ea typeface="Arial" charset="0"/>
                <a:cs typeface="Arial" charset="0"/>
              </a:rPr>
              <a:t> create statement </a:t>
            </a:r>
          </a:p>
          <a:p>
            <a:pPr eaLnBrk="1" hangingPunct="1">
              <a:lnSpc>
                <a:spcPct val="90000"/>
              </a:lnSpc>
              <a:buFontTx/>
              <a:buNone/>
              <a:defRPr/>
            </a:pPr>
            <a:r>
              <a:rPr lang="en-US" altLang="en-US" sz="2400" dirty="0">
                <a:latin typeface="Arial" charset="0"/>
                <a:ea typeface="Arial" charset="0"/>
                <a:cs typeface="Arial" charset="0"/>
              </a:rPr>
              <a:t>    String </a:t>
            </a:r>
            <a:r>
              <a:rPr lang="en-US" altLang="en-US" sz="2400" dirty="0" err="1">
                <a:latin typeface="Arial" charset="0"/>
                <a:ea typeface="Arial" charset="0"/>
                <a:cs typeface="Arial" charset="0"/>
              </a:rPr>
              <a:t>sqlCreate</a:t>
            </a:r>
            <a:r>
              <a:rPr lang="en-US" altLang="en-US" sz="2400" dirty="0">
                <a:latin typeface="Arial" charset="0"/>
                <a:ea typeface="Arial" charset="0"/>
                <a:cs typeface="Arial" charset="0"/>
              </a:rPr>
              <a:t> = "create table " +  TABLE_CANDY + </a:t>
            </a:r>
          </a:p>
          <a:p>
            <a:pPr eaLnBrk="1" hangingPunct="1">
              <a:lnSpc>
                <a:spcPct val="90000"/>
              </a:lnSpc>
              <a:buFontTx/>
              <a:buNone/>
              <a:defRPr/>
            </a:pPr>
            <a:r>
              <a:rPr lang="en-US" altLang="en-US" sz="2400" dirty="0">
                <a:latin typeface="Arial" charset="0"/>
                <a:ea typeface="Arial" charset="0"/>
                <a:cs typeface="Arial" charset="0"/>
              </a:rPr>
              <a:t>         "( " + ID;</a:t>
            </a:r>
            <a:br>
              <a:rPr lang="en-US" altLang="en-US" sz="2400" dirty="0">
                <a:latin typeface="Arial" charset="0"/>
                <a:ea typeface="Arial" charset="0"/>
                <a:cs typeface="Arial" charset="0"/>
              </a:rPr>
            </a:br>
            <a:r>
              <a:rPr lang="en-US" altLang="en-US" sz="2400" dirty="0" err="1">
                <a:latin typeface="Arial" charset="0"/>
                <a:ea typeface="Arial" charset="0"/>
                <a:cs typeface="Arial" charset="0"/>
              </a:rPr>
              <a:t>sqlCreate</a:t>
            </a:r>
            <a:r>
              <a:rPr lang="en-US" altLang="en-US" sz="2400" dirty="0">
                <a:latin typeface="Arial" charset="0"/>
                <a:ea typeface="Arial" charset="0"/>
                <a:cs typeface="Arial" charset="0"/>
              </a:rPr>
              <a:t> += " integer primary key </a:t>
            </a:r>
            <a:r>
              <a:rPr lang="en-US" altLang="en-US" sz="2400" dirty="0" err="1">
                <a:latin typeface="Arial" charset="0"/>
                <a:ea typeface="Arial" charset="0"/>
                <a:cs typeface="Arial" charset="0"/>
              </a:rPr>
              <a:t>autoincrement</a:t>
            </a:r>
            <a:r>
              <a:rPr lang="en-US" altLang="en-US" sz="2400" dirty="0">
                <a:latin typeface="Arial" charset="0"/>
                <a:ea typeface="Arial" charset="0"/>
                <a:cs typeface="Arial" charset="0"/>
              </a:rPr>
              <a:t>, " +  </a:t>
            </a:r>
          </a:p>
          <a:p>
            <a:pPr eaLnBrk="1" hangingPunct="1">
              <a:lnSpc>
                <a:spcPct val="90000"/>
              </a:lnSpc>
              <a:buFontTx/>
              <a:buNone/>
              <a:defRPr/>
            </a:pPr>
            <a:r>
              <a:rPr lang="en-US" altLang="en-US" sz="2400" dirty="0">
                <a:latin typeface="Arial" charset="0"/>
                <a:ea typeface="Arial" charset="0"/>
                <a:cs typeface="Arial" charset="0"/>
              </a:rPr>
              <a:t>         NAME;  </a:t>
            </a:r>
          </a:p>
          <a:p>
            <a:pPr eaLnBrk="1" hangingPunct="1">
              <a:lnSpc>
                <a:spcPct val="90000"/>
              </a:lnSpc>
              <a:buFontTx/>
              <a:buNone/>
              <a:defRPr/>
            </a:pPr>
            <a:r>
              <a:rPr lang="en-US" altLang="en-US" sz="2400" dirty="0">
                <a:latin typeface="Arial" charset="0"/>
                <a:ea typeface="Arial" charset="0"/>
                <a:cs typeface="Arial" charset="0"/>
              </a:rPr>
              <a:t>    </a:t>
            </a:r>
            <a:r>
              <a:rPr lang="en-US" altLang="en-US" sz="2400" dirty="0" err="1">
                <a:latin typeface="Arial" charset="0"/>
                <a:ea typeface="Arial" charset="0"/>
                <a:cs typeface="Arial" charset="0"/>
              </a:rPr>
              <a:t>sqlCreate</a:t>
            </a:r>
            <a:r>
              <a:rPr lang="en-US" altLang="en-US" sz="2400" dirty="0">
                <a:latin typeface="Arial" charset="0"/>
                <a:ea typeface="Arial" charset="0"/>
                <a:cs typeface="Arial" charset="0"/>
              </a:rPr>
              <a:t> += " text, " + PRICE + " real )";    </a:t>
            </a:r>
          </a:p>
          <a:p>
            <a:pPr eaLnBrk="1" hangingPunct="1">
              <a:lnSpc>
                <a:spcPct val="90000"/>
              </a:lnSpc>
              <a:buFontTx/>
              <a:buNone/>
              <a:defRPr/>
            </a:pPr>
            <a:r>
              <a:rPr lang="en-US" altLang="en-US" sz="2400" dirty="0">
                <a:latin typeface="Arial" charset="0"/>
                <a:ea typeface="Arial" charset="0"/>
                <a:cs typeface="Arial" charset="0"/>
              </a:rPr>
              <a:t>    </a:t>
            </a:r>
            <a:r>
              <a:rPr lang="en-US" altLang="en-US" sz="2400" dirty="0" err="1">
                <a:latin typeface="Arial" charset="0"/>
                <a:ea typeface="Arial" charset="0"/>
                <a:cs typeface="Arial" charset="0"/>
              </a:rPr>
              <a:t>db.execSQL</a:t>
            </a:r>
            <a:r>
              <a:rPr lang="en-US" altLang="en-US" sz="2400" dirty="0">
                <a:latin typeface="Arial" charset="0"/>
                <a:ea typeface="Arial" charset="0"/>
                <a:cs typeface="Arial" charset="0"/>
              </a:rPr>
              <a:t>( </a:t>
            </a:r>
            <a:r>
              <a:rPr lang="en-US" altLang="en-US" sz="2400" dirty="0" err="1">
                <a:latin typeface="Arial" charset="0"/>
                <a:ea typeface="Arial" charset="0"/>
                <a:cs typeface="Arial" charset="0"/>
              </a:rPr>
              <a:t>sqlCreate</a:t>
            </a:r>
            <a:r>
              <a:rPr lang="en-US" altLang="en-US" sz="2400" dirty="0">
                <a:latin typeface="Arial" charset="0"/>
                <a:ea typeface="Arial" charset="0"/>
                <a:cs typeface="Arial" charset="0"/>
              </a:rPr>
              <a:t> );  </a:t>
            </a:r>
          </a:p>
          <a:p>
            <a:pPr eaLnBrk="1" hangingPunct="1">
              <a:lnSpc>
                <a:spcPct val="90000"/>
              </a:lnSpc>
              <a:buFontTx/>
              <a:buNone/>
              <a:defRPr/>
            </a:pPr>
            <a:r>
              <a:rPr lang="en-US" altLang="en-US" sz="2400" dirty="0">
                <a:latin typeface="Arial" charset="0"/>
                <a:ea typeface="Arial" charset="0"/>
                <a:cs typeface="Arial"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0" y="304800"/>
            <a:ext cx="8229600" cy="1143000"/>
          </a:xfrm>
        </p:spPr>
        <p:txBody>
          <a:bodyPr/>
          <a:lstStyle/>
          <a:p>
            <a:pPr eaLnBrk="1" hangingPunct="1"/>
            <a:r>
              <a:rPr lang="en-US" altLang="en-US" dirty="0"/>
              <a:t>menu_main.xml </a:t>
            </a:r>
            <a:r>
              <a:rPr lang="en-US" altLang="en-US" sz="1800" dirty="0"/>
              <a:t>(1 of 2)</a:t>
            </a:r>
            <a:endParaRPr lang="en-US" altLang="en-US" dirty="0"/>
          </a:p>
        </p:txBody>
      </p:sp>
      <p:sp>
        <p:nvSpPr>
          <p:cNvPr id="5123"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menu element</a:t>
            </a:r>
          </a:p>
          <a:p>
            <a:pPr eaLnBrk="1" hangingPunct="1"/>
            <a:r>
              <a:rPr lang="en-US" altLang="en-US" dirty="0">
                <a:latin typeface="Arial" charset="0"/>
                <a:ea typeface="Arial" charset="0"/>
                <a:cs typeface="Arial" charset="0"/>
              </a:rPr>
              <a:t>One item element inside</a:t>
            </a:r>
          </a:p>
          <a:p>
            <a:pPr eaLnBrk="1" hangingPunct="1"/>
            <a:r>
              <a:rPr lang="en-US" altLang="en-US" dirty="0">
                <a:latin typeface="Arial" charset="0"/>
                <a:ea typeface="Arial" charset="0"/>
                <a:cs typeface="Arial" charset="0"/>
              </a:rPr>
              <a:t>There could be more item elements added.</a:t>
            </a:r>
          </a:p>
          <a:p>
            <a:pPr eaLnBrk="1" hangingPunct="1"/>
            <a:r>
              <a:rPr lang="en-US" altLang="en-US" dirty="0">
                <a:latin typeface="Arial" charset="0"/>
                <a:ea typeface="Arial" charset="0"/>
                <a:cs typeface="Arial" charset="0"/>
              </a:rPr>
              <a:t>menu_main.xml defines a menu using an XML resource (and a menu can also be defined programmatically).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solidFill>
                  <a:srgbClr val="000000"/>
                </a:solidFill>
              </a:rPr>
              <a:t>onUpgrade</a:t>
            </a:r>
            <a:r>
              <a:rPr lang="en-US" altLang="en-US" dirty="0">
                <a:solidFill>
                  <a:srgbClr val="000000"/>
                </a:solidFill>
              </a:rPr>
              <a:t> Method</a:t>
            </a:r>
          </a:p>
        </p:txBody>
      </p:sp>
      <p:sp>
        <p:nvSpPr>
          <p:cNvPr id="172035" name="Rectangle 3"/>
          <p:cNvSpPr>
            <a:spLocks noGrp="1" noChangeArrowheads="1"/>
          </p:cNvSpPr>
          <p:nvPr>
            <p:ph type="body" idx="4294967295"/>
          </p:nvPr>
        </p:nvSpPr>
        <p:spPr>
          <a:xfrm>
            <a:off x="0" y="1676400"/>
            <a:ext cx="8229600" cy="4114800"/>
          </a:xfrm>
        </p:spPr>
        <p:txBody>
          <a:bodyPr/>
          <a:lstStyle/>
          <a:p>
            <a:pPr eaLnBrk="1" hangingPunct="1">
              <a:buFontTx/>
              <a:buNone/>
              <a:defRPr/>
            </a:pPr>
            <a:r>
              <a:rPr lang="en-US" altLang="en-US" sz="2800" dirty="0">
                <a:latin typeface="Arial" charset="0"/>
                <a:ea typeface="Arial" charset="0"/>
                <a:cs typeface="Arial" charset="0"/>
              </a:rPr>
              <a:t>// drop candy table, recreate it</a:t>
            </a:r>
          </a:p>
          <a:p>
            <a:pPr eaLnBrk="1" hangingPunct="1">
              <a:buFontTx/>
              <a:buNone/>
              <a:defRPr/>
            </a:pPr>
            <a:r>
              <a:rPr lang="en-US" altLang="en-US" sz="2800" dirty="0">
                <a:latin typeface="Arial" charset="0"/>
                <a:ea typeface="Arial" charset="0"/>
                <a:cs typeface="Arial" charset="0"/>
              </a:rPr>
              <a:t>public void </a:t>
            </a:r>
            <a:r>
              <a:rPr lang="en-US" altLang="en-US" sz="2800" dirty="0" err="1">
                <a:latin typeface="Arial" charset="0"/>
                <a:ea typeface="Arial" charset="0"/>
                <a:cs typeface="Arial" charset="0"/>
              </a:rPr>
              <a:t>onUpgrade</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SQLiteDatabase</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db</a:t>
            </a:r>
            <a:r>
              <a:rPr lang="en-US" altLang="en-US" sz="2800" dirty="0">
                <a:latin typeface="Arial" charset="0"/>
                <a:ea typeface="Arial" charset="0"/>
                <a:cs typeface="Arial" charset="0"/>
              </a:rPr>
              <a:t>,</a:t>
            </a:r>
            <a:br>
              <a:rPr lang="en-US" altLang="en-US" sz="2800" dirty="0">
                <a:latin typeface="Arial" charset="0"/>
                <a:ea typeface="Arial" charset="0"/>
                <a:cs typeface="Arial" charset="0"/>
              </a:rPr>
            </a:b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int</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oldVersion</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int</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newVersion</a:t>
            </a:r>
            <a:r>
              <a:rPr lang="en-US" altLang="en-US" sz="2800" dirty="0">
                <a:latin typeface="Arial" charset="0"/>
                <a:ea typeface="Arial" charset="0"/>
                <a:cs typeface="Arial" charset="0"/>
              </a:rPr>
              <a:t> ) {</a:t>
            </a:r>
            <a:br>
              <a:rPr lang="en-US" altLang="en-US" sz="2800" dirty="0">
                <a:latin typeface="Arial" charset="0"/>
                <a:ea typeface="Arial" charset="0"/>
                <a:cs typeface="Arial" charset="0"/>
              </a:rPr>
            </a:br>
            <a:r>
              <a:rPr lang="en-US" altLang="en-US" sz="2800" dirty="0">
                <a:latin typeface="Arial" charset="0"/>
                <a:ea typeface="Arial" charset="0"/>
                <a:cs typeface="Arial" charset="0"/>
              </a:rPr>
              <a:t>// Drop old table if it exists</a:t>
            </a:r>
            <a:br>
              <a:rPr lang="en-US" altLang="en-US" sz="2800" dirty="0">
                <a:latin typeface="Arial" charset="0"/>
                <a:ea typeface="Arial" charset="0"/>
                <a:cs typeface="Arial" charset="0"/>
              </a:rPr>
            </a:br>
            <a:r>
              <a:rPr lang="en-US" altLang="en-US" sz="2800" dirty="0" err="1">
                <a:latin typeface="Arial" charset="0"/>
                <a:ea typeface="Arial" charset="0"/>
                <a:cs typeface="Arial" charset="0"/>
              </a:rPr>
              <a:t>db.execSQL</a:t>
            </a:r>
            <a:r>
              <a:rPr lang="en-US" altLang="en-US" sz="2800" dirty="0">
                <a:latin typeface="Arial" charset="0"/>
                <a:ea typeface="Arial" charset="0"/>
                <a:cs typeface="Arial" charset="0"/>
              </a:rPr>
              <a:t>( "drop table if exists " + </a:t>
            </a:r>
          </a:p>
          <a:p>
            <a:pPr eaLnBrk="1" hangingPunct="1">
              <a:buFontTx/>
              <a:buNone/>
              <a:defRPr/>
            </a:pPr>
            <a:r>
              <a:rPr lang="en-US" altLang="en-US" sz="2800" dirty="0">
                <a:latin typeface="Arial" charset="0"/>
                <a:ea typeface="Arial" charset="0"/>
                <a:cs typeface="Arial" charset="0"/>
              </a:rPr>
              <a:t>               TABLE_CANDY );</a:t>
            </a:r>
            <a:br>
              <a:rPr lang="en-US" altLang="en-US" sz="2800" dirty="0">
                <a:latin typeface="Arial" charset="0"/>
                <a:ea typeface="Arial" charset="0"/>
                <a:cs typeface="Arial" charset="0"/>
              </a:rPr>
            </a:br>
            <a:r>
              <a:rPr lang="en-US" altLang="en-US" sz="2800" dirty="0">
                <a:latin typeface="Arial" charset="0"/>
                <a:ea typeface="Arial" charset="0"/>
                <a:cs typeface="Arial" charset="0"/>
              </a:rPr>
              <a:t>// Re-create table(s)</a:t>
            </a:r>
            <a:br>
              <a:rPr lang="en-US" altLang="en-US" sz="2800" dirty="0">
                <a:latin typeface="Arial" charset="0"/>
                <a:ea typeface="Arial" charset="0"/>
                <a:cs typeface="Arial" charset="0"/>
              </a:rPr>
            </a:br>
            <a:r>
              <a:rPr lang="en-US" altLang="en-US" sz="2800" dirty="0" err="1">
                <a:latin typeface="Arial" charset="0"/>
                <a:ea typeface="Arial" charset="0"/>
                <a:cs typeface="Arial" charset="0"/>
              </a:rPr>
              <a:t>onCreate</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db</a:t>
            </a:r>
            <a:r>
              <a:rPr lang="en-US" altLang="en-US" sz="2800" dirty="0">
                <a:latin typeface="Arial" charset="0"/>
                <a:ea typeface="Arial" charset="0"/>
                <a:cs typeface="Arial" charset="0"/>
              </a:rPr>
              <a:t> ); </a:t>
            </a:r>
          </a:p>
          <a:p>
            <a:pPr eaLnBrk="1" hangingPunct="1">
              <a:buFontTx/>
              <a:buNone/>
              <a:defRPr/>
            </a:pPr>
            <a:r>
              <a:rPr lang="en-US" altLang="en-US" sz="2800" dirty="0">
                <a:latin typeface="Arial" charset="0"/>
                <a:ea typeface="Arial" charset="0"/>
                <a:cs typeface="Arial" charset="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DatabaseManager</a:t>
            </a:r>
            <a:r>
              <a:rPr lang="en-US" altLang="en-US" dirty="0"/>
              <a:t> Methods </a:t>
            </a:r>
            <a:r>
              <a:rPr lang="en-US" altLang="en-US" sz="1800" dirty="0"/>
              <a:t>(1 of 2)</a:t>
            </a:r>
            <a:endParaRPr lang="en-US" altLang="en-US" dirty="0"/>
          </a:p>
        </p:txBody>
      </p:sp>
      <p:sp>
        <p:nvSpPr>
          <p:cNvPr id="53251" name="Rectangle 3"/>
          <p:cNvSpPr>
            <a:spLocks noGrp="1" noChangeArrowheads="1"/>
          </p:cNvSpPr>
          <p:nvPr>
            <p:ph type="body" idx="4294967295"/>
          </p:nvPr>
        </p:nvSpPr>
        <p:spPr>
          <a:xfrm>
            <a:off x="0" y="1676400"/>
            <a:ext cx="8229600" cy="4114800"/>
          </a:xfrm>
        </p:spPr>
        <p:txBody>
          <a:bodyPr/>
          <a:lstStyle/>
          <a:p>
            <a:pPr marL="0" indent="0" eaLnBrk="1" hangingPunct="1">
              <a:buNone/>
            </a:pPr>
            <a:r>
              <a:rPr lang="en-US" altLang="en-US" dirty="0">
                <a:solidFill>
                  <a:srgbClr val="000000"/>
                </a:solidFill>
                <a:latin typeface="Arial" charset="0"/>
                <a:ea typeface="Arial" charset="0"/>
                <a:cs typeface="Arial" charset="0"/>
              </a:rPr>
              <a:t>Inside </a:t>
            </a:r>
            <a:r>
              <a:rPr lang="en-US" altLang="en-US" dirty="0" err="1">
                <a:solidFill>
                  <a:srgbClr val="000000"/>
                </a:solidFill>
                <a:latin typeface="Arial" charset="0"/>
                <a:ea typeface="Arial" charset="0"/>
                <a:cs typeface="Arial" charset="0"/>
              </a:rPr>
              <a:t>DatabaseManager</a:t>
            </a:r>
            <a:r>
              <a:rPr lang="en-US" altLang="en-US" dirty="0">
                <a:solidFill>
                  <a:srgbClr val="000000"/>
                </a:solidFill>
                <a:latin typeface="Arial" charset="0"/>
                <a:ea typeface="Arial" charset="0"/>
                <a:cs typeface="Arial" charset="0"/>
              </a:rPr>
              <a:t>, we also provide methods to:</a:t>
            </a:r>
          </a:p>
          <a:p>
            <a:pPr eaLnBrk="1" hangingPunct="1"/>
            <a:r>
              <a:rPr lang="en-US" altLang="en-US" dirty="0">
                <a:solidFill>
                  <a:srgbClr val="000000"/>
                </a:solidFill>
                <a:latin typeface="Arial" charset="0"/>
                <a:ea typeface="Arial" charset="0"/>
                <a:cs typeface="Arial" charset="0"/>
              </a:rPr>
              <a:t>Insert a candy</a:t>
            </a:r>
          </a:p>
          <a:p>
            <a:pPr eaLnBrk="1" hangingPunct="1"/>
            <a:r>
              <a:rPr lang="en-US" altLang="en-US" dirty="0">
                <a:solidFill>
                  <a:srgbClr val="000000"/>
                </a:solidFill>
                <a:latin typeface="Arial" charset="0"/>
                <a:ea typeface="Arial" charset="0"/>
                <a:cs typeface="Arial" charset="0"/>
              </a:rPr>
              <a:t>Delete a candy based on its id</a:t>
            </a:r>
          </a:p>
          <a:p>
            <a:pPr eaLnBrk="1" hangingPunct="1"/>
            <a:r>
              <a:rPr lang="en-US" altLang="en-US" dirty="0">
                <a:solidFill>
                  <a:srgbClr val="000000"/>
                </a:solidFill>
                <a:latin typeface="Arial" charset="0"/>
                <a:ea typeface="Arial" charset="0"/>
                <a:cs typeface="Arial" charset="0"/>
              </a:rPr>
              <a:t>Update a candy (name and price, based on id)</a:t>
            </a:r>
            <a:endParaRPr lang="en-US" altLang="en-US" sz="2800" dirty="0">
              <a:solidFill>
                <a:srgbClr val="000000"/>
              </a:solidFill>
              <a:latin typeface="Arial" charset="0"/>
              <a:ea typeface="Arial" charset="0"/>
              <a:cs typeface="Arial"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DatabaseManager</a:t>
            </a:r>
            <a:r>
              <a:rPr lang="en-US" altLang="en-US" dirty="0"/>
              <a:t> Methods </a:t>
            </a:r>
            <a:r>
              <a:rPr lang="en-US" altLang="en-US" sz="1800" dirty="0"/>
              <a:t>(2 of 2)</a:t>
            </a:r>
            <a:endParaRPr lang="en-US" altLang="en-US" dirty="0"/>
          </a:p>
        </p:txBody>
      </p:sp>
      <p:sp>
        <p:nvSpPr>
          <p:cNvPr id="54275" name="Rectangle 3"/>
          <p:cNvSpPr>
            <a:spLocks noGrp="1" noChangeArrowheads="1"/>
          </p:cNvSpPr>
          <p:nvPr>
            <p:ph type="body" idx="4294967295"/>
          </p:nvPr>
        </p:nvSpPr>
        <p:spPr>
          <a:xfrm>
            <a:off x="0" y="1676400"/>
            <a:ext cx="8229600" cy="4114800"/>
          </a:xfrm>
        </p:spPr>
        <p:txBody>
          <a:bodyPr/>
          <a:lstStyle/>
          <a:p>
            <a:pPr marL="0" indent="0" eaLnBrk="1" hangingPunct="1">
              <a:buNone/>
            </a:pPr>
            <a:r>
              <a:rPr lang="en-US" altLang="en-US" dirty="0">
                <a:solidFill>
                  <a:srgbClr val="000000"/>
                </a:solidFill>
                <a:latin typeface="Arial" charset="0"/>
                <a:ea typeface="Arial" charset="0"/>
                <a:cs typeface="Arial" charset="0"/>
              </a:rPr>
              <a:t>We add more methods to:</a:t>
            </a:r>
          </a:p>
          <a:p>
            <a:pPr eaLnBrk="1" hangingPunct="1"/>
            <a:r>
              <a:rPr lang="en-US" altLang="en-US" dirty="0">
                <a:solidFill>
                  <a:srgbClr val="000000"/>
                </a:solidFill>
                <a:latin typeface="Arial" charset="0"/>
                <a:ea typeface="Arial" charset="0"/>
                <a:cs typeface="Arial" charset="0"/>
              </a:rPr>
              <a:t>Select a candy based on its id</a:t>
            </a:r>
          </a:p>
          <a:p>
            <a:pPr eaLnBrk="1" hangingPunct="1"/>
            <a:r>
              <a:rPr lang="en-US" altLang="en-US" dirty="0">
                <a:solidFill>
                  <a:srgbClr val="000000"/>
                </a:solidFill>
                <a:latin typeface="Arial" charset="0"/>
                <a:ea typeface="Arial" charset="0"/>
                <a:cs typeface="Arial" charset="0"/>
              </a:rPr>
              <a:t>Select all the candies</a:t>
            </a:r>
            <a:endParaRPr lang="en-US" altLang="en-US" sz="2800" dirty="0">
              <a:solidFill>
                <a:srgbClr val="000000"/>
              </a:solidFill>
              <a:latin typeface="Arial" charset="0"/>
              <a:ea typeface="Arial" charset="0"/>
              <a:cs typeface="Arial"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0" y="304800"/>
            <a:ext cx="8229600" cy="1143000"/>
          </a:xfrm>
        </p:spPr>
        <p:txBody>
          <a:bodyPr/>
          <a:lstStyle/>
          <a:p>
            <a:pPr eaLnBrk="1" hangingPunct="1"/>
            <a:r>
              <a:rPr lang="en-US" altLang="en-US" dirty="0"/>
              <a:t>Insert Method </a:t>
            </a:r>
            <a:r>
              <a:rPr lang="en-US" altLang="en-US" sz="1800" dirty="0"/>
              <a:t>(1 of 2)</a:t>
            </a:r>
            <a:endParaRPr lang="en-US" altLang="en-US" dirty="0"/>
          </a:p>
        </p:txBody>
      </p:sp>
      <p:sp>
        <p:nvSpPr>
          <p:cNvPr id="55299" name="Rectangle 3"/>
          <p:cNvSpPr>
            <a:spLocks noGrp="1" noChangeArrowheads="1"/>
          </p:cNvSpPr>
          <p:nvPr>
            <p:ph type="body" idx="4294967295"/>
          </p:nvPr>
        </p:nvSpPr>
        <p:spPr>
          <a:xfrm>
            <a:off x="0" y="1676400"/>
            <a:ext cx="8229600" cy="4114800"/>
          </a:xfrm>
        </p:spPr>
        <p:txBody>
          <a:bodyPr/>
          <a:lstStyle/>
          <a:p>
            <a:pPr eaLnBrk="1" hangingPunct="1"/>
            <a:r>
              <a:rPr lang="en-US" altLang="en-US" dirty="0">
                <a:solidFill>
                  <a:srgbClr val="000000"/>
                </a:solidFill>
                <a:latin typeface="Arial" charset="0"/>
                <a:ea typeface="Arial" charset="0"/>
                <a:cs typeface="Arial" charset="0"/>
              </a:rPr>
              <a:t>One parameter, a Candy reference (to a Candy object that we insert in the candy table)</a:t>
            </a:r>
          </a:p>
          <a:p>
            <a:pPr eaLnBrk="1" hangingPunct="1"/>
            <a:r>
              <a:rPr lang="en-US" altLang="en-US" dirty="0">
                <a:solidFill>
                  <a:srgbClr val="000000"/>
                </a:solidFill>
                <a:latin typeface="Arial" charset="0"/>
                <a:ea typeface="Arial" charset="0"/>
                <a:cs typeface="Arial" charset="0"/>
              </a:rPr>
              <a:t>Get a reference to our </a:t>
            </a:r>
            <a:r>
              <a:rPr lang="en-US" altLang="en-US" dirty="0" err="1">
                <a:solidFill>
                  <a:srgbClr val="000000"/>
                </a:solidFill>
                <a:latin typeface="Arial" charset="0"/>
                <a:ea typeface="Arial" charset="0"/>
                <a:cs typeface="Arial" charset="0"/>
              </a:rPr>
              <a:t>SQLiteDatabase</a:t>
            </a:r>
            <a:endParaRPr lang="en-US" altLang="en-US" dirty="0">
              <a:solidFill>
                <a:srgbClr val="000000"/>
              </a:solidFill>
              <a:latin typeface="Arial" charset="0"/>
              <a:ea typeface="Arial" charset="0"/>
              <a:cs typeface="Arial" charset="0"/>
            </a:endParaRPr>
          </a:p>
          <a:p>
            <a:pPr eaLnBrk="1" hangingPunct="1"/>
            <a:r>
              <a:rPr lang="en-US" altLang="en-US" dirty="0">
                <a:solidFill>
                  <a:srgbClr val="000000"/>
                </a:solidFill>
                <a:latin typeface="Arial" charset="0"/>
                <a:ea typeface="Arial" charset="0"/>
                <a:cs typeface="Arial" charset="0"/>
              </a:rPr>
              <a:t>Define the insert SQL String</a:t>
            </a:r>
          </a:p>
          <a:p>
            <a:pPr eaLnBrk="1" hangingPunct="1"/>
            <a:r>
              <a:rPr lang="en-US" altLang="en-US" dirty="0">
                <a:solidFill>
                  <a:srgbClr val="000000"/>
                </a:solidFill>
                <a:latin typeface="Arial" charset="0"/>
                <a:ea typeface="Arial" charset="0"/>
                <a:cs typeface="Arial" charset="0"/>
              </a:rPr>
              <a:t>Execute the insert SQL statement</a:t>
            </a:r>
            <a:endParaRPr lang="en-US" altLang="en-US" sz="2800" dirty="0">
              <a:solidFill>
                <a:srgbClr val="000000"/>
              </a:solidFill>
              <a:latin typeface="Arial" charset="0"/>
              <a:ea typeface="Arial" charset="0"/>
              <a:cs typeface="Arial"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0" y="304800"/>
            <a:ext cx="8229600" cy="1143000"/>
          </a:xfrm>
        </p:spPr>
        <p:txBody>
          <a:bodyPr/>
          <a:lstStyle/>
          <a:p>
            <a:pPr eaLnBrk="1" hangingPunct="1"/>
            <a:r>
              <a:rPr lang="en-US" altLang="en-US" dirty="0"/>
              <a:t>Insert Method </a:t>
            </a:r>
            <a:r>
              <a:rPr lang="en-US" altLang="en-US" sz="1800" dirty="0"/>
              <a:t>(2 of 2)</a:t>
            </a:r>
            <a:endParaRPr lang="en-US" altLang="en-US" dirty="0"/>
          </a:p>
        </p:txBody>
      </p:sp>
      <p:sp>
        <p:nvSpPr>
          <p:cNvPr id="177155" name="Rectangle 3"/>
          <p:cNvSpPr>
            <a:spLocks noGrp="1" noChangeArrowheads="1"/>
          </p:cNvSpPr>
          <p:nvPr>
            <p:ph type="body" idx="4294967295"/>
          </p:nvPr>
        </p:nvSpPr>
        <p:spPr>
          <a:xfrm>
            <a:off x="0" y="1676400"/>
            <a:ext cx="8229600" cy="4114800"/>
          </a:xfrm>
        </p:spPr>
        <p:txBody>
          <a:bodyPr/>
          <a:lstStyle/>
          <a:p>
            <a:pPr eaLnBrk="1" hangingPunct="1">
              <a:buFontTx/>
              <a:buNone/>
              <a:defRPr/>
            </a:pPr>
            <a:r>
              <a:rPr lang="en-US" altLang="en-US" sz="2800" dirty="0">
                <a:latin typeface="Arial" charset="0"/>
                <a:ea typeface="Arial" charset="0"/>
                <a:cs typeface="Arial" charset="0"/>
              </a:rPr>
              <a:t>public void insert( Candy </a:t>
            </a:r>
            <a:r>
              <a:rPr lang="en-US" altLang="en-US" sz="2800" dirty="0" err="1">
                <a:latin typeface="Arial" charset="0"/>
                <a:ea typeface="Arial" charset="0"/>
                <a:cs typeface="Arial" charset="0"/>
              </a:rPr>
              <a:t>candy</a:t>
            </a:r>
            <a:r>
              <a:rPr lang="en-US" altLang="en-US" sz="2800" dirty="0">
                <a:latin typeface="Arial" charset="0"/>
                <a:ea typeface="Arial" charset="0"/>
                <a:cs typeface="Arial" charset="0"/>
              </a:rPr>
              <a:t> ) {</a:t>
            </a:r>
            <a:br>
              <a:rPr lang="en-US" altLang="en-US" sz="2800" dirty="0">
                <a:latin typeface="Arial" charset="0"/>
                <a:ea typeface="Arial" charset="0"/>
                <a:cs typeface="Arial" charset="0"/>
              </a:rPr>
            </a:br>
            <a:r>
              <a:rPr lang="en-US" altLang="en-US" sz="2800" dirty="0">
                <a:latin typeface="Arial" charset="0"/>
                <a:ea typeface="Arial" charset="0"/>
                <a:cs typeface="Arial" charset="0"/>
              </a:rPr>
              <a:t>// insert candy</a:t>
            </a:r>
          </a:p>
          <a:p>
            <a:pPr eaLnBrk="1" hangingPunct="1">
              <a:buFontTx/>
              <a:buNone/>
              <a:defRPr/>
            </a:pPr>
            <a:r>
              <a:rPr lang="en-US" altLang="en-US" sz="2800" dirty="0">
                <a:latin typeface="Arial" charset="0"/>
                <a:ea typeface="Arial" charset="0"/>
                <a:cs typeface="Arial" charset="0"/>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0" y="304800"/>
            <a:ext cx="8229600" cy="1143000"/>
          </a:xfrm>
        </p:spPr>
        <p:txBody>
          <a:bodyPr/>
          <a:lstStyle/>
          <a:p>
            <a:pPr eaLnBrk="1" hangingPunct="1"/>
            <a:r>
              <a:rPr lang="en-US" altLang="en-US" dirty="0"/>
              <a:t>Accessing the Database</a:t>
            </a:r>
          </a:p>
        </p:txBody>
      </p:sp>
      <p:sp>
        <p:nvSpPr>
          <p:cNvPr id="50179" name="Rectangle 3"/>
          <p:cNvSpPr>
            <a:spLocks noGrp="1" noChangeArrowheads="1"/>
          </p:cNvSpPr>
          <p:nvPr>
            <p:ph type="body" idx="4294967295"/>
          </p:nvPr>
        </p:nvSpPr>
        <p:spPr>
          <a:xfrm>
            <a:off x="0" y="1676400"/>
            <a:ext cx="8229600" cy="4114800"/>
          </a:xfrm>
        </p:spPr>
        <p:txBody>
          <a:bodyPr/>
          <a:lstStyle/>
          <a:p>
            <a:pPr eaLnBrk="1" hangingPunct="1">
              <a:lnSpc>
                <a:spcPct val="90000"/>
              </a:lnSpc>
              <a:defRPr/>
            </a:pPr>
            <a:r>
              <a:rPr lang="en-US" altLang="en-US" dirty="0">
                <a:solidFill>
                  <a:srgbClr val="000000"/>
                </a:solidFill>
                <a:latin typeface="Arial" charset="0"/>
                <a:ea typeface="Arial" charset="0"/>
                <a:cs typeface="Arial" charset="0"/>
              </a:rPr>
              <a:t>We use the </a:t>
            </a:r>
            <a:r>
              <a:rPr lang="en-US" altLang="en-US" dirty="0" err="1">
                <a:solidFill>
                  <a:srgbClr val="000000"/>
                </a:solidFill>
                <a:latin typeface="Arial" charset="0"/>
                <a:ea typeface="Arial" charset="0"/>
                <a:cs typeface="Arial" charset="0"/>
              </a:rPr>
              <a:t>getWritableDatabase</a:t>
            </a:r>
            <a:r>
              <a:rPr lang="en-US" altLang="en-US" dirty="0">
                <a:solidFill>
                  <a:srgbClr val="000000"/>
                </a:solidFill>
                <a:latin typeface="Arial" charset="0"/>
                <a:ea typeface="Arial" charset="0"/>
                <a:cs typeface="Arial" charset="0"/>
              </a:rPr>
              <a:t> method of the </a:t>
            </a:r>
            <a:r>
              <a:rPr lang="en-US" altLang="en-US" dirty="0" err="1">
                <a:solidFill>
                  <a:srgbClr val="000000"/>
                </a:solidFill>
                <a:latin typeface="Arial" charset="0"/>
                <a:ea typeface="Arial" charset="0"/>
                <a:cs typeface="Arial" charset="0"/>
              </a:rPr>
              <a:t>SQLiteOpenHelper</a:t>
            </a:r>
            <a:r>
              <a:rPr lang="en-US" altLang="en-US" dirty="0">
                <a:solidFill>
                  <a:srgbClr val="000000"/>
                </a:solidFill>
                <a:latin typeface="Arial" charset="0"/>
                <a:ea typeface="Arial" charset="0"/>
                <a:cs typeface="Arial" charset="0"/>
              </a:rPr>
              <a:t> class.</a:t>
            </a:r>
          </a:p>
          <a:p>
            <a:pPr marL="0" indent="0" eaLnBrk="1" hangingPunct="1">
              <a:lnSpc>
                <a:spcPct val="90000"/>
              </a:lnSpc>
              <a:spcBef>
                <a:spcPts val="1200"/>
              </a:spcBef>
              <a:spcAft>
                <a:spcPts val="1200"/>
              </a:spcAft>
              <a:buFontTx/>
              <a:buNone/>
              <a:defRPr/>
            </a:pPr>
            <a:r>
              <a:rPr lang="en-US" altLang="en-US" dirty="0">
                <a:solidFill>
                  <a:srgbClr val="000000"/>
                </a:solidFill>
                <a:latin typeface="Arial" charset="0"/>
                <a:ea typeface="Arial" charset="0"/>
                <a:cs typeface="Arial" charset="0"/>
              </a:rPr>
              <a:t>	</a:t>
            </a:r>
            <a:r>
              <a:rPr lang="en-US" altLang="en-US" sz="3000" dirty="0" err="1">
                <a:solidFill>
                  <a:srgbClr val="000000"/>
                </a:solidFill>
                <a:latin typeface="Arial" charset="0"/>
                <a:ea typeface="Arial" charset="0"/>
                <a:cs typeface="Arial" charset="0"/>
              </a:rPr>
              <a:t>SQLiteDatabase</a:t>
            </a:r>
            <a:r>
              <a:rPr lang="en-US" altLang="en-US" sz="3000" dirty="0">
                <a:solidFill>
                  <a:srgbClr val="000000"/>
                </a:solidFill>
                <a:latin typeface="Arial" charset="0"/>
                <a:ea typeface="Arial" charset="0"/>
                <a:cs typeface="Arial" charset="0"/>
              </a:rPr>
              <a:t> </a:t>
            </a:r>
            <a:r>
              <a:rPr lang="en-US" altLang="en-US" sz="3000" dirty="0" err="1">
                <a:solidFill>
                  <a:srgbClr val="000000"/>
                </a:solidFill>
                <a:latin typeface="Arial" charset="0"/>
                <a:ea typeface="Arial" charset="0"/>
                <a:cs typeface="Arial" charset="0"/>
              </a:rPr>
              <a:t>getWritableDatabase</a:t>
            </a:r>
            <a:r>
              <a:rPr lang="en-US" altLang="en-US" sz="3000" dirty="0">
                <a:solidFill>
                  <a:srgbClr val="000000"/>
                </a:solidFill>
                <a:latin typeface="Arial" charset="0"/>
                <a:ea typeface="Arial" charset="0"/>
                <a:cs typeface="Arial" charset="0"/>
              </a:rPr>
              <a:t>( )</a:t>
            </a:r>
          </a:p>
          <a:p>
            <a:pPr eaLnBrk="1" hangingPunct="1">
              <a:lnSpc>
                <a:spcPct val="90000"/>
              </a:lnSpc>
              <a:defRPr/>
            </a:pPr>
            <a:r>
              <a:rPr lang="en-US" altLang="en-US" dirty="0">
                <a:solidFill>
                  <a:srgbClr val="000000"/>
                </a:solidFill>
                <a:latin typeface="Arial" charset="0"/>
                <a:ea typeface="Arial" charset="0"/>
                <a:cs typeface="Arial" charset="0"/>
                <a:sym typeface="Wingdings" panose="05000000000000000000" pitchFamily="2" charset="2"/>
              </a:rPr>
              <a:t> It creates or opens a database that will be used for reading and writing.</a:t>
            </a:r>
          </a:p>
          <a:p>
            <a:pPr eaLnBrk="1" hangingPunct="1">
              <a:lnSpc>
                <a:spcPct val="90000"/>
              </a:lnSpc>
              <a:defRPr/>
            </a:pPr>
            <a:r>
              <a:rPr lang="en-US" altLang="en-US" dirty="0">
                <a:solidFill>
                  <a:srgbClr val="000000"/>
                </a:solidFill>
                <a:latin typeface="Arial" charset="0"/>
                <a:ea typeface="Arial" charset="0"/>
                <a:cs typeface="Arial" charset="0"/>
                <a:sym typeface="Wingdings" panose="05000000000000000000" pitchFamily="2" charset="2"/>
              </a:rPr>
              <a:t> The first time this method is called, </a:t>
            </a:r>
            <a:r>
              <a:rPr lang="en-US" altLang="en-US" dirty="0" err="1">
                <a:solidFill>
                  <a:srgbClr val="000000"/>
                </a:solidFill>
                <a:latin typeface="Arial" charset="0"/>
                <a:ea typeface="Arial" charset="0"/>
                <a:cs typeface="Arial" charset="0"/>
                <a:sym typeface="Wingdings" panose="05000000000000000000" pitchFamily="2" charset="2"/>
              </a:rPr>
              <a:t>onCreate</a:t>
            </a:r>
            <a:r>
              <a:rPr lang="en-US" altLang="en-US" dirty="0">
                <a:solidFill>
                  <a:srgbClr val="000000"/>
                </a:solidFill>
                <a:latin typeface="Arial" charset="0"/>
                <a:ea typeface="Arial" charset="0"/>
                <a:cs typeface="Arial" charset="0"/>
                <a:sym typeface="Wingdings" panose="05000000000000000000" pitchFamily="2" charset="2"/>
              </a:rPr>
              <a:t>, </a:t>
            </a:r>
            <a:r>
              <a:rPr lang="en-US" altLang="en-US" dirty="0" err="1">
                <a:solidFill>
                  <a:srgbClr val="000000"/>
                </a:solidFill>
                <a:latin typeface="Arial" charset="0"/>
                <a:ea typeface="Arial" charset="0"/>
                <a:cs typeface="Arial" charset="0"/>
                <a:sym typeface="Wingdings" panose="05000000000000000000" pitchFamily="2" charset="2"/>
              </a:rPr>
              <a:t>onUpgrade</a:t>
            </a:r>
            <a:r>
              <a:rPr lang="en-US" altLang="en-US" dirty="0">
                <a:solidFill>
                  <a:srgbClr val="000000"/>
                </a:solidFill>
                <a:latin typeface="Arial" charset="0"/>
                <a:ea typeface="Arial" charset="0"/>
                <a:cs typeface="Arial" charset="0"/>
                <a:sym typeface="Wingdings" panose="05000000000000000000" pitchFamily="2" charset="2"/>
              </a:rPr>
              <a:t>, and </a:t>
            </a:r>
            <a:r>
              <a:rPr lang="en-US" altLang="en-US" dirty="0" err="1">
                <a:solidFill>
                  <a:srgbClr val="000000"/>
                </a:solidFill>
                <a:latin typeface="Arial" charset="0"/>
                <a:ea typeface="Arial" charset="0"/>
                <a:cs typeface="Arial" charset="0"/>
                <a:sym typeface="Wingdings" panose="05000000000000000000" pitchFamily="2" charset="2"/>
              </a:rPr>
              <a:t>onOpen</a:t>
            </a:r>
            <a:r>
              <a:rPr lang="en-US" altLang="en-US" dirty="0">
                <a:solidFill>
                  <a:srgbClr val="000000"/>
                </a:solidFill>
                <a:latin typeface="Arial" charset="0"/>
                <a:ea typeface="Arial" charset="0"/>
                <a:cs typeface="Arial" charset="0"/>
                <a:sym typeface="Wingdings" panose="05000000000000000000" pitchFamily="2" charset="2"/>
              </a:rPr>
              <a:t> are automatically called.</a:t>
            </a:r>
            <a:endParaRPr lang="en-US" altLang="en-US" dirty="0">
              <a:solidFill>
                <a:srgbClr val="000000"/>
              </a:solidFill>
              <a:latin typeface="Arial" charset="0"/>
              <a:ea typeface="Arial" charset="0"/>
              <a:cs typeface="Arial"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a:t>Insert Method (1 of 5)</a:t>
            </a:r>
            <a:endParaRPr lang="en-US" altLang="en-US" dirty="0"/>
          </a:p>
        </p:txBody>
      </p:sp>
      <p:sp>
        <p:nvSpPr>
          <p:cNvPr id="58371" name="Rectangle 3"/>
          <p:cNvSpPr>
            <a:spLocks noGrp="1" noChangeArrowheads="1"/>
          </p:cNvSpPr>
          <p:nvPr>
            <p:ph idx="1"/>
          </p:nvPr>
        </p:nvSpPr>
        <p:spPr/>
        <p:txBody>
          <a:bodyPr/>
          <a:lstStyle/>
          <a:p>
            <a:r>
              <a:rPr lang="en-US" altLang="en-US"/>
              <a:t>public void insert( Candy candy ) {</a:t>
            </a:r>
          </a:p>
          <a:p>
            <a:r>
              <a:rPr lang="en-US" altLang="en-US"/>
              <a:t>  // Database Manager extends SQLiteOpenHelper</a:t>
            </a:r>
          </a:p>
          <a:p>
            <a:r>
              <a:rPr lang="en-US" altLang="en-US"/>
              <a:t>  // Thus, this “is a” SQLiteOpenHelper</a:t>
            </a:r>
          </a:p>
          <a:p>
            <a:r>
              <a:rPr lang="en-US" altLang="en-US"/>
              <a:t>  SQLiteDatabase db = this.getWritableDatabase( );</a:t>
            </a:r>
          </a:p>
          <a:p>
            <a:r>
              <a:rPr lang="en-US" altLang="en-US"/>
              <a:t>  // construct insert SQL String</a:t>
            </a:r>
          </a:p>
          <a:p>
            <a:r>
              <a:rPr lang="en-US" altLang="en-US"/>
              <a:t>  // execute the SQL query</a:t>
            </a:r>
          </a:p>
          <a:p>
            <a:r>
              <a:rPr lang="en-US" altLang="en-US"/>
              <a:t>  // close db</a:t>
            </a:r>
          </a:p>
          <a:p>
            <a:r>
              <a:rPr lang="en-US" altLang="en-US"/>
              <a:t>}</a:t>
            </a:r>
            <a:endParaRPr lang="en-US"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0" y="304800"/>
            <a:ext cx="8229600" cy="1143000"/>
          </a:xfrm>
        </p:spPr>
        <p:txBody>
          <a:bodyPr/>
          <a:lstStyle/>
          <a:p>
            <a:pPr eaLnBrk="1" hangingPunct="1"/>
            <a:r>
              <a:rPr lang="en-US" altLang="en-US" dirty="0"/>
              <a:t>Insert Method </a:t>
            </a:r>
            <a:r>
              <a:rPr lang="en-US" altLang="en-US" sz="1800" dirty="0"/>
              <a:t>(2 of 5)</a:t>
            </a:r>
            <a:endParaRPr lang="en-US" altLang="en-US" dirty="0"/>
          </a:p>
        </p:txBody>
      </p:sp>
      <p:sp>
        <p:nvSpPr>
          <p:cNvPr id="59395" name="Rectangle 3"/>
          <p:cNvSpPr>
            <a:spLocks noGrp="1" noChangeArrowheads="1"/>
          </p:cNvSpPr>
          <p:nvPr>
            <p:ph type="body" idx="4294967295"/>
          </p:nvPr>
        </p:nvSpPr>
        <p:spPr>
          <a:xfrm>
            <a:off x="0" y="1676400"/>
            <a:ext cx="8229600" cy="4114800"/>
          </a:xfrm>
        </p:spPr>
        <p:txBody>
          <a:bodyPr/>
          <a:lstStyle/>
          <a:p>
            <a:pPr eaLnBrk="1" hangingPunct="1"/>
            <a:r>
              <a:rPr lang="en-US" altLang="en-US">
                <a:solidFill>
                  <a:srgbClr val="000000"/>
                </a:solidFill>
                <a:latin typeface="Arial" charset="0"/>
                <a:ea typeface="Arial" charset="0"/>
                <a:cs typeface="Arial" charset="0"/>
              </a:rPr>
              <a:t>To execute the SQL insert, we call the execSQL method with db (the SQLiteDatabase reference), passing the appropriate SQL String.</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0" y="304800"/>
            <a:ext cx="8229600" cy="1143000"/>
          </a:xfrm>
        </p:spPr>
        <p:txBody>
          <a:bodyPr/>
          <a:lstStyle/>
          <a:p>
            <a:pPr eaLnBrk="1" hangingPunct="1"/>
            <a:r>
              <a:rPr lang="en-US" altLang="en-US" dirty="0"/>
              <a:t>Insert Method </a:t>
            </a:r>
            <a:r>
              <a:rPr lang="en-US" altLang="en-US" sz="1800" dirty="0"/>
              <a:t>(3 of 5)</a:t>
            </a:r>
            <a:endParaRPr lang="en-US" altLang="en-US" dirty="0"/>
          </a:p>
        </p:txBody>
      </p:sp>
      <p:sp>
        <p:nvSpPr>
          <p:cNvPr id="60419" name="Rectangle 3"/>
          <p:cNvSpPr>
            <a:spLocks noGrp="1" noChangeArrowheads="1"/>
          </p:cNvSpPr>
          <p:nvPr>
            <p:ph type="body" idx="4294967295"/>
          </p:nvPr>
        </p:nvSpPr>
        <p:spPr>
          <a:xfrm>
            <a:off x="0" y="1676400"/>
            <a:ext cx="8229600" cy="4114800"/>
          </a:xfrm>
        </p:spPr>
        <p:txBody>
          <a:bodyPr/>
          <a:lstStyle/>
          <a:p>
            <a:pPr eaLnBrk="1" hangingPunct="1">
              <a:buFontTx/>
              <a:buNone/>
            </a:pPr>
            <a:r>
              <a:rPr lang="en-US" altLang="en-US" sz="2400">
                <a:latin typeface="Arial" charset="0"/>
                <a:ea typeface="Arial" charset="0"/>
                <a:cs typeface="Arial" charset="0"/>
              </a:rPr>
              <a:t>public void insert( Candy candy ) {</a:t>
            </a:r>
          </a:p>
          <a:p>
            <a:pPr eaLnBrk="1" hangingPunct="1">
              <a:buFontTx/>
              <a:buNone/>
            </a:pPr>
            <a:r>
              <a:rPr lang="en-US" altLang="en-US" sz="2400">
                <a:latin typeface="Arial" charset="0"/>
                <a:ea typeface="Arial" charset="0"/>
                <a:cs typeface="Arial" charset="0"/>
              </a:rPr>
              <a:t>  SQLiteDatabase db = this.getWritableDatabase( );</a:t>
            </a:r>
          </a:p>
          <a:p>
            <a:pPr eaLnBrk="1" hangingPunct="1">
              <a:buFontTx/>
              <a:buNone/>
            </a:pPr>
            <a:r>
              <a:rPr lang="en-US" altLang="en-US" sz="2400">
                <a:latin typeface="Arial" charset="0"/>
                <a:ea typeface="Arial" charset="0"/>
                <a:cs typeface="Arial" charset="0"/>
              </a:rPr>
              <a:t>  String sqlInsert = "…"; </a:t>
            </a:r>
          </a:p>
          <a:p>
            <a:pPr eaLnBrk="1" hangingPunct="1">
              <a:buFontTx/>
              <a:buNone/>
            </a:pPr>
            <a:r>
              <a:rPr lang="en-US" altLang="en-US" sz="2400">
                <a:latin typeface="Arial" charset="0"/>
                <a:ea typeface="Arial" charset="0"/>
                <a:cs typeface="Arial" charset="0"/>
              </a:rPr>
              <a:t>  db.execSQL( sqlInsert );</a:t>
            </a:r>
          </a:p>
          <a:p>
            <a:pPr eaLnBrk="1" hangingPunct="1">
              <a:buFontTx/>
              <a:buNone/>
            </a:pPr>
            <a:r>
              <a:rPr lang="en-US" altLang="en-US" sz="2400">
                <a:latin typeface="Arial" charset="0"/>
                <a:ea typeface="Arial" charset="0"/>
                <a:cs typeface="Arial" charset="0"/>
              </a:rPr>
              <a:t>  db.close( );</a:t>
            </a:r>
          </a:p>
          <a:p>
            <a:pPr eaLnBrk="1" hangingPunct="1">
              <a:buFontTx/>
              <a:buNone/>
            </a:pPr>
            <a:r>
              <a:rPr lang="en-US" altLang="en-US" sz="2400">
                <a:latin typeface="Arial" charset="0"/>
                <a:ea typeface="Arial" charset="0"/>
                <a:cs typeface="Arial" charset="0"/>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0" y="304800"/>
            <a:ext cx="8229600" cy="1143000"/>
          </a:xfrm>
        </p:spPr>
        <p:txBody>
          <a:bodyPr/>
          <a:lstStyle/>
          <a:p>
            <a:pPr eaLnBrk="1" hangingPunct="1"/>
            <a:r>
              <a:rPr lang="en-US" altLang="en-US" dirty="0"/>
              <a:t>Insert Method </a:t>
            </a:r>
            <a:r>
              <a:rPr lang="en-US" altLang="en-US" sz="1800" dirty="0"/>
              <a:t>(4 of 5)</a:t>
            </a:r>
            <a:endParaRPr lang="en-US" altLang="en-US" dirty="0"/>
          </a:p>
        </p:txBody>
      </p:sp>
      <p:sp>
        <p:nvSpPr>
          <p:cNvPr id="61443" name="Rectangle 3"/>
          <p:cNvSpPr>
            <a:spLocks noGrp="1" noChangeArrowheads="1"/>
          </p:cNvSpPr>
          <p:nvPr>
            <p:ph type="body" idx="4294967295"/>
          </p:nvPr>
        </p:nvSpPr>
        <p:spPr>
          <a:xfrm>
            <a:off x="0" y="1676400"/>
            <a:ext cx="8229600" cy="4114800"/>
          </a:xfrm>
        </p:spPr>
        <p:txBody>
          <a:bodyPr/>
          <a:lstStyle/>
          <a:p>
            <a:pPr eaLnBrk="1" hangingPunct="1"/>
            <a:r>
              <a:rPr lang="en-US" altLang="en-US" dirty="0">
                <a:solidFill>
                  <a:srgbClr val="000000"/>
                </a:solidFill>
                <a:latin typeface="Arial" charset="0"/>
                <a:ea typeface="Arial" charset="0"/>
                <a:cs typeface="Arial" charset="0"/>
              </a:rPr>
              <a:t>The candy table has three columns (id, name, price).</a:t>
            </a:r>
          </a:p>
          <a:p>
            <a:pPr eaLnBrk="1" hangingPunct="1"/>
            <a:r>
              <a:rPr lang="en-US" altLang="en-US" dirty="0">
                <a:solidFill>
                  <a:srgbClr val="000000"/>
                </a:solidFill>
                <a:latin typeface="Arial" charset="0"/>
                <a:ea typeface="Arial" charset="0"/>
                <a:cs typeface="Arial" charset="0"/>
              </a:rPr>
              <a:t>The type of the first column (id) is </a:t>
            </a:r>
            <a:r>
              <a:rPr lang="en-US" altLang="en-US" dirty="0" err="1">
                <a:solidFill>
                  <a:srgbClr val="000000"/>
                </a:solidFill>
                <a:latin typeface="Arial" charset="0"/>
                <a:ea typeface="Arial" charset="0"/>
                <a:cs typeface="Arial" charset="0"/>
              </a:rPr>
              <a:t>int</a:t>
            </a:r>
            <a:r>
              <a:rPr lang="en-US" altLang="en-US" dirty="0">
                <a:solidFill>
                  <a:srgbClr val="000000"/>
                </a:solidFill>
                <a:latin typeface="Arial" charset="0"/>
                <a:ea typeface="Arial" charset="0"/>
                <a:cs typeface="Arial" charset="0"/>
              </a:rPr>
              <a:t> auto-increment. </a:t>
            </a:r>
          </a:p>
          <a:p>
            <a:pPr eaLnBrk="1" hangingPunct="1"/>
            <a:r>
              <a:rPr lang="en-US" altLang="en-US" dirty="0">
                <a:solidFill>
                  <a:srgbClr val="000000"/>
                </a:solidFill>
                <a:latin typeface="Arial" charset="0"/>
                <a:ea typeface="Arial" charset="0"/>
                <a:cs typeface="Arial" charset="0"/>
                <a:sym typeface="Wingdings" panose="05000000000000000000" pitchFamily="2" charset="2"/>
              </a:rPr>
              <a:t> </a:t>
            </a:r>
            <a:r>
              <a:rPr lang="en-US" altLang="en-US" dirty="0">
                <a:solidFill>
                  <a:srgbClr val="000000"/>
                </a:solidFill>
                <a:latin typeface="Arial" charset="0"/>
                <a:ea typeface="Arial" charset="0"/>
                <a:cs typeface="Arial" charset="0"/>
              </a:rPr>
              <a:t>We use null.</a:t>
            </a:r>
          </a:p>
          <a:p>
            <a:pPr eaLnBrk="1" hangingPunct="1"/>
            <a:r>
              <a:rPr lang="en-US" altLang="en-US" dirty="0">
                <a:solidFill>
                  <a:srgbClr val="000000"/>
                </a:solidFill>
                <a:latin typeface="Arial" charset="0"/>
                <a:ea typeface="Arial" charset="0"/>
                <a:cs typeface="Arial" charset="0"/>
              </a:rPr>
              <a:t>We use the name and price of the candy parameter for the second and third columns.</a:t>
            </a:r>
          </a:p>
          <a:p>
            <a:pPr eaLnBrk="1" hangingPunct="1"/>
            <a:endParaRPr lang="en-US" altLang="en-US" dirty="0">
              <a:solidFill>
                <a:srgbClr val="000000"/>
              </a:solidFill>
              <a:latin typeface="Arial" charset="0"/>
              <a:ea typeface="Arial" charset="0"/>
              <a:cs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0" y="304800"/>
            <a:ext cx="8229600" cy="1143000"/>
          </a:xfrm>
        </p:spPr>
        <p:txBody>
          <a:bodyPr/>
          <a:lstStyle/>
          <a:p>
            <a:pPr eaLnBrk="1" hangingPunct="1"/>
            <a:r>
              <a:rPr lang="en-US" altLang="en-US" dirty="0"/>
              <a:t>menu_main.xml </a:t>
            </a:r>
            <a:r>
              <a:rPr lang="en-US" altLang="en-US" sz="1800" dirty="0"/>
              <a:t>(2 of 2)</a:t>
            </a:r>
            <a:endParaRPr lang="en-US" altLang="en-US" dirty="0"/>
          </a:p>
        </p:txBody>
      </p:sp>
      <p:sp>
        <p:nvSpPr>
          <p:cNvPr id="6147" name="Rectangle 3"/>
          <p:cNvSpPr>
            <a:spLocks noGrp="1" noChangeArrowheads="1"/>
          </p:cNvSpPr>
          <p:nvPr>
            <p:ph type="body" idx="4294967295"/>
          </p:nvPr>
        </p:nvSpPr>
        <p:spPr>
          <a:xfrm>
            <a:off x="0" y="1676400"/>
            <a:ext cx="8229600" cy="4114800"/>
          </a:xfrm>
        </p:spPr>
        <p:txBody>
          <a:bodyPr/>
          <a:lstStyle/>
          <a:p>
            <a:pPr eaLnBrk="1" hangingPunct="1">
              <a:buFontTx/>
              <a:buNone/>
            </a:pPr>
            <a:r>
              <a:rPr lang="en-US" altLang="en-US" dirty="0">
                <a:latin typeface="Arial" charset="0"/>
                <a:ea typeface="Arial" charset="0"/>
                <a:cs typeface="Arial" charset="0"/>
              </a:rPr>
              <a:t>&lt;item </a:t>
            </a:r>
          </a:p>
          <a:p>
            <a:pPr eaLnBrk="1" hangingPunct="1">
              <a:buFontTx/>
              <a:buNone/>
            </a:pPr>
            <a:r>
              <a:rPr lang="en-US" altLang="en-US" dirty="0">
                <a:latin typeface="Arial" charset="0"/>
                <a:ea typeface="Arial" charset="0"/>
                <a:cs typeface="Arial" charset="0"/>
              </a:rPr>
              <a:t>   </a:t>
            </a:r>
            <a:r>
              <a:rPr lang="en-US" altLang="en-US" dirty="0" err="1">
                <a:latin typeface="Arial" charset="0"/>
                <a:ea typeface="Arial" charset="0"/>
                <a:cs typeface="Arial" charset="0"/>
              </a:rPr>
              <a:t>android:id</a:t>
            </a:r>
            <a:r>
              <a:rPr lang="en-US" altLang="en-US" dirty="0">
                <a:latin typeface="Arial" charset="0"/>
                <a:ea typeface="Arial" charset="0"/>
                <a:cs typeface="Arial" charset="0"/>
              </a:rPr>
              <a:t>="@+id/</a:t>
            </a:r>
            <a:r>
              <a:rPr lang="en-US" altLang="en-US" dirty="0" err="1">
                <a:latin typeface="Arial" charset="0"/>
                <a:ea typeface="Arial" charset="0"/>
                <a:cs typeface="Arial" charset="0"/>
              </a:rPr>
              <a:t>action_settings</a:t>
            </a:r>
            <a:r>
              <a:rPr lang="en-US" altLang="en-US" dirty="0">
                <a:latin typeface="Arial" charset="0"/>
                <a:ea typeface="Arial" charset="0"/>
                <a:cs typeface="Arial" charset="0"/>
              </a:rPr>
              <a:t>"        </a:t>
            </a:r>
            <a:r>
              <a:rPr lang="en-US" altLang="en-US" dirty="0" err="1">
                <a:latin typeface="Arial" charset="0"/>
                <a:ea typeface="Arial" charset="0"/>
                <a:cs typeface="Arial" charset="0"/>
              </a:rPr>
              <a:t>android:title</a:t>
            </a:r>
            <a:r>
              <a:rPr lang="en-US" altLang="en-US" dirty="0">
                <a:latin typeface="Arial" charset="0"/>
                <a:ea typeface="Arial" charset="0"/>
                <a:cs typeface="Arial" charset="0"/>
              </a:rPr>
              <a:t>="@string/</a:t>
            </a:r>
            <a:r>
              <a:rPr lang="en-US" altLang="en-US" dirty="0" err="1">
                <a:latin typeface="Arial" charset="0"/>
                <a:ea typeface="Arial" charset="0"/>
                <a:cs typeface="Arial" charset="0"/>
              </a:rPr>
              <a:t>action_settings</a:t>
            </a:r>
            <a:r>
              <a:rPr lang="en-US" altLang="en-US" dirty="0">
                <a:latin typeface="Arial" charset="0"/>
                <a:ea typeface="Arial" charset="0"/>
                <a:cs typeface="Arial" charset="0"/>
              </a:rPr>
              <a:t>"        </a:t>
            </a:r>
            <a:r>
              <a:rPr lang="en-US" altLang="en-US" dirty="0" err="1">
                <a:latin typeface="Arial" charset="0"/>
                <a:ea typeface="Arial" charset="0"/>
                <a:cs typeface="Arial" charset="0"/>
              </a:rPr>
              <a:t>android:orderInCategory</a:t>
            </a:r>
            <a:r>
              <a:rPr lang="en-US" altLang="en-US" dirty="0">
                <a:latin typeface="Arial" charset="0"/>
                <a:ea typeface="Arial" charset="0"/>
                <a:cs typeface="Arial" charset="0"/>
              </a:rPr>
              <a:t>="100"        </a:t>
            </a:r>
            <a:r>
              <a:rPr lang="en-US" altLang="en-US" dirty="0" err="1">
                <a:latin typeface="Arial" charset="0"/>
                <a:ea typeface="Arial" charset="0"/>
                <a:cs typeface="Arial" charset="0"/>
              </a:rPr>
              <a:t>app:showAsAction</a:t>
            </a:r>
            <a:r>
              <a:rPr lang="en-US" altLang="en-US" dirty="0">
                <a:latin typeface="Arial" charset="0"/>
                <a:ea typeface="Arial" charset="0"/>
                <a:cs typeface="Arial" charset="0"/>
              </a:rPr>
              <a:t>="never"/&gt;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0" y="304800"/>
            <a:ext cx="8229600" cy="1143000"/>
          </a:xfrm>
        </p:spPr>
        <p:txBody>
          <a:bodyPr/>
          <a:lstStyle/>
          <a:p>
            <a:pPr eaLnBrk="1" hangingPunct="1"/>
            <a:r>
              <a:rPr lang="en-US" altLang="en-US" dirty="0"/>
              <a:t>Insert Method </a:t>
            </a:r>
            <a:r>
              <a:rPr lang="en-US" altLang="en-US" sz="1800" dirty="0"/>
              <a:t>(5 of 5)</a:t>
            </a:r>
            <a:endParaRPr lang="en-US" altLang="en-US" dirty="0"/>
          </a:p>
        </p:txBody>
      </p:sp>
      <p:sp>
        <p:nvSpPr>
          <p:cNvPr id="62467" name="Rectangle 3"/>
          <p:cNvSpPr>
            <a:spLocks noGrp="1" noChangeArrowheads="1"/>
          </p:cNvSpPr>
          <p:nvPr>
            <p:ph type="body" idx="4294967295"/>
          </p:nvPr>
        </p:nvSpPr>
        <p:spPr>
          <a:xfrm>
            <a:off x="0" y="1676400"/>
            <a:ext cx="8229600" cy="4114800"/>
          </a:xfrm>
        </p:spPr>
        <p:txBody>
          <a:bodyPr/>
          <a:lstStyle/>
          <a:p>
            <a:pPr eaLnBrk="1" hangingPunct="1">
              <a:lnSpc>
                <a:spcPct val="90000"/>
              </a:lnSpc>
              <a:buFontTx/>
              <a:buNone/>
            </a:pPr>
            <a:r>
              <a:rPr lang="en-US" altLang="en-US" sz="2400">
                <a:latin typeface="Arial" charset="0"/>
                <a:ea typeface="Arial" charset="0"/>
                <a:cs typeface="Arial" charset="0"/>
              </a:rPr>
              <a:t>public void insert( Candy candy ) {</a:t>
            </a:r>
          </a:p>
          <a:p>
            <a:pPr eaLnBrk="1" hangingPunct="1">
              <a:lnSpc>
                <a:spcPct val="90000"/>
              </a:lnSpc>
              <a:buFontTx/>
              <a:buNone/>
            </a:pPr>
            <a:r>
              <a:rPr lang="en-US" altLang="en-US" sz="2400">
                <a:latin typeface="Arial" charset="0"/>
                <a:ea typeface="Arial" charset="0"/>
                <a:cs typeface="Arial" charset="0"/>
              </a:rPr>
              <a:t>    SQLiteDatabase db = this.getWritableDatabase( );</a:t>
            </a:r>
          </a:p>
          <a:p>
            <a:pPr eaLnBrk="1" hangingPunct="1">
              <a:lnSpc>
                <a:spcPct val="90000"/>
              </a:lnSpc>
              <a:buFontTx/>
              <a:buNone/>
            </a:pPr>
            <a:r>
              <a:rPr lang="en-US" altLang="en-US" sz="2400">
                <a:latin typeface="Arial" charset="0"/>
                <a:ea typeface="Arial" charset="0"/>
                <a:cs typeface="Arial" charset="0"/>
              </a:rPr>
              <a:t>    String sqlInsert = "insert into " + </a:t>
            </a:r>
          </a:p>
          <a:p>
            <a:pPr eaLnBrk="1" hangingPunct="1">
              <a:lnSpc>
                <a:spcPct val="90000"/>
              </a:lnSpc>
              <a:buFontTx/>
              <a:buNone/>
            </a:pPr>
            <a:r>
              <a:rPr lang="en-US" altLang="en-US" sz="2400">
                <a:latin typeface="Arial" charset="0"/>
                <a:ea typeface="Arial" charset="0"/>
                <a:cs typeface="Arial" charset="0"/>
              </a:rPr>
              <a:t>         TABLE_CANDY;</a:t>
            </a:r>
            <a:br>
              <a:rPr lang="en-US" altLang="en-US" sz="2400">
                <a:latin typeface="Arial" charset="0"/>
                <a:ea typeface="Arial" charset="0"/>
                <a:cs typeface="Arial" charset="0"/>
              </a:rPr>
            </a:br>
            <a:r>
              <a:rPr lang="en-US" altLang="en-US" sz="2400">
                <a:latin typeface="Arial" charset="0"/>
                <a:ea typeface="Arial" charset="0"/>
                <a:cs typeface="Arial" charset="0"/>
              </a:rPr>
              <a:t>sqlInsert += " values( null, '" + candy.getName( );</a:t>
            </a:r>
            <a:br>
              <a:rPr lang="en-US" altLang="en-US" sz="2400">
                <a:latin typeface="Arial" charset="0"/>
                <a:ea typeface="Arial" charset="0"/>
                <a:cs typeface="Arial" charset="0"/>
              </a:rPr>
            </a:br>
            <a:r>
              <a:rPr lang="en-US" altLang="en-US" sz="2400">
                <a:latin typeface="Arial" charset="0"/>
                <a:ea typeface="Arial" charset="0"/>
                <a:cs typeface="Arial" charset="0"/>
              </a:rPr>
              <a:t>sqlInsert += "', '" + candy.getPrice( ) + "' )"; </a:t>
            </a:r>
            <a:br>
              <a:rPr lang="en-US" altLang="en-US" sz="2400">
                <a:latin typeface="Arial" charset="0"/>
                <a:ea typeface="Arial" charset="0"/>
                <a:cs typeface="Arial" charset="0"/>
              </a:rPr>
            </a:br>
            <a:r>
              <a:rPr lang="en-US" altLang="en-US" sz="2400">
                <a:latin typeface="Arial" charset="0"/>
                <a:ea typeface="Arial" charset="0"/>
                <a:cs typeface="Arial" charset="0"/>
              </a:rPr>
              <a:t>db.execSQL( sqlInsert );</a:t>
            </a:r>
            <a:br>
              <a:rPr lang="en-US" altLang="en-US" sz="2400">
                <a:latin typeface="Arial" charset="0"/>
                <a:ea typeface="Arial" charset="0"/>
                <a:cs typeface="Arial" charset="0"/>
              </a:rPr>
            </a:br>
            <a:r>
              <a:rPr lang="en-US" altLang="en-US" sz="2400">
                <a:latin typeface="Arial" charset="0"/>
                <a:ea typeface="Arial" charset="0"/>
                <a:cs typeface="Arial" charset="0"/>
              </a:rPr>
              <a:t>db.close( );</a:t>
            </a:r>
          </a:p>
          <a:p>
            <a:pPr eaLnBrk="1" hangingPunct="1">
              <a:lnSpc>
                <a:spcPct val="90000"/>
              </a:lnSpc>
              <a:buFontTx/>
              <a:buNone/>
            </a:pPr>
            <a:r>
              <a:rPr lang="en-US" altLang="en-US" sz="2400">
                <a:latin typeface="Arial" charset="0"/>
                <a:ea typeface="Arial" charset="0"/>
                <a:cs typeface="Arial" charset="0"/>
              </a:rPr>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0" y="304800"/>
            <a:ext cx="8229600" cy="1143000"/>
          </a:xfrm>
        </p:spPr>
        <p:txBody>
          <a:bodyPr/>
          <a:lstStyle/>
          <a:p>
            <a:pPr eaLnBrk="1" hangingPunct="1"/>
            <a:r>
              <a:rPr lang="en-US" altLang="en-US" dirty="0"/>
              <a:t>Update and Delete </a:t>
            </a:r>
            <a:r>
              <a:rPr lang="en-US" altLang="en-US" sz="1800" dirty="0"/>
              <a:t>(1 of 2)</a:t>
            </a:r>
            <a:endParaRPr lang="en-US" altLang="en-US" dirty="0"/>
          </a:p>
        </p:txBody>
      </p:sp>
      <p:sp>
        <p:nvSpPr>
          <p:cNvPr id="63491" name="Rectangle 3"/>
          <p:cNvSpPr>
            <a:spLocks noGrp="1" noChangeArrowheads="1"/>
          </p:cNvSpPr>
          <p:nvPr>
            <p:ph type="body" idx="4294967295"/>
          </p:nvPr>
        </p:nvSpPr>
        <p:spPr>
          <a:xfrm>
            <a:off x="0" y="1676400"/>
            <a:ext cx="8229600" cy="4114800"/>
          </a:xfrm>
        </p:spPr>
        <p:txBody>
          <a:bodyPr/>
          <a:lstStyle/>
          <a:p>
            <a:pPr eaLnBrk="1" hangingPunct="1"/>
            <a:r>
              <a:rPr lang="en-US" altLang="en-US" dirty="0">
                <a:solidFill>
                  <a:srgbClr val="000000"/>
                </a:solidFill>
                <a:latin typeface="Arial" charset="0"/>
                <a:ea typeface="Arial" charset="0"/>
                <a:cs typeface="Arial" charset="0"/>
              </a:rPr>
              <a:t>The </a:t>
            </a:r>
            <a:r>
              <a:rPr lang="en-US" altLang="en-US" dirty="0" err="1">
                <a:solidFill>
                  <a:srgbClr val="000000"/>
                </a:solidFill>
                <a:latin typeface="Arial" charset="0"/>
                <a:ea typeface="Arial" charset="0"/>
                <a:cs typeface="Arial" charset="0"/>
              </a:rPr>
              <a:t>updateById</a:t>
            </a:r>
            <a:r>
              <a:rPr lang="en-US" altLang="en-US" dirty="0">
                <a:solidFill>
                  <a:srgbClr val="000000"/>
                </a:solidFill>
                <a:latin typeface="Arial" charset="0"/>
                <a:ea typeface="Arial" charset="0"/>
                <a:cs typeface="Arial" charset="0"/>
              </a:rPr>
              <a:t> and </a:t>
            </a:r>
            <a:r>
              <a:rPr lang="en-US" altLang="en-US" dirty="0" err="1">
                <a:solidFill>
                  <a:srgbClr val="000000"/>
                </a:solidFill>
                <a:latin typeface="Arial" charset="0"/>
                <a:ea typeface="Arial" charset="0"/>
                <a:cs typeface="Arial" charset="0"/>
              </a:rPr>
              <a:t>deleteById</a:t>
            </a:r>
            <a:r>
              <a:rPr lang="en-US" altLang="en-US" dirty="0">
                <a:solidFill>
                  <a:srgbClr val="000000"/>
                </a:solidFill>
                <a:latin typeface="Arial" charset="0"/>
                <a:ea typeface="Arial" charset="0"/>
                <a:cs typeface="Arial" charset="0"/>
              </a:rPr>
              <a:t> methods are similar to the insert method.</a:t>
            </a:r>
          </a:p>
          <a:p>
            <a:pPr eaLnBrk="1" hangingPunct="1">
              <a:spcBef>
                <a:spcPts val="1800"/>
              </a:spcBef>
            </a:pPr>
            <a:r>
              <a:rPr lang="en-US" altLang="en-US" dirty="0" err="1">
                <a:solidFill>
                  <a:srgbClr val="000000"/>
                </a:solidFill>
                <a:latin typeface="Arial" charset="0"/>
                <a:ea typeface="Arial" charset="0"/>
                <a:cs typeface="Arial" charset="0"/>
              </a:rPr>
              <a:t>updateById</a:t>
            </a:r>
            <a:r>
              <a:rPr lang="en-US" altLang="en-US" dirty="0">
                <a:solidFill>
                  <a:srgbClr val="000000"/>
                </a:solidFill>
                <a:latin typeface="Arial" charset="0"/>
                <a:ea typeface="Arial" charset="0"/>
                <a:cs typeface="Arial" charset="0"/>
              </a:rPr>
              <a:t> takes three parameters: an </a:t>
            </a:r>
            <a:r>
              <a:rPr lang="en-US" altLang="en-US" dirty="0" err="1">
                <a:solidFill>
                  <a:srgbClr val="000000"/>
                </a:solidFill>
                <a:latin typeface="Arial" charset="0"/>
                <a:ea typeface="Arial" charset="0"/>
                <a:cs typeface="Arial" charset="0"/>
              </a:rPr>
              <a:t>int</a:t>
            </a:r>
            <a:r>
              <a:rPr lang="en-US" altLang="en-US" dirty="0">
                <a:solidFill>
                  <a:srgbClr val="000000"/>
                </a:solidFill>
                <a:latin typeface="Arial" charset="0"/>
                <a:ea typeface="Arial" charset="0"/>
                <a:cs typeface="Arial" charset="0"/>
              </a:rPr>
              <a:t> for the id, a String for the updated name, and a double for the updated price.</a:t>
            </a:r>
          </a:p>
          <a:p>
            <a:pPr eaLnBrk="1" hangingPunct="1">
              <a:spcBef>
                <a:spcPts val="1800"/>
              </a:spcBef>
            </a:pPr>
            <a:r>
              <a:rPr lang="en-US" altLang="en-US" dirty="0" err="1">
                <a:solidFill>
                  <a:srgbClr val="000000"/>
                </a:solidFill>
                <a:latin typeface="Arial" charset="0"/>
                <a:ea typeface="Arial" charset="0"/>
                <a:cs typeface="Arial" charset="0"/>
              </a:rPr>
              <a:t>deleteById</a:t>
            </a:r>
            <a:r>
              <a:rPr lang="en-US" altLang="en-US" dirty="0">
                <a:solidFill>
                  <a:srgbClr val="000000"/>
                </a:solidFill>
                <a:latin typeface="Arial" charset="0"/>
                <a:ea typeface="Arial" charset="0"/>
                <a:cs typeface="Arial" charset="0"/>
              </a:rPr>
              <a:t> takes one parameter, an </a:t>
            </a:r>
            <a:r>
              <a:rPr lang="en-US" altLang="en-US" dirty="0" err="1">
                <a:solidFill>
                  <a:srgbClr val="000000"/>
                </a:solidFill>
                <a:latin typeface="Arial" charset="0"/>
                <a:ea typeface="Arial" charset="0"/>
                <a:cs typeface="Arial" charset="0"/>
              </a:rPr>
              <a:t>int</a:t>
            </a:r>
            <a:r>
              <a:rPr lang="en-US" altLang="en-US" dirty="0">
                <a:solidFill>
                  <a:srgbClr val="000000"/>
                </a:solidFill>
                <a:latin typeface="Arial" charset="0"/>
                <a:ea typeface="Arial" charset="0"/>
                <a:cs typeface="Arial" charset="0"/>
              </a:rPr>
              <a:t> representing a Candy id.</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0" y="304800"/>
            <a:ext cx="8229600" cy="1143000"/>
          </a:xfrm>
        </p:spPr>
        <p:txBody>
          <a:bodyPr/>
          <a:lstStyle/>
          <a:p>
            <a:pPr eaLnBrk="1" hangingPunct="1"/>
            <a:r>
              <a:rPr lang="en-US" altLang="en-US" dirty="0"/>
              <a:t>Update and Delete </a:t>
            </a:r>
            <a:r>
              <a:rPr lang="en-US" altLang="en-US" sz="1800" dirty="0"/>
              <a:t>(2 of 2)</a:t>
            </a:r>
            <a:endParaRPr lang="en-US" altLang="en-US" dirty="0"/>
          </a:p>
        </p:txBody>
      </p:sp>
      <p:sp>
        <p:nvSpPr>
          <p:cNvPr id="64515" name="Rectangle 3"/>
          <p:cNvSpPr>
            <a:spLocks noGrp="1" noChangeArrowheads="1"/>
          </p:cNvSpPr>
          <p:nvPr>
            <p:ph type="body" idx="4294967295"/>
          </p:nvPr>
        </p:nvSpPr>
        <p:spPr>
          <a:xfrm>
            <a:off x="0" y="1676400"/>
            <a:ext cx="8229600" cy="4114800"/>
          </a:xfrm>
        </p:spPr>
        <p:txBody>
          <a:bodyPr/>
          <a:lstStyle/>
          <a:p>
            <a:pPr eaLnBrk="1" hangingPunct="1"/>
            <a:r>
              <a:rPr lang="en-US" altLang="en-US" dirty="0">
                <a:solidFill>
                  <a:srgbClr val="000000"/>
                </a:solidFill>
                <a:latin typeface="Arial" charset="0"/>
                <a:ea typeface="Arial" charset="0"/>
                <a:cs typeface="Arial" charset="0"/>
              </a:rPr>
              <a:t>Similar to the insert method:</a:t>
            </a:r>
          </a:p>
          <a:p>
            <a:pPr lvl="1" eaLnBrk="1" hangingPunct="1">
              <a:spcBef>
                <a:spcPts val="1800"/>
              </a:spcBef>
            </a:pPr>
            <a:r>
              <a:rPr lang="en-US" altLang="en-US" dirty="0">
                <a:solidFill>
                  <a:srgbClr val="000000"/>
                </a:solidFill>
                <a:latin typeface="Arial" charset="0"/>
                <a:ea typeface="Arial" charset="0"/>
                <a:cs typeface="Arial" charset="0"/>
              </a:rPr>
              <a:t>Get a reference to the </a:t>
            </a:r>
            <a:r>
              <a:rPr lang="en-US" altLang="en-US" dirty="0" err="1">
                <a:solidFill>
                  <a:srgbClr val="000000"/>
                </a:solidFill>
                <a:latin typeface="Arial" charset="0"/>
                <a:ea typeface="Arial" charset="0"/>
                <a:cs typeface="Arial" charset="0"/>
              </a:rPr>
              <a:t>SQLiteDatabase</a:t>
            </a:r>
            <a:endParaRPr lang="en-US" altLang="en-US" dirty="0">
              <a:solidFill>
                <a:srgbClr val="000000"/>
              </a:solidFill>
              <a:latin typeface="Arial" charset="0"/>
              <a:ea typeface="Arial" charset="0"/>
              <a:cs typeface="Arial" charset="0"/>
            </a:endParaRPr>
          </a:p>
          <a:p>
            <a:pPr lvl="1" eaLnBrk="1" hangingPunct="1">
              <a:spcBef>
                <a:spcPts val="1800"/>
              </a:spcBef>
            </a:pPr>
            <a:r>
              <a:rPr lang="en-US" altLang="en-US" dirty="0">
                <a:solidFill>
                  <a:srgbClr val="000000"/>
                </a:solidFill>
                <a:latin typeface="Arial" charset="0"/>
                <a:ea typeface="Arial" charset="0"/>
                <a:cs typeface="Arial" charset="0"/>
              </a:rPr>
              <a:t>Construct the SQL query as a String</a:t>
            </a:r>
          </a:p>
          <a:p>
            <a:pPr lvl="1" eaLnBrk="1" hangingPunct="1">
              <a:spcBef>
                <a:spcPts val="1800"/>
              </a:spcBef>
            </a:pPr>
            <a:r>
              <a:rPr lang="en-US" altLang="en-US" dirty="0">
                <a:solidFill>
                  <a:srgbClr val="000000"/>
                </a:solidFill>
                <a:latin typeface="Arial" charset="0"/>
                <a:ea typeface="Arial" charset="0"/>
                <a:cs typeface="Arial" charset="0"/>
              </a:rPr>
              <a:t>Execute it</a:t>
            </a:r>
          </a:p>
          <a:p>
            <a:pPr eaLnBrk="1" hangingPunct="1"/>
            <a:endParaRPr lang="en-US" altLang="en-US" sz="2800" dirty="0">
              <a:solidFill>
                <a:srgbClr val="000000"/>
              </a:solidFill>
              <a:latin typeface="Arial" charset="0"/>
              <a:ea typeface="Arial" charset="0"/>
              <a:cs typeface="Arial"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0" y="304800"/>
            <a:ext cx="8229600" cy="1143000"/>
          </a:xfrm>
        </p:spPr>
        <p:txBody>
          <a:bodyPr/>
          <a:lstStyle/>
          <a:p>
            <a:pPr eaLnBrk="1" hangingPunct="1"/>
            <a:r>
              <a:rPr lang="en-US" altLang="en-US" dirty="0"/>
              <a:t>More Methods</a:t>
            </a:r>
          </a:p>
        </p:txBody>
      </p:sp>
      <p:sp>
        <p:nvSpPr>
          <p:cNvPr id="65539" name="Rectangle 3"/>
          <p:cNvSpPr>
            <a:spLocks noGrp="1" noChangeArrowheads="1"/>
          </p:cNvSpPr>
          <p:nvPr>
            <p:ph type="body" idx="4294967295"/>
          </p:nvPr>
        </p:nvSpPr>
        <p:spPr>
          <a:xfrm>
            <a:off x="0" y="1676400"/>
            <a:ext cx="8229600" cy="4114800"/>
          </a:xfrm>
        </p:spPr>
        <p:txBody>
          <a:bodyPr/>
          <a:lstStyle/>
          <a:p>
            <a:pPr eaLnBrk="1" hangingPunct="1"/>
            <a:r>
              <a:rPr lang="en-US" altLang="en-US">
                <a:solidFill>
                  <a:srgbClr val="000000"/>
                </a:solidFill>
                <a:latin typeface="Arial" charset="0"/>
                <a:ea typeface="Arial" charset="0"/>
                <a:cs typeface="Arial" charset="0"/>
              </a:rPr>
              <a:t>We provide methods to select a candy based on its id and to select all the candies from the candy table.</a:t>
            </a:r>
            <a:endParaRPr lang="en-US" altLang="en-US" sz="2800">
              <a:solidFill>
                <a:srgbClr val="000000"/>
              </a:solidFill>
              <a:latin typeface="Arial" charset="0"/>
              <a:ea typeface="Arial" charset="0"/>
              <a:cs typeface="Arial"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selectById</a:t>
            </a:r>
            <a:r>
              <a:rPr lang="en-US" altLang="en-US" dirty="0"/>
              <a:t> Method </a:t>
            </a:r>
            <a:r>
              <a:rPr lang="en-US" altLang="en-US" sz="1800" dirty="0"/>
              <a:t>(1 of 2)</a:t>
            </a:r>
            <a:endParaRPr lang="en-US" altLang="en-US" dirty="0"/>
          </a:p>
        </p:txBody>
      </p:sp>
      <p:sp>
        <p:nvSpPr>
          <p:cNvPr id="66563" name="Rectangle 3"/>
          <p:cNvSpPr>
            <a:spLocks noGrp="1" noChangeArrowheads="1"/>
          </p:cNvSpPr>
          <p:nvPr>
            <p:ph type="body" idx="4294967295"/>
          </p:nvPr>
        </p:nvSpPr>
        <p:spPr>
          <a:xfrm>
            <a:off x="0" y="1676400"/>
            <a:ext cx="8229600" cy="4114800"/>
          </a:xfrm>
        </p:spPr>
        <p:txBody>
          <a:bodyPr/>
          <a:lstStyle/>
          <a:p>
            <a:pPr eaLnBrk="1" hangingPunct="1">
              <a:buFontTx/>
              <a:buNone/>
            </a:pPr>
            <a:r>
              <a:rPr lang="en-US" altLang="en-US">
                <a:latin typeface="Arial" charset="0"/>
                <a:ea typeface="Arial" charset="0"/>
                <a:cs typeface="Arial" charset="0"/>
              </a:rPr>
              <a:t>public Candy selectById( int id ) { </a:t>
            </a:r>
          </a:p>
          <a:p>
            <a:pPr eaLnBrk="1" hangingPunct="1">
              <a:buFontTx/>
              <a:buNone/>
            </a:pPr>
            <a:r>
              <a:rPr lang="en-US" altLang="en-US">
                <a:latin typeface="Arial" charset="0"/>
                <a:ea typeface="Arial" charset="0"/>
                <a:cs typeface="Arial" charset="0"/>
              </a:rPr>
              <a:t>  // select the row in the candy table</a:t>
            </a:r>
          </a:p>
          <a:p>
            <a:pPr eaLnBrk="1" hangingPunct="1">
              <a:buFontTx/>
              <a:buNone/>
            </a:pPr>
            <a:r>
              <a:rPr lang="en-US" altLang="en-US">
                <a:latin typeface="Arial" charset="0"/>
                <a:ea typeface="Arial" charset="0"/>
                <a:cs typeface="Arial" charset="0"/>
              </a:rPr>
              <a:t>  // whose id value is id</a:t>
            </a:r>
          </a:p>
          <a:p>
            <a:pPr eaLnBrk="1" hangingPunct="1">
              <a:buFontTx/>
              <a:buNone/>
            </a:pPr>
            <a:r>
              <a:rPr lang="en-US" altLang="en-US">
                <a:latin typeface="Arial" charset="0"/>
                <a:ea typeface="Arial" charset="0"/>
                <a:cs typeface="Arial" charset="0"/>
              </a:rPr>
              <a:t>  // return a reference to the Candy object</a:t>
            </a:r>
          </a:p>
          <a:p>
            <a:pPr eaLnBrk="1" hangingPunct="1">
              <a:buFontTx/>
              <a:buNone/>
            </a:pPr>
            <a:r>
              <a:rPr lang="en-US" altLang="en-US">
                <a:latin typeface="Arial" charset="0"/>
                <a:ea typeface="Arial" charset="0"/>
                <a:cs typeface="Arial" charset="0"/>
              </a:rPr>
              <a:t>  // stored in that row</a:t>
            </a:r>
          </a:p>
          <a:p>
            <a:pPr eaLnBrk="1" hangingPunct="1">
              <a:buFontTx/>
              <a:buNone/>
            </a:pPr>
            <a:r>
              <a:rPr lang="en-US" altLang="en-US">
                <a:latin typeface="Arial" charset="0"/>
                <a:ea typeface="Arial" charset="0"/>
                <a:cs typeface="Arial" charset="0"/>
              </a:rPr>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selectById</a:t>
            </a:r>
            <a:r>
              <a:rPr lang="en-US" altLang="en-US" dirty="0"/>
              <a:t> Method </a:t>
            </a:r>
            <a:r>
              <a:rPr lang="en-US" altLang="en-US" sz="1800" dirty="0"/>
              <a:t>(2 of 2)</a:t>
            </a:r>
            <a:endParaRPr lang="en-US" altLang="en-US" dirty="0"/>
          </a:p>
        </p:txBody>
      </p:sp>
      <p:sp>
        <p:nvSpPr>
          <p:cNvPr id="67587" name="Rectangle 3"/>
          <p:cNvSpPr>
            <a:spLocks noGrp="1" noChangeArrowheads="1"/>
          </p:cNvSpPr>
          <p:nvPr>
            <p:ph type="body" idx="4294967295"/>
          </p:nvPr>
        </p:nvSpPr>
        <p:spPr>
          <a:xfrm>
            <a:off x="0" y="1676400"/>
            <a:ext cx="8229600" cy="4114800"/>
          </a:xfrm>
        </p:spPr>
        <p:txBody>
          <a:bodyPr/>
          <a:lstStyle/>
          <a:p>
            <a:pPr eaLnBrk="1" hangingPunct="1"/>
            <a:r>
              <a:rPr lang="en-US" altLang="en-US" dirty="0">
                <a:solidFill>
                  <a:srgbClr val="000000"/>
                </a:solidFill>
                <a:latin typeface="Arial" charset="0"/>
                <a:ea typeface="Arial" charset="0"/>
                <a:cs typeface="Arial" charset="0"/>
              </a:rPr>
              <a:t>We need to execute an SQL select query.</a:t>
            </a:r>
          </a:p>
          <a:p>
            <a:pPr eaLnBrk="1" hangingPunct="1">
              <a:spcBef>
                <a:spcPts val="1800"/>
              </a:spcBef>
            </a:pPr>
            <a:r>
              <a:rPr lang="en-US" altLang="en-US" dirty="0">
                <a:solidFill>
                  <a:srgbClr val="000000"/>
                </a:solidFill>
                <a:latin typeface="Arial" charset="0"/>
                <a:ea typeface="Arial" charset="0"/>
                <a:cs typeface="Arial" charset="0"/>
              </a:rPr>
              <a:t>Since we select based on the value of the primary key (id) of the table, the select query will return a table of 0 or 1 row (a select query returns a table).</a:t>
            </a:r>
          </a:p>
          <a:p>
            <a:pPr eaLnBrk="1" hangingPunct="1">
              <a:spcBef>
                <a:spcPts val="1800"/>
              </a:spcBef>
            </a:pPr>
            <a:r>
              <a:rPr lang="en-US" altLang="en-US" dirty="0">
                <a:solidFill>
                  <a:srgbClr val="000000"/>
                </a:solidFill>
                <a:latin typeface="Arial" charset="0"/>
                <a:ea typeface="Arial" charset="0"/>
                <a:cs typeface="Arial" charset="0"/>
              </a:rPr>
              <a:t>If it returns a table of 1 row, we need to access the columns of that row.</a:t>
            </a:r>
            <a:endParaRPr lang="en-US" altLang="en-US" sz="2800" dirty="0">
              <a:solidFill>
                <a:srgbClr val="000000"/>
              </a:solidFill>
              <a:latin typeface="Arial" charset="0"/>
              <a:ea typeface="Arial" charset="0"/>
              <a:cs typeface="Arial"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rawQuery</a:t>
            </a:r>
            <a:r>
              <a:rPr lang="en-US" altLang="en-US" dirty="0"/>
              <a:t> Method</a:t>
            </a:r>
          </a:p>
        </p:txBody>
      </p:sp>
      <p:sp>
        <p:nvSpPr>
          <p:cNvPr id="68611" name="Rectangle 3"/>
          <p:cNvSpPr>
            <a:spLocks noGrp="1" noChangeArrowheads="1"/>
          </p:cNvSpPr>
          <p:nvPr>
            <p:ph type="body" idx="4294967295"/>
          </p:nvPr>
        </p:nvSpPr>
        <p:spPr>
          <a:xfrm>
            <a:off x="0" y="1676400"/>
            <a:ext cx="8229600" cy="4114800"/>
          </a:xfrm>
        </p:spPr>
        <p:txBody>
          <a:bodyPr/>
          <a:lstStyle/>
          <a:p>
            <a:pPr eaLnBrk="1" hangingPunct="1"/>
            <a:r>
              <a:rPr lang="en-US" altLang="en-US" dirty="0">
                <a:solidFill>
                  <a:srgbClr val="000000"/>
                </a:solidFill>
                <a:latin typeface="Arial" charset="0"/>
                <a:ea typeface="Arial" charset="0"/>
                <a:cs typeface="Arial" charset="0"/>
              </a:rPr>
              <a:t>The </a:t>
            </a:r>
            <a:r>
              <a:rPr lang="en-US" altLang="en-US" dirty="0" err="1">
                <a:solidFill>
                  <a:srgbClr val="000000"/>
                </a:solidFill>
                <a:latin typeface="Arial" charset="0"/>
                <a:ea typeface="Arial" charset="0"/>
                <a:cs typeface="Arial" charset="0"/>
              </a:rPr>
              <a:t>rawQuery</a:t>
            </a:r>
            <a:r>
              <a:rPr lang="en-US" altLang="en-US" dirty="0">
                <a:solidFill>
                  <a:srgbClr val="000000"/>
                </a:solidFill>
                <a:latin typeface="Arial" charset="0"/>
                <a:ea typeface="Arial" charset="0"/>
                <a:cs typeface="Arial" charset="0"/>
              </a:rPr>
              <a:t> method executes an SQL select query.</a:t>
            </a:r>
          </a:p>
          <a:p>
            <a:pPr eaLnBrk="1" hangingPunct="1">
              <a:spcBef>
                <a:spcPts val="1200"/>
              </a:spcBef>
              <a:spcAft>
                <a:spcPts val="1200"/>
              </a:spcAft>
              <a:buFontTx/>
              <a:buNone/>
            </a:pPr>
            <a:r>
              <a:rPr lang="en-US" altLang="en-US" dirty="0">
                <a:solidFill>
                  <a:srgbClr val="000000"/>
                </a:solidFill>
                <a:latin typeface="Arial" charset="0"/>
                <a:ea typeface="Arial" charset="0"/>
                <a:cs typeface="Arial" charset="0"/>
              </a:rPr>
              <a:t>public Cursor </a:t>
            </a:r>
            <a:r>
              <a:rPr lang="en-US" altLang="en-US" dirty="0" err="1">
                <a:solidFill>
                  <a:srgbClr val="000000"/>
                </a:solidFill>
                <a:latin typeface="Arial" charset="0"/>
                <a:ea typeface="Arial" charset="0"/>
                <a:cs typeface="Arial" charset="0"/>
              </a:rPr>
              <a:t>rawQuery</a:t>
            </a:r>
            <a:r>
              <a:rPr lang="en-US" altLang="en-US" dirty="0">
                <a:solidFill>
                  <a:srgbClr val="000000"/>
                </a:solidFill>
                <a:latin typeface="Arial" charset="0"/>
                <a:ea typeface="Arial" charset="0"/>
                <a:cs typeface="Arial" charset="0"/>
              </a:rPr>
              <a:t>( String </a:t>
            </a:r>
            <a:r>
              <a:rPr lang="en-US" altLang="en-US" dirty="0" err="1">
                <a:solidFill>
                  <a:srgbClr val="000000"/>
                </a:solidFill>
                <a:latin typeface="Arial" charset="0"/>
                <a:ea typeface="Arial" charset="0"/>
                <a:cs typeface="Arial" charset="0"/>
              </a:rPr>
              <a:t>sql</a:t>
            </a:r>
            <a:r>
              <a:rPr lang="en-US" altLang="en-US" dirty="0">
                <a:solidFill>
                  <a:srgbClr val="000000"/>
                </a:solidFill>
                <a:latin typeface="Arial" charset="0"/>
                <a:ea typeface="Arial" charset="0"/>
                <a:cs typeface="Arial" charset="0"/>
              </a:rPr>
              <a:t>, String [ ] </a:t>
            </a:r>
            <a:r>
              <a:rPr lang="en-US" altLang="en-US" dirty="0" err="1">
                <a:solidFill>
                  <a:srgbClr val="000000"/>
                </a:solidFill>
                <a:latin typeface="Arial" charset="0"/>
                <a:ea typeface="Arial" charset="0"/>
                <a:cs typeface="Arial" charset="0"/>
              </a:rPr>
              <a:t>selectionArgs</a:t>
            </a:r>
            <a:r>
              <a:rPr lang="en-US" altLang="en-US" dirty="0">
                <a:solidFill>
                  <a:srgbClr val="000000"/>
                </a:solidFill>
                <a:latin typeface="Arial" charset="0"/>
                <a:ea typeface="Arial" charset="0"/>
                <a:cs typeface="Arial" charset="0"/>
              </a:rPr>
              <a:t> )</a:t>
            </a:r>
          </a:p>
          <a:p>
            <a:pPr eaLnBrk="1" hangingPunct="1"/>
            <a:r>
              <a:rPr lang="en-US" altLang="en-US" dirty="0">
                <a:solidFill>
                  <a:srgbClr val="000000"/>
                </a:solidFill>
                <a:latin typeface="Arial" charset="0"/>
                <a:ea typeface="Arial" charset="0"/>
                <a:cs typeface="Arial" charset="0"/>
              </a:rPr>
              <a:t>If </a:t>
            </a:r>
            <a:r>
              <a:rPr lang="en-US" altLang="en-US" dirty="0" err="1">
                <a:solidFill>
                  <a:srgbClr val="000000"/>
                </a:solidFill>
                <a:latin typeface="Arial" charset="0"/>
                <a:ea typeface="Arial" charset="0"/>
                <a:cs typeface="Arial" charset="0"/>
              </a:rPr>
              <a:t>sql</a:t>
            </a:r>
            <a:r>
              <a:rPr lang="en-US" altLang="en-US" dirty="0">
                <a:solidFill>
                  <a:srgbClr val="000000"/>
                </a:solidFill>
                <a:latin typeface="Arial" charset="0"/>
                <a:ea typeface="Arial" charset="0"/>
                <a:cs typeface="Arial" charset="0"/>
              </a:rPr>
              <a:t> String contains ? placeholders, then we provide values in </a:t>
            </a:r>
            <a:r>
              <a:rPr lang="en-US" altLang="en-US" dirty="0" err="1">
                <a:solidFill>
                  <a:srgbClr val="000000"/>
                </a:solidFill>
                <a:latin typeface="Arial" charset="0"/>
                <a:ea typeface="Arial" charset="0"/>
                <a:cs typeface="Arial" charset="0"/>
              </a:rPr>
              <a:t>selectionArgs</a:t>
            </a:r>
            <a:r>
              <a:rPr lang="en-US" altLang="en-US" dirty="0">
                <a:solidFill>
                  <a:srgbClr val="000000"/>
                </a:solidFill>
                <a:latin typeface="Arial" charset="0"/>
                <a:ea typeface="Arial" charset="0"/>
                <a:cs typeface="Arial" charset="0"/>
              </a:rPr>
              <a:t>, otherwise </a:t>
            </a:r>
            <a:r>
              <a:rPr lang="en-US" altLang="en-US" dirty="0" err="1">
                <a:solidFill>
                  <a:srgbClr val="000000"/>
                </a:solidFill>
                <a:latin typeface="Arial" charset="0"/>
                <a:ea typeface="Arial" charset="0"/>
                <a:cs typeface="Arial" charset="0"/>
              </a:rPr>
              <a:t>selectionArgs</a:t>
            </a:r>
            <a:r>
              <a:rPr lang="en-US" altLang="en-US" dirty="0">
                <a:solidFill>
                  <a:srgbClr val="000000"/>
                </a:solidFill>
                <a:latin typeface="Arial" charset="0"/>
                <a:ea typeface="Arial" charset="0"/>
                <a:cs typeface="Arial" charset="0"/>
              </a:rPr>
              <a:t> is null. </a:t>
            </a:r>
            <a:endParaRPr lang="en-US" altLang="en-US" sz="2800" dirty="0">
              <a:solidFill>
                <a:srgbClr val="000000"/>
              </a:solidFill>
              <a:latin typeface="Arial" charset="0"/>
              <a:ea typeface="Arial" charset="0"/>
              <a:cs typeface="Arial"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Sqlite</a:t>
            </a:r>
            <a:r>
              <a:rPr lang="en-US" altLang="en-US" dirty="0"/>
              <a:t> Related Classes/Interfaces</a:t>
            </a:r>
          </a:p>
        </p:txBody>
      </p:sp>
      <p:sp>
        <p:nvSpPr>
          <p:cNvPr id="69635" name="Rectangle 3"/>
          <p:cNvSpPr>
            <a:spLocks noGrp="1" noChangeArrowheads="1"/>
          </p:cNvSpPr>
          <p:nvPr>
            <p:ph type="body" idx="4294967295"/>
          </p:nvPr>
        </p:nvSpPr>
        <p:spPr>
          <a:xfrm>
            <a:off x="0" y="1676400"/>
            <a:ext cx="8229600" cy="4114800"/>
          </a:xfrm>
        </p:spPr>
        <p:txBody>
          <a:bodyPr/>
          <a:lstStyle/>
          <a:p>
            <a:pPr eaLnBrk="1" hangingPunct="1"/>
            <a:r>
              <a:rPr lang="en-US" altLang="en-US">
                <a:solidFill>
                  <a:srgbClr val="000000"/>
                </a:solidFill>
                <a:latin typeface="Arial" charset="0"/>
                <a:ea typeface="Arial" charset="0"/>
                <a:cs typeface="Arial" charset="0"/>
              </a:rPr>
              <a:t>The Cursor interface encapsulates a table returned by a select statement (a select statement returns a table).</a:t>
            </a:r>
          </a:p>
          <a:p>
            <a:pPr eaLnBrk="1" hangingPunct="1"/>
            <a:r>
              <a:rPr lang="en-US" altLang="en-US">
                <a:solidFill>
                  <a:srgbClr val="000000"/>
                </a:solidFill>
                <a:latin typeface="Arial" charset="0"/>
                <a:ea typeface="Arial" charset="0"/>
                <a:cs typeface="Arial" charset="0"/>
              </a:rPr>
              <a:t>It provides methods to loop through the rows and columns of that table.</a:t>
            </a:r>
            <a:endParaRPr lang="en-US" altLang="en-US" sz="2800">
              <a:solidFill>
                <a:srgbClr val="000000"/>
              </a:solidFill>
              <a:latin typeface="Arial" charset="0"/>
              <a:ea typeface="Arial" charset="0"/>
              <a:cs typeface="Arial"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0" y="304800"/>
            <a:ext cx="8229600" cy="1143000"/>
          </a:xfrm>
        </p:spPr>
        <p:txBody>
          <a:bodyPr/>
          <a:lstStyle/>
          <a:p>
            <a:pPr eaLnBrk="1" hangingPunct="1"/>
            <a:r>
              <a:rPr lang="en-US" altLang="en-US" dirty="0"/>
              <a:t>Cursor Interface </a:t>
            </a:r>
            <a:r>
              <a:rPr lang="en-US" altLang="en-US" sz="1800" dirty="0"/>
              <a:t>(1 of 2)</a:t>
            </a:r>
            <a:endParaRPr lang="en-US" altLang="en-US" dirty="0"/>
          </a:p>
        </p:txBody>
      </p:sp>
      <p:sp>
        <p:nvSpPr>
          <p:cNvPr id="62467" name="Rectangle 3"/>
          <p:cNvSpPr>
            <a:spLocks noGrp="1" noChangeArrowheads="1"/>
          </p:cNvSpPr>
          <p:nvPr>
            <p:ph type="body" idx="4294967295"/>
          </p:nvPr>
        </p:nvSpPr>
        <p:spPr>
          <a:xfrm>
            <a:off x="0" y="1676400"/>
            <a:ext cx="8229600" cy="4114800"/>
          </a:xfrm>
        </p:spPr>
        <p:txBody>
          <a:bodyPr/>
          <a:lstStyle/>
          <a:p>
            <a:pPr eaLnBrk="1" hangingPunct="1">
              <a:defRPr/>
            </a:pPr>
            <a:r>
              <a:rPr lang="en-US" altLang="en-US" dirty="0">
                <a:solidFill>
                  <a:srgbClr val="000000"/>
                </a:solidFill>
                <a:latin typeface="Arial" charset="0"/>
                <a:ea typeface="Arial" charset="0"/>
                <a:cs typeface="Arial" charset="0"/>
              </a:rPr>
              <a:t>Move this Cursor to first row:</a:t>
            </a:r>
          </a:p>
          <a:p>
            <a:pPr marL="0" indent="0" eaLnBrk="1" hangingPunct="1">
              <a:buFontTx/>
              <a:buNone/>
              <a:defRPr/>
            </a:pPr>
            <a:r>
              <a:rPr lang="en-US" altLang="en-US" dirty="0">
                <a:solidFill>
                  <a:srgbClr val="000000"/>
                </a:solidFill>
                <a:latin typeface="Arial" charset="0"/>
                <a:ea typeface="Arial" charset="0"/>
                <a:cs typeface="Arial" charset="0"/>
              </a:rPr>
              <a:t>	</a:t>
            </a:r>
            <a:r>
              <a:rPr lang="en-US" altLang="en-US" dirty="0" err="1">
                <a:solidFill>
                  <a:srgbClr val="000000"/>
                </a:solidFill>
                <a:latin typeface="Arial" charset="0"/>
                <a:ea typeface="Arial" charset="0"/>
                <a:cs typeface="Arial" charset="0"/>
              </a:rPr>
              <a:t>boolean</a:t>
            </a:r>
            <a:r>
              <a:rPr lang="en-US" altLang="en-US" dirty="0">
                <a:solidFill>
                  <a:srgbClr val="000000"/>
                </a:solidFill>
                <a:latin typeface="Arial" charset="0"/>
                <a:ea typeface="Arial" charset="0"/>
                <a:cs typeface="Arial" charset="0"/>
              </a:rPr>
              <a:t> </a:t>
            </a:r>
            <a:r>
              <a:rPr lang="en-US" altLang="en-US" dirty="0" err="1">
                <a:solidFill>
                  <a:srgbClr val="000000"/>
                </a:solidFill>
                <a:latin typeface="Arial" charset="0"/>
                <a:ea typeface="Arial" charset="0"/>
                <a:cs typeface="Arial" charset="0"/>
              </a:rPr>
              <a:t>moveToFirst</a:t>
            </a:r>
            <a:r>
              <a:rPr lang="en-US" altLang="en-US" dirty="0">
                <a:solidFill>
                  <a:srgbClr val="000000"/>
                </a:solidFill>
                <a:latin typeface="Arial" charset="0"/>
                <a:ea typeface="Arial" charset="0"/>
                <a:cs typeface="Arial" charset="0"/>
              </a:rPr>
              <a:t>( )</a:t>
            </a:r>
          </a:p>
          <a:p>
            <a:pPr eaLnBrk="1" hangingPunct="1">
              <a:defRPr/>
            </a:pPr>
            <a:r>
              <a:rPr lang="en-US" altLang="en-US" dirty="0">
                <a:solidFill>
                  <a:srgbClr val="000000"/>
                </a:solidFill>
                <a:latin typeface="Arial" charset="0"/>
                <a:ea typeface="Arial" charset="0"/>
                <a:cs typeface="Arial" charset="0"/>
              </a:rPr>
              <a:t>Move this Cursor to the next row:</a:t>
            </a:r>
          </a:p>
          <a:p>
            <a:pPr marL="0" indent="0" eaLnBrk="1" hangingPunct="1">
              <a:buFontTx/>
              <a:buNone/>
              <a:defRPr/>
            </a:pPr>
            <a:r>
              <a:rPr lang="en-US" altLang="en-US" dirty="0">
                <a:solidFill>
                  <a:srgbClr val="000000"/>
                </a:solidFill>
                <a:latin typeface="Arial" charset="0"/>
                <a:ea typeface="Arial" charset="0"/>
                <a:cs typeface="Arial" charset="0"/>
              </a:rPr>
              <a:t>	</a:t>
            </a:r>
            <a:r>
              <a:rPr lang="en-US" altLang="en-US" dirty="0" err="1">
                <a:solidFill>
                  <a:srgbClr val="000000"/>
                </a:solidFill>
                <a:latin typeface="Arial" charset="0"/>
                <a:ea typeface="Arial" charset="0"/>
                <a:cs typeface="Arial" charset="0"/>
              </a:rPr>
              <a:t>boolean</a:t>
            </a:r>
            <a:r>
              <a:rPr lang="en-US" altLang="en-US" dirty="0">
                <a:solidFill>
                  <a:srgbClr val="000000"/>
                </a:solidFill>
                <a:latin typeface="Arial" charset="0"/>
                <a:ea typeface="Arial" charset="0"/>
                <a:cs typeface="Arial" charset="0"/>
              </a:rPr>
              <a:t> </a:t>
            </a:r>
            <a:r>
              <a:rPr lang="en-US" altLang="en-US" dirty="0" err="1">
                <a:solidFill>
                  <a:srgbClr val="000000"/>
                </a:solidFill>
                <a:latin typeface="Arial" charset="0"/>
                <a:ea typeface="Arial" charset="0"/>
                <a:cs typeface="Arial" charset="0"/>
              </a:rPr>
              <a:t>moveToNext</a:t>
            </a:r>
            <a:r>
              <a:rPr lang="en-US" altLang="en-US" dirty="0">
                <a:solidFill>
                  <a:srgbClr val="000000"/>
                </a:solidFill>
                <a:latin typeface="Arial" charset="0"/>
                <a:ea typeface="Arial" charset="0"/>
                <a:cs typeface="Arial" charset="0"/>
              </a:rPr>
              <a:t>( )</a:t>
            </a:r>
          </a:p>
          <a:p>
            <a:pPr eaLnBrk="1" hangingPunct="1">
              <a:defRPr/>
            </a:pPr>
            <a:r>
              <a:rPr lang="en-US" altLang="en-US" dirty="0">
                <a:solidFill>
                  <a:srgbClr val="000000"/>
                </a:solidFill>
                <a:latin typeface="Arial" charset="0"/>
                <a:ea typeface="Arial" charset="0"/>
                <a:cs typeface="Arial" charset="0"/>
              </a:rPr>
              <a:t>These methods return false if there is not another row to process.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0" y="304800"/>
            <a:ext cx="8229600" cy="1143000"/>
          </a:xfrm>
        </p:spPr>
        <p:txBody>
          <a:bodyPr/>
          <a:lstStyle/>
          <a:p>
            <a:pPr eaLnBrk="1" hangingPunct="1"/>
            <a:r>
              <a:rPr lang="en-US" altLang="en-US" dirty="0"/>
              <a:t>Cursor Interface </a:t>
            </a:r>
            <a:r>
              <a:rPr lang="en-US" altLang="en-US" sz="1800" dirty="0"/>
              <a:t>(2 of 2)</a:t>
            </a:r>
            <a:endParaRPr lang="en-US" altLang="en-US" dirty="0"/>
          </a:p>
        </p:txBody>
      </p:sp>
      <p:sp>
        <p:nvSpPr>
          <p:cNvPr id="63491" name="Rectangle 3"/>
          <p:cNvSpPr>
            <a:spLocks noGrp="1" noChangeArrowheads="1"/>
          </p:cNvSpPr>
          <p:nvPr>
            <p:ph type="body" idx="4294967295"/>
          </p:nvPr>
        </p:nvSpPr>
        <p:spPr>
          <a:xfrm>
            <a:off x="0" y="1676400"/>
            <a:ext cx="8229600" cy="4114800"/>
          </a:xfrm>
        </p:spPr>
        <p:txBody>
          <a:bodyPr/>
          <a:lstStyle/>
          <a:p>
            <a:pPr eaLnBrk="1" hangingPunct="1">
              <a:defRPr/>
            </a:pPr>
            <a:r>
              <a:rPr lang="en-US" altLang="en-US" sz="2800" dirty="0">
                <a:solidFill>
                  <a:srgbClr val="000000"/>
                </a:solidFill>
                <a:latin typeface="Arial" charset="0"/>
                <a:ea typeface="Arial" charset="0"/>
                <a:cs typeface="Arial" charset="0"/>
              </a:rPr>
              <a:t>To retrieve the value of a column of the current row, we use the methods:</a:t>
            </a:r>
          </a:p>
          <a:p>
            <a:pPr marL="0" indent="0" eaLnBrk="1" hangingPunct="1">
              <a:buFontTx/>
              <a:buNone/>
              <a:defRPr/>
            </a:pPr>
            <a:r>
              <a:rPr lang="en-US" altLang="en-US" sz="2800" dirty="0">
                <a:solidFill>
                  <a:srgbClr val="000000"/>
                </a:solidFill>
                <a:latin typeface="Arial" charset="0"/>
                <a:ea typeface="Arial" charset="0"/>
                <a:cs typeface="Arial" charset="0"/>
              </a:rPr>
              <a:t>	</a:t>
            </a:r>
            <a:r>
              <a:rPr lang="en-US" altLang="en-US" sz="2800" dirty="0" err="1">
                <a:solidFill>
                  <a:srgbClr val="000000"/>
                </a:solidFill>
                <a:latin typeface="Arial" charset="0"/>
                <a:ea typeface="Arial" charset="0"/>
                <a:cs typeface="Arial" charset="0"/>
              </a:rPr>
              <a:t>DataType</a:t>
            </a:r>
            <a:r>
              <a:rPr lang="en-US" altLang="en-US" sz="2800" dirty="0">
                <a:solidFill>
                  <a:srgbClr val="000000"/>
                </a:solidFill>
                <a:latin typeface="Arial" charset="0"/>
                <a:ea typeface="Arial" charset="0"/>
                <a:cs typeface="Arial" charset="0"/>
              </a:rPr>
              <a:t> </a:t>
            </a:r>
            <a:r>
              <a:rPr lang="en-US" altLang="en-US" sz="2800" dirty="0" err="1">
                <a:solidFill>
                  <a:srgbClr val="000000"/>
                </a:solidFill>
                <a:latin typeface="Arial" charset="0"/>
                <a:ea typeface="Arial" charset="0"/>
                <a:cs typeface="Arial" charset="0"/>
              </a:rPr>
              <a:t>getDataType</a:t>
            </a:r>
            <a:r>
              <a:rPr lang="en-US" altLang="en-US" sz="2800" dirty="0">
                <a:solidFill>
                  <a:srgbClr val="000000"/>
                </a:solidFill>
                <a:latin typeface="Arial" charset="0"/>
                <a:ea typeface="Arial" charset="0"/>
                <a:cs typeface="Arial" charset="0"/>
              </a:rPr>
              <a:t>( </a:t>
            </a:r>
            <a:r>
              <a:rPr lang="en-US" altLang="en-US" sz="2800" dirty="0" err="1">
                <a:solidFill>
                  <a:srgbClr val="000000"/>
                </a:solidFill>
                <a:latin typeface="Arial" charset="0"/>
                <a:ea typeface="Arial" charset="0"/>
                <a:cs typeface="Arial" charset="0"/>
              </a:rPr>
              <a:t>int</a:t>
            </a:r>
            <a:r>
              <a:rPr lang="en-US" altLang="en-US" sz="2800" dirty="0">
                <a:solidFill>
                  <a:srgbClr val="000000"/>
                </a:solidFill>
                <a:latin typeface="Arial" charset="0"/>
                <a:ea typeface="Arial" charset="0"/>
                <a:cs typeface="Arial" charset="0"/>
              </a:rPr>
              <a:t> </a:t>
            </a:r>
            <a:r>
              <a:rPr lang="en-US" altLang="en-US" sz="2800" dirty="0" err="1">
                <a:solidFill>
                  <a:srgbClr val="000000"/>
                </a:solidFill>
                <a:latin typeface="Arial" charset="0"/>
                <a:ea typeface="Arial" charset="0"/>
                <a:cs typeface="Arial" charset="0"/>
              </a:rPr>
              <a:t>columnIndex</a:t>
            </a:r>
            <a:r>
              <a:rPr lang="en-US" altLang="en-US" sz="2800" dirty="0">
                <a:solidFill>
                  <a:srgbClr val="000000"/>
                </a:solidFill>
                <a:latin typeface="Arial" charset="0"/>
                <a:ea typeface="Arial" charset="0"/>
                <a:cs typeface="Arial" charset="0"/>
              </a:rPr>
              <a:t> )</a:t>
            </a:r>
            <a:endParaRPr lang="en-US" altLang="en-US" sz="2400" dirty="0">
              <a:solidFill>
                <a:srgbClr val="000000"/>
              </a:solidFill>
              <a:latin typeface="Arial" charset="0"/>
              <a:ea typeface="Arial" charset="0"/>
              <a:cs typeface="Arial" charset="0"/>
            </a:endParaRPr>
          </a:p>
          <a:p>
            <a:pPr eaLnBrk="1" hangingPunct="1">
              <a:defRPr/>
            </a:pPr>
            <a:r>
              <a:rPr lang="en-US" altLang="en-US" sz="2800" dirty="0">
                <a:solidFill>
                  <a:srgbClr val="000000"/>
                </a:solidFill>
                <a:latin typeface="Arial" charset="0"/>
                <a:ea typeface="Arial" charset="0"/>
                <a:cs typeface="Arial" charset="0"/>
              </a:rPr>
              <a:t>For example:</a:t>
            </a:r>
          </a:p>
          <a:p>
            <a:pPr marL="0" indent="0" eaLnBrk="1" hangingPunct="1">
              <a:buFontTx/>
              <a:buNone/>
              <a:defRPr/>
            </a:pPr>
            <a:r>
              <a:rPr lang="en-US" altLang="en-US" sz="2800" dirty="0">
                <a:solidFill>
                  <a:srgbClr val="000000"/>
                </a:solidFill>
                <a:latin typeface="Arial" charset="0"/>
                <a:ea typeface="Arial" charset="0"/>
                <a:cs typeface="Arial" charset="0"/>
              </a:rPr>
              <a:t>	</a:t>
            </a:r>
            <a:r>
              <a:rPr lang="en-US" altLang="en-US" sz="2800" dirty="0" err="1">
                <a:solidFill>
                  <a:srgbClr val="000000"/>
                </a:solidFill>
                <a:latin typeface="Arial" charset="0"/>
                <a:ea typeface="Arial" charset="0"/>
                <a:cs typeface="Arial" charset="0"/>
              </a:rPr>
              <a:t>int</a:t>
            </a:r>
            <a:r>
              <a:rPr lang="en-US" altLang="en-US" sz="2800" dirty="0">
                <a:solidFill>
                  <a:srgbClr val="000000"/>
                </a:solidFill>
                <a:latin typeface="Arial" charset="0"/>
                <a:ea typeface="Arial" charset="0"/>
                <a:cs typeface="Arial" charset="0"/>
              </a:rPr>
              <a:t> </a:t>
            </a:r>
            <a:r>
              <a:rPr lang="en-US" altLang="en-US" sz="2800" dirty="0" err="1">
                <a:solidFill>
                  <a:srgbClr val="000000"/>
                </a:solidFill>
                <a:latin typeface="Arial" charset="0"/>
                <a:ea typeface="Arial" charset="0"/>
                <a:cs typeface="Arial" charset="0"/>
              </a:rPr>
              <a:t>getInt</a:t>
            </a:r>
            <a:r>
              <a:rPr lang="en-US" altLang="en-US" sz="2800" dirty="0">
                <a:solidFill>
                  <a:srgbClr val="000000"/>
                </a:solidFill>
                <a:latin typeface="Arial" charset="0"/>
                <a:ea typeface="Arial" charset="0"/>
                <a:cs typeface="Arial" charset="0"/>
              </a:rPr>
              <a:t>( </a:t>
            </a:r>
            <a:r>
              <a:rPr lang="en-US" altLang="en-US" sz="2800" dirty="0" err="1">
                <a:solidFill>
                  <a:srgbClr val="000000"/>
                </a:solidFill>
                <a:latin typeface="Arial" charset="0"/>
                <a:ea typeface="Arial" charset="0"/>
                <a:cs typeface="Arial" charset="0"/>
              </a:rPr>
              <a:t>int</a:t>
            </a:r>
            <a:r>
              <a:rPr lang="en-US" altLang="en-US" sz="2800" dirty="0">
                <a:solidFill>
                  <a:srgbClr val="000000"/>
                </a:solidFill>
                <a:latin typeface="Arial" charset="0"/>
                <a:ea typeface="Arial" charset="0"/>
                <a:cs typeface="Arial" charset="0"/>
              </a:rPr>
              <a:t> </a:t>
            </a:r>
            <a:r>
              <a:rPr lang="en-US" altLang="en-US" sz="2800" dirty="0" err="1">
                <a:solidFill>
                  <a:srgbClr val="000000"/>
                </a:solidFill>
                <a:latin typeface="Arial" charset="0"/>
                <a:ea typeface="Arial" charset="0"/>
                <a:cs typeface="Arial" charset="0"/>
              </a:rPr>
              <a:t>columnIndex</a:t>
            </a:r>
            <a:r>
              <a:rPr lang="en-US" altLang="en-US" sz="2800" dirty="0">
                <a:solidFill>
                  <a:srgbClr val="000000"/>
                </a:solidFill>
                <a:latin typeface="Arial" charset="0"/>
                <a:ea typeface="Arial" charset="0"/>
                <a:cs typeface="Arial" charset="0"/>
              </a:rPr>
              <a:t> ) </a:t>
            </a:r>
          </a:p>
          <a:p>
            <a:pPr marL="0" indent="0" eaLnBrk="1" hangingPunct="1">
              <a:buFontTx/>
              <a:buNone/>
              <a:defRPr/>
            </a:pPr>
            <a:r>
              <a:rPr lang="en-US" altLang="en-US" sz="2800" dirty="0">
                <a:solidFill>
                  <a:srgbClr val="000000"/>
                </a:solidFill>
                <a:latin typeface="Arial" charset="0"/>
                <a:ea typeface="Arial" charset="0"/>
                <a:cs typeface="Arial" charset="0"/>
              </a:rPr>
              <a:t>	double </a:t>
            </a:r>
            <a:r>
              <a:rPr lang="en-US" altLang="en-US" sz="2800" dirty="0" err="1">
                <a:solidFill>
                  <a:srgbClr val="000000"/>
                </a:solidFill>
                <a:latin typeface="Arial" charset="0"/>
                <a:ea typeface="Arial" charset="0"/>
                <a:cs typeface="Arial" charset="0"/>
              </a:rPr>
              <a:t>getDouble</a:t>
            </a:r>
            <a:r>
              <a:rPr lang="en-US" altLang="en-US" sz="2800" dirty="0">
                <a:solidFill>
                  <a:srgbClr val="000000"/>
                </a:solidFill>
                <a:latin typeface="Arial" charset="0"/>
                <a:ea typeface="Arial" charset="0"/>
                <a:cs typeface="Arial" charset="0"/>
              </a:rPr>
              <a:t>( </a:t>
            </a:r>
            <a:r>
              <a:rPr lang="en-US" altLang="en-US" sz="2800" dirty="0" err="1">
                <a:solidFill>
                  <a:srgbClr val="000000"/>
                </a:solidFill>
                <a:latin typeface="Arial" charset="0"/>
                <a:ea typeface="Arial" charset="0"/>
                <a:cs typeface="Arial" charset="0"/>
              </a:rPr>
              <a:t>int</a:t>
            </a:r>
            <a:r>
              <a:rPr lang="en-US" altLang="en-US" sz="2800" dirty="0">
                <a:solidFill>
                  <a:srgbClr val="000000"/>
                </a:solidFill>
                <a:latin typeface="Arial" charset="0"/>
                <a:ea typeface="Arial" charset="0"/>
                <a:cs typeface="Arial" charset="0"/>
              </a:rPr>
              <a:t> </a:t>
            </a:r>
            <a:r>
              <a:rPr lang="en-US" altLang="en-US" sz="2800" dirty="0" err="1">
                <a:solidFill>
                  <a:srgbClr val="000000"/>
                </a:solidFill>
                <a:latin typeface="Arial" charset="0"/>
                <a:ea typeface="Arial" charset="0"/>
                <a:cs typeface="Arial" charset="0"/>
              </a:rPr>
              <a:t>columnIndex</a:t>
            </a:r>
            <a:r>
              <a:rPr lang="en-US" altLang="en-US" sz="2800" dirty="0">
                <a:solidFill>
                  <a:srgbClr val="000000"/>
                </a:solidFill>
                <a:latin typeface="Arial" charset="0"/>
                <a:ea typeface="Arial" charset="0"/>
                <a:cs typeface="Arial" charset="0"/>
              </a:rPr>
              <a:t> )</a:t>
            </a:r>
            <a:endParaRPr lang="en-US" altLang="en-US" sz="2400" dirty="0">
              <a:solidFill>
                <a:srgbClr val="000000"/>
              </a:solidFill>
              <a:latin typeface="Arial" charset="0"/>
              <a:ea typeface="Arial" charset="0"/>
              <a:cs typeface="Arial" charset="0"/>
            </a:endParaRPr>
          </a:p>
          <a:p>
            <a:pPr marL="0" indent="0" eaLnBrk="1" hangingPunct="1">
              <a:buFontTx/>
              <a:buNone/>
              <a:defRPr/>
            </a:pPr>
            <a:r>
              <a:rPr lang="en-US" altLang="en-US" sz="2800" dirty="0">
                <a:solidFill>
                  <a:srgbClr val="000000"/>
                </a:solidFill>
                <a:latin typeface="Arial" charset="0"/>
                <a:ea typeface="Arial" charset="0"/>
                <a:cs typeface="Arial" charset="0"/>
              </a:rPr>
              <a:t>	String </a:t>
            </a:r>
            <a:r>
              <a:rPr lang="en-US" altLang="en-US" sz="2800" dirty="0" err="1">
                <a:solidFill>
                  <a:srgbClr val="000000"/>
                </a:solidFill>
                <a:latin typeface="Arial" charset="0"/>
                <a:ea typeface="Arial" charset="0"/>
                <a:cs typeface="Arial" charset="0"/>
              </a:rPr>
              <a:t>getString</a:t>
            </a:r>
            <a:r>
              <a:rPr lang="en-US" altLang="en-US" sz="2800" dirty="0">
                <a:solidFill>
                  <a:srgbClr val="000000"/>
                </a:solidFill>
                <a:latin typeface="Arial" charset="0"/>
                <a:ea typeface="Arial" charset="0"/>
                <a:cs typeface="Arial" charset="0"/>
              </a:rPr>
              <a:t>( </a:t>
            </a:r>
            <a:r>
              <a:rPr lang="en-US" altLang="en-US" sz="2800" dirty="0" err="1">
                <a:solidFill>
                  <a:srgbClr val="000000"/>
                </a:solidFill>
                <a:latin typeface="Arial" charset="0"/>
                <a:ea typeface="Arial" charset="0"/>
                <a:cs typeface="Arial" charset="0"/>
              </a:rPr>
              <a:t>int</a:t>
            </a:r>
            <a:r>
              <a:rPr lang="en-US" altLang="en-US" sz="2800" dirty="0">
                <a:solidFill>
                  <a:srgbClr val="000000"/>
                </a:solidFill>
                <a:latin typeface="Arial" charset="0"/>
                <a:ea typeface="Arial" charset="0"/>
                <a:cs typeface="Arial" charset="0"/>
              </a:rPr>
              <a:t> </a:t>
            </a:r>
            <a:r>
              <a:rPr lang="en-US" altLang="en-US" sz="2800" dirty="0" err="1">
                <a:solidFill>
                  <a:srgbClr val="000000"/>
                </a:solidFill>
                <a:latin typeface="Arial" charset="0"/>
                <a:ea typeface="Arial" charset="0"/>
                <a:cs typeface="Arial" charset="0"/>
              </a:rPr>
              <a:t>columnIndex</a:t>
            </a:r>
            <a:r>
              <a:rPr lang="en-US" altLang="en-US" sz="2800" dirty="0">
                <a:solidFill>
                  <a:srgbClr val="000000"/>
                </a:solidFill>
                <a:latin typeface="Arial" charset="0"/>
                <a:ea typeface="Arial" charset="0"/>
                <a:cs typeface="Arial" charset="0"/>
              </a:rPr>
              <a:t> )</a:t>
            </a:r>
          </a:p>
          <a:p>
            <a:pPr marL="0" indent="0" eaLnBrk="1" hangingPunct="1">
              <a:buFontTx/>
              <a:buNone/>
              <a:defRPr/>
            </a:pPr>
            <a:r>
              <a:rPr lang="en-US" altLang="en-US" sz="2800" dirty="0">
                <a:solidFill>
                  <a:srgbClr val="000000"/>
                </a:solidFill>
                <a:latin typeface="Arial" charset="0"/>
                <a:ea typeface="Arial" charset="0"/>
                <a:cs typeface="Arial" charset="0"/>
              </a:rPr>
              <a:t>	…</a:t>
            </a:r>
            <a:endParaRPr lang="en-US" altLang="en-US" sz="2400" dirty="0">
              <a:solidFill>
                <a:srgbClr val="000000"/>
              </a:solidFill>
              <a:latin typeface="Arial" charset="0"/>
              <a:ea typeface="Arial" charset="0"/>
              <a:cs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304800"/>
            <a:ext cx="8229600" cy="1143000"/>
          </a:xfrm>
        </p:spPr>
        <p:txBody>
          <a:bodyPr/>
          <a:lstStyle/>
          <a:p>
            <a:pPr eaLnBrk="1" hangingPunct="1"/>
            <a:r>
              <a:rPr lang="en-US" altLang="en-US" dirty="0"/>
              <a:t>Item Element / </a:t>
            </a:r>
            <a:r>
              <a:rPr lang="en-US" altLang="en-US" dirty="0" err="1"/>
              <a:t>MenuItem</a:t>
            </a:r>
            <a:r>
              <a:rPr lang="en-US" altLang="en-US" dirty="0"/>
              <a:t> Class</a:t>
            </a:r>
          </a:p>
        </p:txBody>
      </p:sp>
      <p:graphicFrame>
        <p:nvGraphicFramePr>
          <p:cNvPr id="138278" name="Group 38"/>
          <p:cNvGraphicFramePr>
            <a:graphicFrameLocks noGrp="1"/>
          </p:cNvGraphicFramePr>
          <p:nvPr>
            <p:extLst>
              <p:ext uri="{D42A27DB-BD31-4B8C-83A1-F6EECF244321}">
                <p14:modId xmlns:p14="http://schemas.microsoft.com/office/powerpoint/2010/main" val="391838651"/>
              </p:ext>
            </p:extLst>
          </p:nvPr>
        </p:nvGraphicFramePr>
        <p:xfrm>
          <a:off x="685800" y="1752600"/>
          <a:ext cx="7772400" cy="4114800"/>
        </p:xfrm>
        <a:graphic>
          <a:graphicData uri="http://schemas.openxmlformats.org/drawingml/2006/table">
            <a:tbl>
              <a:tblPr/>
              <a:tblGrid>
                <a:gridCol w="3352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011253">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charset="0"/>
                          <a:ea typeface="Arial" charset="0"/>
                          <a:cs typeface="Arial" charset="0"/>
                        </a:rPr>
                        <a:t>XML attribute of item</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charset="0"/>
                          <a:ea typeface="Arial" charset="0"/>
                          <a:cs typeface="Arial" charset="0"/>
                        </a:rPr>
                        <a:t>Method of </a:t>
                      </a:r>
                      <a:r>
                        <a:rPr kumimoji="0" lang="en-US" altLang="en-US" sz="2800" b="0" i="0" u="none" strike="noStrike" cap="none" normalizeH="0" baseline="0" dirty="0" err="1">
                          <a:ln>
                            <a:noFill/>
                          </a:ln>
                          <a:solidFill>
                            <a:schemeClr val="tx1"/>
                          </a:solidFill>
                          <a:effectLst/>
                          <a:latin typeface="Arial" charset="0"/>
                          <a:ea typeface="Arial" charset="0"/>
                          <a:cs typeface="Arial" charset="0"/>
                        </a:rPr>
                        <a:t>MenuItem</a:t>
                      </a:r>
                      <a:endParaRPr kumimoji="0" lang="en-US" altLang="en-US" sz="2800" b="0" i="0" u="none" strike="noStrike" cap="none" normalizeH="0" baseline="0" dirty="0">
                        <a:ln>
                          <a:noFill/>
                        </a:ln>
                        <a:solidFill>
                          <a:schemeClr val="tx1"/>
                        </a:solidFill>
                        <a:effectLst/>
                        <a:latin typeface="Arial" charset="0"/>
                        <a:ea typeface="Arial" charset="0"/>
                        <a:cs typeface="Arial"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46179">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ea typeface="Arial" charset="0"/>
                          <a:cs typeface="Arial" charset="0"/>
                        </a:rPr>
                        <a:t>android:title</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ea typeface="Arial" charset="0"/>
                          <a:cs typeface="Arial" charset="0"/>
                        </a:rPr>
                        <a:t>setTitle</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30240">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ea typeface="Arial" charset="0"/>
                          <a:cs typeface="Arial" charset="0"/>
                        </a:rPr>
                        <a:t>android:icon</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charset="0"/>
                        <a:ea typeface="Arial" charset="0"/>
                        <a:cs typeface="Arial" charset="0"/>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ea typeface="Arial" charset="0"/>
                          <a:cs typeface="Arial" charset="0"/>
                        </a:rPr>
                        <a:t>setIcon</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27128">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ea typeface="Arial" charset="0"/>
                          <a:cs typeface="Arial" charset="0"/>
                        </a:rPr>
                        <a:t>app:showAsAction</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Arial" charset="0"/>
                          <a:ea typeface="Arial" charset="0"/>
                          <a:cs typeface="Arial" charset="0"/>
                        </a:rPr>
                        <a:t>setShowAsAction</a:t>
                      </a:r>
                      <a:endParaRPr kumimoji="0" lang="en-US" altLang="en-US" sz="2800" b="0" i="0" u="none" strike="noStrike" cap="none" normalizeH="0" baseline="0" dirty="0">
                        <a:ln>
                          <a:noFill/>
                        </a:ln>
                        <a:solidFill>
                          <a:schemeClr val="tx1"/>
                        </a:solidFill>
                        <a:effectLst/>
                        <a:latin typeface="Arial" charset="0"/>
                        <a:ea typeface="Arial" charset="0"/>
                        <a:cs typeface="Arial"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selectById</a:t>
            </a:r>
            <a:r>
              <a:rPr lang="en-US" altLang="en-US" dirty="0"/>
              <a:t> Method </a:t>
            </a:r>
            <a:r>
              <a:rPr lang="en-US" altLang="en-US" sz="1800" dirty="0"/>
              <a:t>(1 of 6)</a:t>
            </a:r>
            <a:endParaRPr lang="en-US" altLang="en-US" dirty="0"/>
          </a:p>
        </p:txBody>
      </p:sp>
      <p:sp>
        <p:nvSpPr>
          <p:cNvPr id="190467" name="Rectangle 3"/>
          <p:cNvSpPr>
            <a:spLocks noGrp="1" noChangeArrowheads="1"/>
          </p:cNvSpPr>
          <p:nvPr>
            <p:ph type="body" idx="4294967295"/>
          </p:nvPr>
        </p:nvSpPr>
        <p:spPr>
          <a:xfrm>
            <a:off x="0" y="1676400"/>
            <a:ext cx="8229600" cy="4114800"/>
          </a:xfrm>
        </p:spPr>
        <p:txBody>
          <a:bodyPr/>
          <a:lstStyle/>
          <a:p>
            <a:pPr eaLnBrk="1" hangingPunct="1">
              <a:buFontTx/>
              <a:buNone/>
              <a:defRPr/>
            </a:pPr>
            <a:r>
              <a:rPr lang="en-US" altLang="en-US" sz="2800" dirty="0" err="1">
                <a:latin typeface="Arial" charset="0"/>
                <a:ea typeface="Arial" charset="0"/>
                <a:cs typeface="Arial" charset="0"/>
              </a:rPr>
              <a:t>SQLiteDatabase</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db</a:t>
            </a:r>
            <a:r>
              <a:rPr lang="en-US" altLang="en-US" sz="2800" dirty="0">
                <a:latin typeface="Arial" charset="0"/>
                <a:ea typeface="Arial" charset="0"/>
                <a:cs typeface="Arial" charset="0"/>
              </a:rPr>
              <a:t> = </a:t>
            </a:r>
            <a:r>
              <a:rPr lang="en-US" altLang="en-US" sz="2800" dirty="0" err="1">
                <a:latin typeface="Arial" charset="0"/>
                <a:ea typeface="Arial" charset="0"/>
                <a:cs typeface="Arial" charset="0"/>
              </a:rPr>
              <a:t>this.getWritableDatabase</a:t>
            </a:r>
            <a:r>
              <a:rPr lang="en-US" altLang="en-US" sz="2800" dirty="0">
                <a:latin typeface="Arial" charset="0"/>
                <a:ea typeface="Arial" charset="0"/>
                <a:cs typeface="Arial" charset="0"/>
              </a:rPr>
              <a:t>( );</a:t>
            </a:r>
          </a:p>
          <a:p>
            <a:pPr eaLnBrk="1" hangingPunct="1">
              <a:buFontTx/>
              <a:buNone/>
              <a:defRPr/>
            </a:pPr>
            <a:r>
              <a:rPr lang="en-US" altLang="en-US" sz="2800" dirty="0">
                <a:latin typeface="Arial" charset="0"/>
                <a:ea typeface="Arial" charset="0"/>
                <a:cs typeface="Arial" charset="0"/>
              </a:rPr>
              <a:t>// construct </a:t>
            </a:r>
            <a:r>
              <a:rPr lang="en-US" altLang="en-US" sz="2800" dirty="0" err="1">
                <a:latin typeface="Arial" charset="0"/>
                <a:ea typeface="Arial" charset="0"/>
                <a:cs typeface="Arial" charset="0"/>
              </a:rPr>
              <a:t>sqlQuery</a:t>
            </a:r>
            <a:r>
              <a:rPr lang="en-US" altLang="en-US" sz="2800" dirty="0">
                <a:latin typeface="Arial" charset="0"/>
                <a:ea typeface="Arial" charset="0"/>
                <a:cs typeface="Arial" charset="0"/>
              </a:rPr>
              <a:t>, a select query</a:t>
            </a:r>
          </a:p>
          <a:p>
            <a:pPr eaLnBrk="1" hangingPunct="1">
              <a:buFontTx/>
              <a:buNone/>
              <a:defRPr/>
            </a:pPr>
            <a:r>
              <a:rPr lang="en-US" altLang="en-US" sz="2800" dirty="0">
                <a:latin typeface="Arial" charset="0"/>
                <a:ea typeface="Arial" charset="0"/>
                <a:cs typeface="Arial" charset="0"/>
              </a:rPr>
              <a:t>// call </a:t>
            </a:r>
            <a:r>
              <a:rPr lang="en-US" altLang="en-US" sz="2800" dirty="0" err="1">
                <a:latin typeface="Arial" charset="0"/>
                <a:ea typeface="Arial" charset="0"/>
                <a:cs typeface="Arial" charset="0"/>
              </a:rPr>
              <a:t>rawQuery</a:t>
            </a:r>
            <a:r>
              <a:rPr lang="en-US" altLang="en-US" sz="2800" dirty="0">
                <a:latin typeface="Arial" charset="0"/>
                <a:ea typeface="Arial" charset="0"/>
                <a:cs typeface="Arial" charset="0"/>
              </a:rPr>
              <a:t> to execute the select query</a:t>
            </a:r>
          </a:p>
          <a:p>
            <a:pPr eaLnBrk="1" hangingPunct="1">
              <a:buFontTx/>
              <a:buNone/>
              <a:defRPr/>
            </a:pPr>
            <a:r>
              <a:rPr lang="en-US" altLang="en-US" sz="2800" dirty="0">
                <a:latin typeface="Arial" charset="0"/>
                <a:ea typeface="Arial" charset="0"/>
                <a:cs typeface="Arial" charset="0"/>
              </a:rPr>
              <a:t>Cursor </a:t>
            </a:r>
            <a:r>
              <a:rPr lang="en-US" altLang="en-US" sz="2800" dirty="0" err="1">
                <a:latin typeface="Arial" charset="0"/>
                <a:ea typeface="Arial" charset="0"/>
                <a:cs typeface="Arial" charset="0"/>
              </a:rPr>
              <a:t>cursor</a:t>
            </a:r>
            <a:r>
              <a:rPr lang="en-US" altLang="en-US" sz="2800" dirty="0">
                <a:latin typeface="Arial" charset="0"/>
                <a:ea typeface="Arial" charset="0"/>
                <a:cs typeface="Arial" charset="0"/>
              </a:rPr>
              <a:t> = </a:t>
            </a:r>
            <a:r>
              <a:rPr lang="en-US" altLang="en-US" sz="2800" dirty="0" err="1">
                <a:latin typeface="Arial" charset="0"/>
                <a:ea typeface="Arial" charset="0"/>
                <a:cs typeface="Arial" charset="0"/>
              </a:rPr>
              <a:t>db.rawQuery</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sqlQuery</a:t>
            </a:r>
            <a:r>
              <a:rPr lang="en-US" altLang="en-US" sz="2800" dirty="0">
                <a:latin typeface="Arial" charset="0"/>
                <a:ea typeface="Arial" charset="0"/>
                <a:cs typeface="Arial" charset="0"/>
              </a:rPr>
              <a:t>, null ); </a:t>
            </a:r>
          </a:p>
          <a:p>
            <a:pPr eaLnBrk="1" hangingPunct="1">
              <a:buFontTx/>
              <a:buNone/>
              <a:defRPr/>
            </a:pPr>
            <a:r>
              <a:rPr lang="en-US" altLang="en-US" sz="2800" dirty="0">
                <a:latin typeface="Arial" charset="0"/>
                <a:ea typeface="Arial" charset="0"/>
                <a:cs typeface="Arial" charset="0"/>
              </a:rPr>
              <a:t>// process the results</a:t>
            </a:r>
          </a:p>
          <a:p>
            <a:pPr eaLnBrk="1" hangingPunct="1">
              <a:buFontTx/>
              <a:buNone/>
              <a:defRPr/>
            </a:pPr>
            <a:r>
              <a:rPr lang="en-US" altLang="en-US" sz="2800" dirty="0">
                <a:latin typeface="Arial" charset="0"/>
                <a:ea typeface="Arial" charset="0"/>
                <a:cs typeface="Arial" charset="0"/>
              </a:rPr>
              <a:t>// build a Candy object, then return it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selectById</a:t>
            </a:r>
            <a:r>
              <a:rPr lang="en-US" altLang="en-US" dirty="0"/>
              <a:t> Method </a:t>
            </a:r>
            <a:r>
              <a:rPr lang="en-US" altLang="en-US" sz="1800" dirty="0"/>
              <a:t>(2 of 6)</a:t>
            </a:r>
            <a:endParaRPr lang="en-US" altLang="en-US" dirty="0"/>
          </a:p>
        </p:txBody>
      </p:sp>
      <p:sp>
        <p:nvSpPr>
          <p:cNvPr id="190467" name="Rectangle 3"/>
          <p:cNvSpPr>
            <a:spLocks noGrp="1" noChangeArrowheads="1"/>
          </p:cNvSpPr>
          <p:nvPr>
            <p:ph type="body" idx="4294967295"/>
          </p:nvPr>
        </p:nvSpPr>
        <p:spPr>
          <a:xfrm>
            <a:off x="0" y="1676400"/>
            <a:ext cx="8229600" cy="4114800"/>
          </a:xfrm>
        </p:spPr>
        <p:txBody>
          <a:bodyPr/>
          <a:lstStyle/>
          <a:p>
            <a:pPr eaLnBrk="1" hangingPunct="1">
              <a:buFontTx/>
              <a:buNone/>
              <a:defRPr/>
            </a:pPr>
            <a:r>
              <a:rPr lang="en-US" altLang="en-US" sz="2400" dirty="0">
                <a:latin typeface="Arial" charset="0"/>
                <a:ea typeface="Arial" charset="0"/>
                <a:cs typeface="Arial" charset="0"/>
              </a:rPr>
              <a:t>// construct </a:t>
            </a:r>
            <a:r>
              <a:rPr lang="en-US" altLang="en-US" sz="2400" dirty="0" err="1">
                <a:latin typeface="Arial" charset="0"/>
                <a:ea typeface="Arial" charset="0"/>
                <a:cs typeface="Arial" charset="0"/>
              </a:rPr>
              <a:t>sqlQuery</a:t>
            </a:r>
            <a:r>
              <a:rPr lang="en-US" altLang="en-US" sz="2400" dirty="0">
                <a:latin typeface="Arial" charset="0"/>
                <a:ea typeface="Arial" charset="0"/>
                <a:cs typeface="Arial" charset="0"/>
              </a:rPr>
              <a:t>, a select query</a:t>
            </a:r>
          </a:p>
          <a:p>
            <a:pPr eaLnBrk="1" hangingPunct="1">
              <a:buFontTx/>
              <a:buNone/>
              <a:defRPr/>
            </a:pPr>
            <a:r>
              <a:rPr lang="en-US" sz="2400" dirty="0">
                <a:latin typeface="Arial" charset="0"/>
                <a:ea typeface="Arial" charset="0"/>
                <a:cs typeface="Arial" charset="0"/>
              </a:rPr>
              <a:t>String </a:t>
            </a:r>
            <a:r>
              <a:rPr lang="en-US" sz="2400" dirty="0" err="1">
                <a:latin typeface="Arial" charset="0"/>
                <a:ea typeface="Arial" charset="0"/>
                <a:cs typeface="Arial" charset="0"/>
              </a:rPr>
              <a:t>sqlQuery</a:t>
            </a:r>
            <a:r>
              <a:rPr lang="en-US" sz="2400" dirty="0">
                <a:latin typeface="Arial" charset="0"/>
                <a:ea typeface="Arial" charset="0"/>
                <a:cs typeface="Arial" charset="0"/>
              </a:rPr>
              <a:t> = "select * from " + TABLE_CANDY;</a:t>
            </a:r>
          </a:p>
          <a:p>
            <a:pPr eaLnBrk="1" hangingPunct="1">
              <a:buFontTx/>
              <a:buNone/>
              <a:defRPr/>
            </a:pPr>
            <a:r>
              <a:rPr lang="en-US" sz="2400" dirty="0" err="1">
                <a:latin typeface="Arial" charset="0"/>
                <a:ea typeface="Arial" charset="0"/>
                <a:cs typeface="Arial" charset="0"/>
              </a:rPr>
              <a:t>sqlQuery</a:t>
            </a:r>
            <a:r>
              <a:rPr lang="en-US" sz="2400" dirty="0">
                <a:latin typeface="Arial" charset="0"/>
                <a:ea typeface="Arial" charset="0"/>
                <a:cs typeface="Arial" charset="0"/>
              </a:rPr>
              <a:t> += " where " + ID + " = " + id;</a:t>
            </a:r>
            <a:br>
              <a:rPr lang="en-US" sz="2400" dirty="0">
                <a:latin typeface="Arial" charset="0"/>
                <a:ea typeface="Arial" charset="0"/>
                <a:cs typeface="Arial" charset="0"/>
              </a:rPr>
            </a:br>
            <a:endParaRPr lang="en-US" altLang="en-US" sz="2400" dirty="0">
              <a:latin typeface="Arial" charset="0"/>
              <a:ea typeface="Arial" charset="0"/>
              <a:cs typeface="Arial"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selectById</a:t>
            </a:r>
            <a:r>
              <a:rPr lang="en-US" altLang="en-US" dirty="0"/>
              <a:t> Method </a:t>
            </a:r>
            <a:r>
              <a:rPr lang="en-US" altLang="en-US" sz="1800" dirty="0"/>
              <a:t>(3 of 6)</a:t>
            </a:r>
            <a:endParaRPr lang="en-US" altLang="en-US" dirty="0"/>
          </a:p>
        </p:txBody>
      </p:sp>
      <p:sp>
        <p:nvSpPr>
          <p:cNvPr id="189443" name="Rectangle 3"/>
          <p:cNvSpPr>
            <a:spLocks noGrp="1" noChangeArrowheads="1"/>
          </p:cNvSpPr>
          <p:nvPr>
            <p:ph type="body" idx="4294967295"/>
          </p:nvPr>
        </p:nvSpPr>
        <p:spPr>
          <a:xfrm>
            <a:off x="0" y="1676400"/>
            <a:ext cx="8229600" cy="4114800"/>
          </a:xfrm>
        </p:spPr>
        <p:txBody>
          <a:bodyPr/>
          <a:lstStyle/>
          <a:p>
            <a:pPr eaLnBrk="1" hangingPunct="1">
              <a:buFontTx/>
              <a:buNone/>
              <a:defRPr/>
            </a:pPr>
            <a:r>
              <a:rPr lang="en-US" altLang="en-US" sz="2800" dirty="0">
                <a:latin typeface="Arial" charset="0"/>
                <a:ea typeface="Arial" charset="0"/>
                <a:cs typeface="Arial" charset="0"/>
              </a:rPr>
              <a:t>// process the result of the query</a:t>
            </a:r>
          </a:p>
          <a:p>
            <a:pPr eaLnBrk="1" hangingPunct="1">
              <a:buFontTx/>
              <a:buNone/>
              <a:defRPr/>
            </a:pPr>
            <a:r>
              <a:rPr lang="en-US" altLang="en-US" sz="2800" dirty="0">
                <a:latin typeface="Arial" charset="0"/>
                <a:ea typeface="Arial" charset="0"/>
                <a:cs typeface="Arial" charset="0"/>
              </a:rPr>
              <a:t>Candy </a:t>
            </a:r>
            <a:r>
              <a:rPr lang="en-US" altLang="en-US" sz="2800" dirty="0" err="1">
                <a:latin typeface="Arial" charset="0"/>
                <a:ea typeface="Arial" charset="0"/>
                <a:cs typeface="Arial" charset="0"/>
              </a:rPr>
              <a:t>candy</a:t>
            </a:r>
            <a:r>
              <a:rPr lang="en-US" altLang="en-US" sz="2800" dirty="0">
                <a:latin typeface="Arial" charset="0"/>
                <a:ea typeface="Arial" charset="0"/>
                <a:cs typeface="Arial" charset="0"/>
              </a:rPr>
              <a:t> = null;</a:t>
            </a:r>
          </a:p>
          <a:p>
            <a:pPr eaLnBrk="1" hangingPunct="1">
              <a:buFontTx/>
              <a:buNone/>
              <a:defRPr/>
            </a:pPr>
            <a:r>
              <a:rPr lang="en-US" altLang="en-US" sz="2800" dirty="0">
                <a:latin typeface="Arial" charset="0"/>
                <a:ea typeface="Arial" charset="0"/>
                <a:cs typeface="Arial" charset="0"/>
              </a:rPr>
              <a:t>if( </a:t>
            </a:r>
            <a:r>
              <a:rPr lang="en-US" altLang="en-US" sz="2800" dirty="0" err="1">
                <a:latin typeface="Arial" charset="0"/>
                <a:ea typeface="Arial" charset="0"/>
                <a:cs typeface="Arial" charset="0"/>
              </a:rPr>
              <a:t>cursor.moveToFirst</a:t>
            </a:r>
            <a:r>
              <a:rPr lang="en-US" altLang="en-US" sz="2800" dirty="0">
                <a:latin typeface="Arial" charset="0"/>
                <a:ea typeface="Arial" charset="0"/>
                <a:cs typeface="Arial" charset="0"/>
              </a:rPr>
              <a:t>( ) )</a:t>
            </a:r>
            <a:br>
              <a:rPr lang="en-US" altLang="en-US" sz="2800" dirty="0">
                <a:latin typeface="Arial" charset="0"/>
                <a:ea typeface="Arial" charset="0"/>
                <a:cs typeface="Arial" charset="0"/>
              </a:rPr>
            </a:br>
            <a:r>
              <a:rPr lang="en-US" altLang="en-US" sz="2800" dirty="0">
                <a:latin typeface="Arial" charset="0"/>
                <a:ea typeface="Arial" charset="0"/>
                <a:cs typeface="Arial" charset="0"/>
              </a:rPr>
              <a:t> candy = new Candy( </a:t>
            </a:r>
          </a:p>
          <a:p>
            <a:pPr eaLnBrk="1" hangingPunct="1">
              <a:buFontTx/>
              <a:buNone/>
              <a:defRPr/>
            </a:pP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Integer.parseInt</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cursor.getString</a:t>
            </a:r>
            <a:r>
              <a:rPr lang="en-US" altLang="en-US" sz="2800" dirty="0">
                <a:latin typeface="Arial" charset="0"/>
                <a:ea typeface="Arial" charset="0"/>
                <a:cs typeface="Arial" charset="0"/>
              </a:rPr>
              <a:t>( 0 ) ),                      </a:t>
            </a:r>
          </a:p>
          <a:p>
            <a:pPr eaLnBrk="1" hangingPunct="1">
              <a:buFontTx/>
              <a:buNone/>
              <a:defRPr/>
            </a:pP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cursor.getString</a:t>
            </a:r>
            <a:r>
              <a:rPr lang="en-US" altLang="en-US" sz="2800" dirty="0">
                <a:latin typeface="Arial" charset="0"/>
                <a:ea typeface="Arial" charset="0"/>
                <a:cs typeface="Arial" charset="0"/>
              </a:rPr>
              <a:t>( 1 ), </a:t>
            </a:r>
          </a:p>
          <a:p>
            <a:pPr eaLnBrk="1" hangingPunct="1">
              <a:buFontTx/>
              <a:buNone/>
              <a:defRPr/>
            </a:pP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cursor.getDouble</a:t>
            </a:r>
            <a:r>
              <a:rPr lang="en-US" altLang="en-US" sz="2800" dirty="0">
                <a:latin typeface="Arial" charset="0"/>
                <a:ea typeface="Arial" charset="0"/>
                <a:cs typeface="Arial" charset="0"/>
              </a:rPr>
              <a:t>( 2 ) );</a:t>
            </a:r>
          </a:p>
          <a:p>
            <a:pPr eaLnBrk="1" hangingPunct="1">
              <a:buFontTx/>
              <a:buNone/>
              <a:defRPr/>
            </a:pPr>
            <a:r>
              <a:rPr lang="en-US" altLang="en-US" sz="2800" dirty="0">
                <a:latin typeface="Arial" charset="0"/>
                <a:ea typeface="Arial" charset="0"/>
                <a:cs typeface="Arial" charset="0"/>
              </a:rPr>
              <a:t>return candy;</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selectById</a:t>
            </a:r>
            <a:r>
              <a:rPr lang="en-US" altLang="en-US" dirty="0"/>
              <a:t> Method </a:t>
            </a:r>
            <a:r>
              <a:rPr lang="en-US" altLang="en-US" sz="1800" dirty="0"/>
              <a:t>(4 of 6)</a:t>
            </a:r>
            <a:endParaRPr lang="en-US" altLang="en-US" dirty="0"/>
          </a:p>
        </p:txBody>
      </p:sp>
      <p:sp>
        <p:nvSpPr>
          <p:cNvPr id="75779" name="Rectangle 3"/>
          <p:cNvSpPr>
            <a:spLocks noGrp="1" noChangeArrowheads="1"/>
          </p:cNvSpPr>
          <p:nvPr>
            <p:ph type="body" idx="4294967295"/>
          </p:nvPr>
        </p:nvSpPr>
        <p:spPr>
          <a:xfrm>
            <a:off x="0" y="1676400"/>
            <a:ext cx="8229600" cy="4114800"/>
          </a:xfrm>
        </p:spPr>
        <p:txBody>
          <a:bodyPr/>
          <a:lstStyle/>
          <a:p>
            <a:pPr eaLnBrk="1" hangingPunct="1"/>
            <a:r>
              <a:rPr lang="en-US" altLang="en-US" dirty="0">
                <a:solidFill>
                  <a:srgbClr val="000000"/>
                </a:solidFill>
                <a:latin typeface="Arial" charset="0"/>
                <a:ea typeface="Arial" charset="0"/>
                <a:cs typeface="Arial" charset="0"/>
              </a:rPr>
              <a:t>select * from candy</a:t>
            </a:r>
          </a:p>
          <a:p>
            <a:pPr eaLnBrk="1" hangingPunct="1"/>
            <a:r>
              <a:rPr lang="en-US" altLang="en-US" dirty="0">
                <a:solidFill>
                  <a:srgbClr val="000000"/>
                </a:solidFill>
                <a:latin typeface="Arial" charset="0"/>
                <a:ea typeface="Arial" charset="0"/>
                <a:cs typeface="Arial" charset="0"/>
              </a:rPr>
              <a:t>Build and return an </a:t>
            </a:r>
            <a:r>
              <a:rPr lang="en-US" altLang="en-US" dirty="0" err="1">
                <a:solidFill>
                  <a:srgbClr val="000000"/>
                </a:solidFill>
                <a:latin typeface="Arial" charset="0"/>
                <a:ea typeface="Arial" charset="0"/>
                <a:cs typeface="Arial" charset="0"/>
              </a:rPr>
              <a:t>ArrayList</a:t>
            </a:r>
            <a:r>
              <a:rPr lang="en-US" altLang="en-US" dirty="0">
                <a:solidFill>
                  <a:srgbClr val="000000"/>
                </a:solidFill>
                <a:latin typeface="Arial" charset="0"/>
                <a:ea typeface="Arial" charset="0"/>
                <a:cs typeface="Arial" charset="0"/>
              </a:rPr>
              <a:t> of Candy objects</a:t>
            </a:r>
          </a:p>
          <a:p>
            <a:pPr eaLnBrk="1" hangingPunct="1"/>
            <a:r>
              <a:rPr lang="en-US" altLang="en-US" dirty="0">
                <a:solidFill>
                  <a:srgbClr val="000000"/>
                </a:solidFill>
                <a:latin typeface="Arial" charset="0"/>
                <a:ea typeface="Arial" charset="0"/>
                <a:cs typeface="Arial" charset="0"/>
              </a:rPr>
              <a:t>Loop through all the rows using </a:t>
            </a:r>
            <a:r>
              <a:rPr lang="en-US" altLang="en-US" dirty="0" err="1">
                <a:solidFill>
                  <a:srgbClr val="000000"/>
                </a:solidFill>
                <a:latin typeface="Arial" charset="0"/>
                <a:ea typeface="Arial" charset="0"/>
                <a:cs typeface="Arial" charset="0"/>
              </a:rPr>
              <a:t>moveToNext</a:t>
            </a:r>
            <a:r>
              <a:rPr lang="en-US" altLang="en-US" dirty="0">
                <a:solidFill>
                  <a:srgbClr val="000000"/>
                </a:solidFill>
                <a:latin typeface="Arial" charset="0"/>
                <a:ea typeface="Arial" charset="0"/>
                <a:cs typeface="Arial" charset="0"/>
              </a:rPr>
              <a:t> method</a:t>
            </a:r>
            <a:endParaRPr lang="en-US" altLang="en-US" sz="2800" dirty="0">
              <a:solidFill>
                <a:srgbClr val="000000"/>
              </a:solidFill>
              <a:latin typeface="Arial" charset="0"/>
              <a:ea typeface="Arial" charset="0"/>
              <a:cs typeface="Arial"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selectById</a:t>
            </a:r>
            <a:r>
              <a:rPr lang="en-US" altLang="en-US" dirty="0"/>
              <a:t> Method </a:t>
            </a:r>
            <a:r>
              <a:rPr lang="en-US" altLang="en-US" sz="1800" dirty="0"/>
              <a:t>(5 of 6)</a:t>
            </a:r>
            <a:endParaRPr lang="en-US" altLang="en-US" dirty="0"/>
          </a:p>
        </p:txBody>
      </p:sp>
      <p:sp>
        <p:nvSpPr>
          <p:cNvPr id="191491" name="Rectangle 3"/>
          <p:cNvSpPr>
            <a:spLocks noGrp="1" noChangeArrowheads="1"/>
          </p:cNvSpPr>
          <p:nvPr>
            <p:ph type="body" idx="4294967295"/>
          </p:nvPr>
        </p:nvSpPr>
        <p:spPr>
          <a:xfrm>
            <a:off x="0" y="1676400"/>
            <a:ext cx="8229600" cy="4114800"/>
          </a:xfrm>
        </p:spPr>
        <p:txBody>
          <a:bodyPr/>
          <a:lstStyle/>
          <a:p>
            <a:pPr eaLnBrk="1" hangingPunct="1">
              <a:lnSpc>
                <a:spcPct val="90000"/>
              </a:lnSpc>
              <a:buFontTx/>
              <a:buNone/>
              <a:defRPr/>
            </a:pPr>
            <a:r>
              <a:rPr lang="en-US" altLang="en-US" dirty="0">
                <a:latin typeface="Arial" charset="0"/>
                <a:ea typeface="Arial" charset="0"/>
                <a:cs typeface="Arial" charset="0"/>
              </a:rPr>
              <a:t>public </a:t>
            </a:r>
            <a:r>
              <a:rPr lang="en-US" altLang="en-US" dirty="0" err="1">
                <a:latin typeface="Arial" charset="0"/>
                <a:ea typeface="Arial" charset="0"/>
                <a:cs typeface="Arial" charset="0"/>
              </a:rPr>
              <a:t>ArrayList</a:t>
            </a:r>
            <a:r>
              <a:rPr lang="en-US" altLang="en-US" dirty="0">
                <a:latin typeface="Arial" charset="0"/>
                <a:ea typeface="Arial" charset="0"/>
                <a:cs typeface="Arial" charset="0"/>
              </a:rPr>
              <a:t>&lt;Candy&gt; </a:t>
            </a:r>
            <a:r>
              <a:rPr lang="en-US" altLang="en-US" dirty="0" err="1">
                <a:latin typeface="Arial" charset="0"/>
                <a:ea typeface="Arial" charset="0"/>
                <a:cs typeface="Arial" charset="0"/>
              </a:rPr>
              <a:t>selectAll</a:t>
            </a:r>
            <a:r>
              <a:rPr lang="en-US" altLang="en-US" dirty="0">
                <a:latin typeface="Arial" charset="0"/>
                <a:ea typeface="Arial" charset="0"/>
                <a:cs typeface="Arial" charset="0"/>
              </a:rPr>
              <a:t>( ) { </a:t>
            </a:r>
          </a:p>
          <a:p>
            <a:pPr eaLnBrk="1" hangingPunct="1">
              <a:lnSpc>
                <a:spcPct val="90000"/>
              </a:lnSpc>
              <a:buFontTx/>
              <a:buNone/>
              <a:defRPr/>
            </a:pPr>
            <a:r>
              <a:rPr lang="en-US" altLang="en-US" dirty="0">
                <a:latin typeface="Arial" charset="0"/>
                <a:ea typeface="Arial" charset="0"/>
                <a:cs typeface="Arial" charset="0"/>
              </a:rPr>
              <a:t>    // select all the rows in the candy table </a:t>
            </a:r>
          </a:p>
          <a:p>
            <a:pPr eaLnBrk="1" hangingPunct="1">
              <a:lnSpc>
                <a:spcPct val="90000"/>
              </a:lnSpc>
              <a:buFontTx/>
              <a:buNone/>
              <a:defRPr/>
            </a:pPr>
            <a:r>
              <a:rPr lang="en-US" altLang="en-US" dirty="0">
                <a:latin typeface="Arial" charset="0"/>
                <a:ea typeface="Arial" charset="0"/>
                <a:cs typeface="Arial" charset="0"/>
              </a:rPr>
              <a:t>    // return an </a:t>
            </a:r>
            <a:r>
              <a:rPr lang="en-US" altLang="en-US" dirty="0" err="1">
                <a:latin typeface="Arial" charset="0"/>
                <a:ea typeface="Arial" charset="0"/>
                <a:cs typeface="Arial" charset="0"/>
              </a:rPr>
              <a:t>ArrayList</a:t>
            </a:r>
            <a:r>
              <a:rPr lang="en-US" altLang="en-US" dirty="0">
                <a:latin typeface="Arial" charset="0"/>
                <a:ea typeface="Arial" charset="0"/>
                <a:cs typeface="Arial" charset="0"/>
              </a:rPr>
              <a:t> of Candy objects</a:t>
            </a:r>
          </a:p>
          <a:p>
            <a:pPr eaLnBrk="1" hangingPunct="1">
              <a:lnSpc>
                <a:spcPct val="90000"/>
              </a:lnSpc>
              <a:buFontTx/>
              <a:buNone/>
              <a:defRPr/>
            </a:pPr>
            <a:r>
              <a:rPr lang="en-US" altLang="en-US" dirty="0">
                <a:latin typeface="Arial" charset="0"/>
                <a:ea typeface="Arial" charset="0"/>
                <a:cs typeface="Arial" charset="0"/>
              </a:rPr>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selectById</a:t>
            </a:r>
            <a:r>
              <a:rPr lang="en-US" altLang="en-US" dirty="0"/>
              <a:t> Method </a:t>
            </a:r>
            <a:r>
              <a:rPr lang="en-US" altLang="en-US" sz="1800" dirty="0"/>
              <a:t>(6 of 6)</a:t>
            </a:r>
            <a:endParaRPr lang="en-US" altLang="en-US" dirty="0"/>
          </a:p>
        </p:txBody>
      </p:sp>
      <p:sp>
        <p:nvSpPr>
          <p:cNvPr id="77827" name="Rectangle 3"/>
          <p:cNvSpPr>
            <a:spLocks noGrp="1" noChangeArrowheads="1"/>
          </p:cNvSpPr>
          <p:nvPr>
            <p:ph type="body" idx="4294967295"/>
          </p:nvPr>
        </p:nvSpPr>
        <p:spPr>
          <a:xfrm>
            <a:off x="0" y="1676400"/>
            <a:ext cx="8229600" cy="4114800"/>
          </a:xfrm>
        </p:spPr>
        <p:txBody>
          <a:bodyPr/>
          <a:lstStyle/>
          <a:p>
            <a:pPr eaLnBrk="1" hangingPunct="1">
              <a:lnSpc>
                <a:spcPct val="90000"/>
              </a:lnSpc>
              <a:buFontTx/>
              <a:buNone/>
            </a:pPr>
            <a:r>
              <a:rPr lang="en-US" altLang="en-US" sz="2600">
                <a:latin typeface="Arial" charset="0"/>
                <a:ea typeface="Arial" charset="0"/>
                <a:cs typeface="Arial" charset="0"/>
              </a:rPr>
              <a:t>ArrayList&lt;Candy&gt; candies = new ArrayList&lt;Candy&gt;( );     </a:t>
            </a:r>
          </a:p>
          <a:p>
            <a:pPr eaLnBrk="1" hangingPunct="1">
              <a:lnSpc>
                <a:spcPct val="90000"/>
              </a:lnSpc>
              <a:buFontTx/>
              <a:buNone/>
            </a:pPr>
            <a:r>
              <a:rPr lang="en-US" altLang="en-US" sz="2600">
                <a:latin typeface="Arial" charset="0"/>
                <a:ea typeface="Arial" charset="0"/>
                <a:cs typeface="Arial" charset="0"/>
              </a:rPr>
              <a:t>while( cursor.moveToNext( ) ) {</a:t>
            </a:r>
            <a:br>
              <a:rPr lang="en-US" altLang="en-US" sz="2600">
                <a:latin typeface="Arial" charset="0"/>
                <a:ea typeface="Arial" charset="0"/>
                <a:cs typeface="Arial" charset="0"/>
              </a:rPr>
            </a:br>
            <a:r>
              <a:rPr lang="en-US" altLang="en-US" sz="2600">
                <a:latin typeface="Arial" charset="0"/>
                <a:ea typeface="Arial" charset="0"/>
                <a:cs typeface="Arial" charset="0"/>
              </a:rPr>
              <a:t>Candy currentCandy = new Candy( Integer.parseInt( </a:t>
            </a:r>
          </a:p>
          <a:p>
            <a:pPr eaLnBrk="1" hangingPunct="1">
              <a:lnSpc>
                <a:spcPct val="90000"/>
              </a:lnSpc>
              <a:buFontTx/>
              <a:buNone/>
            </a:pPr>
            <a:r>
              <a:rPr lang="en-US" altLang="en-US" sz="2600">
                <a:latin typeface="Arial" charset="0"/>
                <a:ea typeface="Arial" charset="0"/>
                <a:cs typeface="Arial" charset="0"/>
              </a:rPr>
              <a:t>               cursor.getString( 0 ) ),</a:t>
            </a:r>
            <a:br>
              <a:rPr lang="en-US" altLang="en-US" sz="2600">
                <a:latin typeface="Arial" charset="0"/>
                <a:ea typeface="Arial" charset="0"/>
                <a:cs typeface="Arial" charset="0"/>
              </a:rPr>
            </a:br>
            <a:r>
              <a:rPr lang="en-US" altLang="en-US" sz="2600">
                <a:latin typeface="Arial" charset="0"/>
                <a:ea typeface="Arial" charset="0"/>
                <a:cs typeface="Arial" charset="0"/>
              </a:rPr>
              <a:t>           cursor.getString( 1 ), cursor.getDouble( 2 ) );</a:t>
            </a:r>
            <a:br>
              <a:rPr lang="en-US" altLang="en-US" sz="2600">
                <a:latin typeface="Arial" charset="0"/>
                <a:ea typeface="Arial" charset="0"/>
                <a:cs typeface="Arial" charset="0"/>
              </a:rPr>
            </a:br>
            <a:r>
              <a:rPr lang="en-US" altLang="en-US" sz="2600">
                <a:latin typeface="Arial" charset="0"/>
                <a:ea typeface="Arial" charset="0"/>
                <a:cs typeface="Arial" charset="0"/>
              </a:rPr>
              <a:t>candies.add( currentCandy );</a:t>
            </a:r>
          </a:p>
          <a:p>
            <a:pPr eaLnBrk="1" hangingPunct="1">
              <a:lnSpc>
                <a:spcPct val="90000"/>
              </a:lnSpc>
              <a:buFontTx/>
              <a:buNone/>
            </a:pPr>
            <a:r>
              <a:rPr lang="en-US" altLang="en-US" sz="2600">
                <a:latin typeface="Arial" charset="0"/>
                <a:ea typeface="Arial" charset="0"/>
                <a:cs typeface="Arial" charset="0"/>
              </a:rPr>
              <a:t>}</a:t>
            </a:r>
          </a:p>
          <a:p>
            <a:pPr eaLnBrk="1" hangingPunct="1">
              <a:lnSpc>
                <a:spcPct val="90000"/>
              </a:lnSpc>
              <a:buFontTx/>
              <a:buNone/>
            </a:pPr>
            <a:r>
              <a:rPr lang="en-US" altLang="en-US" sz="2600">
                <a:latin typeface="Arial" charset="0"/>
                <a:ea typeface="Arial" charset="0"/>
                <a:cs typeface="Arial" charset="0"/>
              </a:rPr>
              <a:t>db.close( ); </a:t>
            </a:r>
          </a:p>
          <a:p>
            <a:pPr eaLnBrk="1" hangingPunct="1">
              <a:lnSpc>
                <a:spcPct val="90000"/>
              </a:lnSpc>
              <a:buFontTx/>
              <a:buNone/>
            </a:pPr>
            <a:r>
              <a:rPr lang="en-US" altLang="en-US" sz="2600">
                <a:latin typeface="Arial" charset="0"/>
                <a:ea typeface="Arial" charset="0"/>
                <a:cs typeface="Arial" charset="0"/>
              </a:rPr>
              <a:t>return candies;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InsertActivity</a:t>
            </a:r>
            <a:r>
              <a:rPr lang="en-US" altLang="en-US" dirty="0"/>
              <a:t> Class </a:t>
            </a:r>
            <a:r>
              <a:rPr lang="en-US" altLang="en-US" sz="1800" dirty="0"/>
              <a:t>(1 of 2)</a:t>
            </a:r>
            <a:endParaRPr lang="en-US" altLang="en-US" dirty="0"/>
          </a:p>
        </p:txBody>
      </p:sp>
      <p:sp>
        <p:nvSpPr>
          <p:cNvPr id="78851" name="Rectangle 3"/>
          <p:cNvSpPr>
            <a:spLocks noGrp="1" noChangeArrowheads="1"/>
          </p:cNvSpPr>
          <p:nvPr>
            <p:ph type="body" idx="4294967295"/>
          </p:nvPr>
        </p:nvSpPr>
        <p:spPr>
          <a:xfrm>
            <a:off x="0" y="1676400"/>
            <a:ext cx="8229600" cy="4114800"/>
          </a:xfrm>
        </p:spPr>
        <p:txBody>
          <a:bodyPr/>
          <a:lstStyle/>
          <a:p>
            <a:pPr eaLnBrk="1" hangingPunct="1"/>
            <a:r>
              <a:rPr lang="en-US" altLang="en-US">
                <a:solidFill>
                  <a:srgbClr val="000000"/>
                </a:solidFill>
                <a:latin typeface="Arial" charset="0"/>
                <a:ea typeface="Arial" charset="0"/>
                <a:cs typeface="Arial" charset="0"/>
              </a:rPr>
              <a:t>Now that our Model is finalized, we add code to the InsertActivity class (its insert method) to actually add a candy to the database.</a:t>
            </a:r>
          </a:p>
          <a:p>
            <a:pPr eaLnBrk="1" hangingPunct="1"/>
            <a:r>
              <a:rPr lang="en-US" altLang="en-US">
                <a:solidFill>
                  <a:srgbClr val="000000"/>
                </a:solidFill>
                <a:latin typeface="Arial" charset="0"/>
                <a:ea typeface="Arial" charset="0"/>
                <a:cs typeface="Arial" charset="0"/>
              </a:rPr>
              <a:t>We include a DatabaseManager instance variable.</a:t>
            </a:r>
          </a:p>
          <a:p>
            <a:pPr eaLnBrk="1" hangingPunct="1"/>
            <a:r>
              <a:rPr lang="en-US" altLang="en-US">
                <a:solidFill>
                  <a:srgbClr val="000000"/>
                </a:solidFill>
                <a:latin typeface="Arial" charset="0"/>
                <a:ea typeface="Arial" charset="0"/>
                <a:cs typeface="Arial" charset="0"/>
              </a:rPr>
              <a:t>We instantiate it inside the onCreate method.</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InsertActivity</a:t>
            </a:r>
            <a:r>
              <a:rPr lang="en-US" altLang="en-US" dirty="0"/>
              <a:t> Class </a:t>
            </a:r>
            <a:r>
              <a:rPr lang="en-US" altLang="en-US" sz="1800" dirty="0"/>
              <a:t>(2 of 2)</a:t>
            </a:r>
            <a:endParaRPr lang="en-US" altLang="en-US" dirty="0"/>
          </a:p>
        </p:txBody>
      </p:sp>
      <p:sp>
        <p:nvSpPr>
          <p:cNvPr id="79875" name="Rectangle 3"/>
          <p:cNvSpPr>
            <a:spLocks noGrp="1" noChangeArrowheads="1"/>
          </p:cNvSpPr>
          <p:nvPr>
            <p:ph type="body" idx="4294967295"/>
          </p:nvPr>
        </p:nvSpPr>
        <p:spPr>
          <a:xfrm>
            <a:off x="0" y="1676400"/>
            <a:ext cx="8229600" cy="4114800"/>
          </a:xfrm>
        </p:spPr>
        <p:txBody>
          <a:bodyPr/>
          <a:lstStyle/>
          <a:p>
            <a:pPr eaLnBrk="1" hangingPunct="1"/>
            <a:r>
              <a:rPr lang="en-US" altLang="en-US">
                <a:solidFill>
                  <a:srgbClr val="000000"/>
                </a:solidFill>
                <a:latin typeface="Arial" charset="0"/>
                <a:ea typeface="Arial" charset="0"/>
                <a:cs typeface="Arial" charset="0"/>
              </a:rPr>
              <a:t>Inside the insert( View ) method, we call the insert method of the DatabaseManager class.</a:t>
            </a:r>
          </a:p>
          <a:p>
            <a:pPr eaLnBrk="1" hangingPunct="1"/>
            <a:r>
              <a:rPr lang="en-US" altLang="en-US">
                <a:solidFill>
                  <a:srgbClr val="000000"/>
                </a:solidFill>
                <a:latin typeface="Arial" charset="0"/>
                <a:ea typeface="Arial" charset="0"/>
                <a:cs typeface="Arial" charset="0"/>
              </a:rPr>
              <a:t>We show a Toast to confirm that the candy was added.</a:t>
            </a:r>
            <a:endParaRPr lang="en-US" altLang="en-US" sz="2800">
              <a:solidFill>
                <a:srgbClr val="000000"/>
              </a:solidFill>
              <a:latin typeface="Arial" charset="0"/>
              <a:ea typeface="Arial" charset="0"/>
              <a:cs typeface="Arial"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0" y="304800"/>
            <a:ext cx="8229600" cy="1143000"/>
          </a:xfrm>
        </p:spPr>
        <p:txBody>
          <a:bodyPr/>
          <a:lstStyle/>
          <a:p>
            <a:pPr eaLnBrk="1" hangingPunct="1"/>
            <a:r>
              <a:rPr lang="en-US" altLang="en-US" dirty="0"/>
              <a:t>Toast </a:t>
            </a:r>
            <a:r>
              <a:rPr lang="en-US" altLang="en-US" sz="1800" dirty="0"/>
              <a:t>(1 of 4)</a:t>
            </a:r>
            <a:endParaRPr lang="en-US" altLang="en-US" dirty="0"/>
          </a:p>
        </p:txBody>
      </p:sp>
      <p:sp>
        <p:nvSpPr>
          <p:cNvPr id="80899" name="Rectangle 3"/>
          <p:cNvSpPr>
            <a:spLocks noGrp="1" noChangeArrowheads="1"/>
          </p:cNvSpPr>
          <p:nvPr>
            <p:ph type="body" idx="4294967295"/>
          </p:nvPr>
        </p:nvSpPr>
        <p:spPr>
          <a:xfrm>
            <a:off x="0" y="1676400"/>
            <a:ext cx="8229600" cy="4114800"/>
          </a:xfrm>
        </p:spPr>
        <p:txBody>
          <a:bodyPr/>
          <a:lstStyle/>
          <a:p>
            <a:pPr eaLnBrk="1" hangingPunct="1"/>
            <a:r>
              <a:rPr lang="en-US" altLang="en-US" dirty="0">
                <a:solidFill>
                  <a:srgbClr val="000000"/>
                </a:solidFill>
                <a:latin typeface="Arial" charset="0"/>
                <a:ea typeface="Arial" charset="0"/>
                <a:cs typeface="Arial" charset="0"/>
              </a:rPr>
              <a:t>A Toast is a small visual element that is displayed for a short amount of time. </a:t>
            </a:r>
          </a:p>
          <a:p>
            <a:pPr eaLnBrk="1" hangingPunct="1"/>
            <a:r>
              <a:rPr lang="en-US" altLang="en-US" dirty="0">
                <a:solidFill>
                  <a:srgbClr val="000000"/>
                </a:solidFill>
                <a:latin typeface="Arial" charset="0"/>
                <a:ea typeface="Arial" charset="0"/>
                <a:cs typeface="Arial" charset="0"/>
              </a:rPr>
              <a:t>It automatically disappears after that time.</a:t>
            </a:r>
          </a:p>
          <a:p>
            <a:pPr eaLnBrk="1" hangingPunct="1"/>
            <a:r>
              <a:rPr lang="en-US" altLang="en-US" dirty="0">
                <a:solidFill>
                  <a:srgbClr val="000000"/>
                </a:solidFill>
                <a:latin typeface="Arial" charset="0"/>
                <a:ea typeface="Arial" charset="0"/>
                <a:cs typeface="Arial" charset="0"/>
              </a:rPr>
              <a:t>The Toast class is in the </a:t>
            </a:r>
            <a:r>
              <a:rPr lang="en-US" altLang="en-US" dirty="0" err="1">
                <a:solidFill>
                  <a:srgbClr val="000000"/>
                </a:solidFill>
                <a:latin typeface="Arial" charset="0"/>
                <a:ea typeface="Arial" charset="0"/>
                <a:cs typeface="Arial" charset="0"/>
              </a:rPr>
              <a:t>android.widget</a:t>
            </a:r>
            <a:r>
              <a:rPr lang="en-US" altLang="en-US" dirty="0">
                <a:solidFill>
                  <a:srgbClr val="000000"/>
                </a:solidFill>
                <a:latin typeface="Arial" charset="0"/>
                <a:ea typeface="Arial" charset="0"/>
                <a:cs typeface="Arial" charset="0"/>
              </a:rPr>
              <a:t> package.</a:t>
            </a:r>
            <a:endParaRPr lang="en-US" altLang="en-US" sz="2800" dirty="0">
              <a:solidFill>
                <a:srgbClr val="000000"/>
              </a:solidFill>
              <a:latin typeface="Arial" charset="0"/>
              <a:ea typeface="Arial" charset="0"/>
              <a:cs typeface="Arial"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0" y="304800"/>
            <a:ext cx="8229600" cy="1143000"/>
          </a:xfrm>
        </p:spPr>
        <p:txBody>
          <a:bodyPr/>
          <a:lstStyle/>
          <a:p>
            <a:pPr eaLnBrk="1" hangingPunct="1"/>
            <a:r>
              <a:rPr lang="en-US" altLang="en-US" dirty="0"/>
              <a:t>Toast </a:t>
            </a:r>
            <a:r>
              <a:rPr lang="en-US" altLang="en-US" sz="1800" dirty="0"/>
              <a:t>(2 of 4)</a:t>
            </a:r>
          </a:p>
        </p:txBody>
      </p:sp>
      <p:sp>
        <p:nvSpPr>
          <p:cNvPr id="225283" name="Rectangle 3"/>
          <p:cNvSpPr>
            <a:spLocks noGrp="1" noChangeArrowheads="1"/>
          </p:cNvSpPr>
          <p:nvPr>
            <p:ph type="body" idx="4294967295"/>
          </p:nvPr>
        </p:nvSpPr>
        <p:spPr>
          <a:xfrm>
            <a:off x="0" y="1676400"/>
            <a:ext cx="8229600" cy="4114800"/>
          </a:xfrm>
        </p:spPr>
        <p:txBody>
          <a:bodyPr/>
          <a:lstStyle/>
          <a:p>
            <a:pPr eaLnBrk="1" hangingPunct="1">
              <a:defRPr/>
            </a:pPr>
            <a:r>
              <a:rPr lang="en-US" altLang="en-US" dirty="0">
                <a:solidFill>
                  <a:srgbClr val="000000"/>
                </a:solidFill>
                <a:latin typeface="Arial" charset="0"/>
                <a:ea typeface="Arial" charset="0"/>
                <a:cs typeface="Arial" charset="0"/>
              </a:rPr>
              <a:t>To create a Toast, use one of the static </a:t>
            </a:r>
            <a:r>
              <a:rPr lang="en-US" altLang="en-US" dirty="0" err="1">
                <a:solidFill>
                  <a:srgbClr val="000000"/>
                </a:solidFill>
                <a:latin typeface="Arial" charset="0"/>
                <a:ea typeface="Arial" charset="0"/>
                <a:cs typeface="Arial" charset="0"/>
              </a:rPr>
              <a:t>makeText</a:t>
            </a:r>
            <a:r>
              <a:rPr lang="en-US" altLang="en-US" dirty="0">
                <a:solidFill>
                  <a:srgbClr val="000000"/>
                </a:solidFill>
                <a:latin typeface="Arial" charset="0"/>
                <a:ea typeface="Arial" charset="0"/>
                <a:cs typeface="Arial" charset="0"/>
              </a:rPr>
              <a:t> methods:</a:t>
            </a:r>
          </a:p>
          <a:p>
            <a:pPr eaLnBrk="1" hangingPunct="1">
              <a:buFontTx/>
              <a:buNone/>
              <a:defRPr/>
            </a:pPr>
            <a:r>
              <a:rPr lang="en-US" altLang="en-US" dirty="0">
                <a:latin typeface="Arial" charset="0"/>
                <a:ea typeface="Arial" charset="0"/>
                <a:cs typeface="Arial" charset="0"/>
              </a:rPr>
              <a:t>public static Toast </a:t>
            </a:r>
            <a:r>
              <a:rPr lang="en-US" altLang="en-US" dirty="0" err="1">
                <a:latin typeface="Arial" charset="0"/>
                <a:ea typeface="Arial" charset="0"/>
                <a:cs typeface="Arial" charset="0"/>
              </a:rPr>
              <a:t>makeText</a:t>
            </a:r>
            <a:r>
              <a:rPr lang="en-US" altLang="en-US" dirty="0">
                <a:latin typeface="Arial" charset="0"/>
                <a:ea typeface="Arial" charset="0"/>
                <a:cs typeface="Arial" charset="0"/>
              </a:rPr>
              <a:t>( Context </a:t>
            </a:r>
            <a:r>
              <a:rPr lang="en-US" altLang="en-US" dirty="0" err="1">
                <a:latin typeface="Arial" charset="0"/>
                <a:ea typeface="Arial" charset="0"/>
                <a:cs typeface="Arial" charset="0"/>
              </a:rPr>
              <a:t>context</a:t>
            </a:r>
            <a:r>
              <a:rPr lang="en-US" altLang="en-US" dirty="0">
                <a:latin typeface="Arial" charset="0"/>
                <a:ea typeface="Arial" charset="0"/>
                <a:cs typeface="Arial" charset="0"/>
              </a:rPr>
              <a:t>, </a:t>
            </a:r>
            <a:r>
              <a:rPr lang="en-US" altLang="en-US" dirty="0" err="1">
                <a:latin typeface="Arial" charset="0"/>
                <a:ea typeface="Arial" charset="0"/>
                <a:cs typeface="Arial" charset="0"/>
              </a:rPr>
              <a:t>CharSequence</a:t>
            </a:r>
            <a:r>
              <a:rPr lang="en-US" altLang="en-US" dirty="0">
                <a:latin typeface="Arial" charset="0"/>
                <a:ea typeface="Arial" charset="0"/>
                <a:cs typeface="Arial" charset="0"/>
              </a:rPr>
              <a:t> text, </a:t>
            </a:r>
            <a:r>
              <a:rPr lang="en-US" altLang="en-US" dirty="0" err="1">
                <a:latin typeface="Arial" charset="0"/>
                <a:ea typeface="Arial" charset="0"/>
                <a:cs typeface="Arial" charset="0"/>
              </a:rPr>
              <a:t>int</a:t>
            </a:r>
            <a:r>
              <a:rPr lang="en-US" altLang="en-US" dirty="0">
                <a:latin typeface="Arial" charset="0"/>
                <a:ea typeface="Arial" charset="0"/>
                <a:cs typeface="Arial" charset="0"/>
              </a:rPr>
              <a:t> duration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0" y="304800"/>
            <a:ext cx="8229600" cy="1143000"/>
          </a:xfrm>
        </p:spPr>
        <p:txBody>
          <a:bodyPr/>
          <a:lstStyle/>
          <a:p>
            <a:pPr eaLnBrk="1" hangingPunct="1"/>
            <a:r>
              <a:rPr lang="en-US" altLang="en-US"/>
              <a:t>app:showAsAction</a:t>
            </a:r>
          </a:p>
        </p:txBody>
      </p:sp>
      <p:sp>
        <p:nvSpPr>
          <p:cNvPr id="8195"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Possible values are: never, </a:t>
            </a:r>
            <a:r>
              <a:rPr lang="en-US" altLang="en-US" dirty="0" err="1">
                <a:latin typeface="Arial" charset="0"/>
                <a:ea typeface="Arial" charset="0"/>
                <a:cs typeface="Arial" charset="0"/>
              </a:rPr>
              <a:t>ifRoom</a:t>
            </a:r>
            <a:r>
              <a:rPr lang="en-US" altLang="en-US" dirty="0">
                <a:latin typeface="Arial" charset="0"/>
                <a:ea typeface="Arial" charset="0"/>
                <a:cs typeface="Arial" charset="0"/>
              </a:rPr>
              <a:t>, always, </a:t>
            </a:r>
            <a:r>
              <a:rPr lang="en-US" altLang="en-US" dirty="0" err="1">
                <a:latin typeface="Arial" charset="0"/>
                <a:ea typeface="Arial" charset="0"/>
                <a:cs typeface="Arial" charset="0"/>
              </a:rPr>
              <a:t>withText</a:t>
            </a:r>
            <a:r>
              <a:rPr lang="en-US" altLang="en-US" dirty="0">
                <a:latin typeface="Arial" charset="0"/>
                <a:ea typeface="Arial" charset="0"/>
                <a:cs typeface="Arial" charset="0"/>
              </a:rPr>
              <a:t> ...</a:t>
            </a:r>
          </a:p>
          <a:p>
            <a:pPr eaLnBrk="1" hangingPunct="1"/>
            <a:r>
              <a:rPr lang="en-US" altLang="en-US" dirty="0" err="1">
                <a:latin typeface="Arial" charset="0"/>
                <a:ea typeface="Arial" charset="0"/>
                <a:cs typeface="Arial" charset="0"/>
              </a:rPr>
              <a:t>ifRoom</a:t>
            </a:r>
            <a:r>
              <a:rPr lang="en-US" altLang="en-US" dirty="0">
                <a:latin typeface="Arial" charset="0"/>
                <a:ea typeface="Arial" charset="0"/>
                <a:cs typeface="Arial" charset="0"/>
              </a:rPr>
              <a:t> </a:t>
            </a:r>
            <a:r>
              <a:rPr lang="en-US" altLang="en-US" dirty="0">
                <a:latin typeface="Arial" charset="0"/>
                <a:ea typeface="Arial" charset="0"/>
                <a:cs typeface="Arial" charset="0"/>
                <a:sym typeface="Wingdings" panose="05000000000000000000" pitchFamily="2" charset="2"/>
              </a:rPr>
              <a:t> let the system decide to show it or not based on available space.</a:t>
            </a:r>
          </a:p>
          <a:p>
            <a:pPr eaLnBrk="1" hangingPunct="1"/>
            <a:r>
              <a:rPr lang="en-US" altLang="en-US" dirty="0">
                <a:latin typeface="Arial" charset="0"/>
                <a:ea typeface="Arial" charset="0"/>
                <a:cs typeface="Arial" charset="0"/>
                <a:sym typeface="Wingdings" panose="05000000000000000000" pitchFamily="2" charset="2"/>
              </a:rPr>
              <a:t>If there is not enough space, there will be a submenu so that the user can select it.</a:t>
            </a:r>
            <a:endParaRPr lang="en-US" altLang="en-US" dirty="0">
              <a:latin typeface="Arial" charset="0"/>
              <a:ea typeface="Arial" charset="0"/>
              <a:cs typeface="Arial"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0" y="304800"/>
            <a:ext cx="8229600" cy="1143000"/>
          </a:xfrm>
        </p:spPr>
        <p:txBody>
          <a:bodyPr/>
          <a:lstStyle/>
          <a:p>
            <a:pPr eaLnBrk="1" hangingPunct="1"/>
            <a:r>
              <a:rPr lang="en-US" altLang="en-US" dirty="0"/>
              <a:t>Toast </a:t>
            </a:r>
            <a:r>
              <a:rPr lang="en-US" altLang="en-US" sz="1800" dirty="0"/>
              <a:t>(3 of 4)</a:t>
            </a:r>
          </a:p>
        </p:txBody>
      </p:sp>
      <p:sp>
        <p:nvSpPr>
          <p:cNvPr id="82947"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context </a:t>
            </a:r>
            <a:r>
              <a:rPr lang="en-US" altLang="en-US" dirty="0">
                <a:latin typeface="Arial" charset="0"/>
                <a:ea typeface="Arial" charset="0"/>
                <a:cs typeface="Arial" charset="0"/>
                <a:sym typeface="Wingdings" panose="05000000000000000000" pitchFamily="2" charset="2"/>
              </a:rPr>
              <a:t> </a:t>
            </a:r>
            <a:r>
              <a:rPr lang="en-US" altLang="en-US" i="1" dirty="0">
                <a:latin typeface="Arial" charset="0"/>
                <a:ea typeface="Arial" charset="0"/>
                <a:cs typeface="Arial" charset="0"/>
                <a:sym typeface="Wingdings" panose="05000000000000000000" pitchFamily="2" charset="2"/>
              </a:rPr>
              <a:t>this</a:t>
            </a:r>
            <a:r>
              <a:rPr lang="en-US" altLang="en-US" dirty="0">
                <a:latin typeface="Arial" charset="0"/>
                <a:ea typeface="Arial" charset="0"/>
                <a:cs typeface="Arial" charset="0"/>
                <a:sym typeface="Wingdings" panose="05000000000000000000" pitchFamily="2" charset="2"/>
              </a:rPr>
              <a:t> (an Activity "is a" Context)</a:t>
            </a:r>
          </a:p>
          <a:p>
            <a:pPr eaLnBrk="1" hangingPunct="1">
              <a:spcBef>
                <a:spcPts val="1800"/>
              </a:spcBef>
            </a:pPr>
            <a:r>
              <a:rPr lang="en-US" altLang="en-US" dirty="0">
                <a:latin typeface="Arial" charset="0"/>
                <a:ea typeface="Arial" charset="0"/>
                <a:cs typeface="Arial" charset="0"/>
              </a:rPr>
              <a:t>text </a:t>
            </a:r>
            <a:r>
              <a:rPr lang="en-US" altLang="en-US" dirty="0">
                <a:latin typeface="Arial" charset="0"/>
                <a:ea typeface="Arial" charset="0"/>
                <a:cs typeface="Arial" charset="0"/>
                <a:sym typeface="Wingdings" panose="05000000000000000000" pitchFamily="2" charset="2"/>
              </a:rPr>
              <a:t> what we want to display (a String "is a" </a:t>
            </a:r>
            <a:r>
              <a:rPr lang="en-US" altLang="en-US" dirty="0" err="1">
                <a:latin typeface="Arial" charset="0"/>
                <a:ea typeface="Arial" charset="0"/>
                <a:cs typeface="Arial" charset="0"/>
                <a:sym typeface="Wingdings" panose="05000000000000000000" pitchFamily="2" charset="2"/>
              </a:rPr>
              <a:t>CharSequence</a:t>
            </a:r>
            <a:r>
              <a:rPr lang="en-US" altLang="en-US" dirty="0">
                <a:latin typeface="Arial" charset="0"/>
                <a:ea typeface="Arial" charset="0"/>
                <a:cs typeface="Arial" charset="0"/>
                <a:sym typeface="Wingdings" panose="05000000000000000000" pitchFamily="2" charset="2"/>
              </a:rPr>
              <a:t>)</a:t>
            </a:r>
          </a:p>
          <a:p>
            <a:pPr eaLnBrk="1" hangingPunct="1">
              <a:spcBef>
                <a:spcPts val="1800"/>
              </a:spcBef>
            </a:pPr>
            <a:r>
              <a:rPr lang="en-US" altLang="en-US" dirty="0">
                <a:latin typeface="Arial" charset="0"/>
                <a:ea typeface="Arial" charset="0"/>
                <a:cs typeface="Arial" charset="0"/>
                <a:sym typeface="Wingdings" panose="05000000000000000000" pitchFamily="2" charset="2"/>
              </a:rPr>
              <a:t>duration: number of seconds (use the LENGTH_SHORT (3 seconds ?) or LENGTH_LONG (5 seconds ?) constants of the Toast class)</a:t>
            </a:r>
            <a:endParaRPr lang="en-US" altLang="en-US" dirty="0">
              <a:latin typeface="Arial" charset="0"/>
              <a:ea typeface="Arial" charset="0"/>
              <a:cs typeface="Arial"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0" y="304800"/>
            <a:ext cx="8229600" cy="1143000"/>
          </a:xfrm>
        </p:spPr>
        <p:txBody>
          <a:bodyPr/>
          <a:lstStyle/>
          <a:p>
            <a:pPr eaLnBrk="1" hangingPunct="1"/>
            <a:r>
              <a:rPr lang="en-US" altLang="en-US" dirty="0"/>
              <a:t>Toast </a:t>
            </a:r>
            <a:r>
              <a:rPr lang="en-US" altLang="en-US" sz="1800" dirty="0"/>
              <a:t>(4 of 4)</a:t>
            </a:r>
          </a:p>
        </p:txBody>
      </p:sp>
      <p:sp>
        <p:nvSpPr>
          <p:cNvPr id="83971" name="Rectangle 3"/>
          <p:cNvSpPr>
            <a:spLocks noGrp="1" noChangeArrowheads="1"/>
          </p:cNvSpPr>
          <p:nvPr>
            <p:ph type="body" idx="4294967295"/>
          </p:nvPr>
        </p:nvSpPr>
        <p:spPr>
          <a:xfrm>
            <a:off x="0" y="1676400"/>
            <a:ext cx="8229600" cy="4114800"/>
          </a:xfrm>
        </p:spPr>
        <p:txBody>
          <a:bodyPr/>
          <a:lstStyle/>
          <a:p>
            <a:pPr eaLnBrk="1" hangingPunct="1"/>
            <a:r>
              <a:rPr lang="en-US" altLang="en-US" dirty="0">
                <a:solidFill>
                  <a:srgbClr val="000000"/>
                </a:solidFill>
                <a:latin typeface="Arial" charset="0"/>
                <a:ea typeface="Arial" charset="0"/>
                <a:cs typeface="Arial" charset="0"/>
              </a:rPr>
              <a:t>The </a:t>
            </a:r>
            <a:r>
              <a:rPr lang="en-US" altLang="en-US" dirty="0" err="1">
                <a:solidFill>
                  <a:srgbClr val="000000"/>
                </a:solidFill>
                <a:latin typeface="Arial" charset="0"/>
                <a:ea typeface="Arial" charset="0"/>
                <a:cs typeface="Arial" charset="0"/>
              </a:rPr>
              <a:t>makeText</a:t>
            </a:r>
            <a:r>
              <a:rPr lang="en-US" altLang="en-US" dirty="0">
                <a:solidFill>
                  <a:srgbClr val="000000"/>
                </a:solidFill>
                <a:latin typeface="Arial" charset="0"/>
                <a:ea typeface="Arial" charset="0"/>
                <a:cs typeface="Arial" charset="0"/>
              </a:rPr>
              <a:t> method creates a Toast but it does not show it.</a:t>
            </a:r>
          </a:p>
          <a:p>
            <a:pPr eaLnBrk="1" hangingPunct="1"/>
            <a:r>
              <a:rPr lang="en-US" altLang="en-US" dirty="0">
                <a:solidFill>
                  <a:srgbClr val="000000"/>
                </a:solidFill>
                <a:latin typeface="Arial" charset="0"/>
                <a:ea typeface="Arial" charset="0"/>
                <a:cs typeface="Arial" charset="0"/>
                <a:sym typeface="Wingdings" panose="05000000000000000000" pitchFamily="2" charset="2"/>
              </a:rPr>
              <a:t>We call the show instance method to show it.</a:t>
            </a:r>
          </a:p>
          <a:p>
            <a:pPr eaLnBrk="1" hangingPunct="1"/>
            <a:r>
              <a:rPr lang="en-US" altLang="en-US" dirty="0">
                <a:solidFill>
                  <a:srgbClr val="000000"/>
                </a:solidFill>
                <a:latin typeface="Arial" charset="0"/>
                <a:ea typeface="Arial" charset="0"/>
                <a:cs typeface="Arial" charset="0"/>
                <a:sym typeface="Wingdings" panose="05000000000000000000" pitchFamily="2" charset="2"/>
              </a:rPr>
              <a:t>public void show( )</a:t>
            </a:r>
            <a:endParaRPr lang="en-US" altLang="en-US" dirty="0">
              <a:solidFill>
                <a:srgbClr val="000000"/>
              </a:solidFill>
              <a:latin typeface="Arial" charset="0"/>
              <a:ea typeface="Arial" charset="0"/>
              <a:cs typeface="Arial" charset="0"/>
            </a:endParaRPr>
          </a:p>
          <a:p>
            <a:pPr eaLnBrk="1" hangingPunct="1">
              <a:buFontTx/>
              <a:buNone/>
            </a:pP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Toast.makeText</a:t>
            </a:r>
            <a:r>
              <a:rPr lang="en-US" altLang="en-US" sz="2800" dirty="0">
                <a:latin typeface="Arial" charset="0"/>
                <a:ea typeface="Arial" charset="0"/>
                <a:cs typeface="Arial" charset="0"/>
              </a:rPr>
              <a:t>( this, "Candy added", 	</a:t>
            </a:r>
            <a:r>
              <a:rPr lang="en-US" altLang="en-US" sz="2800" dirty="0" err="1">
                <a:latin typeface="Arial" charset="0"/>
                <a:ea typeface="Arial" charset="0"/>
                <a:cs typeface="Arial" charset="0"/>
              </a:rPr>
              <a:t>Toast.LENGTH_LONG</a:t>
            </a:r>
            <a:r>
              <a:rPr lang="en-US" altLang="en-US" sz="2800" dirty="0">
                <a:latin typeface="Arial" charset="0"/>
                <a:ea typeface="Arial" charset="0"/>
                <a:cs typeface="Arial" charset="0"/>
              </a:rPr>
              <a:t> ).show(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0" y="304800"/>
            <a:ext cx="8229600" cy="1143000"/>
          </a:xfrm>
        </p:spPr>
        <p:txBody>
          <a:bodyPr/>
          <a:lstStyle/>
          <a:p>
            <a:pPr eaLnBrk="1" hangingPunct="1"/>
            <a:r>
              <a:rPr lang="en-US" altLang="en-US" dirty="0"/>
              <a:t>Testing the App </a:t>
            </a:r>
            <a:r>
              <a:rPr lang="en-US" altLang="en-US" sz="1800" dirty="0"/>
              <a:t>(1 of 2)</a:t>
            </a:r>
            <a:endParaRPr lang="en-US" altLang="en-US" dirty="0"/>
          </a:p>
        </p:txBody>
      </p:sp>
      <p:sp>
        <p:nvSpPr>
          <p:cNvPr id="73731" name="Rectangle 3"/>
          <p:cNvSpPr>
            <a:spLocks noGrp="1" noChangeArrowheads="1"/>
          </p:cNvSpPr>
          <p:nvPr>
            <p:ph type="body" idx="4294967295"/>
          </p:nvPr>
        </p:nvSpPr>
        <p:spPr>
          <a:xfrm>
            <a:off x="0" y="1676400"/>
            <a:ext cx="8229600" cy="4114800"/>
          </a:xfrm>
        </p:spPr>
        <p:txBody>
          <a:bodyPr/>
          <a:lstStyle/>
          <a:p>
            <a:pPr>
              <a:defRPr/>
            </a:pPr>
            <a:r>
              <a:rPr lang="en-US" sz="2800" dirty="0">
                <a:latin typeface="Arial" charset="0"/>
                <a:ea typeface="Arial" charset="0"/>
                <a:cs typeface="Arial" charset="0"/>
              </a:rPr>
              <a:t>When we run the app, enter some data and click on the ADD icon, the Toast message appears. </a:t>
            </a:r>
          </a:p>
          <a:p>
            <a:pPr>
              <a:defRPr/>
            </a:pPr>
            <a:r>
              <a:rPr lang="en-US" sz="2800" dirty="0">
                <a:latin typeface="Arial" charset="0"/>
                <a:ea typeface="Arial" charset="0"/>
                <a:cs typeface="Arial" charset="0"/>
              </a:rPr>
              <a:t>If we want to check that a new row is added to the candy table, we can call the </a:t>
            </a:r>
            <a:r>
              <a:rPr lang="en-US" sz="2800" dirty="0" err="1">
                <a:latin typeface="Arial" charset="0"/>
                <a:ea typeface="Arial" charset="0"/>
                <a:cs typeface="Arial" charset="0"/>
              </a:rPr>
              <a:t>selectAll</a:t>
            </a:r>
            <a:r>
              <a:rPr lang="en-US" sz="2800" dirty="0">
                <a:latin typeface="Arial" charset="0"/>
                <a:ea typeface="Arial" charset="0"/>
                <a:cs typeface="Arial" charset="0"/>
              </a:rPr>
              <a:t> method of the </a:t>
            </a:r>
            <a:r>
              <a:rPr lang="en-US" sz="2800" dirty="0" err="1">
                <a:latin typeface="Arial" charset="0"/>
                <a:ea typeface="Arial" charset="0"/>
                <a:cs typeface="Arial" charset="0"/>
              </a:rPr>
              <a:t>DatabaseManager</a:t>
            </a:r>
            <a:r>
              <a:rPr lang="en-US" sz="2800" dirty="0">
                <a:latin typeface="Arial" charset="0"/>
                <a:ea typeface="Arial" charset="0"/>
                <a:cs typeface="Arial" charset="0"/>
              </a:rPr>
              <a:t> class and loop through the resulting </a:t>
            </a:r>
            <a:r>
              <a:rPr lang="en-US" sz="2800" dirty="0" err="1">
                <a:latin typeface="Arial" charset="0"/>
                <a:ea typeface="Arial" charset="0"/>
                <a:cs typeface="Arial" charset="0"/>
              </a:rPr>
              <a:t>ArrayList</a:t>
            </a:r>
            <a:r>
              <a:rPr lang="en-US" sz="2800" dirty="0">
                <a:latin typeface="Arial" charset="0"/>
                <a:ea typeface="Arial" charset="0"/>
                <a:cs typeface="Arial" charset="0"/>
              </a:rPr>
              <a:t> of Candy objects. </a:t>
            </a:r>
          </a:p>
          <a:p>
            <a:pPr marL="0" indent="0" eaLnBrk="1" hangingPunct="1">
              <a:buFontTx/>
              <a:buNone/>
              <a:defRPr/>
            </a:pPr>
            <a:endParaRPr lang="en-US" altLang="en-US" sz="2800" dirty="0">
              <a:latin typeface="Arial" charset="0"/>
              <a:ea typeface="Arial" charset="0"/>
              <a:cs typeface="Arial"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0" y="304800"/>
            <a:ext cx="8229600" cy="1143000"/>
          </a:xfrm>
        </p:spPr>
        <p:txBody>
          <a:bodyPr/>
          <a:lstStyle/>
          <a:p>
            <a:pPr eaLnBrk="1" hangingPunct="1"/>
            <a:r>
              <a:rPr lang="en-US" altLang="en-US" dirty="0"/>
              <a:t>Testing the App </a:t>
            </a:r>
            <a:r>
              <a:rPr lang="en-US" altLang="en-US" sz="1800" dirty="0"/>
              <a:t>(2 of 2)</a:t>
            </a:r>
            <a:endParaRPr lang="en-US" altLang="en-US" dirty="0"/>
          </a:p>
        </p:txBody>
      </p:sp>
      <p:sp>
        <p:nvSpPr>
          <p:cNvPr id="73731" name="Rectangle 3"/>
          <p:cNvSpPr>
            <a:spLocks noGrp="1" noChangeArrowheads="1"/>
          </p:cNvSpPr>
          <p:nvPr>
            <p:ph type="body" idx="4294967295"/>
          </p:nvPr>
        </p:nvSpPr>
        <p:spPr>
          <a:xfrm>
            <a:off x="0" y="1676400"/>
            <a:ext cx="8229600" cy="4114800"/>
          </a:xfrm>
        </p:spPr>
        <p:txBody>
          <a:bodyPr/>
          <a:lstStyle/>
          <a:p>
            <a:pPr>
              <a:defRPr/>
            </a:pPr>
            <a:r>
              <a:rPr lang="en-US" sz="2800" dirty="0">
                <a:latin typeface="Arial" charset="0"/>
                <a:ea typeface="Arial" charset="0"/>
                <a:cs typeface="Arial" charset="0"/>
              </a:rPr>
              <a:t>We can write these statements at the end of the insert method and check the output in Logcat:</a:t>
            </a:r>
          </a:p>
          <a:p>
            <a:pPr marL="0" indent="0">
              <a:buFontTx/>
              <a:buNone/>
              <a:defRPr/>
            </a:pPr>
            <a:r>
              <a:rPr lang="en-US" sz="2400" dirty="0" err="1">
                <a:latin typeface="Arial" charset="0"/>
                <a:ea typeface="Arial" charset="0"/>
                <a:cs typeface="Arial" charset="0"/>
              </a:rPr>
              <a:t>ArrayList</a:t>
            </a:r>
            <a:r>
              <a:rPr lang="en-US" sz="2400" dirty="0">
                <a:latin typeface="Arial" charset="0"/>
                <a:ea typeface="Arial" charset="0"/>
                <a:cs typeface="Arial" charset="0"/>
              </a:rPr>
              <a:t>&lt;Candy&gt; candies = </a:t>
            </a:r>
            <a:r>
              <a:rPr lang="en-US" sz="2400" dirty="0" err="1">
                <a:latin typeface="Arial" charset="0"/>
                <a:ea typeface="Arial" charset="0"/>
                <a:cs typeface="Arial" charset="0"/>
              </a:rPr>
              <a:t>dbManager.selectAll</a:t>
            </a:r>
            <a:r>
              <a:rPr lang="en-US" sz="2400" dirty="0">
                <a:latin typeface="Arial" charset="0"/>
                <a:ea typeface="Arial" charset="0"/>
                <a:cs typeface="Arial" charset="0"/>
              </a:rPr>
              <a:t>( );</a:t>
            </a:r>
          </a:p>
          <a:p>
            <a:pPr marL="0" indent="0">
              <a:buFontTx/>
              <a:buNone/>
              <a:defRPr/>
            </a:pPr>
            <a:r>
              <a:rPr lang="en-US" sz="2400" dirty="0">
                <a:latin typeface="Arial" charset="0"/>
                <a:ea typeface="Arial" charset="0"/>
                <a:cs typeface="Arial" charset="0"/>
              </a:rPr>
              <a:t>for( Candy </a:t>
            </a:r>
            <a:r>
              <a:rPr lang="en-US" sz="2400" dirty="0" err="1">
                <a:latin typeface="Arial" charset="0"/>
                <a:ea typeface="Arial" charset="0"/>
                <a:cs typeface="Arial" charset="0"/>
              </a:rPr>
              <a:t>candy</a:t>
            </a:r>
            <a:r>
              <a:rPr lang="en-US" sz="2400" dirty="0">
                <a:latin typeface="Arial" charset="0"/>
                <a:ea typeface="Arial" charset="0"/>
                <a:cs typeface="Arial" charset="0"/>
              </a:rPr>
              <a:t> : candies )</a:t>
            </a:r>
            <a:br>
              <a:rPr lang="en-US" sz="2400" dirty="0">
                <a:latin typeface="Arial" charset="0"/>
                <a:ea typeface="Arial" charset="0"/>
                <a:cs typeface="Arial" charset="0"/>
              </a:rPr>
            </a:br>
            <a:r>
              <a:rPr lang="en-US" sz="2400" dirty="0">
                <a:latin typeface="Arial" charset="0"/>
                <a:ea typeface="Arial" charset="0"/>
                <a:cs typeface="Arial" charset="0"/>
              </a:rPr>
              <a:t>   </a:t>
            </a:r>
            <a:r>
              <a:rPr lang="en-US" sz="2400" dirty="0" err="1">
                <a:latin typeface="Arial" charset="0"/>
                <a:ea typeface="Arial" charset="0"/>
                <a:cs typeface="Arial" charset="0"/>
              </a:rPr>
              <a:t>Log.w</a:t>
            </a:r>
            <a:r>
              <a:rPr lang="en-US" sz="2400" dirty="0">
                <a:latin typeface="Arial" charset="0"/>
                <a:ea typeface="Arial" charset="0"/>
                <a:cs typeface="Arial" charset="0"/>
              </a:rPr>
              <a:t>( "</a:t>
            </a:r>
            <a:r>
              <a:rPr lang="en-US" sz="2400" dirty="0" err="1">
                <a:latin typeface="Arial" charset="0"/>
                <a:ea typeface="Arial" charset="0"/>
                <a:cs typeface="Arial" charset="0"/>
              </a:rPr>
              <a:t>MainActivity</a:t>
            </a:r>
            <a:r>
              <a:rPr lang="en-US" sz="2400" dirty="0">
                <a:latin typeface="Arial" charset="0"/>
                <a:ea typeface="Arial" charset="0"/>
                <a:cs typeface="Arial" charset="0"/>
              </a:rPr>
              <a:t>", "candy = " + </a:t>
            </a:r>
            <a:r>
              <a:rPr lang="en-US" sz="2400" dirty="0" err="1">
                <a:latin typeface="Arial" charset="0"/>
                <a:ea typeface="Arial" charset="0"/>
                <a:cs typeface="Arial" charset="0"/>
              </a:rPr>
              <a:t>candy.toString</a:t>
            </a:r>
            <a:r>
              <a:rPr lang="en-US" sz="2400" dirty="0">
                <a:latin typeface="Arial" charset="0"/>
                <a:ea typeface="Arial" charset="0"/>
                <a:cs typeface="Arial" charset="0"/>
              </a:rPr>
              <a:t>( ) );</a:t>
            </a:r>
          </a:p>
          <a:p>
            <a:pPr marL="0" indent="0" eaLnBrk="1" hangingPunct="1">
              <a:buFontTx/>
              <a:buNone/>
              <a:defRPr/>
            </a:pPr>
            <a:endParaRPr lang="en-US" altLang="en-US" sz="2800" dirty="0">
              <a:latin typeface="Arial" charset="0"/>
              <a:ea typeface="Arial" charset="0"/>
              <a:cs typeface="Arial"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0" y="304800"/>
            <a:ext cx="8229600" cy="1143000"/>
          </a:xfrm>
        </p:spPr>
        <p:txBody>
          <a:bodyPr/>
          <a:lstStyle/>
          <a:p>
            <a:pPr eaLnBrk="1" hangingPunct="1"/>
            <a:r>
              <a:rPr lang="en-US" altLang="en-US" dirty="0"/>
              <a:t>Deleting a Candy</a:t>
            </a:r>
          </a:p>
        </p:txBody>
      </p:sp>
      <p:sp>
        <p:nvSpPr>
          <p:cNvPr id="87043"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In Version 3, we enable the user to delete a candy from the database.</a:t>
            </a:r>
          </a:p>
          <a:p>
            <a:pPr eaLnBrk="1" hangingPunct="1">
              <a:spcBef>
                <a:spcPts val="1800"/>
              </a:spcBef>
            </a:pPr>
            <a:r>
              <a:rPr lang="en-US" altLang="en-US" dirty="0">
                <a:latin typeface="Arial" charset="0"/>
                <a:ea typeface="Arial" charset="0"/>
                <a:cs typeface="Arial" charset="0"/>
              </a:rPr>
              <a:t>We create and code the </a:t>
            </a:r>
            <a:r>
              <a:rPr lang="en-US" altLang="en-US" dirty="0" err="1">
                <a:latin typeface="Arial" charset="0"/>
                <a:ea typeface="Arial" charset="0"/>
                <a:cs typeface="Arial" charset="0"/>
              </a:rPr>
              <a:t>DeleteActivity</a:t>
            </a:r>
            <a:r>
              <a:rPr lang="en-US" altLang="en-US" dirty="0">
                <a:latin typeface="Arial" charset="0"/>
                <a:ea typeface="Arial" charset="0"/>
                <a:cs typeface="Arial" charset="0"/>
              </a:rPr>
              <a:t> class and provide a View for it.</a:t>
            </a:r>
          </a:p>
          <a:p>
            <a:pPr eaLnBrk="1" hangingPunct="1">
              <a:spcBef>
                <a:spcPts val="1800"/>
              </a:spcBef>
            </a:pPr>
            <a:r>
              <a:rPr lang="en-US" altLang="en-US" dirty="0">
                <a:latin typeface="Arial" charset="0"/>
                <a:ea typeface="Arial" charset="0"/>
                <a:cs typeface="Arial" charset="0"/>
                <a:sym typeface="Wingdings" panose="05000000000000000000" pitchFamily="2" charset="2"/>
              </a:rPr>
              <a:t> </a:t>
            </a:r>
            <a:r>
              <a:rPr lang="en-US" altLang="en-US" dirty="0">
                <a:latin typeface="Arial" charset="0"/>
                <a:ea typeface="Arial" charset="0"/>
                <a:cs typeface="Arial" charset="0"/>
              </a:rPr>
              <a:t>DeleteActivity.java</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0" y="304800"/>
            <a:ext cx="8229600" cy="1143000"/>
          </a:xfrm>
        </p:spPr>
        <p:txBody>
          <a:bodyPr/>
          <a:lstStyle/>
          <a:p>
            <a:pPr eaLnBrk="1" hangingPunct="1"/>
            <a:r>
              <a:rPr lang="en-US" altLang="en-US" dirty="0"/>
              <a:t>Update the Menu Selection</a:t>
            </a:r>
          </a:p>
        </p:txBody>
      </p:sp>
      <p:sp>
        <p:nvSpPr>
          <p:cNvPr id="88067" name="Rectangle 3"/>
          <p:cNvSpPr>
            <a:spLocks noGrp="1" noChangeArrowheads="1"/>
          </p:cNvSpPr>
          <p:nvPr>
            <p:ph type="body" idx="4294967295"/>
          </p:nvPr>
        </p:nvSpPr>
        <p:spPr>
          <a:xfrm>
            <a:off x="0" y="1676400"/>
            <a:ext cx="8229600" cy="4114800"/>
          </a:xfrm>
        </p:spPr>
        <p:txBody>
          <a:bodyPr/>
          <a:lstStyle/>
          <a:p>
            <a:pPr eaLnBrk="1" hangingPunct="1">
              <a:buFontTx/>
              <a:buNone/>
            </a:pPr>
            <a:r>
              <a:rPr lang="en-US" altLang="en-US" sz="2400">
                <a:latin typeface="Arial" charset="0"/>
                <a:ea typeface="Arial" charset="0"/>
                <a:cs typeface="Arial" charset="0"/>
              </a:rPr>
              <a:t>public boolean onOptionsItemSelected( MenuItem item ) {</a:t>
            </a:r>
            <a:br>
              <a:rPr lang="en-US" altLang="en-US" sz="2400">
                <a:latin typeface="Arial" charset="0"/>
                <a:ea typeface="Arial" charset="0"/>
                <a:cs typeface="Arial" charset="0"/>
              </a:rPr>
            </a:br>
            <a:r>
              <a:rPr lang="en-US" altLang="en-US" sz="2400">
                <a:latin typeface="Arial" charset="0"/>
                <a:ea typeface="Arial" charset="0"/>
                <a:cs typeface="Arial" charset="0"/>
              </a:rPr>
              <a:t>switch ( item.getItemId( ) ) {</a:t>
            </a:r>
            <a:br>
              <a:rPr lang="en-US" altLang="en-US" sz="2400">
                <a:latin typeface="Arial" charset="0"/>
                <a:ea typeface="Arial" charset="0"/>
                <a:cs typeface="Arial" charset="0"/>
              </a:rPr>
            </a:br>
            <a:r>
              <a:rPr lang="en-US" altLang="en-US" sz="2400">
                <a:latin typeface="Arial" charset="0"/>
                <a:ea typeface="Arial" charset="0"/>
                <a:cs typeface="Arial" charset="0"/>
              </a:rPr>
              <a:t>  … </a:t>
            </a:r>
          </a:p>
          <a:p>
            <a:pPr eaLnBrk="1" hangingPunct="1">
              <a:buFontTx/>
              <a:buNone/>
            </a:pPr>
            <a:r>
              <a:rPr lang="en-US" altLang="en-US" sz="2400">
                <a:latin typeface="Arial" charset="0"/>
                <a:ea typeface="Arial" charset="0"/>
                <a:cs typeface="Arial" charset="0"/>
              </a:rPr>
              <a:t>    case R.id.action_delete:</a:t>
            </a:r>
            <a:br>
              <a:rPr lang="en-US" altLang="en-US" sz="2400">
                <a:latin typeface="Arial" charset="0"/>
                <a:ea typeface="Arial" charset="0"/>
                <a:cs typeface="Arial" charset="0"/>
              </a:rPr>
            </a:br>
            <a:r>
              <a:rPr lang="en-US" altLang="en-US" sz="2400" b="1">
                <a:latin typeface="Arial" charset="0"/>
                <a:ea typeface="Arial" charset="0"/>
                <a:cs typeface="Arial" charset="0"/>
              </a:rPr>
              <a:t>    Intent deleteIntent = new Intent(   </a:t>
            </a:r>
          </a:p>
          <a:p>
            <a:pPr eaLnBrk="1" hangingPunct="1">
              <a:buFontTx/>
              <a:buNone/>
            </a:pPr>
            <a:r>
              <a:rPr lang="en-US" altLang="en-US" sz="2400" b="1">
                <a:latin typeface="Arial" charset="0"/>
                <a:ea typeface="Arial" charset="0"/>
                <a:cs typeface="Arial" charset="0"/>
              </a:rPr>
              <a:t>         this, DeleteActivity.class );</a:t>
            </a:r>
            <a:br>
              <a:rPr lang="en-US" altLang="en-US" sz="2400" b="1">
                <a:latin typeface="Arial" charset="0"/>
                <a:ea typeface="Arial" charset="0"/>
                <a:cs typeface="Arial" charset="0"/>
              </a:rPr>
            </a:br>
            <a:r>
              <a:rPr lang="en-US" altLang="en-US" sz="2400" b="1">
                <a:latin typeface="Arial" charset="0"/>
                <a:ea typeface="Arial" charset="0"/>
                <a:cs typeface="Arial" charset="0"/>
              </a:rPr>
              <a:t>    this.startActivity( deleteIntent );</a:t>
            </a:r>
            <a:br>
              <a:rPr lang="en-US" altLang="en-US" sz="2400" b="1">
                <a:latin typeface="Arial" charset="0"/>
                <a:ea typeface="Arial" charset="0"/>
                <a:cs typeface="Arial" charset="0"/>
              </a:rPr>
            </a:br>
            <a:r>
              <a:rPr lang="en-US" altLang="en-US" sz="2400" b="1">
                <a:latin typeface="Arial" charset="0"/>
                <a:ea typeface="Arial" charset="0"/>
                <a:cs typeface="Arial" charset="0"/>
              </a:rPr>
              <a:t>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0" y="304800"/>
            <a:ext cx="8229600" cy="1143000"/>
          </a:xfrm>
        </p:spPr>
        <p:txBody>
          <a:bodyPr/>
          <a:lstStyle/>
          <a:p>
            <a:pPr eaLnBrk="1" hangingPunct="1"/>
            <a:r>
              <a:rPr lang="en-US" altLang="en-US" dirty="0"/>
              <a:t>Deleting a Candy </a:t>
            </a:r>
            <a:r>
              <a:rPr lang="en-US" altLang="en-US" sz="1800" dirty="0"/>
              <a:t>(1 of 4)</a:t>
            </a:r>
            <a:endParaRPr lang="en-US" altLang="en-US" dirty="0"/>
          </a:p>
        </p:txBody>
      </p:sp>
      <p:sp>
        <p:nvSpPr>
          <p:cNvPr id="89091" name="Rectangle 3"/>
          <p:cNvSpPr>
            <a:spLocks noGrp="1" noChangeArrowheads="1"/>
          </p:cNvSpPr>
          <p:nvPr>
            <p:ph type="body" idx="4294967295"/>
          </p:nvPr>
        </p:nvSpPr>
        <p:spPr>
          <a:xfrm>
            <a:off x="0" y="1676400"/>
            <a:ext cx="8229600" cy="4114800"/>
          </a:xfrm>
        </p:spPr>
        <p:txBody>
          <a:bodyPr/>
          <a:lstStyle/>
          <a:p>
            <a:pPr eaLnBrk="1" hangingPunct="1"/>
            <a:r>
              <a:rPr lang="en-US" altLang="en-US">
                <a:latin typeface="Arial" charset="0"/>
                <a:ea typeface="Arial" charset="0"/>
                <a:cs typeface="Arial" charset="0"/>
              </a:rPr>
              <a:t>We add an activity element to the AndroidManifest.xml file for DeleteActivity.</a:t>
            </a:r>
            <a:endParaRPr lang="en-US" altLang="en-US" sz="2800">
              <a:latin typeface="Arial" charset="0"/>
              <a:ea typeface="Arial" charset="0"/>
              <a:cs typeface="Arial"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0" y="304800"/>
            <a:ext cx="8229600" cy="1143000"/>
          </a:xfrm>
        </p:spPr>
        <p:txBody>
          <a:bodyPr/>
          <a:lstStyle/>
          <a:p>
            <a:pPr eaLnBrk="1" hangingPunct="1"/>
            <a:r>
              <a:rPr lang="en-US" altLang="en-US" dirty="0"/>
              <a:t>Deleting a Candy </a:t>
            </a:r>
            <a:r>
              <a:rPr lang="en-US" altLang="en-US" sz="1800" dirty="0"/>
              <a:t>(2 of 4)</a:t>
            </a:r>
            <a:endParaRPr lang="en-US" altLang="en-US" dirty="0"/>
          </a:p>
        </p:txBody>
      </p:sp>
      <p:sp>
        <p:nvSpPr>
          <p:cNvPr id="90115"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We provide a list of radio buttons, one per candy.</a:t>
            </a:r>
          </a:p>
          <a:p>
            <a:pPr eaLnBrk="1" hangingPunct="1"/>
            <a:r>
              <a:rPr lang="en-US" altLang="en-US" dirty="0">
                <a:latin typeface="Arial" charset="0"/>
                <a:ea typeface="Arial" charset="0"/>
                <a:cs typeface="Arial" charset="0"/>
              </a:rPr>
              <a:t>The user selects one to delete the corresponding candy.</a:t>
            </a:r>
          </a:p>
          <a:p>
            <a:pPr eaLnBrk="1" hangingPunct="1"/>
            <a:r>
              <a:rPr lang="en-US" altLang="en-US" dirty="0">
                <a:latin typeface="Arial" charset="0"/>
                <a:ea typeface="Arial" charset="0"/>
                <a:cs typeface="Arial" charset="0"/>
              </a:rPr>
              <a:t>We do not know in advance how many candies there are in the database.</a:t>
            </a:r>
          </a:p>
          <a:p>
            <a:pPr eaLnBrk="1" hangingPunct="1"/>
            <a:r>
              <a:rPr lang="en-US" altLang="en-US" dirty="0">
                <a:latin typeface="Arial" charset="0"/>
                <a:ea typeface="Arial" charset="0"/>
                <a:cs typeface="Arial" charset="0"/>
                <a:sym typeface="Wingdings" panose="05000000000000000000" pitchFamily="2" charset="2"/>
              </a:rPr>
              <a:t> We need to build the GUI by code.</a:t>
            </a:r>
            <a:endParaRPr lang="en-US" altLang="en-US" sz="2800" dirty="0">
              <a:latin typeface="Arial" charset="0"/>
              <a:ea typeface="Arial" charset="0"/>
              <a:cs typeface="Arial"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0" y="304800"/>
            <a:ext cx="8229600" cy="1143000"/>
          </a:xfrm>
        </p:spPr>
        <p:txBody>
          <a:bodyPr/>
          <a:lstStyle/>
          <a:p>
            <a:pPr eaLnBrk="1" hangingPunct="1"/>
            <a:r>
              <a:rPr lang="en-US" altLang="en-US" dirty="0"/>
              <a:t>Deleting a Candy </a:t>
            </a:r>
            <a:r>
              <a:rPr lang="en-US" altLang="en-US" sz="1800" dirty="0"/>
              <a:t>(3 of 4)</a:t>
            </a:r>
            <a:endParaRPr lang="en-US" altLang="en-US" dirty="0"/>
          </a:p>
        </p:txBody>
      </p:sp>
      <p:sp>
        <p:nvSpPr>
          <p:cNvPr id="91139" name="Rectangle 3"/>
          <p:cNvSpPr>
            <a:spLocks noGrp="1" noChangeArrowheads="1"/>
          </p:cNvSpPr>
          <p:nvPr>
            <p:ph type="body" idx="4294967295"/>
          </p:nvPr>
        </p:nvSpPr>
        <p:spPr>
          <a:xfrm>
            <a:off x="0" y="1676400"/>
            <a:ext cx="8229600" cy="4114800"/>
          </a:xfrm>
        </p:spPr>
        <p:txBody>
          <a:bodyPr/>
          <a:lstStyle/>
          <a:p>
            <a:pPr eaLnBrk="1" hangingPunct="1"/>
            <a:r>
              <a:rPr lang="en-US" altLang="en-US">
                <a:latin typeface="Arial" charset="0"/>
                <a:ea typeface="Arial" charset="0"/>
                <a:cs typeface="Arial" charset="0"/>
              </a:rPr>
              <a:t>The list of radio buttons may be too big for the screen.</a:t>
            </a:r>
          </a:p>
          <a:p>
            <a:pPr eaLnBrk="1" hangingPunct="1"/>
            <a:r>
              <a:rPr lang="en-US" altLang="en-US">
                <a:latin typeface="Arial" charset="0"/>
                <a:ea typeface="Arial" charset="0"/>
                <a:cs typeface="Arial" charset="0"/>
                <a:sym typeface="Wingdings" panose="05000000000000000000" pitchFamily="2" charset="2"/>
              </a:rPr>
              <a:t> We place it inside a ScrollView.</a:t>
            </a:r>
            <a:endParaRPr lang="en-US" altLang="en-US" sz="2800">
              <a:latin typeface="Arial" charset="0"/>
              <a:ea typeface="Arial" charset="0"/>
              <a:cs typeface="Arial"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0" y="304800"/>
            <a:ext cx="8229600" cy="1143000"/>
          </a:xfrm>
        </p:spPr>
        <p:txBody>
          <a:bodyPr/>
          <a:lstStyle/>
          <a:p>
            <a:pPr eaLnBrk="1" hangingPunct="1"/>
            <a:r>
              <a:rPr lang="en-US" altLang="en-US" dirty="0"/>
              <a:t>Deleting a Candy </a:t>
            </a:r>
            <a:r>
              <a:rPr lang="en-US" altLang="en-US" sz="1800" dirty="0"/>
              <a:t>(4 of 4)</a:t>
            </a:r>
            <a:endParaRPr lang="en-US" altLang="en-US" dirty="0"/>
          </a:p>
        </p:txBody>
      </p:sp>
      <p:sp>
        <p:nvSpPr>
          <p:cNvPr id="92163" name="Rectangle 3"/>
          <p:cNvSpPr>
            <a:spLocks noGrp="1" noChangeArrowheads="1"/>
          </p:cNvSpPr>
          <p:nvPr>
            <p:ph type="body" idx="4294967295"/>
          </p:nvPr>
        </p:nvSpPr>
        <p:spPr>
          <a:xfrm>
            <a:off x="0" y="1676400"/>
            <a:ext cx="8229600" cy="4114800"/>
          </a:xfrm>
        </p:spPr>
        <p:txBody>
          <a:bodyPr/>
          <a:lstStyle/>
          <a:p>
            <a:pPr eaLnBrk="1" hangingPunct="1">
              <a:lnSpc>
                <a:spcPct val="90000"/>
              </a:lnSpc>
            </a:pPr>
            <a:r>
              <a:rPr lang="en-US" altLang="en-US" sz="2800" dirty="0">
                <a:latin typeface="Arial" charset="0"/>
                <a:ea typeface="Arial" charset="0"/>
                <a:cs typeface="Arial" charset="0"/>
                <a:sym typeface="Wingdings" panose="05000000000000000000" pitchFamily="2" charset="2"/>
              </a:rPr>
              <a:t>We could go back to the previous activity (the main screen) when the user selects a candy to delete.</a:t>
            </a:r>
          </a:p>
          <a:p>
            <a:pPr eaLnBrk="1" hangingPunct="1">
              <a:lnSpc>
                <a:spcPct val="90000"/>
              </a:lnSpc>
            </a:pPr>
            <a:r>
              <a:rPr lang="en-US" altLang="en-US" sz="2800" dirty="0">
                <a:latin typeface="Arial" charset="0"/>
                <a:ea typeface="Arial" charset="0"/>
                <a:cs typeface="Arial" charset="0"/>
                <a:sym typeface="Wingdings" panose="05000000000000000000" pitchFamily="2" charset="2"/>
              </a:rPr>
              <a:t>But maybe the user wants to delete more than one candy ... so we stay on this screen. </a:t>
            </a:r>
          </a:p>
          <a:p>
            <a:pPr eaLnBrk="1" hangingPunct="1">
              <a:lnSpc>
                <a:spcPct val="90000"/>
              </a:lnSpc>
            </a:pPr>
            <a:r>
              <a:rPr lang="en-US" altLang="en-US" sz="2800" dirty="0">
                <a:latin typeface="Arial" charset="0"/>
                <a:ea typeface="Arial" charset="0"/>
                <a:cs typeface="Arial" charset="0"/>
                <a:sym typeface="Wingdings" panose="05000000000000000000" pitchFamily="2" charset="2"/>
              </a:rPr>
              <a:t>… and provide a "back" button that takes the user back to the main screen.</a:t>
            </a:r>
          </a:p>
          <a:p>
            <a:pPr eaLnBrk="1" hangingPunct="1">
              <a:lnSpc>
                <a:spcPct val="90000"/>
              </a:lnSpc>
            </a:pPr>
            <a:r>
              <a:rPr lang="en-US" altLang="en-US" sz="2800" dirty="0">
                <a:latin typeface="Arial" charset="0"/>
                <a:ea typeface="Arial" charset="0"/>
                <a:cs typeface="Arial" charset="0"/>
                <a:sym typeface="Wingdings" panose="05000000000000000000" pitchFamily="2" charset="2"/>
              </a:rPr>
              <a:t>We place the </a:t>
            </a:r>
            <a:r>
              <a:rPr lang="en-US" altLang="en-US" sz="2800" dirty="0" err="1">
                <a:latin typeface="Arial" charset="0"/>
                <a:ea typeface="Arial" charset="0"/>
                <a:cs typeface="Arial" charset="0"/>
                <a:sym typeface="Wingdings" panose="05000000000000000000" pitchFamily="2" charset="2"/>
              </a:rPr>
              <a:t>ScrollView</a:t>
            </a:r>
            <a:r>
              <a:rPr lang="en-US" altLang="en-US" sz="2800" dirty="0">
                <a:latin typeface="Arial" charset="0"/>
                <a:ea typeface="Arial" charset="0"/>
                <a:cs typeface="Arial" charset="0"/>
                <a:sym typeface="Wingdings" panose="05000000000000000000" pitchFamily="2" charset="2"/>
              </a:rPr>
              <a:t> and the "Back" button inside a Relative Layout</a:t>
            </a:r>
            <a:r>
              <a:rPr lang="en-US" altLang="en-US" sz="2800" dirty="0">
                <a:latin typeface="Arial" charset="0"/>
                <a:ea typeface="Arial" charset="0"/>
                <a:cs typeface="Arial" charset="0"/>
              </a:rPr>
              <a:t>.</a:t>
            </a:r>
            <a:endParaRPr lang="en-US" altLang="en-US" sz="2400" dirty="0">
              <a:latin typeface="Arial" charset="0"/>
              <a:ea typeface="Arial" charset="0"/>
              <a:cs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0" y="304800"/>
            <a:ext cx="8229600" cy="1143000"/>
          </a:xfrm>
        </p:spPr>
        <p:txBody>
          <a:bodyPr/>
          <a:lstStyle/>
          <a:p>
            <a:pPr eaLnBrk="1" hangingPunct="1"/>
            <a:r>
              <a:rPr lang="en-US" altLang="en-US" dirty="0"/>
              <a:t>menu_main.xml </a:t>
            </a:r>
            <a:r>
              <a:rPr lang="en-US" altLang="en-US" sz="1800" dirty="0"/>
              <a:t>(1 of 3)</a:t>
            </a:r>
            <a:endParaRPr lang="en-US" altLang="en-US" dirty="0"/>
          </a:p>
        </p:txBody>
      </p:sp>
      <p:sp>
        <p:nvSpPr>
          <p:cNvPr id="8195" name="Rectangle 3"/>
          <p:cNvSpPr>
            <a:spLocks noGrp="1" noChangeArrowheads="1"/>
          </p:cNvSpPr>
          <p:nvPr>
            <p:ph type="body" idx="4294967295"/>
          </p:nvPr>
        </p:nvSpPr>
        <p:spPr>
          <a:xfrm>
            <a:off x="0" y="1676400"/>
            <a:ext cx="4800600" cy="4114800"/>
          </a:xfrm>
        </p:spPr>
        <p:txBody>
          <a:bodyPr/>
          <a:lstStyle/>
          <a:p>
            <a:pPr eaLnBrk="1" hangingPunct="1">
              <a:defRPr/>
            </a:pPr>
            <a:r>
              <a:rPr lang="en-US" altLang="en-US" dirty="0">
                <a:latin typeface="Arial" charset="0"/>
                <a:ea typeface="Arial" charset="0"/>
                <a:cs typeface="Arial" charset="0"/>
              </a:rPr>
              <a:t>We modify </a:t>
            </a:r>
            <a:r>
              <a:rPr lang="en-US" altLang="en-US" dirty="0" err="1">
                <a:latin typeface="Arial" charset="0"/>
                <a:ea typeface="Arial" charset="0"/>
                <a:cs typeface="Arial" charset="0"/>
              </a:rPr>
              <a:t>menu_main.xml</a:t>
            </a:r>
            <a:r>
              <a:rPr lang="en-US" altLang="en-US" dirty="0">
                <a:latin typeface="Arial" charset="0"/>
                <a:ea typeface="Arial" charset="0"/>
                <a:cs typeface="Arial" charset="0"/>
              </a:rPr>
              <a:t> so that it contains three menu item elements (add, delete, update).</a:t>
            </a:r>
          </a:p>
        </p:txBody>
      </p:sp>
      <p:pic>
        <p:nvPicPr>
          <p:cNvPr id="1026" name="Picture 2" descr="\\10.1.1.17\productions\ART\ART PROCESS\PPT Projects\Franceschi_PPT_163645\TIF files\Chapter 5\9781284093650_CH05_FIGF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1371600"/>
            <a:ext cx="2943224" cy="48917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a:xfrm>
            <a:off x="0" y="304800"/>
            <a:ext cx="8229600" cy="1143000"/>
          </a:xfrm>
        </p:spPr>
        <p:txBody>
          <a:bodyPr/>
          <a:lstStyle/>
          <a:p>
            <a:pPr eaLnBrk="1" hangingPunct="1"/>
            <a:r>
              <a:rPr lang="en-US" altLang="en-US" dirty="0"/>
              <a:t>Deleting a Candy: GUI</a:t>
            </a:r>
          </a:p>
        </p:txBody>
      </p:sp>
      <p:pic>
        <p:nvPicPr>
          <p:cNvPr id="4098" name="Picture 2" descr="\\10.1.1.17\productions\ART\ART PROCESS\PPT Projects\Franceschi_PPT_163645\TIF files\Chapter 5\9781284093650_CH05_FIGF0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500" y="1295400"/>
            <a:ext cx="2667000" cy="48601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0" y="304800"/>
            <a:ext cx="8229600" cy="1143000"/>
          </a:xfrm>
        </p:spPr>
        <p:txBody>
          <a:bodyPr/>
          <a:lstStyle/>
          <a:p>
            <a:pPr eaLnBrk="1" hangingPunct="1"/>
            <a:r>
              <a:rPr lang="en-US" altLang="en-US" dirty="0"/>
              <a:t>Deleting a Candy</a:t>
            </a:r>
          </a:p>
        </p:txBody>
      </p:sp>
      <p:sp>
        <p:nvSpPr>
          <p:cNvPr id="94211"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We code a separate method, </a:t>
            </a:r>
            <a:r>
              <a:rPr lang="en-US" altLang="en-US" dirty="0" err="1">
                <a:latin typeface="Arial" charset="0"/>
                <a:ea typeface="Arial" charset="0"/>
                <a:cs typeface="Arial" charset="0"/>
              </a:rPr>
              <a:t>updateView</a:t>
            </a:r>
            <a:r>
              <a:rPr lang="en-US" altLang="en-US" dirty="0">
                <a:latin typeface="Arial" charset="0"/>
                <a:ea typeface="Arial" charset="0"/>
                <a:cs typeface="Arial" charset="0"/>
              </a:rPr>
              <a:t>, to code the GUI.</a:t>
            </a:r>
          </a:p>
          <a:p>
            <a:pPr eaLnBrk="1" hangingPunct="1"/>
            <a:r>
              <a:rPr lang="en-US" altLang="en-US" dirty="0">
                <a:latin typeface="Arial" charset="0"/>
                <a:ea typeface="Arial" charset="0"/>
                <a:cs typeface="Arial" charset="0"/>
              </a:rPr>
              <a:t>When the user selects a candy to delete, not only do we delete it from the database, but we also refresh the current screen by calling </a:t>
            </a:r>
            <a:r>
              <a:rPr lang="en-US" altLang="en-US" dirty="0" err="1">
                <a:latin typeface="Arial" charset="0"/>
                <a:ea typeface="Arial" charset="0"/>
                <a:cs typeface="Arial" charset="0"/>
              </a:rPr>
              <a:t>updateView</a:t>
            </a:r>
            <a:r>
              <a:rPr lang="en-US" altLang="en-US" dirty="0">
                <a:latin typeface="Arial" charset="0"/>
                <a:ea typeface="Arial" charset="0"/>
                <a:cs typeface="Arial" charset="0"/>
              </a:rPr>
              <a:t>.</a:t>
            </a:r>
            <a:endParaRPr lang="en-US" altLang="en-US" sz="2800" dirty="0">
              <a:latin typeface="Arial" charset="0"/>
              <a:ea typeface="Arial" charset="0"/>
              <a:cs typeface="Arial"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updateView</a:t>
            </a:r>
            <a:r>
              <a:rPr lang="en-US" altLang="en-US" dirty="0"/>
              <a:t> Method </a:t>
            </a:r>
            <a:r>
              <a:rPr lang="en-US" altLang="en-US" sz="1800" dirty="0"/>
              <a:t>(1 of 4)</a:t>
            </a:r>
            <a:endParaRPr lang="en-US" altLang="en-US" dirty="0"/>
          </a:p>
        </p:txBody>
      </p:sp>
      <p:sp>
        <p:nvSpPr>
          <p:cNvPr id="95235" name="Rectangle 3"/>
          <p:cNvSpPr>
            <a:spLocks noGrp="1" noChangeArrowheads="1"/>
          </p:cNvSpPr>
          <p:nvPr>
            <p:ph type="body" idx="4294967295"/>
          </p:nvPr>
        </p:nvSpPr>
        <p:spPr>
          <a:xfrm>
            <a:off x="0" y="1676400"/>
            <a:ext cx="8229600" cy="4114800"/>
          </a:xfrm>
        </p:spPr>
        <p:txBody>
          <a:bodyPr/>
          <a:lstStyle/>
          <a:p>
            <a:pPr eaLnBrk="1" hangingPunct="1"/>
            <a:r>
              <a:rPr lang="en-US" altLang="en-US" dirty="0">
                <a:latin typeface="Arial" charset="0"/>
                <a:ea typeface="Arial" charset="0"/>
                <a:cs typeface="Arial" charset="0"/>
              </a:rPr>
              <a:t>We call </a:t>
            </a:r>
            <a:r>
              <a:rPr lang="en-US" altLang="en-US" dirty="0" err="1">
                <a:latin typeface="Arial" charset="0"/>
                <a:ea typeface="Arial" charset="0"/>
                <a:cs typeface="Arial" charset="0"/>
              </a:rPr>
              <a:t>selectAll</a:t>
            </a:r>
            <a:r>
              <a:rPr lang="en-US" altLang="en-US" dirty="0">
                <a:latin typeface="Arial" charset="0"/>
                <a:ea typeface="Arial" charset="0"/>
                <a:cs typeface="Arial" charset="0"/>
              </a:rPr>
              <a:t> from the </a:t>
            </a:r>
            <a:r>
              <a:rPr lang="en-US" altLang="en-US" dirty="0" err="1">
                <a:latin typeface="Arial" charset="0"/>
                <a:ea typeface="Arial" charset="0"/>
                <a:cs typeface="Arial" charset="0"/>
              </a:rPr>
              <a:t>DatabaseManager</a:t>
            </a:r>
            <a:r>
              <a:rPr lang="en-US" altLang="en-US" dirty="0">
                <a:latin typeface="Arial" charset="0"/>
                <a:ea typeface="Arial" charset="0"/>
                <a:cs typeface="Arial" charset="0"/>
              </a:rPr>
              <a:t> class.</a:t>
            </a:r>
          </a:p>
          <a:p>
            <a:pPr eaLnBrk="1" hangingPunct="1">
              <a:buFontTx/>
              <a:buNone/>
            </a:pPr>
            <a:r>
              <a:rPr lang="en-US" altLang="en-US" dirty="0">
                <a:latin typeface="Arial" charset="0"/>
                <a:ea typeface="Arial" charset="0"/>
                <a:cs typeface="Arial" charset="0"/>
              </a:rPr>
              <a:t>		</a:t>
            </a:r>
            <a:r>
              <a:rPr lang="en-US" altLang="en-US" dirty="0" err="1">
                <a:latin typeface="Arial" charset="0"/>
                <a:ea typeface="Arial" charset="0"/>
                <a:cs typeface="Arial" charset="0"/>
              </a:rPr>
              <a:t>ArrayList</a:t>
            </a:r>
            <a:r>
              <a:rPr lang="en-US" altLang="en-US" dirty="0">
                <a:latin typeface="Arial" charset="0"/>
                <a:ea typeface="Arial" charset="0"/>
                <a:cs typeface="Arial" charset="0"/>
              </a:rPr>
              <a:t>&lt;Candy&gt; candies = 			  </a:t>
            </a:r>
            <a:r>
              <a:rPr lang="en-US" altLang="en-US" dirty="0" err="1">
                <a:latin typeface="Arial" charset="0"/>
                <a:ea typeface="Arial" charset="0"/>
                <a:cs typeface="Arial" charset="0"/>
              </a:rPr>
              <a:t>dbManager.selectAll</a:t>
            </a:r>
            <a:r>
              <a:rPr lang="en-US" altLang="en-US" dirty="0">
                <a:latin typeface="Arial" charset="0"/>
                <a:ea typeface="Arial" charset="0"/>
                <a:cs typeface="Arial" charset="0"/>
              </a:rPr>
              <a:t>( );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updateView</a:t>
            </a:r>
            <a:r>
              <a:rPr lang="en-US" altLang="en-US" dirty="0"/>
              <a:t> Method </a:t>
            </a:r>
            <a:r>
              <a:rPr lang="en-US" altLang="en-US" sz="1800" dirty="0"/>
              <a:t>(2 of 4)</a:t>
            </a:r>
            <a:endParaRPr lang="en-US" altLang="en-US" dirty="0"/>
          </a:p>
        </p:txBody>
      </p:sp>
      <p:sp>
        <p:nvSpPr>
          <p:cNvPr id="96259" name="Rectangle 3"/>
          <p:cNvSpPr>
            <a:spLocks noGrp="1" noChangeArrowheads="1"/>
          </p:cNvSpPr>
          <p:nvPr>
            <p:ph type="body" idx="4294967295"/>
          </p:nvPr>
        </p:nvSpPr>
        <p:spPr>
          <a:xfrm>
            <a:off x="0" y="1676400"/>
            <a:ext cx="8229600" cy="4114800"/>
          </a:xfrm>
        </p:spPr>
        <p:txBody>
          <a:bodyPr/>
          <a:lstStyle/>
          <a:p>
            <a:pPr eaLnBrk="1" hangingPunct="1"/>
            <a:r>
              <a:rPr lang="en-US" altLang="en-US">
                <a:latin typeface="Arial" charset="0"/>
                <a:ea typeface="Arial" charset="0"/>
                <a:cs typeface="Arial" charset="0"/>
              </a:rPr>
              <a:t>We loop through the results and build the radio buttons:</a:t>
            </a:r>
          </a:p>
          <a:p>
            <a:pPr eaLnBrk="1" hangingPunct="1">
              <a:buFontTx/>
              <a:buNone/>
            </a:pPr>
            <a:r>
              <a:rPr lang="en-US" altLang="en-US">
                <a:latin typeface="Arial" charset="0"/>
                <a:ea typeface="Arial" charset="0"/>
                <a:cs typeface="Arial" charset="0"/>
              </a:rPr>
              <a:t>for ( Candy candy : candies ) {</a:t>
            </a:r>
            <a:br>
              <a:rPr lang="en-US" altLang="en-US">
                <a:latin typeface="Arial" charset="0"/>
                <a:ea typeface="Arial" charset="0"/>
                <a:cs typeface="Arial" charset="0"/>
              </a:rPr>
            </a:br>
            <a:r>
              <a:rPr lang="en-US" altLang="en-US">
                <a:latin typeface="Arial" charset="0"/>
                <a:ea typeface="Arial" charset="0"/>
                <a:cs typeface="Arial" charset="0"/>
              </a:rPr>
              <a:t>RadioButton rb = new RadioButton( this );</a:t>
            </a:r>
            <a:br>
              <a:rPr lang="en-US" altLang="en-US">
                <a:latin typeface="Arial" charset="0"/>
                <a:ea typeface="Arial" charset="0"/>
                <a:cs typeface="Arial" charset="0"/>
              </a:rPr>
            </a:br>
            <a:r>
              <a:rPr lang="en-US" altLang="en-US">
                <a:latin typeface="Arial" charset="0"/>
                <a:ea typeface="Arial" charset="0"/>
                <a:cs typeface="Arial" charset="0"/>
              </a:rPr>
              <a: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updateView</a:t>
            </a:r>
            <a:r>
              <a:rPr lang="en-US" altLang="en-US" dirty="0"/>
              <a:t> Method </a:t>
            </a:r>
            <a:r>
              <a:rPr lang="en-US" altLang="en-US" sz="1800" dirty="0"/>
              <a:t>(3 of 4)</a:t>
            </a:r>
            <a:endParaRPr lang="en-US" altLang="en-US" dirty="0"/>
          </a:p>
        </p:txBody>
      </p:sp>
      <p:sp>
        <p:nvSpPr>
          <p:cNvPr id="97283" name="Rectangle 3"/>
          <p:cNvSpPr>
            <a:spLocks noGrp="1" noChangeArrowheads="1"/>
          </p:cNvSpPr>
          <p:nvPr>
            <p:ph type="body" idx="4294967295"/>
          </p:nvPr>
        </p:nvSpPr>
        <p:spPr>
          <a:xfrm>
            <a:off x="0" y="1676400"/>
            <a:ext cx="8229600" cy="4114800"/>
          </a:xfrm>
        </p:spPr>
        <p:txBody>
          <a:bodyPr/>
          <a:lstStyle/>
          <a:p>
            <a:pPr eaLnBrk="1" hangingPunct="1"/>
            <a:r>
              <a:rPr lang="en-US" altLang="en-US">
                <a:latin typeface="Arial" charset="0"/>
                <a:ea typeface="Arial" charset="0"/>
                <a:cs typeface="Arial" charset="0"/>
              </a:rPr>
              <a:t>We set the id of each radio button to the id of the candy.</a:t>
            </a:r>
          </a:p>
          <a:p>
            <a:pPr eaLnBrk="1" hangingPunct="1"/>
            <a:r>
              <a:rPr lang="en-US" altLang="en-US">
                <a:latin typeface="Arial" charset="0"/>
                <a:ea typeface="Arial" charset="0"/>
                <a:cs typeface="Arial" charset="0"/>
              </a:rPr>
              <a:t>We set the text of each radio button to a String representation of the candy by calling the toString method of the Candy class.</a:t>
            </a:r>
            <a:endParaRPr lang="en-US" altLang="en-US" sz="2800">
              <a:latin typeface="Arial" charset="0"/>
              <a:ea typeface="Arial" charset="0"/>
              <a:cs typeface="Arial"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t>updateView</a:t>
            </a:r>
            <a:r>
              <a:rPr lang="en-US" altLang="en-US" dirty="0"/>
              <a:t> Method </a:t>
            </a:r>
            <a:r>
              <a:rPr lang="en-US" altLang="en-US" sz="1800" dirty="0"/>
              <a:t>(4 of 4)</a:t>
            </a:r>
            <a:endParaRPr lang="en-US" altLang="en-US" dirty="0"/>
          </a:p>
        </p:txBody>
      </p:sp>
      <p:sp>
        <p:nvSpPr>
          <p:cNvPr id="207875" name="Rectangle 3"/>
          <p:cNvSpPr>
            <a:spLocks noGrp="1" noChangeArrowheads="1"/>
          </p:cNvSpPr>
          <p:nvPr>
            <p:ph type="body" idx="4294967295"/>
          </p:nvPr>
        </p:nvSpPr>
        <p:spPr>
          <a:xfrm>
            <a:off x="0" y="1676400"/>
            <a:ext cx="8229600" cy="4114800"/>
          </a:xfrm>
        </p:spPr>
        <p:txBody>
          <a:bodyPr/>
          <a:lstStyle/>
          <a:p>
            <a:pPr eaLnBrk="1" hangingPunct="1">
              <a:defRPr/>
            </a:pPr>
            <a:r>
              <a:rPr lang="en-US" altLang="en-US" sz="2800" dirty="0">
                <a:latin typeface="Arial" charset="0"/>
                <a:ea typeface="Arial" charset="0"/>
                <a:cs typeface="Arial" charset="0"/>
              </a:rPr>
              <a:t>We loop through the results and build the radio buttons:</a:t>
            </a:r>
          </a:p>
          <a:p>
            <a:pPr eaLnBrk="1" hangingPunct="1">
              <a:buFontTx/>
              <a:buNone/>
              <a:defRPr/>
            </a:pP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rb.setId</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candy.getId</a:t>
            </a:r>
            <a:r>
              <a:rPr lang="en-US" altLang="en-US" sz="2800" dirty="0">
                <a:latin typeface="Arial" charset="0"/>
                <a:ea typeface="Arial" charset="0"/>
                <a:cs typeface="Arial" charset="0"/>
              </a:rPr>
              <a:t>( ) );</a:t>
            </a:r>
          </a:p>
          <a:p>
            <a:pPr eaLnBrk="1" hangingPunct="1">
              <a:buFontTx/>
              <a:buNone/>
              <a:defRPr/>
            </a:pP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rb.setText</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candy.toString</a:t>
            </a:r>
            <a:r>
              <a:rPr lang="en-US" altLang="en-US" sz="2800" dirty="0">
                <a:latin typeface="Arial" charset="0"/>
                <a:ea typeface="Arial" charset="0"/>
                <a:cs typeface="Arial" charset="0"/>
              </a:rPr>
              <a:t>( ) );</a:t>
            </a:r>
          </a:p>
          <a:p>
            <a:pPr eaLnBrk="1" hangingPunct="1">
              <a:buFontTx/>
              <a:buNone/>
              <a:defRPr/>
            </a:pPr>
            <a:r>
              <a:rPr lang="en-US" altLang="en-US" sz="2800" dirty="0">
                <a:latin typeface="Arial" charset="0"/>
                <a:ea typeface="Arial" charset="0"/>
                <a:cs typeface="Arial" charset="0"/>
              </a:rPr>
              <a:t>		// add </a:t>
            </a:r>
            <a:r>
              <a:rPr lang="en-US" altLang="en-US" sz="2800" dirty="0" err="1">
                <a:latin typeface="Arial" charset="0"/>
                <a:ea typeface="Arial" charset="0"/>
                <a:cs typeface="Arial" charset="0"/>
              </a:rPr>
              <a:t>rb</a:t>
            </a:r>
            <a:r>
              <a:rPr lang="en-US" altLang="en-US" sz="2800" dirty="0">
                <a:latin typeface="Arial" charset="0"/>
                <a:ea typeface="Arial" charset="0"/>
                <a:cs typeface="Arial" charset="0"/>
              </a:rPr>
              <a:t> to a </a:t>
            </a:r>
            <a:r>
              <a:rPr lang="en-US" altLang="en-US" sz="2800" dirty="0" err="1">
                <a:latin typeface="Arial" charset="0"/>
                <a:ea typeface="Arial" charset="0"/>
                <a:cs typeface="Arial" charset="0"/>
              </a:rPr>
              <a:t>RadioGroup</a:t>
            </a:r>
            <a:r>
              <a:rPr lang="en-US" altLang="en-US" sz="2800" dirty="0">
                <a:latin typeface="Arial" charset="0"/>
                <a:ea typeface="Arial" charset="0"/>
                <a:cs typeface="Arial" charset="0"/>
              </a:rPr>
              <a:t> group</a:t>
            </a:r>
          </a:p>
          <a:p>
            <a:pPr eaLnBrk="1" hangingPunct="1">
              <a:buFontTx/>
              <a:buNone/>
              <a:defRPr/>
            </a:pPr>
            <a:r>
              <a:rPr lang="en-US" altLang="en-US" sz="2800" dirty="0">
                <a:latin typeface="Arial" charset="0"/>
                <a:ea typeface="Arial" charset="0"/>
                <a:cs typeface="Arial" charset="0"/>
              </a:rPr>
              <a:t>		// in order to make them mutually exclusive</a:t>
            </a:r>
          </a:p>
          <a:p>
            <a:pPr eaLnBrk="1" hangingPunct="1">
              <a:buFontTx/>
              <a:buNone/>
              <a:defRPr/>
            </a:pP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group.addView</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rb</a:t>
            </a:r>
            <a:r>
              <a:rPr lang="en-US" altLang="en-US" sz="2800" dirty="0">
                <a:latin typeface="Arial" charset="0"/>
                <a:ea typeface="Arial" charset="0"/>
                <a:cs typeface="Arial" charset="0"/>
              </a:rPr>
              <a:t>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0" y="304800"/>
            <a:ext cx="8229600" cy="1143000"/>
          </a:xfrm>
        </p:spPr>
        <p:txBody>
          <a:bodyPr/>
          <a:lstStyle/>
          <a:p>
            <a:pPr eaLnBrk="1" hangingPunct="1"/>
            <a:r>
              <a:rPr lang="en-US" altLang="en-US" dirty="0"/>
              <a:t>Event Handling </a:t>
            </a:r>
            <a:r>
              <a:rPr lang="en-US" altLang="en-US" sz="1800" dirty="0"/>
              <a:t>(1 of 4)</a:t>
            </a:r>
            <a:endParaRPr lang="en-US" altLang="en-US" dirty="0"/>
          </a:p>
        </p:txBody>
      </p:sp>
      <p:sp>
        <p:nvSpPr>
          <p:cNvPr id="99331" name="Rectangle 3"/>
          <p:cNvSpPr>
            <a:spLocks noGrp="1" noChangeArrowheads="1"/>
          </p:cNvSpPr>
          <p:nvPr>
            <p:ph type="body" idx="4294967295"/>
          </p:nvPr>
        </p:nvSpPr>
        <p:spPr>
          <a:xfrm>
            <a:off x="0" y="1676400"/>
            <a:ext cx="8229600" cy="4114800"/>
          </a:xfrm>
        </p:spPr>
        <p:txBody>
          <a:bodyPr/>
          <a:lstStyle/>
          <a:p>
            <a:pPr eaLnBrk="1" hangingPunct="1"/>
            <a:r>
              <a:rPr lang="en-US" altLang="en-US" sz="3000" dirty="0">
                <a:latin typeface="Arial" charset="0"/>
                <a:ea typeface="Arial" charset="0"/>
                <a:cs typeface="Arial" charset="0"/>
              </a:rPr>
              <a:t>We need to set up event handling.</a:t>
            </a:r>
          </a:p>
          <a:p>
            <a:pPr eaLnBrk="1" hangingPunct="1">
              <a:spcBef>
                <a:spcPts val="1800"/>
              </a:spcBef>
            </a:pPr>
            <a:r>
              <a:rPr lang="en-US" altLang="en-US" sz="3000" dirty="0">
                <a:latin typeface="Arial" charset="0"/>
                <a:ea typeface="Arial" charset="0"/>
                <a:cs typeface="Arial" charset="0"/>
              </a:rPr>
              <a:t>We code a private class that implements the </a:t>
            </a:r>
            <a:r>
              <a:rPr lang="en-US" altLang="en-US" sz="3000" dirty="0" err="1">
                <a:latin typeface="Arial" charset="0"/>
                <a:ea typeface="Arial" charset="0"/>
                <a:cs typeface="Arial" charset="0"/>
              </a:rPr>
              <a:t>RadioGroup.OnCheckedChangeListener</a:t>
            </a:r>
            <a:r>
              <a:rPr lang="en-US" altLang="en-US" sz="3000" dirty="0">
                <a:latin typeface="Arial" charset="0"/>
                <a:ea typeface="Arial" charset="0"/>
                <a:cs typeface="Arial" charset="0"/>
              </a:rPr>
              <a:t> interface.</a:t>
            </a:r>
          </a:p>
          <a:p>
            <a:pPr eaLnBrk="1" hangingPunct="1">
              <a:spcBef>
                <a:spcPts val="1800"/>
              </a:spcBef>
            </a:pPr>
            <a:r>
              <a:rPr lang="en-US" altLang="en-US" sz="3000" dirty="0">
                <a:latin typeface="Arial" charset="0"/>
                <a:ea typeface="Arial" charset="0"/>
                <a:cs typeface="Arial" charset="0"/>
              </a:rPr>
              <a:t>That class overrides the </a:t>
            </a:r>
            <a:r>
              <a:rPr lang="en-US" altLang="en-US" sz="3000" dirty="0" err="1">
                <a:latin typeface="Arial" charset="0"/>
                <a:ea typeface="Arial" charset="0"/>
                <a:cs typeface="Arial" charset="0"/>
              </a:rPr>
              <a:t>onCheckedChanged</a:t>
            </a:r>
            <a:r>
              <a:rPr lang="en-US" altLang="en-US" sz="3000" dirty="0">
                <a:latin typeface="Arial" charset="0"/>
                <a:ea typeface="Arial" charset="0"/>
                <a:cs typeface="Arial" charset="0"/>
              </a:rPr>
              <a:t> method.</a:t>
            </a:r>
            <a:endParaRPr lang="en-US" altLang="en-US" sz="3000" dirty="0">
              <a:solidFill>
                <a:srgbClr val="000000"/>
              </a:solidFill>
              <a:latin typeface="Arial" charset="0"/>
              <a:ea typeface="Arial" charset="0"/>
              <a:cs typeface="Arial"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0" y="304800"/>
            <a:ext cx="8229600" cy="1143000"/>
          </a:xfrm>
        </p:spPr>
        <p:txBody>
          <a:bodyPr/>
          <a:lstStyle/>
          <a:p>
            <a:pPr eaLnBrk="1" hangingPunct="1"/>
            <a:r>
              <a:rPr lang="en-US" altLang="en-US" dirty="0"/>
              <a:t>Event Handling </a:t>
            </a:r>
            <a:r>
              <a:rPr lang="en-US" altLang="en-US" sz="1800" dirty="0"/>
              <a:t>(2 of 4)</a:t>
            </a:r>
            <a:endParaRPr lang="en-US" altLang="en-US" dirty="0"/>
          </a:p>
        </p:txBody>
      </p:sp>
      <p:sp>
        <p:nvSpPr>
          <p:cNvPr id="100355" name="Rectangle 3"/>
          <p:cNvSpPr>
            <a:spLocks noGrp="1" noChangeArrowheads="1"/>
          </p:cNvSpPr>
          <p:nvPr>
            <p:ph type="body" idx="4294967295"/>
          </p:nvPr>
        </p:nvSpPr>
        <p:spPr>
          <a:xfrm>
            <a:off x="0" y="1676400"/>
            <a:ext cx="8229600" cy="4114800"/>
          </a:xfrm>
        </p:spPr>
        <p:txBody>
          <a:bodyPr/>
          <a:lstStyle/>
          <a:p>
            <a:pPr eaLnBrk="1" hangingPunct="1"/>
            <a:r>
              <a:rPr lang="en-US" altLang="en-US">
                <a:latin typeface="Arial" charset="0"/>
                <a:ea typeface="Arial" charset="0"/>
                <a:cs typeface="Arial" charset="0"/>
              </a:rPr>
              <a:t>The onCheckedChanged method includes a parameter that represents the id of the radio button selected.</a:t>
            </a:r>
          </a:p>
          <a:p>
            <a:pPr eaLnBrk="1" hangingPunct="1"/>
            <a:r>
              <a:rPr lang="en-US" altLang="en-US">
                <a:latin typeface="Arial" charset="0"/>
                <a:ea typeface="Arial" charset="0"/>
                <a:cs typeface="Arial" charset="0"/>
              </a:rPr>
              <a:t>… which is the id of the candy that we need to delete.</a:t>
            </a:r>
            <a:endParaRPr lang="en-US" altLang="en-US">
              <a:solidFill>
                <a:srgbClr val="000000"/>
              </a:solidFill>
              <a:latin typeface="Arial" charset="0"/>
              <a:ea typeface="Arial" charset="0"/>
              <a:cs typeface="Arial"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a:xfrm>
            <a:off x="0" y="304800"/>
            <a:ext cx="8229600" cy="1143000"/>
          </a:xfrm>
        </p:spPr>
        <p:txBody>
          <a:bodyPr/>
          <a:lstStyle/>
          <a:p>
            <a:pPr eaLnBrk="1" hangingPunct="1"/>
            <a:r>
              <a:rPr lang="en-US" altLang="en-US" dirty="0"/>
              <a:t>Event Handling </a:t>
            </a:r>
            <a:r>
              <a:rPr lang="en-US" altLang="en-US" sz="1800" dirty="0"/>
              <a:t>(3 of 4)</a:t>
            </a:r>
            <a:endParaRPr lang="en-US" altLang="en-US" dirty="0"/>
          </a:p>
        </p:txBody>
      </p:sp>
      <p:sp>
        <p:nvSpPr>
          <p:cNvPr id="101379" name="Rectangle 3"/>
          <p:cNvSpPr>
            <a:spLocks noGrp="1" noChangeArrowheads="1"/>
          </p:cNvSpPr>
          <p:nvPr>
            <p:ph type="body" idx="4294967295"/>
          </p:nvPr>
        </p:nvSpPr>
        <p:spPr>
          <a:xfrm>
            <a:off x="0" y="1676400"/>
            <a:ext cx="8229600" cy="4114800"/>
          </a:xfrm>
        </p:spPr>
        <p:txBody>
          <a:bodyPr/>
          <a:lstStyle/>
          <a:p>
            <a:pPr eaLnBrk="1" hangingPunct="1">
              <a:buFontTx/>
              <a:buNone/>
            </a:pPr>
            <a:r>
              <a:rPr lang="en-US" altLang="en-US">
                <a:latin typeface="Arial" charset="0"/>
                <a:ea typeface="Arial" charset="0"/>
                <a:cs typeface="Arial" charset="0"/>
              </a:rPr>
              <a:t>public void onCheckedChanged(    </a:t>
            </a:r>
          </a:p>
          <a:p>
            <a:pPr eaLnBrk="1" hangingPunct="1">
              <a:buFontTx/>
              <a:buNone/>
            </a:pPr>
            <a:r>
              <a:rPr lang="en-US" altLang="en-US">
                <a:latin typeface="Arial" charset="0"/>
                <a:ea typeface="Arial" charset="0"/>
                <a:cs typeface="Arial" charset="0"/>
              </a:rPr>
              <a:t>       RadioGroup group, </a:t>
            </a:r>
          </a:p>
          <a:p>
            <a:pPr eaLnBrk="1" hangingPunct="1">
              <a:buFontTx/>
              <a:buNone/>
            </a:pPr>
            <a:r>
              <a:rPr lang="en-US" altLang="en-US">
                <a:latin typeface="Arial" charset="0"/>
                <a:ea typeface="Arial" charset="0"/>
                <a:cs typeface="Arial" charset="0"/>
              </a:rPr>
              <a:t>       int checkedId ) {</a:t>
            </a:r>
            <a:br>
              <a:rPr lang="en-US" altLang="en-US">
                <a:latin typeface="Arial" charset="0"/>
                <a:ea typeface="Arial" charset="0"/>
                <a:cs typeface="Arial" charset="0"/>
              </a:rPr>
            </a:br>
            <a:r>
              <a:rPr lang="en-US" altLang="en-US">
                <a:latin typeface="Arial" charset="0"/>
                <a:ea typeface="Arial" charset="0"/>
                <a:cs typeface="Arial" charset="0"/>
              </a:rPr>
              <a:t>// delete candy from database</a:t>
            </a:r>
            <a:br>
              <a:rPr lang="en-US" altLang="en-US">
                <a:latin typeface="Arial" charset="0"/>
                <a:ea typeface="Arial" charset="0"/>
                <a:cs typeface="Arial" charset="0"/>
              </a:rPr>
            </a:br>
            <a:r>
              <a:rPr lang="en-US" altLang="en-US">
                <a:latin typeface="Arial" charset="0"/>
                <a:ea typeface="Arial" charset="0"/>
                <a:cs typeface="Arial" charset="0"/>
              </a:rPr>
              <a:t>dbManager.deleteById( checkedId );</a:t>
            </a:r>
          </a:p>
          <a:p>
            <a:pPr eaLnBrk="1" hangingPunct="1">
              <a:buFontTx/>
              <a:buNone/>
            </a:pPr>
            <a:r>
              <a:rPr lang="en-US" altLang="en-US">
                <a:latin typeface="Arial" charset="0"/>
                <a:ea typeface="Arial" charset="0"/>
                <a:cs typeface="Arial" charset="0"/>
              </a:rPr>
              <a:t>   …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0" y="304800"/>
            <a:ext cx="8229600" cy="1143000"/>
          </a:xfrm>
        </p:spPr>
        <p:txBody>
          <a:bodyPr/>
          <a:lstStyle/>
          <a:p>
            <a:pPr eaLnBrk="1" hangingPunct="1"/>
            <a:r>
              <a:rPr lang="en-US" altLang="en-US" dirty="0"/>
              <a:t>Event Handling </a:t>
            </a:r>
            <a:r>
              <a:rPr lang="en-US" altLang="en-US" sz="1800" dirty="0"/>
              <a:t>(4 of 4)</a:t>
            </a:r>
            <a:endParaRPr lang="en-US" altLang="en-US" dirty="0"/>
          </a:p>
        </p:txBody>
      </p:sp>
      <p:sp>
        <p:nvSpPr>
          <p:cNvPr id="102403" name="Rectangle 3"/>
          <p:cNvSpPr>
            <a:spLocks noGrp="1" noChangeArrowheads="1"/>
          </p:cNvSpPr>
          <p:nvPr>
            <p:ph type="body" idx="4294967295"/>
          </p:nvPr>
        </p:nvSpPr>
        <p:spPr>
          <a:xfrm>
            <a:off x="0" y="1676400"/>
            <a:ext cx="8229600" cy="4114800"/>
          </a:xfrm>
        </p:spPr>
        <p:txBody>
          <a:bodyPr/>
          <a:lstStyle/>
          <a:p>
            <a:pPr eaLnBrk="1" hangingPunct="1">
              <a:buFontTx/>
              <a:buNone/>
            </a:pPr>
            <a:r>
              <a:rPr lang="en-US" altLang="en-US" sz="2800">
                <a:latin typeface="Arial" charset="0"/>
                <a:ea typeface="Arial" charset="0"/>
                <a:cs typeface="Arial" charset="0"/>
              </a:rPr>
              <a:t>// confirm to the user</a:t>
            </a:r>
          </a:p>
          <a:p>
            <a:pPr eaLnBrk="1" hangingPunct="1">
              <a:buFontTx/>
              <a:buNone/>
            </a:pPr>
            <a:r>
              <a:rPr lang="en-US" altLang="en-US" sz="2800">
                <a:latin typeface="Arial" charset="0"/>
                <a:ea typeface="Arial" charset="0"/>
                <a:cs typeface="Arial" charset="0"/>
              </a:rPr>
              <a:t>Toast.makeText( DeleteActivity.this, "Candy deleted", Toast.LENGTH_SHORT ).show( );</a:t>
            </a:r>
          </a:p>
          <a:p>
            <a:pPr eaLnBrk="1" hangingPunct="1">
              <a:buFontTx/>
              <a:buNone/>
            </a:pPr>
            <a:r>
              <a:rPr lang="en-US" altLang="en-US" sz="2800">
                <a:latin typeface="Arial" charset="0"/>
                <a:ea typeface="Arial" charset="0"/>
                <a:cs typeface="Arial" charset="0"/>
              </a:rPr>
              <a:t>// update screen (the list of candies has changed)</a:t>
            </a:r>
          </a:p>
          <a:p>
            <a:pPr eaLnBrk="1" hangingPunct="1">
              <a:buFontTx/>
              <a:buNone/>
            </a:pPr>
            <a:r>
              <a:rPr lang="en-US" altLang="en-US" sz="2800">
                <a:latin typeface="Arial" charset="0"/>
                <a:ea typeface="Arial" charset="0"/>
                <a:cs typeface="Arial" charset="0"/>
              </a:rPr>
              <a:t>updateView( );</a:t>
            </a:r>
            <a:r>
              <a:rPr lang="en-US" altLang="en-US" sz="2800">
                <a:solidFill>
                  <a:srgbClr val="000000"/>
                </a:solidFill>
                <a:latin typeface="Arial" charset="0"/>
                <a:ea typeface="Arial" charset="0"/>
                <a:cs typeface="Arial" charset="0"/>
              </a:rPr>
              <a:t> </a:t>
            </a:r>
            <a:endParaRPr lang="en-US" altLang="en-US">
              <a:solidFill>
                <a:srgbClr val="000000"/>
              </a:solidFill>
              <a:latin typeface="Arial" charset="0"/>
              <a:ea typeface="Arial" charset="0"/>
              <a:cs typeface="Arial"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2238</TotalTime>
  <Words>5212</Words>
  <Application>Microsoft Office PowerPoint</Application>
  <PresentationFormat>On-screen Show (4:3)</PresentationFormat>
  <Paragraphs>663</Paragraphs>
  <Slides>151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151</vt:i4>
      </vt:variant>
    </vt:vector>
  </HeadingPairs>
  <TitlesOfParts>
    <vt:vector size="156" baseType="lpstr">
      <vt:lpstr>Arial</vt:lpstr>
      <vt:lpstr>Courier New</vt:lpstr>
      <vt:lpstr>Times New Roman</vt:lpstr>
      <vt:lpstr>Wingdings</vt:lpstr>
      <vt:lpstr>Default Design</vt:lpstr>
      <vt:lpstr>Chapter 5: Menus, SQLite</vt:lpstr>
      <vt:lpstr>Learning Objectives</vt:lpstr>
      <vt:lpstr>Menus and Sqlite</vt:lpstr>
      <vt:lpstr>Menus</vt:lpstr>
      <vt:lpstr>menu_main.xml (1 of 2)</vt:lpstr>
      <vt:lpstr>menu_main.xml (2 of 2)</vt:lpstr>
      <vt:lpstr>Item Element / MenuItem Class</vt:lpstr>
      <vt:lpstr>app:showAsAction</vt:lpstr>
      <vt:lpstr>menu_main.xml (1 of 3)</vt:lpstr>
      <vt:lpstr>menu_main.xml (2 of 3)</vt:lpstr>
      <vt:lpstr>menu_main.xml (3 of 3)</vt:lpstr>
      <vt:lpstr>Showing the Menu (1 of 2)</vt:lpstr>
      <vt:lpstr>Showing the Menu (2 of 2)</vt:lpstr>
      <vt:lpstr>Choosing from the Menu (1 of 3)</vt:lpstr>
      <vt:lpstr>Choosing from the Menu (2 of 3)</vt:lpstr>
      <vt:lpstr>Choosing from the Menu (3 of 3)</vt:lpstr>
      <vt:lpstr>Using Icons in the Menu (1 of 2)</vt:lpstr>
      <vt:lpstr>Using Icons in the Menu (2 of 2)</vt:lpstr>
      <vt:lpstr>menu_main.xml (1 of 4)</vt:lpstr>
      <vt:lpstr>menu_main.xml (2 of 4)</vt:lpstr>
      <vt:lpstr>menu_main.xml (3 of 4)</vt:lpstr>
      <vt:lpstr>menu_main.xml (4 of 4)</vt:lpstr>
      <vt:lpstr>Processing a Menu Selection</vt:lpstr>
      <vt:lpstr>Starting a New Activity</vt:lpstr>
      <vt:lpstr>Creating an Intent</vt:lpstr>
      <vt:lpstr>Starting an Activity</vt:lpstr>
      <vt:lpstr>Processing a Menu Selection (1 of 2)</vt:lpstr>
      <vt:lpstr>Processing a Menu Selection (2 of 2)</vt:lpstr>
      <vt:lpstr>Adding a Candy</vt:lpstr>
      <vt:lpstr>View for Adding a Candy</vt:lpstr>
      <vt:lpstr>activity_insert.xml (1 of 2)</vt:lpstr>
      <vt:lpstr>activity_insert.xml (2 of 2)</vt:lpstr>
      <vt:lpstr>AndroidManifest.xml</vt:lpstr>
      <vt:lpstr>InsertActivity Methods (1 of 2)</vt:lpstr>
      <vt:lpstr>InsertActivity Methods (2 of 2)</vt:lpstr>
      <vt:lpstr>InsertActivity: insert Method (1 of 3)</vt:lpstr>
      <vt:lpstr>InsertActivity: insert Method (2 of 3)</vt:lpstr>
      <vt:lpstr>InsertActivity: insert Method (3 of 3)</vt:lpstr>
      <vt:lpstr>Sqlite</vt:lpstr>
      <vt:lpstr>Candy Table (1 of 2)</vt:lpstr>
      <vt:lpstr>Candy Table (2 of 2)</vt:lpstr>
      <vt:lpstr>Candy Class</vt:lpstr>
      <vt:lpstr>Sqlite Related Classes</vt:lpstr>
      <vt:lpstr>DatabaseManager</vt:lpstr>
      <vt:lpstr>SQLiteOpenHelper</vt:lpstr>
      <vt:lpstr>onCreate and onUpgrade</vt:lpstr>
      <vt:lpstr>Sqlite Related Classes</vt:lpstr>
      <vt:lpstr>SQLiteDatabase: execSql Method</vt:lpstr>
      <vt:lpstr>onCreate Method</vt:lpstr>
      <vt:lpstr>onUpgrade Method</vt:lpstr>
      <vt:lpstr>DatabaseManager Methods (1 of 2)</vt:lpstr>
      <vt:lpstr>DatabaseManager Methods (2 of 2)</vt:lpstr>
      <vt:lpstr>Insert Method (1 of 2)</vt:lpstr>
      <vt:lpstr>Insert Method (2 of 2)</vt:lpstr>
      <vt:lpstr>Accessing the Database</vt:lpstr>
      <vt:lpstr>Insert Method (1 of 5)</vt:lpstr>
      <vt:lpstr>Insert Method (2 of 5)</vt:lpstr>
      <vt:lpstr>Insert Method (3 of 5)</vt:lpstr>
      <vt:lpstr>Insert Method (4 of 5)</vt:lpstr>
      <vt:lpstr>Insert Method (5 of 5)</vt:lpstr>
      <vt:lpstr>Update and Delete (1 of 2)</vt:lpstr>
      <vt:lpstr>Update and Delete (2 of 2)</vt:lpstr>
      <vt:lpstr>More Methods</vt:lpstr>
      <vt:lpstr>selectById Method (1 of 2)</vt:lpstr>
      <vt:lpstr>selectById Method (2 of 2)</vt:lpstr>
      <vt:lpstr>rawQuery Method</vt:lpstr>
      <vt:lpstr>Sqlite Related Classes/Interfaces</vt:lpstr>
      <vt:lpstr>Cursor Interface (1 of 2)</vt:lpstr>
      <vt:lpstr>Cursor Interface (2 of 2)</vt:lpstr>
      <vt:lpstr>selectById Method (1 of 6)</vt:lpstr>
      <vt:lpstr>selectById Method (2 of 6)</vt:lpstr>
      <vt:lpstr>selectById Method (3 of 6)</vt:lpstr>
      <vt:lpstr>selectById Method (4 of 6)</vt:lpstr>
      <vt:lpstr>selectById Method (5 of 6)</vt:lpstr>
      <vt:lpstr>selectById Method (6 of 6)</vt:lpstr>
      <vt:lpstr>InsertActivity Class (1 of 2)</vt:lpstr>
      <vt:lpstr>InsertActivity Class (2 of 2)</vt:lpstr>
      <vt:lpstr>Toast (1 of 4)</vt:lpstr>
      <vt:lpstr>Toast (2 of 4)</vt:lpstr>
      <vt:lpstr>Toast (3 of 4)</vt:lpstr>
      <vt:lpstr>Toast (4 of 4)</vt:lpstr>
      <vt:lpstr>Testing the App (1 of 2)</vt:lpstr>
      <vt:lpstr>Testing the App (2 of 2)</vt:lpstr>
      <vt:lpstr>Deleting a Candy</vt:lpstr>
      <vt:lpstr>Update the Menu Selection</vt:lpstr>
      <vt:lpstr>Deleting a Candy (1 of 4)</vt:lpstr>
      <vt:lpstr>Deleting a Candy (2 of 4)</vt:lpstr>
      <vt:lpstr>Deleting a Candy (3 of 4)</vt:lpstr>
      <vt:lpstr>Deleting a Candy (4 of 4)</vt:lpstr>
      <vt:lpstr>Deleting a Candy: GUI</vt:lpstr>
      <vt:lpstr>Deleting a Candy</vt:lpstr>
      <vt:lpstr>updateView Method (1 of 4)</vt:lpstr>
      <vt:lpstr>updateView Method (2 of 4)</vt:lpstr>
      <vt:lpstr>updateView Method (3 of 4)</vt:lpstr>
      <vt:lpstr>updateView Method (4 of 4)</vt:lpstr>
      <vt:lpstr>Event Handling (1 of 4)</vt:lpstr>
      <vt:lpstr>Event Handling (2 of 4)</vt:lpstr>
      <vt:lpstr>Event Handling (3 of 4)</vt:lpstr>
      <vt:lpstr>Event Handling (4 of 4)</vt:lpstr>
      <vt:lpstr>Updating a Candy (1 of 2)</vt:lpstr>
      <vt:lpstr>Updating a Candy (2 of 2)</vt:lpstr>
      <vt:lpstr>Update the Menu Selection</vt:lpstr>
      <vt:lpstr>Updating a Candy</vt:lpstr>
      <vt:lpstr>Updating a Candy—GUI (1 of 3)</vt:lpstr>
      <vt:lpstr>Updating a Candy—GUI (2 of 3)</vt:lpstr>
      <vt:lpstr>Updating a Candy—GUI (3 of 3)</vt:lpstr>
      <vt:lpstr>Updating a Candy</vt:lpstr>
      <vt:lpstr>updateView Method (1 of 14)</vt:lpstr>
      <vt:lpstr>updateView Method (2 of 14)</vt:lpstr>
      <vt:lpstr>updateView Method (3 of 14)</vt:lpstr>
      <vt:lpstr>updateView Method (4 of 14)</vt:lpstr>
      <vt:lpstr>updateView Method (5 of 14)</vt:lpstr>
      <vt:lpstr>updateView Method (6 of 14)</vt:lpstr>
      <vt:lpstr>updateView Method (7 of 14)</vt:lpstr>
      <vt:lpstr>updateView Method (8 of 14)</vt:lpstr>
      <vt:lpstr>updateView Method (9 of 14)</vt:lpstr>
      <vt:lpstr>updateView Method (10 of 14)</vt:lpstr>
      <vt:lpstr>updateView Method (11 of 14)</vt:lpstr>
      <vt:lpstr>updateView Method (12 of 14)</vt:lpstr>
      <vt:lpstr>updateView Method (13 of 14)</vt:lpstr>
      <vt:lpstr>updateView Method (14 of 14)</vt:lpstr>
      <vt:lpstr>Update: Event Handling (1 of 8)</vt:lpstr>
      <vt:lpstr>Update: Event Handling (2 of 8)</vt:lpstr>
      <vt:lpstr>Update: Event Handling (3 of 8)</vt:lpstr>
      <vt:lpstr>Update: Event Handling (4 of 8)</vt:lpstr>
      <vt:lpstr>Update: Event Handling (5 of 8)</vt:lpstr>
      <vt:lpstr>Update: Event Handling (6 of 8)</vt:lpstr>
      <vt:lpstr>Update: Event Handling (7 of 8)</vt:lpstr>
      <vt:lpstr>Update: Event Handling (8 of 8)</vt:lpstr>
      <vt:lpstr>Cash Register (1 of 3)</vt:lpstr>
      <vt:lpstr>Cash Register (2 of 3)</vt:lpstr>
      <vt:lpstr>Cash Register (3 of 3)</vt:lpstr>
      <vt:lpstr>CandyButton Class</vt:lpstr>
      <vt:lpstr>Cash Register</vt:lpstr>
      <vt:lpstr>menu_main.xml (1 of 2)</vt:lpstr>
      <vt:lpstr>menu_main.xml (2 of 2)</vt:lpstr>
      <vt:lpstr>Cash Register—MainActivity (1 of 2)</vt:lpstr>
      <vt:lpstr>Cash Register—MainActivity (2 of 2)</vt:lpstr>
      <vt:lpstr>ScrollView</vt:lpstr>
      <vt:lpstr>content_main.xml</vt:lpstr>
      <vt:lpstr>Cash RegisterMainActivity</vt:lpstr>
      <vt:lpstr>Cash Register—updateView (1 of 4)</vt:lpstr>
      <vt:lpstr>Cash Register—updateView (2 of 4)</vt:lpstr>
      <vt:lpstr>Cash Register—updateView (3 of 4)</vt:lpstr>
      <vt:lpstr>Cash Register—updateView (4 of 4)</vt:lpstr>
      <vt:lpstr>updateView Method</vt:lpstr>
      <vt:lpstr>Cash Register: Event Handling (1 of 4)</vt:lpstr>
      <vt:lpstr>Cash Register: Event Handling (2 of 4)</vt:lpstr>
      <vt:lpstr>Cash Register: Event Handling (3 of 4)</vt:lpstr>
      <vt:lpstr>Cash Register: Event Handling (4 of 4)</vt:lpstr>
      <vt:lpstr>Chapter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Herve</dc:creator>
  <cp:lastModifiedBy>Donny Cordova</cp:lastModifiedBy>
  <cp:revision>447</cp:revision>
  <dcterms:created xsi:type="dcterms:W3CDTF">2014-11-09T01:10:48Z</dcterms:created>
  <dcterms:modified xsi:type="dcterms:W3CDTF">2017-01-31T04:25:58Z</dcterms:modified>
</cp:coreProperties>
</file>