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3" r:id="rId4"/>
    <p:sldId id="274" r:id="rId5"/>
    <p:sldId id="277" r:id="rId6"/>
    <p:sldId id="276" r:id="rId7"/>
    <p:sldId id="278" r:id="rId8"/>
    <p:sldId id="279" r:id="rId9"/>
    <p:sldId id="28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702A2-4672-4D0C-9B74-CA839EE0210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CCF46-1FCC-4AC0-AF16-D34B7D9C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4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CCF46-1FCC-4AC0-AF16-D34B7D9CF0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CCF46-1FCC-4AC0-AF16-D34B7D9CF0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58DF-45BF-4CC5-B113-4BEACD5A4BD0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8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0DAF-C278-475A-B24F-71BAE48513E6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0897-AD51-4008-8558-2DF0DD536388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9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915-C117-4F91-9919-8E4489737A68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7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6CC0-922B-4A4E-B439-CA70F7A11463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2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A013-3474-40F0-9065-170F5088C2FB}" type="datetime1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9FC8-C487-4522-92E0-98B95F71C762}" type="datetime1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6B42-45DA-474C-8087-82B726BB1292}" type="datetime1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77E2-DF23-4880-98A0-3FEBE5AF529E}" type="datetime1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3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86CB-E0F9-44D9-838B-D48E8CD65E71}" type="datetime1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2E9A-B127-40F6-AD11-B580D7DD2B8F}" type="datetime1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2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846D-85F8-40CD-AE59-E0AEA21BF319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27088-762C-4DB5-B044-BE670459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3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B5E3-8A65-4CE4-AD31-73B22B7E22D8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5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new process?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2526268"/>
            <a:ext cx="1200150" cy="219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2156936"/>
            <a:ext cx="12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Process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7974" y="435506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346" y="2526268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0x00FFFFFF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01050" y="2526268"/>
            <a:ext cx="1200150" cy="219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01050" y="1879937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Process</a:t>
            </a:r>
          </a:p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63824" y="435506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05196" y="2526268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0x00FFFFFF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3333750"/>
            <a:ext cx="756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fork()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42576" y="3533805"/>
            <a:ext cx="571500" cy="9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33575" y="5534025"/>
            <a:ext cx="749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copies are in the call to fork() 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28B9-8FC7-411C-8E97-85CCCF4EEA2A}" type="datetime1">
              <a:rPr lang="en-US" smtClean="0"/>
              <a:t>3/31/2016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9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Both processes are in the call to fork!!!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that useful?</a:t>
            </a:r>
          </a:p>
          <a:p>
            <a:endParaRPr lang="en-US" dirty="0"/>
          </a:p>
          <a:p>
            <a:r>
              <a:rPr lang="en-US" dirty="0" smtClean="0"/>
              <a:t>See “return value” section of fork man </a:t>
            </a:r>
            <a:r>
              <a:rPr lang="en-US" dirty="0" smtClean="0"/>
              <a:t>page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A2B4-A7C7-4175-B0C4-08D134FB61F1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5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AC3314-61C6-46DD-BC9D-AAEE3D4DB759}" type="datetime1">
              <a:rPr lang="en-US" altLang="en-US" smtClean="0"/>
              <a:t>3/31/2016</a:t>
            </a:fld>
            <a:endParaRPr lang="en-US" altLang="en-US" dirty="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/>
              <a:t>Memory, Threads, Processes</a:t>
            </a:r>
            <a:endParaRPr lang="en-US" alt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4137DD-0BD3-4DAA-9319-91FCC3CA154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fork()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3886200" y="5029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Text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3886200" y="4572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Data</a:t>
            </a:r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3886200" y="25908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8441" name="Rectangle 7"/>
          <p:cNvSpPr>
            <a:spLocks noChangeArrowheads="1"/>
          </p:cNvSpPr>
          <p:nvPr/>
        </p:nvSpPr>
        <p:spPr bwMode="auto">
          <a:xfrm>
            <a:off x="3886200" y="3657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Dynamic</a:t>
            </a:r>
          </a:p>
        </p:txBody>
      </p:sp>
      <p:sp>
        <p:nvSpPr>
          <p:cNvPr id="18442" name="Rectangle 8"/>
          <p:cNvSpPr>
            <a:spLocks noChangeArrowheads="1"/>
          </p:cNvSpPr>
          <p:nvPr/>
        </p:nvSpPr>
        <p:spPr bwMode="auto">
          <a:xfrm>
            <a:off x="3886200" y="4114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BSS</a:t>
            </a: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3886200" y="2133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Stack</a:t>
            </a:r>
          </a:p>
        </p:txBody>
      </p:sp>
      <p:sp>
        <p:nvSpPr>
          <p:cNvPr id="18444" name="Line 10"/>
          <p:cNvSpPr>
            <a:spLocks noChangeShapeType="1"/>
          </p:cNvSpPr>
          <p:nvPr/>
        </p:nvSpPr>
        <p:spPr bwMode="auto">
          <a:xfrm flipV="1">
            <a:off x="4572000" y="32766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1"/>
          <p:cNvSpPr>
            <a:spLocks noChangeShapeType="1"/>
          </p:cNvSpPr>
          <p:nvPr/>
        </p:nvSpPr>
        <p:spPr bwMode="auto">
          <a:xfrm>
            <a:off x="4572000" y="2590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858000" y="4999038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Text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58000" y="4541838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Data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858000" y="2560638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6858000" y="3627438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Dynamic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858000" y="4084638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BSS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6858000" y="2103438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Stack</a:t>
            </a: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V="1">
            <a:off x="7543800" y="3246438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7543800" y="2560638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34000" y="3333750"/>
            <a:ext cx="756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fork()</a:t>
            </a:r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42576" y="3533805"/>
            <a:ext cx="571500" cy="9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5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AC3314-61C6-46DD-BC9D-AAEE3D4DB759}" type="datetime1">
              <a:rPr lang="en-US" altLang="en-US" smtClean="0"/>
              <a:t>3/31/2016</a:t>
            </a:fld>
            <a:endParaRPr lang="en-US" altLang="en-US" dirty="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/>
              <a:t>Memory, Threads, Processes</a:t>
            </a:r>
            <a:endParaRPr lang="en-US" alt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4137DD-0BD3-4DAA-9319-91FCC3CA154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exec()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858000" y="499903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Text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58000" y="454183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Data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858000" y="2560638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6858000" y="3627438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Dynamic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858000" y="4084638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BSS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6858000" y="2103438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Stack</a:t>
            </a: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V="1">
            <a:off x="7543800" y="3246438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7543800" y="2560638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58844" y="4582259"/>
            <a:ext cx="807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exec()</a:t>
            </a:r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67420" y="4782314"/>
            <a:ext cx="571500" cy="9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9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fork(), exec(), &amp; wait()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fork()</a:t>
            </a:r>
          </a:p>
          <a:p>
            <a:pPr lvl="1"/>
            <a:r>
              <a:rPr lang="en-US" dirty="0" smtClean="0"/>
              <a:t>Needs no arguments. It simply duplicates the process.</a:t>
            </a:r>
          </a:p>
          <a:p>
            <a:pPr lvl="1"/>
            <a:r>
              <a:rPr lang="en-US" dirty="0" smtClean="0"/>
              <a:t>Must check return value to decide who you are</a:t>
            </a:r>
          </a:p>
          <a:p>
            <a:endParaRPr lang="en-US" dirty="0"/>
          </a:p>
          <a:p>
            <a:r>
              <a:rPr lang="en-US" dirty="0" smtClean="0"/>
              <a:t>exec()</a:t>
            </a:r>
          </a:p>
          <a:p>
            <a:pPr lvl="1"/>
            <a:r>
              <a:rPr lang="en-US" dirty="0" smtClean="0"/>
              <a:t>Needs arguments to specify what executable to run</a:t>
            </a:r>
          </a:p>
          <a:p>
            <a:pPr lvl="1"/>
            <a:r>
              <a:rPr lang="en-US" dirty="0" smtClean="0"/>
              <a:t>Needs arguments to specify “command line” arguments</a:t>
            </a:r>
          </a:p>
          <a:p>
            <a:pPr lvl="1"/>
            <a:r>
              <a:rPr lang="en-US" dirty="0" smtClean="0"/>
              <a:t>Never returns (except when there is an error)</a:t>
            </a:r>
          </a:p>
          <a:p>
            <a:pPr lvl="1"/>
            <a:endParaRPr lang="en-US" dirty="0"/>
          </a:p>
          <a:p>
            <a:r>
              <a:rPr lang="en-US" dirty="0" smtClean="0"/>
              <a:t>wait()</a:t>
            </a:r>
          </a:p>
          <a:p>
            <a:pPr lvl="1"/>
            <a:r>
              <a:rPr lang="en-US" dirty="0" smtClean="0"/>
              <a:t>Waits for a process to terminate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915-C117-4F91-9919-8E4489737A68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3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new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fork() – creates a duplicate process</a:t>
            </a:r>
          </a:p>
          <a:p>
            <a:r>
              <a:rPr lang="en-US" dirty="0" smtClean="0"/>
              <a:t>exec() – called </a:t>
            </a:r>
            <a:r>
              <a:rPr lang="en-US" b="1" dirty="0" smtClean="0"/>
              <a:t>in the child </a:t>
            </a:r>
            <a:r>
              <a:rPr lang="en-US" dirty="0" smtClean="0"/>
              <a:t>to run new executable</a:t>
            </a:r>
          </a:p>
          <a:p>
            <a:endParaRPr lang="en-US" dirty="0"/>
          </a:p>
          <a:p>
            <a:r>
              <a:rPr lang="en-US" dirty="0" smtClean="0"/>
              <a:t>Now have two independent processes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915-C117-4F91-9919-8E4489737A68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82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separate process creation from loading executable?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dirty="0" smtClean="0"/>
              <a:t>, both processes share copies of variables, including file descriptors.</a:t>
            </a:r>
          </a:p>
          <a:p>
            <a:endParaRPr lang="en-US" dirty="0"/>
          </a:p>
          <a:p>
            <a:r>
              <a:rPr lang="en-US" dirty="0" smtClean="0"/>
              <a:t>Child can re-arrange file descriptors prior to running new executable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 –l | grep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philip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915-C117-4F91-9919-8E4489737A68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processes through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is input end of pipe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is output end of pipe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dup2(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 0);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dup2(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[1], 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now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connected to the pipe (not the keyboard, monitor)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915-C117-4F91-9919-8E4489737A68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8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processes through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in the child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dup2(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 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exec();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915-C117-4F91-9919-8E4489737A68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5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authors must be very concerned with security vulnerabilities</a:t>
            </a:r>
          </a:p>
          <a:p>
            <a:endParaRPr lang="en-US" dirty="0"/>
          </a:p>
          <a:p>
            <a:r>
              <a:rPr lang="en-US" dirty="0" smtClean="0"/>
              <a:t>BE PARANOID!</a:t>
            </a:r>
          </a:p>
          <a:p>
            <a:endParaRPr lang="en-US" dirty="0"/>
          </a:p>
          <a:p>
            <a:r>
              <a:rPr lang="en-US" dirty="0" smtClean="0"/>
              <a:t>Be Software Engineers, not </a:t>
            </a:r>
            <a:r>
              <a:rPr lang="en-US" dirty="0" smtClean="0"/>
              <a:t>hackers</a:t>
            </a:r>
          </a:p>
          <a:p>
            <a:endParaRPr lang="en-US" dirty="0"/>
          </a:p>
          <a:p>
            <a:r>
              <a:rPr lang="en-US" dirty="0" smtClean="0"/>
              <a:t>The discipline of programming instead of the art of programming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915-C117-4F91-9919-8E4489737A68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code documented to OIT SET standards</a:t>
            </a:r>
          </a:p>
          <a:p>
            <a:r>
              <a:rPr lang="en-US" dirty="0" smtClean="0"/>
              <a:t>Check return value of EVERY function call</a:t>
            </a:r>
          </a:p>
          <a:p>
            <a:r>
              <a:rPr lang="en-US" dirty="0" smtClean="0"/>
              <a:t>Guarantee that strings, buffers, etc. never overflow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Prevention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Detection</a:t>
            </a:r>
          </a:p>
          <a:p>
            <a:r>
              <a:rPr lang="en-US" dirty="0" smtClean="0"/>
              <a:t>Clean up after yourself</a:t>
            </a:r>
          </a:p>
          <a:p>
            <a:pPr lvl="1"/>
            <a:r>
              <a:rPr lang="en-US" dirty="0" smtClean="0"/>
              <a:t>Close files, etc.</a:t>
            </a:r>
          </a:p>
          <a:p>
            <a:pPr lvl="1"/>
            <a:r>
              <a:rPr lang="en-US" dirty="0" smtClean="0"/>
              <a:t>Must have zero memory leaks</a:t>
            </a:r>
          </a:p>
          <a:p>
            <a:r>
              <a:rPr lang="en-US" dirty="0" smtClean="0"/>
              <a:t>Proper error detection, reporting, recovery</a:t>
            </a:r>
          </a:p>
          <a:p>
            <a:r>
              <a:rPr lang="en-US" dirty="0" smtClean="0"/>
              <a:t>Separate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915-C117-4F91-9919-8E4489737A68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practices will be </a:t>
            </a:r>
            <a:r>
              <a:rPr lang="en-US" dirty="0" smtClean="0"/>
              <a:t>25</a:t>
            </a:r>
            <a:r>
              <a:rPr lang="en-US" dirty="0" smtClean="0"/>
              <a:t>% of your lab grade</a:t>
            </a:r>
          </a:p>
          <a:p>
            <a:endParaRPr lang="en-US" dirty="0"/>
          </a:p>
          <a:p>
            <a:r>
              <a:rPr lang="en-US" dirty="0" smtClean="0"/>
              <a:t>Graded and reported separately from other lab criteria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915-C117-4F91-9919-8E4489737A68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classes</a:t>
            </a:r>
          </a:p>
          <a:p>
            <a:r>
              <a:rPr lang="en-US" dirty="0" smtClean="0"/>
              <a:t>No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 type</a:t>
            </a:r>
          </a:p>
          <a:p>
            <a:r>
              <a:rPr lang="en-US" dirty="0" smtClean="0"/>
              <a:t>No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  <a:p>
            <a:r>
              <a:rPr lang="en-US" dirty="0" smtClean="0"/>
              <a:t>Different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915-C117-4F91-9919-8E4489737A68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C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("format %d %s\n",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("%d %s", &amp;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Format </a:t>
            </a:r>
            <a:r>
              <a:rPr lang="en-US" dirty="0" err="1" smtClean="0">
                <a:cs typeface="Courier New" panose="02070309020205020404" pitchFamily="49" charset="0"/>
              </a:rPr>
              <a:t>specifiers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%d %x %s %c 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%p</a:t>
            </a: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Width </a:t>
            </a:r>
            <a:r>
              <a:rPr lang="en-US" dirty="0" err="1" smtClean="0">
                <a:cs typeface="Courier New" panose="02070309020205020404" pitchFamily="49" charset="0"/>
              </a:rPr>
              <a:t>specifiers</a:t>
            </a:r>
            <a:r>
              <a:rPr lang="en-US" dirty="0" smtClean="0">
                <a:cs typeface="Courier New" panose="02070309020205020404" pitchFamily="49" charset="0"/>
              </a:rPr>
              <a:t>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cs typeface="Courier New" panose="02070309020205020404" pitchFamily="49" charset="0"/>
              </a:rPr>
              <a:t> formats: Use ONLY space separated format </a:t>
            </a:r>
            <a:r>
              <a:rPr lang="en-US" dirty="0" err="1" smtClean="0">
                <a:cs typeface="Courier New" panose="02070309020205020404" pitchFamily="49" charset="0"/>
              </a:rPr>
              <a:t>specifiers</a:t>
            </a:r>
            <a:endParaRPr lang="en-US" dirty="0" smtClean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No other text</a:t>
            </a:r>
          </a:p>
          <a:p>
            <a:pPr marL="457200" lvl="1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No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915-C117-4F91-9919-8E4489737A68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C 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directing to files: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("file.name", “w");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report_error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"some output\n");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915-C117-4F91-9919-8E4489737A68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1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files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607952"/>
              </p:ext>
            </p:extLst>
          </p:nvPr>
        </p:nvGraphicFramePr>
        <p:xfrm>
          <a:off x="2903220" y="1825625"/>
          <a:ext cx="63779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8970"/>
                <a:gridCol w="31889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File Descriptor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Stream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stdin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stdout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stderr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915-C117-4F91-9919-8E4489737A68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3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("Starting a new process\n");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new process\n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note: this isn’t pseudo-code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E915-C117-4F91-9919-8E4489737A68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Memory, Threads,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088-762C-4DB5-B044-BE67045937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71051-92E3-4088-8F5F-1F7520AC0A5B}" vid="{F445FD1C-53CE-4CF6-9518-BEE3D1C7AF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Centered Titles</Template>
  <TotalTime>90</TotalTime>
  <Words>686</Words>
  <Application>Microsoft Office PowerPoint</Application>
  <PresentationFormat>Widescreen</PresentationFormat>
  <Paragraphs>199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Lab 1 Intro</vt:lpstr>
      <vt:lpstr>Lab Requirements</vt:lpstr>
      <vt:lpstr>Lab Requirements</vt:lpstr>
      <vt:lpstr>Lab Requirements</vt:lpstr>
      <vt:lpstr>Intro to C</vt:lpstr>
      <vt:lpstr>Intro to C Input/Output</vt:lpstr>
      <vt:lpstr>Intro to C input/output</vt:lpstr>
      <vt:lpstr>Standard files</vt:lpstr>
      <vt:lpstr>Starting Processes</vt:lpstr>
      <vt:lpstr>How to start a new process?</vt:lpstr>
      <vt:lpstr>Both processes are in the call to fork!!!</vt:lpstr>
      <vt:lpstr>fork()</vt:lpstr>
      <vt:lpstr>exec()</vt:lpstr>
      <vt:lpstr>fork(), exec(), &amp; wait()</vt:lpstr>
      <vt:lpstr>How to start a new process</vt:lpstr>
      <vt:lpstr>Why separate process creation from loading executable?</vt:lpstr>
      <vt:lpstr>Connecting processes through pipes</vt:lpstr>
      <vt:lpstr>Connecting processes through pipes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Memory, Threads, Processes</dc:title>
  <dc:creator>philhow</dc:creator>
  <cp:lastModifiedBy>Philip Howard</cp:lastModifiedBy>
  <cp:revision>12</cp:revision>
  <dcterms:created xsi:type="dcterms:W3CDTF">2016-01-31T01:04:43Z</dcterms:created>
  <dcterms:modified xsi:type="dcterms:W3CDTF">2016-03-31T14:55:37Z</dcterms:modified>
</cp:coreProperties>
</file>