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60" r:id="rId5"/>
    <p:sldId id="265" r:id="rId6"/>
    <p:sldId id="264" r:id="rId7"/>
    <p:sldId id="269" r:id="rId8"/>
    <p:sldId id="270" r:id="rId9"/>
    <p:sldId id="27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3DC"/>
    <a:srgbClr val="030553"/>
    <a:srgbClr val="7BDEEB"/>
    <a:srgbClr val="8335E5"/>
    <a:srgbClr val="0596FF"/>
    <a:srgbClr val="7BEBD8"/>
    <a:srgbClr val="6B8DE1"/>
    <a:srgbClr val="6C92E1"/>
    <a:srgbClr val="1E3ADA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011" autoAdjust="0"/>
  </p:normalViewPr>
  <p:slideViewPr>
    <p:cSldViewPr snapToGrid="0" showGuides="1">
      <p:cViewPr varScale="1">
        <p:scale>
          <a:sx n="136" d="100"/>
          <a:sy n="136" d="100"/>
        </p:scale>
        <p:origin x="96" y="9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e.taiga.io/project/lydiasaurus-lytctrl-senior-project/taskboard/fall-final-spr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udacity.com/courses/ud85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LytCtrl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By Lydia Doza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Fall Term 2018 </a:t>
            </a:r>
            <a:b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</a:b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Presentation and Demo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Oregon Institute </a:t>
            </a:r>
            <a:r>
              <a:rPr lang="en-US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 Technology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4D3F6-0B82-4397-824D-7B202FFF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0" y="58264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78447" y="286110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LytCtrl Android App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Fall 2018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Oregon Institute of technology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Editing Data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If you would like to edit the data in the graph attached to this template, simply right-click on it and select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Edit Data in Excel.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Picture 23" descr="This image is of a bar chart and includes a screen about how to edit data in Excel. 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3" y="2044635"/>
            <a:ext cx="5996066" cy="3888921"/>
          </a:xfrm>
          <a:prstGeom prst="rect">
            <a:avLst/>
          </a:prstGeom>
        </p:spPr>
      </p:pic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11</a:t>
            </a:r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1D68BD-4474-476A-9D46-A12AE991D6E3}"/>
              </a:ext>
            </a:extLst>
          </p:cNvPr>
          <p:cNvGrpSpPr/>
          <p:nvPr/>
        </p:nvGrpSpPr>
        <p:grpSpPr>
          <a:xfrm>
            <a:off x="518433" y="1881815"/>
            <a:ext cx="4201583" cy="4013341"/>
            <a:chOff x="518433" y="1881815"/>
            <a:chExt cx="4201583" cy="40133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AFA038-58CD-4D96-87AB-F6F417E9E8E2}"/>
                </a:ext>
              </a:extLst>
            </p:cNvPr>
            <p:cNvGrpSpPr/>
            <p:nvPr/>
          </p:nvGrpSpPr>
          <p:grpSpPr>
            <a:xfrm>
              <a:off x="518433" y="1881815"/>
              <a:ext cx="4201583" cy="3241477"/>
              <a:chOff x="518433" y="1881815"/>
              <a:chExt cx="4201583" cy="345578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7331C-2A24-4352-9B4C-1C1B326F40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518433" y="1881815"/>
                <a:ext cx="4201583" cy="2652645"/>
                <a:chOff x="518433" y="1692049"/>
                <a:chExt cx="4201583" cy="268796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111D787-E830-4638-97B3-205F0A0ABC3F}"/>
                    </a:ext>
                  </a:extLst>
                </p:cNvPr>
                <p:cNvGrpSpPr/>
                <p:nvPr/>
              </p:nvGrpSpPr>
              <p:grpSpPr>
                <a:xfrm>
                  <a:off x="528038" y="1692049"/>
                  <a:ext cx="4191978" cy="281410"/>
                  <a:chOff x="528038" y="1851126"/>
                  <a:chExt cx="4191978" cy="2814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BFCD1AA-E1CA-41D6-8605-56AFEBE4EEE3}"/>
                      </a:ext>
                    </a:extLst>
                  </p:cNvPr>
                  <p:cNvSpPr/>
                  <p:nvPr/>
                </p:nvSpPr>
                <p:spPr>
                  <a:xfrm>
                    <a:off x="528038" y="1900240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9101D99-B002-4698-9C7E-C942B9AA2D39}"/>
                      </a:ext>
                    </a:extLst>
                  </p:cNvPr>
                  <p:cNvSpPr/>
                  <p:nvPr/>
                </p:nvSpPr>
                <p:spPr>
                  <a:xfrm>
                    <a:off x="1183821" y="1851126"/>
                    <a:ext cx="3536195" cy="24622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Introduction – What is LytCtrl?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D19246F-8F2D-4FAD-8927-AA34DDAA5DFA}"/>
                    </a:ext>
                  </a:extLst>
                </p:cNvPr>
                <p:cNvGrpSpPr/>
                <p:nvPr/>
              </p:nvGrpSpPr>
              <p:grpSpPr>
                <a:xfrm>
                  <a:off x="528038" y="2515833"/>
                  <a:ext cx="4191978" cy="259258"/>
                  <a:chOff x="528038" y="2457971"/>
                  <a:chExt cx="4191978" cy="259258"/>
                </a:xfrm>
              </p:grpSpPr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14FF47BA-9557-4442-8E2A-74A4F4AAD237}"/>
                      </a:ext>
                    </a:extLst>
                  </p:cNvPr>
                  <p:cNvSpPr/>
                  <p:nvPr/>
                </p:nvSpPr>
                <p:spPr>
                  <a:xfrm>
                    <a:off x="528038" y="2484933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00C2221-E8A7-47E0-B2B2-5A6A32F96791}"/>
                      </a:ext>
                    </a:extLst>
                  </p:cNvPr>
                  <p:cNvSpPr/>
                  <p:nvPr/>
                </p:nvSpPr>
                <p:spPr>
                  <a:xfrm>
                    <a:off x="1183821" y="2457971"/>
                    <a:ext cx="3536195" cy="24622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Goals for proof of concept. 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D065A01-39E4-4CC9-9075-3910C66205F5}"/>
                    </a:ext>
                  </a:extLst>
                </p:cNvPr>
                <p:cNvGrpSpPr/>
                <p:nvPr/>
              </p:nvGrpSpPr>
              <p:grpSpPr>
                <a:xfrm>
                  <a:off x="518433" y="3327853"/>
                  <a:ext cx="4159057" cy="246221"/>
                  <a:chOff x="518433" y="3066977"/>
                  <a:chExt cx="4159057" cy="246221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B458D5C-BDF7-4A75-A4E8-B99128DCD84A}"/>
                      </a:ext>
                    </a:extLst>
                  </p:cNvPr>
                  <p:cNvSpPr/>
                  <p:nvPr/>
                </p:nvSpPr>
                <p:spPr>
                  <a:xfrm>
                    <a:off x="518433" y="3073940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A17B45E-57F0-4725-89C0-3CD74A5097A3}"/>
                      </a:ext>
                    </a:extLst>
                  </p:cNvPr>
                  <p:cNvSpPr/>
                  <p:nvPr/>
                </p:nvSpPr>
                <p:spPr>
                  <a:xfrm>
                    <a:off x="1141295" y="3066977"/>
                    <a:ext cx="3536195" cy="24622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Accomplishments, issues, and solutions. 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09D452F-25F9-4A2F-84BD-9A44714884C6}"/>
                    </a:ext>
                  </a:extLst>
                </p:cNvPr>
                <p:cNvGrpSpPr/>
                <p:nvPr/>
              </p:nvGrpSpPr>
              <p:grpSpPr>
                <a:xfrm>
                  <a:off x="534583" y="4133797"/>
                  <a:ext cx="4185433" cy="246221"/>
                  <a:chOff x="534583" y="3669908"/>
                  <a:chExt cx="4185433" cy="246221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64E3D015-D1E6-40C0-B820-5D2B0144652D}"/>
                      </a:ext>
                    </a:extLst>
                  </p:cNvPr>
                  <p:cNvSpPr/>
                  <p:nvPr/>
                </p:nvSpPr>
                <p:spPr>
                  <a:xfrm>
                    <a:off x="534583" y="3676872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187696D-0387-46E9-A420-AD2392161D95}"/>
                      </a:ext>
                    </a:extLst>
                  </p:cNvPr>
                  <p:cNvSpPr/>
                  <p:nvPr/>
                </p:nvSpPr>
                <p:spPr>
                  <a:xfrm>
                    <a:off x="1183821" y="3669908"/>
                    <a:ext cx="3536195" cy="24622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A look at Winter term 2019 for LytCtrl. </a:t>
                    </a:r>
                  </a:p>
                </p:txBody>
              </p:sp>
            </p:grpSp>
          </p:grp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A029C1F-CE78-4968-96BF-9F231150B5DE}"/>
                  </a:ext>
                </a:extLst>
              </p:cNvPr>
              <p:cNvSpPr/>
              <p:nvPr/>
            </p:nvSpPr>
            <p:spPr>
              <a:xfrm>
                <a:off x="518433" y="510530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F22581-97C2-4E7F-8FF0-AD722387BF7F}"/>
                  </a:ext>
                </a:extLst>
              </p:cNvPr>
              <p:cNvSpPr/>
              <p:nvPr/>
            </p:nvSpPr>
            <p:spPr>
              <a:xfrm>
                <a:off x="1141294" y="508944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Proof of Concept Demonstration</a:t>
                </a:r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875A1F2-ECF7-49AE-B812-9052A17123FD}"/>
                </a:ext>
              </a:extLst>
            </p:cNvPr>
            <p:cNvSpPr/>
            <p:nvPr/>
          </p:nvSpPr>
          <p:spPr>
            <a:xfrm>
              <a:off x="518433" y="566286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620DCA-6DC6-4D68-9CCE-6D538D6F81F7}"/>
                </a:ext>
              </a:extLst>
            </p:cNvPr>
            <p:cNvSpPr/>
            <p:nvPr/>
          </p:nvSpPr>
          <p:spPr>
            <a:xfrm>
              <a:off x="1141294" y="5647004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7BDEEB"/>
            </a:gs>
            <a:gs pos="10000">
              <a:srgbClr val="8335E5">
                <a:lumMod val="86000"/>
              </a:srgbClr>
            </a:gs>
          </a:gsLst>
          <a:lin ang="20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1D7BE5-CC4B-4839-B2DB-306C26D0F5A7}"/>
              </a:ext>
            </a:extLst>
          </p:cNvPr>
          <p:cNvSpPr/>
          <p:nvPr/>
        </p:nvSpPr>
        <p:spPr>
          <a:xfrm>
            <a:off x="0" y="0"/>
            <a:ext cx="12192000" cy="1405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83DBF-035D-406B-9CD0-3D4F80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951" y="335573"/>
            <a:ext cx="3932237" cy="7281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30553"/>
                </a:solidFill>
                <a:effectLst/>
                <a:latin typeface="+mn-lt"/>
              </a:rPr>
              <a:t>Intro to LytCtrl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254FD-C9C4-418E-804C-CEFBA6F92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40" y="1405839"/>
            <a:ext cx="7193460" cy="4046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06A7-9ED7-4E19-A80E-144EEB0A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949" y="1558105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The LytCtrl Android app gives the owner of </a:t>
            </a:r>
            <a:r>
              <a:rPr lang="en-US" sz="2000" b="1" dirty="0" err="1">
                <a:solidFill>
                  <a:schemeClr val="bg2"/>
                </a:solidFill>
              </a:rPr>
              <a:t>Nanoleaf</a:t>
            </a:r>
            <a:r>
              <a:rPr lang="en-US" sz="2000" b="1" dirty="0">
                <a:solidFill>
                  <a:schemeClr val="bg2"/>
                </a:solidFill>
              </a:rPr>
              <a:t> Light Panels control over their lights.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It uses the </a:t>
            </a:r>
            <a:r>
              <a:rPr lang="en-US" sz="2000" b="1" dirty="0" err="1">
                <a:solidFill>
                  <a:schemeClr val="bg2"/>
                </a:solidFill>
              </a:rPr>
              <a:t>OpenAPI</a:t>
            </a:r>
            <a:r>
              <a:rPr lang="en-US" sz="2000" b="1" dirty="0">
                <a:solidFill>
                  <a:schemeClr val="bg2"/>
                </a:solidFill>
              </a:rPr>
              <a:t> provided by </a:t>
            </a:r>
            <a:r>
              <a:rPr lang="en-US" sz="2000" b="1" dirty="0" err="1">
                <a:solidFill>
                  <a:schemeClr val="bg2"/>
                </a:solidFill>
              </a:rPr>
              <a:t>Nanoleaf</a:t>
            </a:r>
            <a:r>
              <a:rPr lang="en-US" sz="2000" b="1" dirty="0">
                <a:solidFill>
                  <a:schemeClr val="bg2"/>
                </a:solidFill>
              </a:rPr>
              <a:t> to communicate with the panels over </a:t>
            </a:r>
            <a:r>
              <a:rPr lang="en-US" sz="2000" b="1" dirty="0" err="1">
                <a:solidFill>
                  <a:schemeClr val="bg2"/>
                </a:solidFill>
              </a:rPr>
              <a:t>WiFi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Set schedules for the lights to act as alarms or to ensure they are off at night.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7D6FE-9226-4819-B34D-B66528F73F14}"/>
              </a:ext>
            </a:extLst>
          </p:cNvPr>
          <p:cNvSpPr/>
          <p:nvPr/>
        </p:nvSpPr>
        <p:spPr>
          <a:xfrm>
            <a:off x="0" y="5452161"/>
            <a:ext cx="12192000" cy="1405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B71C2E4-CA50-40D9-A7AF-1E7EF002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291" y="1555173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AF12A105-3F18-49E7-863F-753F12459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6290" y="2862688"/>
            <a:ext cx="914400" cy="914400"/>
          </a:xfrm>
          <a:prstGeom prst="rect">
            <a:avLst/>
          </a:prstGeom>
        </p:spPr>
      </p:pic>
      <p:pic>
        <p:nvPicPr>
          <p:cNvPr id="22" name="Graphic 21" descr="Sun">
            <a:extLst>
              <a:ext uri="{FF2B5EF4-FFF2-40B4-BE49-F238E27FC236}">
                <a16:creationId xmlns:a16="http://schemas.microsoft.com/office/drawing/2014/main" id="{AB590CEF-7182-4B31-BD16-87ED17B17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5290" y="4309288"/>
            <a:ext cx="796401" cy="7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73239" y="4521434"/>
            <a:ext cx="1598853" cy="1569086"/>
            <a:chOff x="9695998" y="4157408"/>
            <a:chExt cx="1734002" cy="1569086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 control with API from app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For now, hard-coded API call to turn lights on/off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45730" y="2320082"/>
            <a:ext cx="1598853" cy="1322865"/>
            <a:chOff x="9695998" y="4157408"/>
            <a:chExt cx="1734002" cy="1322865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new Android project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Use the right tools from the beginning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2968" y="2223425"/>
            <a:ext cx="1594605" cy="1322865"/>
            <a:chOff x="1427303" y="2203556"/>
            <a:chExt cx="1594605" cy="132286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Manually use all API calls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Use PostMan to try all API calls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1572" y="4521434"/>
            <a:ext cx="1598853" cy="1322865"/>
            <a:chOff x="9695998" y="4157408"/>
            <a:chExt cx="1734002" cy="132286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Learn Android Fundamentals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 and Android Framework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150394"/>
            <a:ext cx="4284028" cy="978963"/>
            <a:chOff x="9379621" y="4410753"/>
            <a:chExt cx="2371352" cy="764075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1" y="4410753"/>
              <a:ext cx="23713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Goals for Proof of Concept</a:t>
              </a:r>
              <a:r>
                <a:rPr lang="id-ID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Figuring out how to put the pieces together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8443B55-B0AA-490F-84E6-541AAD24FC81}"/>
              </a:ext>
            </a:extLst>
          </p:cNvPr>
          <p:cNvGrpSpPr/>
          <p:nvPr/>
        </p:nvGrpSpPr>
        <p:grpSpPr>
          <a:xfrm>
            <a:off x="3064810" y="4631655"/>
            <a:ext cx="1271588" cy="1273175"/>
            <a:chOff x="27416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3" name="Graphic 22" descr="Head with Gears">
              <a:extLst>
                <a:ext uri="{FF2B5EF4-FFF2-40B4-BE49-F238E27FC236}">
                  <a16:creationId xmlns:a16="http://schemas.microsoft.com/office/drawing/2014/main" id="{E32EDDF7-B3AD-45A7-90EC-50A242933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5142" y="4341812"/>
              <a:ext cx="914400" cy="914400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265B400-C95E-4047-B5FB-DC9156088906}"/>
              </a:ext>
            </a:extLst>
          </p:cNvPr>
          <p:cNvGrpSpPr/>
          <p:nvPr/>
        </p:nvGrpSpPr>
        <p:grpSpPr>
          <a:xfrm>
            <a:off x="3180698" y="2266287"/>
            <a:ext cx="1397000" cy="1397000"/>
            <a:chOff x="3479325" y="229050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325" y="229050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9" name="Graphic 28" descr="Handshake">
              <a:extLst>
                <a:ext uri="{FF2B5EF4-FFF2-40B4-BE49-F238E27FC236}">
                  <a16:creationId xmlns:a16="http://schemas.microsoft.com/office/drawing/2014/main" id="{96A90CC0-EE64-48B8-A487-54621C49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0625" y="2515077"/>
              <a:ext cx="914400" cy="914400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8AED49-5915-49B7-A3AD-69A488E83589}"/>
              </a:ext>
            </a:extLst>
          </p:cNvPr>
          <p:cNvGrpSpPr/>
          <p:nvPr/>
        </p:nvGrpSpPr>
        <p:grpSpPr>
          <a:xfrm>
            <a:off x="7708956" y="2266287"/>
            <a:ext cx="1397000" cy="1397000"/>
            <a:chOff x="7222061" y="2273777"/>
            <a:chExt cx="1397000" cy="1397000"/>
          </a:xfrm>
        </p:grpSpPr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BA0ED79-AF4C-4FCE-82D3-B7DE877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2061" y="2273777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29" name="Graphic 228" descr="Hammer">
              <a:extLst>
                <a:ext uri="{FF2B5EF4-FFF2-40B4-BE49-F238E27FC236}">
                  <a16:creationId xmlns:a16="http://schemas.microsoft.com/office/drawing/2014/main" id="{93B17703-C444-41CF-8DD2-AC46EA33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3361" y="2449777"/>
              <a:ext cx="914400" cy="9144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2C98D-4858-445C-AE0A-AF8E1394D145}"/>
              </a:ext>
            </a:extLst>
          </p:cNvPr>
          <p:cNvGrpSpPr/>
          <p:nvPr/>
        </p:nvGrpSpPr>
        <p:grpSpPr>
          <a:xfrm>
            <a:off x="7751854" y="4637799"/>
            <a:ext cx="1397000" cy="1397000"/>
            <a:chOff x="7913512" y="4093277"/>
            <a:chExt cx="1397000" cy="1397000"/>
          </a:xfrm>
        </p:grpSpPr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4805C84D-85A2-476F-B1BE-1C0E3F1E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12" y="4093277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31" name="Graphic 230" descr="Power">
              <a:extLst>
                <a:ext uri="{FF2B5EF4-FFF2-40B4-BE49-F238E27FC236}">
                  <a16:creationId xmlns:a16="http://schemas.microsoft.com/office/drawing/2014/main" id="{F0E878C7-DF88-45D8-AF69-3790619F0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4812" y="4304255"/>
              <a:ext cx="914400" cy="914400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DA579BF-3A10-4B61-9154-24F6CEF77D24}"/>
              </a:ext>
            </a:extLst>
          </p:cNvPr>
          <p:cNvGrpSpPr/>
          <p:nvPr/>
        </p:nvGrpSpPr>
        <p:grpSpPr>
          <a:xfrm>
            <a:off x="5397500" y="1310080"/>
            <a:ext cx="1397000" cy="1397000"/>
            <a:chOff x="5353742" y="1261725"/>
            <a:chExt cx="1397000" cy="1397000"/>
          </a:xfrm>
        </p:grpSpPr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C886F5B9-6601-4FDD-A667-5F9C9DDC4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42" y="12617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33" name="Graphic 232" descr="Puzzle">
              <a:extLst>
                <a:ext uri="{FF2B5EF4-FFF2-40B4-BE49-F238E27FC236}">
                  <a16:creationId xmlns:a16="http://schemas.microsoft.com/office/drawing/2014/main" id="{D6477E78-46B1-42F2-A803-D1580ED2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90794" y="1496628"/>
              <a:ext cx="914400" cy="914400"/>
            </a:xfrm>
            <a:prstGeom prst="rect">
              <a:avLst/>
            </a:prstGeom>
          </p:spPr>
        </p:pic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824E1D71-43F4-4D61-8F87-BF7B2315A0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2766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 descr="This image is of an abstract shape. ">
            <a:extLst>
              <a:ext uri="{FF2B5EF4-FFF2-40B4-BE49-F238E27FC236}">
                <a16:creationId xmlns:a16="http://schemas.microsoft.com/office/drawing/2014/main" id="{957A1E5A-8F55-429D-A2C1-7D61930DDFE6}"/>
              </a:ext>
            </a:extLst>
          </p:cNvPr>
          <p:cNvGrpSpPr/>
          <p:nvPr/>
        </p:nvGrpSpPr>
        <p:grpSpPr>
          <a:xfrm rot="15309759">
            <a:off x="8286430" y="3654363"/>
            <a:ext cx="4736736" cy="6407275"/>
            <a:chOff x="4855953" y="-2833465"/>
            <a:chExt cx="8948964" cy="12105059"/>
          </a:xfrm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14BD0C74-6323-4550-B571-FEEDA5C19AE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AAF2FD0-0968-49AB-B1CA-C2F56823DC7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B1A1CB1C-9D0C-476D-8AA4-4E71F050D2E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Preparing for the demo.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Scrum Stories Selected Why They Were Chosen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800992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hlinkClick r:id="rId3"/>
              </a:rPr>
              <a:t>Click here for the list of the stories in the demo sprint</a:t>
            </a:r>
            <a:endParaRPr lang="en-US" b="1" dirty="0">
              <a:latin typeface="Segoe UI" panose="020B0502040204020203" pitchFamily="34" charset="0"/>
            </a:endParaRPr>
          </a:p>
        </p:txBody>
      </p:sp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B0B059-A6A5-4B10-8954-7E7A3723BCE7}"/>
              </a:ext>
            </a:extLst>
          </p:cNvPr>
          <p:cNvSpPr txBox="1"/>
          <p:nvPr/>
        </p:nvSpPr>
        <p:spPr>
          <a:xfrm>
            <a:off x="654627" y="3169447"/>
            <a:ext cx="5369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30553"/>
                </a:solidFill>
                <a:latin typeface="+mj-lt"/>
              </a:rPr>
              <a:t>The idea behind choosing the stories was to present a proof of concept of my project:</a:t>
            </a:r>
          </a:p>
          <a:p>
            <a:endParaRPr lang="en-US" sz="2000" dirty="0">
              <a:solidFill>
                <a:srgbClr val="03055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Learn how to use of the Open API by NanoLeaf by controlling lights with 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Complete most hands-on learning about Android development on Udacity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Start making Android project with simple UI</a:t>
            </a:r>
          </a:p>
        </p:txBody>
      </p:sp>
      <p:pic>
        <p:nvPicPr>
          <p:cNvPr id="57" name="Graphic 56" descr="List">
            <a:extLst>
              <a:ext uri="{FF2B5EF4-FFF2-40B4-BE49-F238E27FC236}">
                <a16:creationId xmlns:a16="http://schemas.microsoft.com/office/drawing/2014/main" id="{A3BC2828-90D9-40C5-8DFF-C723A06F5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498" y="1456370"/>
            <a:ext cx="2998764" cy="29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Accomplishments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723900" y="1120676"/>
            <a:ext cx="53692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Made list of all API calls in </a:t>
            </a:r>
            <a:r>
              <a:rPr lang="en-US" sz="2000" dirty="0" err="1">
                <a:solidFill>
                  <a:srgbClr val="030553"/>
                </a:solidFill>
                <a:latin typeface="+mj-lt"/>
              </a:rPr>
              <a:t>PostMan</a:t>
            </a:r>
            <a:r>
              <a:rPr lang="en-US" sz="2000" dirty="0">
                <a:solidFill>
                  <a:srgbClr val="030553"/>
                </a:solidFill>
                <a:latin typeface="+mj-lt"/>
              </a:rPr>
              <a:t> using hardcoded </a:t>
            </a:r>
            <a:r>
              <a:rPr lang="en-US" sz="2000" dirty="0" err="1">
                <a:solidFill>
                  <a:srgbClr val="030553"/>
                </a:solidFill>
                <a:latin typeface="+mj-lt"/>
              </a:rPr>
              <a:t>Auth</a:t>
            </a:r>
            <a:r>
              <a:rPr lang="en-US" sz="2000" dirty="0">
                <a:solidFill>
                  <a:srgbClr val="030553"/>
                </a:solidFill>
                <a:latin typeface="+mj-lt"/>
              </a:rPr>
              <a:t> tokens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  <a:hlinkClick r:id="rId2"/>
              </a:rPr>
              <a:t>Completed 7 and a half Lessons on Udacity</a:t>
            </a:r>
            <a:endParaRPr lang="en-US" sz="2000" dirty="0">
              <a:solidFill>
                <a:srgbClr val="030553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Create first Android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Learn how permissions work and how to connect to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Using a </a:t>
            </a:r>
            <a:r>
              <a:rPr lang="en-US" sz="2000" dirty="0" err="1">
                <a:solidFill>
                  <a:srgbClr val="030553"/>
                </a:solidFill>
                <a:latin typeface="+mj-lt"/>
              </a:rPr>
              <a:t>RecylcerView</a:t>
            </a:r>
            <a:r>
              <a:rPr lang="en-US" sz="2000" dirty="0">
                <a:solidFill>
                  <a:srgbClr val="030553"/>
                </a:solidFill>
                <a:latin typeface="+mj-lt"/>
              </a:rPr>
              <a:t> to improve performance in the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Passing data between different screens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The Lifecycle of an Android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How to Store Preferences (and other storage types)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Using Content Providers (accessing shared storage from an app)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Android Architecture Components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54C7C3-0749-4939-8A54-EC4F2B7AFBCA}"/>
              </a:ext>
            </a:extLst>
          </p:cNvPr>
          <p:cNvSpPr txBox="1"/>
          <p:nvPr/>
        </p:nvSpPr>
        <p:spPr>
          <a:xfrm>
            <a:off x="6136666" y="1120675"/>
            <a:ext cx="5369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553"/>
                </a:solidFill>
                <a:latin typeface="+mj-lt"/>
              </a:rPr>
              <a:t>Created project for demo which includes some UI objects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9EDECE-CBB0-4C07-8514-8FD4AA9784F3}"/>
              </a:ext>
            </a:extLst>
          </p:cNvPr>
          <p:cNvSpPr/>
          <p:nvPr/>
        </p:nvSpPr>
        <p:spPr>
          <a:xfrm>
            <a:off x="6078390" y="2496252"/>
            <a:ext cx="535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</a:rPr>
              <a:t>With a concrete list of what I wanted to demo, making progress towards checking of items on the list was easy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766367">
            <a:off x="7054703" y="4021924"/>
            <a:ext cx="7067566" cy="7178392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Goals that weren’t completed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617882" y="1646619"/>
            <a:ext cx="9970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Ideally the LytCtrl app would be able to make an </a:t>
            </a:r>
            <a:r>
              <a:rPr lang="en-US" sz="2400" dirty="0" err="1">
                <a:solidFill>
                  <a:srgbClr val="030553"/>
                </a:solidFill>
                <a:latin typeface="+mj-lt"/>
              </a:rPr>
              <a:t>api</a:t>
            </a:r>
            <a:r>
              <a:rPr lang="en-US" sz="2400" dirty="0">
                <a:solidFill>
                  <a:srgbClr val="030553"/>
                </a:solidFill>
                <a:latin typeface="+mj-lt"/>
              </a:rPr>
              <a:t> call when the button was selected to toggle the lights on/off.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Originally wanted to have discovery as part of the demo: After learning more about the API and how discovery works, it could not be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Timed SSDP NOTIFY calls every 60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SSDP is a new protocol that requires more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Unless on a home network, SSDP may be forbidden</a:t>
            </a:r>
          </a:p>
        </p:txBody>
      </p:sp>
    </p:spTree>
    <p:extLst>
      <p:ext uri="{BB962C8B-B14F-4D97-AF65-F5344CB8AC3E}">
        <p14:creationId xmlns:p14="http://schemas.microsoft.com/office/powerpoint/2010/main" val="111276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1182687">
            <a:off x="7385295" y="3678106"/>
            <a:ext cx="7067566" cy="7178392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Issues and Methods to Resolve Them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533086" y="1266791"/>
            <a:ext cx="9970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Initially I thought the </a:t>
            </a:r>
            <a:r>
              <a:rPr lang="en-US" sz="2400" dirty="0" err="1">
                <a:solidFill>
                  <a:srgbClr val="030553"/>
                </a:solidFill>
                <a:latin typeface="+mj-lt"/>
              </a:rPr>
              <a:t>Nanoleaf</a:t>
            </a:r>
            <a:r>
              <a:rPr lang="en-US" sz="2400" dirty="0">
                <a:solidFill>
                  <a:srgbClr val="030553"/>
                </a:solidFill>
                <a:latin typeface="+mj-lt"/>
              </a:rPr>
              <a:t> SDK was required to be able to make calls to the light panels. One night I spent 4 hours trying to get it installed (required Cygwin on Windows and a bunch of dependencies/packages). The following day I was talking with coworkers and realized that is not usually how API calls work and found more documentation on the website.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Going through Udacity has had a few issues as well. One of the lessons is completely absent from the website but the example code is</a:t>
            </a:r>
            <a:br>
              <a:rPr lang="en-US" sz="2400" dirty="0">
                <a:solidFill>
                  <a:srgbClr val="030553"/>
                </a:solidFill>
                <a:latin typeface="+mj-lt"/>
              </a:rPr>
            </a:br>
            <a:r>
              <a:rPr lang="en-US" sz="2400" dirty="0">
                <a:solidFill>
                  <a:srgbClr val="030553"/>
                </a:solidFill>
                <a:latin typeface="+mj-lt"/>
              </a:rPr>
              <a:t>still in the repository. Had to teach myself SQLite.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Unable to make the buttons work on the app. Still</a:t>
            </a:r>
            <a:br>
              <a:rPr lang="en-US" sz="2400" dirty="0">
                <a:solidFill>
                  <a:srgbClr val="030553"/>
                </a:solidFill>
                <a:latin typeface="+mj-lt"/>
              </a:rPr>
            </a:br>
            <a:r>
              <a:rPr lang="en-US" sz="2400" dirty="0">
                <a:solidFill>
                  <a:srgbClr val="030553"/>
                </a:solidFill>
                <a:latin typeface="+mj-lt"/>
              </a:rPr>
              <a:t>working on resolving it.</a:t>
            </a:r>
          </a:p>
        </p:txBody>
      </p:sp>
    </p:spTree>
    <p:extLst>
      <p:ext uri="{BB962C8B-B14F-4D97-AF65-F5344CB8AC3E}">
        <p14:creationId xmlns:p14="http://schemas.microsoft.com/office/powerpoint/2010/main" val="102697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1182687">
            <a:off x="7385295" y="3678106"/>
            <a:ext cx="7067566" cy="7178392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Planning Winter Term 2019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533086" y="1266791"/>
            <a:ext cx="9970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Stories to be carried over to next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Finish Udacity course to understand good practices for Android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Get HTTP requests working from app to make API calls (turn on light, turn off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Stories to focus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Finish designing UI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Create all of the screens to be seen on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Make the features work</a:t>
            </a:r>
          </a:p>
        </p:txBody>
      </p:sp>
    </p:spTree>
    <p:extLst>
      <p:ext uri="{BB962C8B-B14F-4D97-AF65-F5344CB8AC3E}">
        <p14:creationId xmlns:p14="http://schemas.microsoft.com/office/powerpoint/2010/main" val="128946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667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Intro to LytCtrl</vt:lpstr>
      <vt:lpstr>Human resources slide 4</vt:lpstr>
      <vt:lpstr>Human resources slide 8</vt:lpstr>
      <vt:lpstr>Human resources slide 9</vt:lpstr>
      <vt:lpstr>Human resources slide 9</vt:lpstr>
      <vt:lpstr>Human resources slide 9</vt:lpstr>
      <vt:lpstr>Human resources slide 9</vt:lpstr>
      <vt:lpstr>Human resources slide 10</vt:lpstr>
      <vt:lpstr>Human resources slide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2018-12-04T06:12:03Z</dcterms:created>
  <dcterms:modified xsi:type="dcterms:W3CDTF">2018-12-04T22:26:31Z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