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0" r:id="rId2"/>
  </p:sldMasterIdLst>
  <p:notesMasterIdLst>
    <p:notesMasterId r:id="rId4"/>
  </p:notesMasterIdLst>
  <p:sldIdLst>
    <p:sldId id="256" r:id="rId3"/>
  </p:sldIdLst>
  <p:sldSz cx="36576000" cy="246888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1pPr>
    <a:lvl2pPr marL="363538" indent="93663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2pPr>
    <a:lvl3pPr marL="728663" indent="185738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3pPr>
    <a:lvl4pPr marL="1093788" indent="277813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4pPr>
    <a:lvl5pPr marL="1457325" indent="371475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>
          <p15:clr>
            <a:srgbClr val="A4A3A4"/>
          </p15:clr>
        </p15:guide>
        <p15:guide id="2" orient="horz" pos="15214">
          <p15:clr>
            <a:srgbClr val="A4A3A4"/>
          </p15:clr>
        </p15:guide>
        <p15:guide id="3" pos="364">
          <p15:clr>
            <a:srgbClr val="A4A3A4"/>
          </p15:clr>
        </p15:guide>
        <p15:guide id="4" pos="5760">
          <p15:clr>
            <a:srgbClr val="A4A3A4"/>
          </p15:clr>
        </p15:guide>
        <p15:guide id="5" pos="17280">
          <p15:clr>
            <a:srgbClr val="A4A3A4"/>
          </p15:clr>
        </p15:guide>
        <p15:guide id="6" pos="22656" userDrawn="1">
          <p15:clr>
            <a:srgbClr val="A4A3A4"/>
          </p15:clr>
        </p15:guide>
        <p15:guide id="7" pos="1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0000"/>
    <a:srgbClr val="FF9900"/>
    <a:srgbClr val="993300"/>
    <a:srgbClr val="00FFFF"/>
    <a:srgbClr val="3399FF"/>
    <a:srgbClr val="0066FF"/>
    <a:srgbClr val="003466"/>
    <a:srgbClr val="FEF3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50" autoAdjust="0"/>
  </p:normalViewPr>
  <p:slideViewPr>
    <p:cSldViewPr showGuides="1">
      <p:cViewPr>
        <p:scale>
          <a:sx n="60" d="100"/>
          <a:sy n="60" d="100"/>
        </p:scale>
        <p:origin x="-2340" y="-1962"/>
      </p:cViewPr>
      <p:guideLst>
        <p:guide orient="horz" pos="2664"/>
        <p:guide orient="horz" pos="15214"/>
        <p:guide pos="364"/>
        <p:guide pos="5760"/>
        <p:guide pos="17280"/>
        <p:guide pos="22656"/>
        <p:guide pos="1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4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AFD34A07-7CD9-4036-8A4F-91333A0F16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5348F3BE-691A-4AB7-93F6-E13B6FDB3BA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FAAB897-9477-4039-BA02-BEEFB937315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20725"/>
            <a:ext cx="53340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E916DBCD-1514-49DC-92EF-0530650900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61145A57-4846-4365-8CC7-4A4E0EECA5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2B050673-5CD6-40E7-824B-372859206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DE6B36-D735-4D31-AFA5-A07FA04E2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36353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72866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09378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45732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1823314" algn="l" defTabSz="364663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6pPr>
    <a:lvl7pPr marL="2187976" algn="l" defTabSz="364663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7pPr>
    <a:lvl8pPr marL="2552639" algn="l" defTabSz="364663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8pPr>
    <a:lvl9pPr marL="2917302" algn="l" defTabSz="364663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910EC7A9-900E-4FCA-8816-084752481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375EE7-76A4-4AA0-A520-EBBCF27B42FF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2DDC25E-D6F2-4C77-B753-2EB3F06872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8CE18BF6-15B7-40CC-BB48-5822D5764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957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729" y="7670006"/>
            <a:ext cx="31088542" cy="5291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136" y="13989844"/>
            <a:ext cx="25603729" cy="6310313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89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49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47813" y="954882"/>
            <a:ext cx="8789458" cy="231969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115" y="954882"/>
            <a:ext cx="26242698" cy="23196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288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729" y="7670006"/>
            <a:ext cx="31088542" cy="5291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136" y="13989844"/>
            <a:ext cx="25603729" cy="6310313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83994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219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5865079"/>
            <a:ext cx="31089865" cy="4902994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0464404"/>
            <a:ext cx="31089865" cy="5400675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85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115" y="4229100"/>
            <a:ext cx="3970073" cy="1992272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188" y="4229100"/>
            <a:ext cx="3971396" cy="1992272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293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988219"/>
            <a:ext cx="32919458" cy="411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71" y="5526882"/>
            <a:ext cx="16160750" cy="23026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271" y="7829550"/>
            <a:ext cx="16160750" cy="142243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366" y="5526882"/>
            <a:ext cx="16167364" cy="23026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366" y="7829550"/>
            <a:ext cx="16167364" cy="142243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9806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446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66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983456"/>
            <a:ext cx="12033250" cy="418266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729" y="983456"/>
            <a:ext cx="20447000" cy="210704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271" y="5166122"/>
            <a:ext cx="12033250" cy="1688782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7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04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886" y="17281923"/>
            <a:ext cx="21945864" cy="204073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886" y="2206229"/>
            <a:ext cx="21945864" cy="1481256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886" y="19322654"/>
            <a:ext cx="21945864" cy="28967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917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8436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47813" y="954882"/>
            <a:ext cx="8789458" cy="231969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115" y="954882"/>
            <a:ext cx="26242698" cy="23196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1321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8A4D-EE88-4EEF-88FC-95DF9D3A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48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5865079"/>
            <a:ext cx="31089865" cy="4902994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0464404"/>
            <a:ext cx="31089865" cy="5400675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115" y="4229100"/>
            <a:ext cx="4046802" cy="1992272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917" y="4229100"/>
            <a:ext cx="4046803" cy="1992272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3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988219"/>
            <a:ext cx="32919458" cy="411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71" y="5526882"/>
            <a:ext cx="16160750" cy="23026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271" y="7829550"/>
            <a:ext cx="16160750" cy="142243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366" y="5526882"/>
            <a:ext cx="16167364" cy="23026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366" y="7829550"/>
            <a:ext cx="16167364" cy="142243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451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790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22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983456"/>
            <a:ext cx="12033250" cy="418266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729" y="983456"/>
            <a:ext cx="20447000" cy="210704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271" y="5166122"/>
            <a:ext cx="12033250" cy="1688782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953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886" y="17281923"/>
            <a:ext cx="21945864" cy="204073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886" y="2206229"/>
            <a:ext cx="21945864" cy="1481256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886" y="19322654"/>
            <a:ext cx="21945864" cy="28967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41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>
            <a:extLst>
              <a:ext uri="{FF2B5EF4-FFF2-40B4-BE49-F238E27FC236}">
                <a16:creationId xmlns:a16="http://schemas.microsoft.com/office/drawing/2014/main" id="{5DB6A4F2-869E-4482-ACFC-258894CC86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6576000" cy="3600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/>
          </a:p>
        </p:txBody>
      </p:sp>
      <p:sp>
        <p:nvSpPr>
          <p:cNvPr id="1027" name="Rectangle 33">
            <a:extLst>
              <a:ext uri="{FF2B5EF4-FFF2-40B4-BE49-F238E27FC236}">
                <a16:creationId xmlns:a16="http://schemas.microsoft.com/office/drawing/2014/main" id="{4A5F0AF9-3D58-46F5-978C-B96A4B3156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7850" y="4229100"/>
            <a:ext cx="8221663" cy="19923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/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5A1016A5-B138-40FF-A013-E7BAE91DC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600450"/>
            <a:ext cx="36576000" cy="98425"/>
          </a:xfrm>
          <a:prstGeom prst="rect">
            <a:avLst/>
          </a:prstGeom>
          <a:solidFill>
            <a:srgbClr val="66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/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928654D0-CD8A-476A-832D-FDA9700055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8000" y="24334788"/>
            <a:ext cx="20955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68450" tIns="34218" rIns="68450" bIns="34218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75" b="1">
                <a:solidFill>
                  <a:schemeClr val="bg2"/>
                </a:solidFill>
                <a:latin typeface="Arial" panose="020B0604020202020204" pitchFamily="34" charset="0"/>
              </a:rPr>
              <a:t>TEMPLATE DESIGN © 2007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50" b="1">
                <a:solidFill>
                  <a:schemeClr val="bg2"/>
                </a:solidFill>
                <a:latin typeface="Arial" panose="020B0604020202020204" pitchFamily="34" charset="0"/>
              </a:rPr>
              <a:t>www.PosterPresentations.com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F4A8A5A1-11AA-4640-B0C2-30C51A551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955675"/>
            <a:ext cx="349377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16">
            <a:extLst>
              <a:ext uri="{FF2B5EF4-FFF2-40B4-BE49-F238E27FC236}">
                <a16:creationId xmlns:a16="http://schemas.microsoft.com/office/drawing/2014/main" id="{330CAE4B-D0FE-43EA-AEEC-99125F355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4229100"/>
            <a:ext cx="8221663" cy="1992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1032" name="Rectangle 25">
            <a:extLst>
              <a:ext uri="{FF2B5EF4-FFF2-40B4-BE49-F238E27FC236}">
                <a16:creationId xmlns:a16="http://schemas.microsoft.com/office/drawing/2014/main" id="{A1526E45-B3DD-4CC9-9266-8CF6EEEADA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6576000" cy="246888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/>
          </a:p>
        </p:txBody>
      </p:sp>
      <p:sp>
        <p:nvSpPr>
          <p:cNvPr id="1033" name="Rectangle 32">
            <a:extLst>
              <a:ext uri="{FF2B5EF4-FFF2-40B4-BE49-F238E27FC236}">
                <a16:creationId xmlns:a16="http://schemas.microsoft.com/office/drawing/2014/main" id="{B31F3DE9-0548-4F30-85EB-9E14C39E3F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85313" y="4229100"/>
            <a:ext cx="8458200" cy="19923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/>
          </a:p>
        </p:txBody>
      </p:sp>
      <p:sp>
        <p:nvSpPr>
          <p:cNvPr id="1034" name="Rectangle 34">
            <a:extLst>
              <a:ext uri="{FF2B5EF4-FFF2-40B4-BE49-F238E27FC236}">
                <a16:creationId xmlns:a16="http://schemas.microsoft.com/office/drawing/2014/main" id="{849706F4-9848-49AB-A19E-5167B4CC60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629313" y="4229100"/>
            <a:ext cx="8458200" cy="19923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/>
          </a:p>
        </p:txBody>
      </p:sp>
      <p:sp>
        <p:nvSpPr>
          <p:cNvPr id="1035" name="Rectangle 35">
            <a:extLst>
              <a:ext uri="{FF2B5EF4-FFF2-40B4-BE49-F238E27FC236}">
                <a16:creationId xmlns:a16="http://schemas.microsoft.com/office/drawing/2014/main" id="{13E954CB-A12B-4429-AFA0-5E770CDDE6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774900" y="4229100"/>
            <a:ext cx="8223250" cy="19923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Arial Black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Arial Black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Arial Black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Arial Black" charset="0"/>
          <a:ea typeface="MS PGothic" panose="020B0600070205080204" pitchFamily="34" charset="-128"/>
          <a:cs typeface="ＭＳ Ｐゴシック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charset="0"/>
          <a:ea typeface="ＭＳ Ｐゴシック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charset="0"/>
          <a:ea typeface="ＭＳ Ｐゴシック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charset="0"/>
          <a:ea typeface="ＭＳ Ｐゴシック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54038" indent="-211138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425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425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425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4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">
            <a:extLst>
              <a:ext uri="{FF2B5EF4-FFF2-40B4-BE49-F238E27FC236}">
                <a16:creationId xmlns:a16="http://schemas.microsoft.com/office/drawing/2014/main" id="{A6A6ABCD-69C5-49FF-BF30-A4A48854E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82138" y="4229100"/>
            <a:ext cx="17605375" cy="19923125"/>
          </a:xfrm>
          <a:prstGeom prst="rect">
            <a:avLst/>
          </a:prstGeom>
          <a:solidFill>
            <a:srgbClr val="D7D7D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/>
          </a:p>
        </p:txBody>
      </p:sp>
      <p:sp>
        <p:nvSpPr>
          <p:cNvPr id="2051" name="Rectangle 7">
            <a:extLst>
              <a:ext uri="{FF2B5EF4-FFF2-40B4-BE49-F238E27FC236}">
                <a16:creationId xmlns:a16="http://schemas.microsoft.com/office/drawing/2014/main" id="{68038169-ADB4-4839-B4C3-5D3BC04863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6576000" cy="3600450"/>
          </a:xfrm>
          <a:prstGeom prst="rect">
            <a:avLst/>
          </a:prstGeom>
          <a:solidFill>
            <a:srgbClr val="D7D7D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/>
          </a:p>
        </p:txBody>
      </p:sp>
      <p:sp>
        <p:nvSpPr>
          <p:cNvPr id="2052" name="Rectangle 8">
            <a:extLst>
              <a:ext uri="{FF2B5EF4-FFF2-40B4-BE49-F238E27FC236}">
                <a16:creationId xmlns:a16="http://schemas.microsoft.com/office/drawing/2014/main" id="{C9625DD5-677E-40D1-AAC8-8D9A0143B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7850" y="4229100"/>
            <a:ext cx="8221663" cy="19923125"/>
          </a:xfrm>
          <a:prstGeom prst="rect">
            <a:avLst/>
          </a:prstGeom>
          <a:solidFill>
            <a:srgbClr val="D7D7D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/>
          </a:p>
        </p:txBody>
      </p:sp>
      <p:sp>
        <p:nvSpPr>
          <p:cNvPr id="2053" name="Rectangle 9">
            <a:extLst>
              <a:ext uri="{FF2B5EF4-FFF2-40B4-BE49-F238E27FC236}">
                <a16:creationId xmlns:a16="http://schemas.microsoft.com/office/drawing/2014/main" id="{A111E6DC-0754-4094-B6D4-B3079C40B7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600450"/>
            <a:ext cx="36576000" cy="98425"/>
          </a:xfrm>
          <a:prstGeom prst="rect">
            <a:avLst/>
          </a:prstGeom>
          <a:solidFill>
            <a:srgbClr val="66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/>
          </a:p>
        </p:txBody>
      </p:sp>
      <p:sp>
        <p:nvSpPr>
          <p:cNvPr id="200714" name="Text Box 10">
            <a:extLst>
              <a:ext uri="{FF2B5EF4-FFF2-40B4-BE49-F238E27FC236}">
                <a16:creationId xmlns:a16="http://schemas.microsoft.com/office/drawing/2014/main" id="{073418E4-C5F9-4992-A9B8-B0803447F6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8000" y="24334788"/>
            <a:ext cx="20955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68450" tIns="34218" rIns="68450" bIns="34218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75" b="1">
                <a:solidFill>
                  <a:schemeClr val="bg2"/>
                </a:solidFill>
                <a:latin typeface="Arial" panose="020B0604020202020204" pitchFamily="34" charset="0"/>
              </a:rPr>
              <a:t>TEMPLATE DESIGN © 2007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50" b="1">
                <a:solidFill>
                  <a:schemeClr val="bg2"/>
                </a:solidFill>
                <a:latin typeface="Arial" panose="020B0604020202020204" pitchFamily="34" charset="0"/>
              </a:rPr>
              <a:t>www.PosterPresentations.com</a:t>
            </a:r>
          </a:p>
        </p:txBody>
      </p:sp>
      <p:sp>
        <p:nvSpPr>
          <p:cNvPr id="2055" name="Rectangle 11">
            <a:extLst>
              <a:ext uri="{FF2B5EF4-FFF2-40B4-BE49-F238E27FC236}">
                <a16:creationId xmlns:a16="http://schemas.microsoft.com/office/drawing/2014/main" id="{FDB6B0B6-852E-4F67-96E4-6C73A73C3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955675"/>
            <a:ext cx="349377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6" name="Rectangle 12">
            <a:extLst>
              <a:ext uri="{FF2B5EF4-FFF2-40B4-BE49-F238E27FC236}">
                <a16:creationId xmlns:a16="http://schemas.microsoft.com/office/drawing/2014/main" id="{8CFEC6E8-3571-4055-86A2-07F2C7E30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4229100"/>
            <a:ext cx="8069263" cy="1992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2057" name="Rectangle 13">
            <a:extLst>
              <a:ext uri="{FF2B5EF4-FFF2-40B4-BE49-F238E27FC236}">
                <a16:creationId xmlns:a16="http://schemas.microsoft.com/office/drawing/2014/main" id="{CE5BD6E1-3FD3-4ACB-BC0D-DFDCF62C5B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6576000" cy="246888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/>
          </a:p>
        </p:txBody>
      </p:sp>
      <p:sp>
        <p:nvSpPr>
          <p:cNvPr id="2058" name="Rectangle 16">
            <a:extLst>
              <a:ext uri="{FF2B5EF4-FFF2-40B4-BE49-F238E27FC236}">
                <a16:creationId xmlns:a16="http://schemas.microsoft.com/office/drawing/2014/main" id="{2AD64D47-3A67-405F-9ABD-F1878B7DD5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774900" y="4229100"/>
            <a:ext cx="8223250" cy="19923125"/>
          </a:xfrm>
          <a:prstGeom prst="rect">
            <a:avLst/>
          </a:prstGeom>
          <a:solidFill>
            <a:srgbClr val="D7D7D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ＭＳ Ｐゴシック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ＭＳ Ｐゴシック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ＭＳ Ｐゴシック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aspberrypi.org/" TargetMode="External"/><Relationship Id="rId13" Type="http://schemas.openxmlformats.org/officeDocument/2006/relationships/image" Target="../media/image4.jpg"/><Relationship Id="rId18" Type="http://schemas.openxmlformats.org/officeDocument/2006/relationships/image" Target="../media/image9.svg"/><Relationship Id="rId26" Type="http://schemas.openxmlformats.org/officeDocument/2006/relationships/image" Target="../media/image17.svg"/><Relationship Id="rId39" Type="http://schemas.openxmlformats.org/officeDocument/2006/relationships/image" Target="../media/image30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2.png"/><Relationship Id="rId34" Type="http://schemas.openxmlformats.org/officeDocument/2006/relationships/image" Target="../media/image25.svg"/><Relationship Id="rId42" Type="http://schemas.openxmlformats.org/officeDocument/2006/relationships/image" Target="../media/image33.png"/><Relationship Id="rId7" Type="http://schemas.openxmlformats.org/officeDocument/2006/relationships/hyperlink" Target="http://www.nanoleaf.me/" TargetMode="External"/><Relationship Id="rId12" Type="http://schemas.openxmlformats.org/officeDocument/2006/relationships/image" Target="../media/image3.jpg"/><Relationship Id="rId17" Type="http://schemas.openxmlformats.org/officeDocument/2006/relationships/image" Target="../media/image8.png"/><Relationship Id="rId25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image" Target="../media/image29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svg"/><Relationship Id="rId20" Type="http://schemas.openxmlformats.org/officeDocument/2006/relationships/image" Target="../media/image11.svg"/><Relationship Id="rId29" Type="http://schemas.openxmlformats.org/officeDocument/2006/relationships/image" Target="../media/image20.png"/><Relationship Id="rId41" Type="http://schemas.openxmlformats.org/officeDocument/2006/relationships/image" Target="../media/image3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11" Type="http://schemas.openxmlformats.org/officeDocument/2006/relationships/hyperlink" Target="http://www.python.org/" TargetMode="External"/><Relationship Id="rId24" Type="http://schemas.openxmlformats.org/officeDocument/2006/relationships/image" Target="../media/image15.png"/><Relationship Id="rId32" Type="http://schemas.openxmlformats.org/officeDocument/2006/relationships/image" Target="../media/image23.svg"/><Relationship Id="rId37" Type="http://schemas.openxmlformats.org/officeDocument/2006/relationships/image" Target="../media/image28.png"/><Relationship Id="rId40" Type="http://schemas.openxmlformats.org/officeDocument/2006/relationships/image" Target="../media/image31.svg"/><Relationship Id="rId45" Type="http://schemas.openxmlformats.org/officeDocument/2006/relationships/image" Target="../media/image36.svg"/><Relationship Id="rId5" Type="http://schemas.openxmlformats.org/officeDocument/2006/relationships/image" Target="../media/image1.wmf"/><Relationship Id="rId15" Type="http://schemas.openxmlformats.org/officeDocument/2006/relationships/image" Target="../media/image6.png"/><Relationship Id="rId23" Type="http://schemas.openxmlformats.org/officeDocument/2006/relationships/image" Target="../media/image14.svg"/><Relationship Id="rId28" Type="http://schemas.openxmlformats.org/officeDocument/2006/relationships/image" Target="../media/image19.svg"/><Relationship Id="rId36" Type="http://schemas.openxmlformats.org/officeDocument/2006/relationships/image" Target="../media/image27.svg"/><Relationship Id="rId10" Type="http://schemas.openxmlformats.org/officeDocument/2006/relationships/hyperlink" Target="flask.pocoo.org" TargetMode="External"/><Relationship Id="rId19" Type="http://schemas.openxmlformats.org/officeDocument/2006/relationships/image" Target="../media/image10.png"/><Relationship Id="rId31" Type="http://schemas.openxmlformats.org/officeDocument/2006/relationships/image" Target="../media/image22.png"/><Relationship Id="rId44" Type="http://schemas.openxmlformats.org/officeDocument/2006/relationships/image" Target="../media/image35.png"/><Relationship Id="rId4" Type="http://schemas.openxmlformats.org/officeDocument/2006/relationships/oleObject" Target="../embeddings/oleObject1.bin"/><Relationship Id="rId9" Type="http://schemas.openxmlformats.org/officeDocument/2006/relationships/hyperlink" Target="developer.android.com" TargetMode="External"/><Relationship Id="rId14" Type="http://schemas.openxmlformats.org/officeDocument/2006/relationships/image" Target="../media/image5.png"/><Relationship Id="rId22" Type="http://schemas.openxmlformats.org/officeDocument/2006/relationships/image" Target="../media/image13.png"/><Relationship Id="rId27" Type="http://schemas.openxmlformats.org/officeDocument/2006/relationships/image" Target="../media/image18.png"/><Relationship Id="rId30" Type="http://schemas.openxmlformats.org/officeDocument/2006/relationships/image" Target="../media/image21.svg"/><Relationship Id="rId35" Type="http://schemas.openxmlformats.org/officeDocument/2006/relationships/image" Target="../media/image26.png"/><Relationship Id="rId43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rgbClr val="7030A0"/>
            </a:gs>
            <a:gs pos="77000">
              <a:srgbClr val="00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EF7A372C-8362-48C2-B1A3-8D6FEF21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3" y="368300"/>
            <a:ext cx="16459200" cy="13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32" tIns="34211" rIns="68432" bIns="34211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4950" dirty="0">
                <a:solidFill>
                  <a:srgbClr val="002060"/>
                </a:solidFill>
                <a:latin typeface="+mn-lt"/>
              </a:rPr>
              <a:t>Light Control</a:t>
            </a:r>
            <a:br>
              <a:rPr lang="en-US" altLang="en-US" sz="4950" dirty="0">
                <a:solidFill>
                  <a:srgbClr val="002060"/>
                </a:solidFill>
                <a:latin typeface="+mn-lt"/>
              </a:rPr>
            </a:br>
            <a:r>
              <a:rPr lang="en-US" altLang="en-US" sz="3600" dirty="0">
                <a:solidFill>
                  <a:srgbClr val="002060"/>
                </a:solidFill>
                <a:latin typeface="+mn-lt"/>
              </a:rPr>
              <a:t>An Android App for your Nanoleaf Light Panels</a:t>
            </a:r>
            <a:endParaRPr lang="en-US" altLang="en-US" sz="21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099" name="Text Box 7">
            <a:extLst>
              <a:ext uri="{FF2B5EF4-FFF2-40B4-BE49-F238E27FC236}">
                <a16:creationId xmlns:a16="http://schemas.microsoft.com/office/drawing/2014/main" id="{BD0A9276-4258-4547-95FF-D5B86E776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7" y="4535728"/>
            <a:ext cx="7396162" cy="4381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8F8F8"/>
                </a:solidFill>
                <a:latin typeface="+mn-lt"/>
              </a:rPr>
              <a:t>Introduction</a:t>
            </a:r>
          </a:p>
        </p:txBody>
      </p:sp>
      <p:sp>
        <p:nvSpPr>
          <p:cNvPr id="4100" name="Text Box 14">
            <a:extLst>
              <a:ext uri="{FF2B5EF4-FFF2-40B4-BE49-F238E27FC236}">
                <a16:creationId xmlns:a16="http://schemas.microsoft.com/office/drawing/2014/main" id="{E8A8B660-DEB8-4D12-B47A-4C60A4816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5316304"/>
            <a:ext cx="7396163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002060"/>
                </a:solidFill>
                <a:latin typeface="+mn-lt"/>
              </a:rPr>
              <a:t>Light Control is an Android app that allows you to control your Nanoleaf smart lights from outside your home.</a:t>
            </a:r>
          </a:p>
        </p:txBody>
      </p:sp>
      <p:sp>
        <p:nvSpPr>
          <p:cNvPr id="4101" name="Text Box 388">
            <a:extLst>
              <a:ext uri="{FF2B5EF4-FFF2-40B4-BE49-F238E27FC236}">
                <a16:creationId xmlns:a16="http://schemas.microsoft.com/office/drawing/2014/main" id="{4774DB95-4A5E-4ABF-98DA-4F4424F89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16467138"/>
            <a:ext cx="7402512" cy="4381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8F8F8"/>
                </a:solidFill>
                <a:latin typeface="+mn-lt"/>
              </a:rPr>
              <a:t>Objectives</a:t>
            </a:r>
          </a:p>
        </p:txBody>
      </p:sp>
      <p:sp>
        <p:nvSpPr>
          <p:cNvPr id="4102" name="Text Box 405">
            <a:extLst>
              <a:ext uri="{FF2B5EF4-FFF2-40B4-BE49-F238E27FC236}">
                <a16:creationId xmlns:a16="http://schemas.microsoft.com/office/drawing/2014/main" id="{FC2BAAAC-D173-4520-A2FA-BB6A351D9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2004" y="4534435"/>
            <a:ext cx="7610475" cy="4381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8F8F8"/>
                </a:solidFill>
                <a:latin typeface="+mn-lt"/>
              </a:rPr>
              <a:t>Method</a:t>
            </a:r>
          </a:p>
        </p:txBody>
      </p:sp>
      <p:sp>
        <p:nvSpPr>
          <p:cNvPr id="4103" name="Text Box 424">
            <a:extLst>
              <a:ext uri="{FF2B5EF4-FFF2-40B4-BE49-F238E27FC236}">
                <a16:creationId xmlns:a16="http://schemas.microsoft.com/office/drawing/2014/main" id="{B3D90637-21E9-48BB-97F0-2A005B4C2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1557" y="4534435"/>
            <a:ext cx="7607300" cy="4381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8F8F8"/>
                </a:solidFill>
                <a:latin typeface="+mn-lt"/>
              </a:rPr>
              <a:t>Results</a:t>
            </a:r>
          </a:p>
        </p:txBody>
      </p:sp>
      <p:sp>
        <p:nvSpPr>
          <p:cNvPr id="4104" name="Text Box 478">
            <a:extLst>
              <a:ext uri="{FF2B5EF4-FFF2-40B4-BE49-F238E27FC236}">
                <a16:creationId xmlns:a16="http://schemas.microsoft.com/office/drawing/2014/main" id="{3AD722FE-2B68-4801-9EC5-C75A7C85A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9863" y="4534435"/>
            <a:ext cx="7410450" cy="438150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8F8F8"/>
                </a:solidFill>
                <a:latin typeface="+mn-lt"/>
              </a:rPr>
              <a:t>Conclusions</a:t>
            </a:r>
          </a:p>
        </p:txBody>
      </p:sp>
      <p:sp>
        <p:nvSpPr>
          <p:cNvPr id="4111" name="Rectangle 560">
            <a:extLst>
              <a:ext uri="{FF2B5EF4-FFF2-40B4-BE49-F238E27FC236}">
                <a16:creationId xmlns:a16="http://schemas.microsoft.com/office/drawing/2014/main" id="{F42295C9-6696-47D8-A1CA-BFD1C4E6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7885113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>
              <a:latin typeface="+mn-lt"/>
            </a:endParaRPr>
          </a:p>
        </p:txBody>
      </p:sp>
      <p:sp>
        <p:nvSpPr>
          <p:cNvPr id="4112" name="Rectangle 563">
            <a:extLst>
              <a:ext uri="{FF2B5EF4-FFF2-40B4-BE49-F238E27FC236}">
                <a16:creationId xmlns:a16="http://schemas.microsoft.com/office/drawing/2014/main" id="{DC2FA4E7-D1D0-46D6-B626-77DA8078C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7885113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>
              <a:latin typeface="+mn-lt"/>
            </a:endParaRPr>
          </a:p>
        </p:txBody>
      </p:sp>
      <p:sp>
        <p:nvSpPr>
          <p:cNvPr id="4113" name="Rectangle 566">
            <a:extLst>
              <a:ext uri="{FF2B5EF4-FFF2-40B4-BE49-F238E27FC236}">
                <a16:creationId xmlns:a16="http://schemas.microsoft.com/office/drawing/2014/main" id="{7057576E-D84E-4695-B491-A227C5F2A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7885113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>
              <a:latin typeface="+mn-lt"/>
            </a:endParaRPr>
          </a:p>
        </p:txBody>
      </p:sp>
      <p:sp>
        <p:nvSpPr>
          <p:cNvPr id="4114" name="Rectangle 569">
            <a:extLst>
              <a:ext uri="{FF2B5EF4-FFF2-40B4-BE49-F238E27FC236}">
                <a16:creationId xmlns:a16="http://schemas.microsoft.com/office/drawing/2014/main" id="{84247EB9-CC80-452F-A800-B71E6ED40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7885113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>
              <a:latin typeface="+mn-lt"/>
            </a:endParaRPr>
          </a:p>
        </p:txBody>
      </p:sp>
      <p:graphicFrame>
        <p:nvGraphicFramePr>
          <p:cNvPr id="2" name="Object 665">
            <a:extLst>
              <a:ext uri="{FF2B5EF4-FFF2-40B4-BE49-F238E27FC236}">
                <a16:creationId xmlns:a16="http://schemas.microsoft.com/office/drawing/2014/main" id="{7EAC81FE-57B5-499E-9821-50A816520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5225" y="1609725"/>
          <a:ext cx="685800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1609725"/>
                        <a:ext cx="685800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Text Box 3">
            <a:extLst>
              <a:ext uri="{FF2B5EF4-FFF2-40B4-BE49-F238E27FC236}">
                <a16:creationId xmlns:a16="http://schemas.microsoft.com/office/drawing/2014/main" id="{7D853074-54E9-4C5A-9B54-16C6CA982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0" y="514350"/>
            <a:ext cx="7088188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306" tIns="49654" rIns="99306" bIns="49654">
            <a:spAutoFit/>
          </a:bodyPr>
          <a:lstStyle>
            <a:lvl1pPr defTabSz="438785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78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785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785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C3300"/>
              </a:buClr>
              <a:buFontTx/>
              <a:buNone/>
              <a:defRPr/>
            </a:pPr>
            <a:r>
              <a:rPr lang="en-US" altLang="en-US" sz="4950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Student Project Symposium</a:t>
            </a:r>
          </a:p>
          <a:p>
            <a:pPr algn="ctr" eaLnBrk="1" hangingPunct="1">
              <a:spcBef>
                <a:spcPct val="0"/>
              </a:spcBef>
              <a:buClr>
                <a:srgbClr val="CC3300"/>
              </a:buClr>
              <a:buFontTx/>
              <a:buNone/>
              <a:defRPr/>
            </a:pPr>
            <a:r>
              <a:rPr lang="en-US" altLang="en-US" sz="4950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June 2019</a:t>
            </a:r>
          </a:p>
        </p:txBody>
      </p:sp>
      <p:sp>
        <p:nvSpPr>
          <p:cNvPr id="4115" name="Text Box 3">
            <a:extLst>
              <a:ext uri="{FF2B5EF4-FFF2-40B4-BE49-F238E27FC236}">
                <a16:creationId xmlns:a16="http://schemas.microsoft.com/office/drawing/2014/main" id="{197C85FE-CD00-484D-90EE-D00A1707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1063" y="2036763"/>
            <a:ext cx="634365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306" tIns="49654" rIns="99306" bIns="49654">
            <a:spAutoFit/>
          </a:bodyPr>
          <a:lstStyle>
            <a:lvl1pPr defTabSz="438785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78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78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785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785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dirty="0">
                <a:solidFill>
                  <a:srgbClr val="002060"/>
                </a:solidFill>
                <a:latin typeface="+mn-lt"/>
              </a:rPr>
              <a:t>Software Engineering Technology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dirty="0">
                <a:solidFill>
                  <a:srgbClr val="002060"/>
                </a:solidFill>
                <a:latin typeface="+mn-lt"/>
              </a:rPr>
              <a:t>Lydia Doza</a:t>
            </a:r>
          </a:p>
        </p:txBody>
      </p:sp>
      <p:sp>
        <p:nvSpPr>
          <p:cNvPr id="4118" name="Line 702">
            <a:extLst>
              <a:ext uri="{FF2B5EF4-FFF2-40B4-BE49-F238E27FC236}">
                <a16:creationId xmlns:a16="http://schemas.microsoft.com/office/drawing/2014/main" id="{5FA3EE09-E380-4826-B4B5-FE30D1756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44800" y="194310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42900" tIns="342900" rIns="342900" bIns="342900">
            <a:spAutoFit/>
          </a:bodyPr>
          <a:lstStyle/>
          <a:p>
            <a:pPr>
              <a:defRPr/>
            </a:pPr>
            <a:endParaRPr lang="en-US" sz="1735">
              <a:latin typeface="+mn-lt"/>
            </a:endParaRPr>
          </a:p>
        </p:txBody>
      </p:sp>
      <p:sp>
        <p:nvSpPr>
          <p:cNvPr id="4119" name="Text Box 703">
            <a:extLst>
              <a:ext uri="{FF2B5EF4-FFF2-40B4-BE49-F238E27FC236}">
                <a16:creationId xmlns:a16="http://schemas.microsoft.com/office/drawing/2014/main" id="{2371E34F-4C1B-4D96-9A1A-545321592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375" y="16742748"/>
            <a:ext cx="7397750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389438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002060"/>
                </a:solidFill>
                <a:latin typeface="+mn-lt"/>
              </a:rPr>
              <a:t>What’s the point?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+mn-lt"/>
            </a:endParaRP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+mn-lt"/>
              </a:rPr>
              <a:t>To control Nanoleaf Light Panels from anywhere.</a:t>
            </a: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+mn-lt"/>
              </a:rPr>
              <a:t>To create schedules for the lights to act as alarms or to ensure they are off at night.</a:t>
            </a: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+mn-lt"/>
              </a:rPr>
              <a:t>To help reduce power consumption by letting you turn your lights off from anywhere</a:t>
            </a: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endParaRPr lang="en-US" altLang="en-US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130" name="Text Box 723">
            <a:extLst>
              <a:ext uri="{FF2B5EF4-FFF2-40B4-BE49-F238E27FC236}">
                <a16:creationId xmlns:a16="http://schemas.microsoft.com/office/drawing/2014/main" id="{F20E7C0A-ECE3-47DE-A5E8-0FF9E674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9085508"/>
            <a:ext cx="7396162" cy="734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389438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defTabSz="4389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002060"/>
                </a:solidFill>
                <a:latin typeface="+mn-lt"/>
              </a:rPr>
              <a:t>With Light Control </a:t>
            </a:r>
            <a:r>
              <a:rPr lang="en-US" altLang="en-US" sz="2400" dirty="0">
                <a:solidFill>
                  <a:srgbClr val="002060"/>
                </a:solidFill>
                <a:latin typeface="+mn-lt"/>
              </a:rPr>
              <a:t>Wondering whether you left the lights on at home is a thing of the past.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002060"/>
                </a:solidFill>
                <a:latin typeface="+mn-lt"/>
              </a:rPr>
              <a:t>Light control enables you to check the power state of the Nanoleaf lights from your phone anywhere you have internet connection.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002060"/>
                </a:solidFill>
                <a:latin typeface="+mn-lt"/>
              </a:rPr>
              <a:t>You can turn your lights off from the office.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002060"/>
                </a:solidFill>
                <a:latin typeface="+mn-lt"/>
              </a:rPr>
              <a:t>You can create a schedule to automatically turn your lights on in the mornings.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002060"/>
                </a:solidFill>
                <a:latin typeface="+mn-lt"/>
              </a:rPr>
              <a:t>Manage user profiles to allow others to control the lights when you want them to.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002060"/>
                </a:solidFill>
                <a:latin typeface="+mn-lt"/>
              </a:rPr>
              <a:t>With this app, your lights are in </a:t>
            </a:r>
            <a:r>
              <a:rPr lang="en-US" altLang="en-US" sz="2400" i="1" dirty="0">
                <a:solidFill>
                  <a:srgbClr val="002060"/>
                </a:solidFill>
                <a:latin typeface="+mn-lt"/>
              </a:rPr>
              <a:t>your</a:t>
            </a:r>
            <a:r>
              <a:rPr lang="en-US" altLang="en-US" sz="2400" dirty="0">
                <a:solidFill>
                  <a:srgbClr val="002060"/>
                </a:solidFill>
                <a:latin typeface="+mn-lt"/>
              </a:rPr>
              <a:t> control. </a:t>
            </a:r>
          </a:p>
        </p:txBody>
      </p:sp>
      <p:sp>
        <p:nvSpPr>
          <p:cNvPr id="4138" name="Text Box 735">
            <a:extLst>
              <a:ext uri="{FF2B5EF4-FFF2-40B4-BE49-F238E27FC236}">
                <a16:creationId xmlns:a16="http://schemas.microsoft.com/office/drawing/2014/main" id="{005A974E-A439-4FC1-A140-94682CD04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21303456"/>
            <a:ext cx="7410450" cy="4381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8F8F8"/>
                </a:solidFill>
                <a:latin typeface="+mn-lt"/>
              </a:rPr>
              <a:t>Acknowledgements</a:t>
            </a:r>
          </a:p>
        </p:txBody>
      </p:sp>
      <p:sp>
        <p:nvSpPr>
          <p:cNvPr id="4141" name="Text Box 736">
            <a:extLst>
              <a:ext uri="{FF2B5EF4-FFF2-40B4-BE49-F238E27FC236}">
                <a16:creationId xmlns:a16="http://schemas.microsoft.com/office/drawing/2014/main" id="{7BCD20DC-06FE-4BBD-BBF4-2D947CA82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21973907"/>
            <a:ext cx="7396162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389438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50" dirty="0">
                <a:solidFill>
                  <a:srgbClr val="002060"/>
                </a:solidFill>
                <a:latin typeface="+mn-lt"/>
              </a:rPr>
              <a:t>I would like to thank the following people: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350" dirty="0">
              <a:solidFill>
                <a:srgbClr val="002060"/>
              </a:solidFill>
              <a:latin typeface="+mn-lt"/>
            </a:endParaRP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1800" dirty="0">
                <a:solidFill>
                  <a:srgbClr val="002060"/>
                </a:solidFill>
                <a:latin typeface="+mn-lt"/>
              </a:rPr>
              <a:t> Sherry Yang, my project advisor</a:t>
            </a: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1800" dirty="0">
                <a:solidFill>
                  <a:srgbClr val="002060"/>
                </a:solidFill>
                <a:latin typeface="+mn-lt"/>
              </a:rPr>
              <a:t>Gabriel McDermott, usability tester</a:t>
            </a:r>
          </a:p>
        </p:txBody>
      </p:sp>
      <p:sp>
        <p:nvSpPr>
          <p:cNvPr id="4142" name="Text Box 741">
            <a:extLst>
              <a:ext uri="{FF2B5EF4-FFF2-40B4-BE49-F238E27FC236}">
                <a16:creationId xmlns:a16="http://schemas.microsoft.com/office/drawing/2014/main" id="{62A5A7DD-D2DE-4340-B99C-17285A65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34800" y="14924196"/>
            <a:ext cx="7410450" cy="439737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8F8F8"/>
                </a:solidFill>
                <a:latin typeface="+mn-lt"/>
              </a:rPr>
              <a:t>Additional Information/ Next steps</a:t>
            </a:r>
          </a:p>
        </p:txBody>
      </p:sp>
      <p:pic>
        <p:nvPicPr>
          <p:cNvPr id="4145" name="Picture 1" descr="OregonTech-Text-4cp.jpg">
            <a:extLst>
              <a:ext uri="{FF2B5EF4-FFF2-40B4-BE49-F238E27FC236}">
                <a16:creationId xmlns:a16="http://schemas.microsoft.com/office/drawing/2014/main" id="{48A0206A-81BD-4EA5-A725-76B795A85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914400"/>
            <a:ext cx="720566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48" name="TextBox 1">
            <a:extLst>
              <a:ext uri="{FF2B5EF4-FFF2-40B4-BE49-F238E27FC236}">
                <a16:creationId xmlns:a16="http://schemas.microsoft.com/office/drawing/2014/main" id="{E6275729-1A9F-44B7-A000-A5B8CBA3E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9958" y="15972264"/>
            <a:ext cx="7116762" cy="69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200" dirty="0">
                <a:solidFill>
                  <a:srgbClr val="002060"/>
                </a:solidFill>
                <a:latin typeface="+mn-lt"/>
              </a:rPr>
              <a:t>This project may continue onward to be released on the Android market as an open source option to control </a:t>
            </a:r>
            <a:r>
              <a:rPr lang="en-US" altLang="en-US" sz="3200" dirty="0" err="1">
                <a:solidFill>
                  <a:srgbClr val="002060"/>
                </a:solidFill>
                <a:latin typeface="+mn-lt"/>
              </a:rPr>
              <a:t>Nanoleaf</a:t>
            </a:r>
            <a:r>
              <a:rPr lang="en-US" altLang="en-US" sz="3200" dirty="0">
                <a:solidFill>
                  <a:srgbClr val="002060"/>
                </a:solidFill>
                <a:latin typeface="+mn-lt"/>
              </a:rPr>
              <a:t> light panels.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32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200" dirty="0">
                <a:solidFill>
                  <a:srgbClr val="002060"/>
                </a:solidFill>
                <a:latin typeface="+mn-lt"/>
              </a:rPr>
              <a:t>Tools and parts used: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200" dirty="0" err="1">
                <a:solidFill>
                  <a:srgbClr val="002060"/>
                </a:solidFill>
                <a:latin typeface="+mn-lt"/>
              </a:rPr>
              <a:t>Nanoleaf</a:t>
            </a:r>
            <a:r>
              <a:rPr lang="en-US" altLang="en-US" sz="3200" dirty="0">
                <a:solidFill>
                  <a:srgbClr val="002060"/>
                </a:solidFill>
                <a:latin typeface="+mn-lt"/>
              </a:rPr>
              <a:t> – </a:t>
            </a:r>
            <a:r>
              <a:rPr lang="en-US" altLang="en-US" sz="3200" dirty="0">
                <a:solidFill>
                  <a:srgbClr val="002060"/>
                </a:solidFill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www.nanoleaf.me</a:t>
            </a:r>
            <a:endParaRPr lang="en-US" altLang="en-US" sz="32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200" dirty="0">
                <a:solidFill>
                  <a:srgbClr val="002060"/>
                </a:solidFill>
                <a:latin typeface="+mn-lt"/>
              </a:rPr>
              <a:t>Raspberry Pi – </a:t>
            </a:r>
            <a:r>
              <a:rPr lang="en-US" altLang="en-US" sz="3200" dirty="0">
                <a:solidFill>
                  <a:srgbClr val="002060"/>
                </a:solidFill>
                <a:latin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www.raspberrypi.org</a:t>
            </a:r>
            <a:endParaRPr lang="en-US" altLang="en-US" sz="32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200" dirty="0">
                <a:solidFill>
                  <a:srgbClr val="002060"/>
                </a:solidFill>
                <a:latin typeface="+mn-lt"/>
              </a:rPr>
              <a:t>Android development –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200" dirty="0">
                <a:solidFill>
                  <a:srgbClr val="002060"/>
                </a:solidFill>
                <a:latin typeface="+mn-lt"/>
              </a:rPr>
              <a:t>	 </a:t>
            </a:r>
            <a:r>
              <a:rPr lang="en-US" altLang="en-US" sz="3200" dirty="0">
                <a:solidFill>
                  <a:srgbClr val="002060"/>
                </a:solidFill>
                <a:latin typeface="+mn-lt"/>
                <a:hlinkClick r:id="rId9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developer.android.com</a:t>
            </a:r>
            <a:endParaRPr lang="en-US" altLang="en-US" sz="32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200" dirty="0">
                <a:solidFill>
                  <a:srgbClr val="002060"/>
                </a:solidFill>
                <a:latin typeface="+mn-lt"/>
              </a:rPr>
              <a:t>Flask – </a:t>
            </a:r>
            <a:r>
              <a:rPr lang="en-US" altLang="en-US" sz="3200" dirty="0">
                <a:solidFill>
                  <a:srgbClr val="002060"/>
                </a:solidFill>
                <a:latin typeface="+mn-lt"/>
                <a:hlinkClick r:id="rId10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flask.pocoo.org</a:t>
            </a:r>
            <a:endParaRPr lang="en-US" altLang="en-US" sz="32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200" dirty="0">
                <a:solidFill>
                  <a:srgbClr val="002060"/>
                </a:solidFill>
                <a:latin typeface="+mn-lt"/>
              </a:rPr>
              <a:t>Python – </a:t>
            </a:r>
            <a:r>
              <a:rPr lang="en-US" altLang="en-US" sz="3200" dirty="0">
                <a:solidFill>
                  <a:srgbClr val="002060"/>
                </a:solidFill>
                <a:latin typeface="+mn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www.python.org</a:t>
            </a:r>
            <a:endParaRPr lang="en-US" altLang="en-US" sz="32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3200" dirty="0">
              <a:solidFill>
                <a:srgbClr val="002060"/>
              </a:solidFill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200" dirty="0">
                <a:solidFill>
                  <a:srgbClr val="002060"/>
                </a:solidFill>
                <a:latin typeface="+mn-lt"/>
              </a:rPr>
              <a:t>www.github.com/LydiaDoza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2901C6-D92B-4E17-A787-715D530994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32981" y="6842568"/>
            <a:ext cx="2095500" cy="209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358708-10EC-44CB-A9F1-67F6954408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33920" y="19390438"/>
            <a:ext cx="7607300" cy="4264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9124BF-3ED5-43B3-8229-2D30A5AD019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90775" y="7215820"/>
            <a:ext cx="6339348" cy="16995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69C160-4B30-4291-865E-F7AEE02AE3B2}"/>
              </a:ext>
            </a:extLst>
          </p:cNvPr>
          <p:cNvSpPr txBox="1"/>
          <p:nvPr/>
        </p:nvSpPr>
        <p:spPr>
          <a:xfrm>
            <a:off x="10068517" y="5692225"/>
            <a:ext cx="75739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+mn-lt"/>
              </a:rPr>
              <a:t>Light Control works with a Flask server hosted on a </a:t>
            </a:r>
            <a:r>
              <a:rPr lang="en-US" sz="2800" dirty="0" err="1">
                <a:solidFill>
                  <a:srgbClr val="002060"/>
                </a:solidFill>
                <a:latin typeface="+mn-lt"/>
              </a:rPr>
              <a:t>Rasperberry</a:t>
            </a:r>
            <a:r>
              <a:rPr lang="en-US" sz="2800" dirty="0">
                <a:solidFill>
                  <a:srgbClr val="002060"/>
                </a:solidFill>
                <a:latin typeface="+mn-lt"/>
              </a:rPr>
              <a:t> Pi 3B that has </a:t>
            </a:r>
            <a:r>
              <a:rPr lang="en-US" sz="2800" dirty="0" err="1">
                <a:solidFill>
                  <a:srgbClr val="002060"/>
                </a:solidFill>
                <a:latin typeface="+mn-lt"/>
              </a:rPr>
              <a:t>WiFi</a:t>
            </a:r>
            <a:r>
              <a:rPr lang="en-US" sz="2800" dirty="0">
                <a:solidFill>
                  <a:srgbClr val="002060"/>
                </a:solidFill>
                <a:latin typeface="+mn-lt"/>
              </a:rPr>
              <a:t> and Bluetooth.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EBF76-5E9A-499D-808E-56973AFAB941}"/>
              </a:ext>
            </a:extLst>
          </p:cNvPr>
          <p:cNvSpPr txBox="1"/>
          <p:nvPr/>
        </p:nvSpPr>
        <p:spPr>
          <a:xfrm>
            <a:off x="9775354" y="8900624"/>
            <a:ext cx="79488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+mn-lt"/>
              </a:rPr>
              <a:t>The Flask server hosts a web service that allows the Android App to connect to your home </a:t>
            </a:r>
            <a:r>
              <a:rPr lang="en-US" sz="2800" dirty="0" err="1">
                <a:solidFill>
                  <a:srgbClr val="002060"/>
                </a:solidFill>
                <a:latin typeface="+mn-lt"/>
              </a:rPr>
              <a:t>WiFi</a:t>
            </a:r>
            <a:r>
              <a:rPr lang="en-US" sz="28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endParaRPr lang="en-US" sz="2800" dirty="0">
              <a:solidFill>
                <a:srgbClr val="002060"/>
              </a:solidFill>
              <a:latin typeface="+mn-lt"/>
            </a:endParaRPr>
          </a:p>
          <a:p>
            <a:r>
              <a:rPr lang="en-US" sz="2800" dirty="0">
                <a:solidFill>
                  <a:srgbClr val="002060"/>
                </a:solidFill>
                <a:latin typeface="+mn-lt"/>
              </a:rPr>
              <a:t>First, you have to pair your phone to the Flask server for security.</a:t>
            </a:r>
          </a:p>
          <a:p>
            <a:endParaRPr lang="en-US" sz="2800" dirty="0">
              <a:solidFill>
                <a:srgbClr val="002060"/>
              </a:solidFill>
              <a:latin typeface="+mn-lt"/>
            </a:endParaRPr>
          </a:p>
          <a:p>
            <a:r>
              <a:rPr lang="en-US" sz="2800" dirty="0">
                <a:solidFill>
                  <a:srgbClr val="002060"/>
                </a:solidFill>
                <a:latin typeface="+mn-lt"/>
              </a:rPr>
              <a:t>Now the Flask server will recognize your phone running Light Control.</a:t>
            </a:r>
          </a:p>
          <a:p>
            <a:endParaRPr lang="en-US" sz="2800" dirty="0">
              <a:solidFill>
                <a:srgbClr val="002060"/>
              </a:solidFill>
              <a:latin typeface="+mn-lt"/>
            </a:endParaRPr>
          </a:p>
          <a:p>
            <a:r>
              <a:rPr lang="en-US" sz="2800" dirty="0">
                <a:solidFill>
                  <a:srgbClr val="002060"/>
                </a:solidFill>
                <a:latin typeface="+mn-lt"/>
              </a:rPr>
              <a:t>The Flask server takes the web requests from Light Control and sends them to the Nanoleaf Light Panel’s API over </a:t>
            </a:r>
            <a:r>
              <a:rPr lang="en-US" sz="2800" dirty="0" err="1">
                <a:solidFill>
                  <a:srgbClr val="002060"/>
                </a:solidFill>
                <a:latin typeface="+mn-lt"/>
              </a:rPr>
              <a:t>WiFi</a:t>
            </a:r>
            <a:r>
              <a:rPr lang="en-US" sz="2800" dirty="0">
                <a:solidFill>
                  <a:srgbClr val="002060"/>
                </a:solidFill>
                <a:latin typeface="+mn-lt"/>
              </a:rPr>
              <a:t>.</a:t>
            </a:r>
          </a:p>
        </p:txBody>
      </p:sp>
      <p:pic>
        <p:nvPicPr>
          <p:cNvPr id="4" name="Graphic 3" descr="Power">
            <a:extLst>
              <a:ext uri="{FF2B5EF4-FFF2-40B4-BE49-F238E27FC236}">
                <a16:creationId xmlns:a16="http://schemas.microsoft.com/office/drawing/2014/main" id="{54A6B1CE-23AB-497D-8AC7-A4DF62CB28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23531" y="20072287"/>
            <a:ext cx="914400" cy="914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D8D005-0E2D-41FF-8FCC-5B7CEB7093F6}"/>
              </a:ext>
            </a:extLst>
          </p:cNvPr>
          <p:cNvGrpSpPr/>
          <p:nvPr/>
        </p:nvGrpSpPr>
        <p:grpSpPr>
          <a:xfrm>
            <a:off x="12449776" y="14365575"/>
            <a:ext cx="2244955" cy="2169825"/>
            <a:chOff x="10572112" y="14968538"/>
            <a:chExt cx="1522412" cy="1522412"/>
          </a:xfrm>
        </p:grpSpPr>
        <p:pic>
          <p:nvPicPr>
            <p:cNvPr id="6" name="Graphic 5" descr="Smart Phone">
              <a:extLst>
                <a:ext uri="{FF2B5EF4-FFF2-40B4-BE49-F238E27FC236}">
                  <a16:creationId xmlns:a16="http://schemas.microsoft.com/office/drawing/2014/main" id="{48DF3363-B391-4D24-A195-6C135AC89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9909308">
              <a:off x="10572112" y="14968538"/>
              <a:ext cx="1522412" cy="1522412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EA3081C-9D6B-4E50-BC19-765CC9398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9844032">
              <a:off x="11066379" y="15447898"/>
              <a:ext cx="533877" cy="533877"/>
            </a:xfrm>
            <a:prstGeom prst="rect">
              <a:avLst/>
            </a:prstGeom>
          </p:spPr>
        </p:pic>
      </p:grpSp>
      <p:pic>
        <p:nvPicPr>
          <p:cNvPr id="12" name="Graphic 11" descr="Wi-Fi">
            <a:extLst>
              <a:ext uri="{FF2B5EF4-FFF2-40B4-BE49-F238E27FC236}">
                <a16:creationId xmlns:a16="http://schemas.microsoft.com/office/drawing/2014/main" id="{6047A042-FA7A-4777-89FE-66733A44D7A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193643" y="16949394"/>
            <a:ext cx="1024776" cy="10247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CFDB9B-84D8-40FD-B446-1B515C0DC68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208493" y="18602751"/>
            <a:ext cx="1082567" cy="1361649"/>
          </a:xfrm>
          <a:prstGeom prst="rect">
            <a:avLst/>
          </a:prstGeom>
        </p:spPr>
      </p:pic>
      <p:pic>
        <p:nvPicPr>
          <p:cNvPr id="51" name="Graphic 50" descr="Wi-Fi">
            <a:extLst>
              <a:ext uri="{FF2B5EF4-FFF2-40B4-BE49-F238E27FC236}">
                <a16:creationId xmlns:a16="http://schemas.microsoft.com/office/drawing/2014/main" id="{2D1F97EE-933F-42A7-966D-4D0A81364BF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245390" y="20536665"/>
            <a:ext cx="961337" cy="961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EB39FE-88D1-43E5-8291-421A858609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942919" y="21431010"/>
            <a:ext cx="3525681" cy="272439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55647D-6312-4061-B12E-2145AFE380A3}"/>
              </a:ext>
            </a:extLst>
          </p:cNvPr>
          <p:cNvCxnSpPr>
            <a:cxnSpLocks/>
          </p:cNvCxnSpPr>
          <p:nvPr/>
        </p:nvCxnSpPr>
        <p:spPr bwMode="auto">
          <a:xfrm>
            <a:off x="13030200" y="20221403"/>
            <a:ext cx="0" cy="1724197"/>
          </a:xfrm>
          <a:prstGeom prst="straightConnector1">
            <a:avLst/>
          </a:prstGeom>
          <a:ln w="95250" cap="rnd" cmpd="sng">
            <a:solidFill>
              <a:srgbClr val="C00000"/>
            </a:solidFill>
            <a:prstDash val="solid"/>
            <a:bevel/>
            <a:headEnd w="lg" len="lg"/>
            <a:tailEnd type="triangle" w="sm" len="lg"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7DBB73-581C-4C3D-8CB3-4CEB18B98725}"/>
              </a:ext>
            </a:extLst>
          </p:cNvPr>
          <p:cNvCxnSpPr>
            <a:cxnSpLocks/>
          </p:cNvCxnSpPr>
          <p:nvPr/>
        </p:nvCxnSpPr>
        <p:spPr bwMode="auto">
          <a:xfrm flipV="1">
            <a:off x="14401800" y="16518520"/>
            <a:ext cx="0" cy="1760366"/>
          </a:xfrm>
          <a:prstGeom prst="straightConnector1">
            <a:avLst/>
          </a:prstGeom>
          <a:ln w="95250" cap="rnd" cmpd="sng">
            <a:solidFill>
              <a:srgbClr val="0070C0"/>
            </a:solidFill>
            <a:prstDash val="solid"/>
            <a:bevel/>
            <a:headEnd w="lg" len="lg"/>
            <a:tailEnd type="triangle" w="sm" len="lg"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FD693F-179E-431C-8D66-6DDF55E93DAF}"/>
              </a:ext>
            </a:extLst>
          </p:cNvPr>
          <p:cNvCxnSpPr>
            <a:cxnSpLocks/>
          </p:cNvCxnSpPr>
          <p:nvPr/>
        </p:nvCxnSpPr>
        <p:spPr bwMode="auto">
          <a:xfrm>
            <a:off x="13030200" y="16640003"/>
            <a:ext cx="0" cy="1724197"/>
          </a:xfrm>
          <a:prstGeom prst="straightConnector1">
            <a:avLst/>
          </a:prstGeom>
          <a:ln w="95250" cap="rnd" cmpd="sng">
            <a:solidFill>
              <a:srgbClr val="C00000"/>
            </a:solidFill>
            <a:prstDash val="solid"/>
            <a:bevel/>
            <a:headEnd w="lg" len="lg"/>
            <a:tailEnd type="triangle" w="sm" len="lg"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C92A444-465F-4E79-B213-0AEE1CA369D9}"/>
              </a:ext>
            </a:extLst>
          </p:cNvPr>
          <p:cNvCxnSpPr>
            <a:cxnSpLocks/>
          </p:cNvCxnSpPr>
          <p:nvPr/>
        </p:nvCxnSpPr>
        <p:spPr bwMode="auto">
          <a:xfrm flipV="1">
            <a:off x="14401800" y="20090500"/>
            <a:ext cx="0" cy="1760366"/>
          </a:xfrm>
          <a:prstGeom prst="straightConnector1">
            <a:avLst/>
          </a:prstGeom>
          <a:ln w="95250" cap="rnd" cmpd="sng">
            <a:solidFill>
              <a:srgbClr val="0070C0"/>
            </a:solidFill>
            <a:prstDash val="solid"/>
            <a:bevel/>
            <a:headEnd w="lg" len="lg"/>
            <a:tailEnd type="triangle" w="sm" len="lg"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4A8DAB5-64A7-41FD-81D5-9268EDDABFA6}"/>
              </a:ext>
            </a:extLst>
          </p:cNvPr>
          <p:cNvSpPr txBox="1"/>
          <p:nvPr/>
        </p:nvSpPr>
        <p:spPr>
          <a:xfrm>
            <a:off x="10068517" y="18725294"/>
            <a:ext cx="219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+mn-lt"/>
              </a:rPr>
              <a:t>Requests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73D39-E561-45E5-96BF-180794FA6A86}"/>
              </a:ext>
            </a:extLst>
          </p:cNvPr>
          <p:cNvSpPr txBox="1"/>
          <p:nvPr/>
        </p:nvSpPr>
        <p:spPr>
          <a:xfrm>
            <a:off x="15171875" y="18725293"/>
            <a:ext cx="1758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+mn-lt"/>
              </a:rPr>
              <a:t>Replies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0185CB6-6ED9-4BDD-9585-B77D8BB49B5A}"/>
              </a:ext>
            </a:extLst>
          </p:cNvPr>
          <p:cNvGrpSpPr/>
          <p:nvPr/>
        </p:nvGrpSpPr>
        <p:grpSpPr>
          <a:xfrm>
            <a:off x="22712157" y="14810290"/>
            <a:ext cx="3572794" cy="2381204"/>
            <a:chOff x="20500215" y="13909845"/>
            <a:chExt cx="3572794" cy="2381204"/>
          </a:xfrm>
        </p:grpSpPr>
        <p:pic>
          <p:nvPicPr>
            <p:cNvPr id="29" name="Graphic 28" descr="Bug">
              <a:extLst>
                <a:ext uri="{FF2B5EF4-FFF2-40B4-BE49-F238E27FC236}">
                  <a16:creationId xmlns:a16="http://schemas.microsoft.com/office/drawing/2014/main" id="{89C53689-2C2F-43EC-A7A3-283EDDE86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 rot="18196428">
              <a:off x="20500215" y="14271871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Beetle">
              <a:extLst>
                <a:ext uri="{FF2B5EF4-FFF2-40B4-BE49-F238E27FC236}">
                  <a16:creationId xmlns:a16="http://schemas.microsoft.com/office/drawing/2014/main" id="{BEBC5C5E-8009-4BBF-8961-E83934B74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 rot="4346155">
              <a:off x="20843087" y="14914374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Ladybug">
              <a:extLst>
                <a:ext uri="{FF2B5EF4-FFF2-40B4-BE49-F238E27FC236}">
                  <a16:creationId xmlns:a16="http://schemas.microsoft.com/office/drawing/2014/main" id="{671CBDE2-EDB4-4B6B-AF28-9BBE294D9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rot="21149502">
              <a:off x="22807448" y="14006288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Bee">
              <a:extLst>
                <a:ext uri="{FF2B5EF4-FFF2-40B4-BE49-F238E27FC236}">
                  <a16:creationId xmlns:a16="http://schemas.microsoft.com/office/drawing/2014/main" id="{C1C9FD21-D79E-40DF-823B-51B33B7A7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2533133">
              <a:off x="21180927" y="13909845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Grasshopper">
              <a:extLst>
                <a:ext uri="{FF2B5EF4-FFF2-40B4-BE49-F238E27FC236}">
                  <a16:creationId xmlns:a16="http://schemas.microsoft.com/office/drawing/2014/main" id="{BCD14A4D-93DA-41E2-9690-2B9EC79D5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99287">
              <a:off x="21975967" y="14088020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Caterpillar">
              <a:extLst>
                <a:ext uri="{FF2B5EF4-FFF2-40B4-BE49-F238E27FC236}">
                  <a16:creationId xmlns:a16="http://schemas.microsoft.com/office/drawing/2014/main" id="{E500CFFA-7960-4242-BAF4-ADC8EFDCB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23158609" y="14605650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Butterfly">
              <a:extLst>
                <a:ext uri="{FF2B5EF4-FFF2-40B4-BE49-F238E27FC236}">
                  <a16:creationId xmlns:a16="http://schemas.microsoft.com/office/drawing/2014/main" id="{BF5CB091-9C95-4136-B201-692C33FAB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 rot="20042237">
              <a:off x="22062581" y="14815365"/>
              <a:ext cx="914400" cy="914400"/>
            </a:xfrm>
            <a:prstGeom prst="rect">
              <a:avLst/>
            </a:prstGeom>
          </p:spPr>
        </p:pic>
        <p:pic>
          <p:nvPicPr>
            <p:cNvPr id="46" name="Graphic 45" descr="Bug under magnifying glass">
              <a:extLst>
                <a:ext uri="{FF2B5EF4-FFF2-40B4-BE49-F238E27FC236}">
                  <a16:creationId xmlns:a16="http://schemas.microsoft.com/office/drawing/2014/main" id="{307BA2C0-36D6-418C-9E63-1A35457E5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22627560" y="15376649"/>
              <a:ext cx="914400" cy="91440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94E3913-1F32-4C17-8F48-CFD98D6BBC6B}"/>
              </a:ext>
            </a:extLst>
          </p:cNvPr>
          <p:cNvSpPr txBox="1"/>
          <p:nvPr/>
        </p:nvSpPr>
        <p:spPr>
          <a:xfrm>
            <a:off x="19431000" y="5690717"/>
            <a:ext cx="70850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+mn-lt"/>
              </a:rPr>
              <a:t>Almost every piece of this project had technology that I had never used before, including: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50590C6-89A1-432A-BCBB-89795BA63C27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9971697" y="6733217"/>
            <a:ext cx="2592947" cy="259294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C80B80A-0C1C-4C26-9A06-B3034F71F307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3777671" y="7935303"/>
            <a:ext cx="2445660" cy="244566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63263EE-EBAF-4B18-B1F0-2180B23F307F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9137546" y="9982200"/>
            <a:ext cx="3990975" cy="15621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9F8647B1-E36C-4950-B666-89C939D1408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1696594" y="12106275"/>
            <a:ext cx="4933950" cy="1457325"/>
          </a:xfrm>
          <a:prstGeom prst="rect">
            <a:avLst/>
          </a:prstGeom>
        </p:spPr>
      </p:pic>
      <p:sp>
        <p:nvSpPr>
          <p:cNvPr id="4096" name="TextBox 4095">
            <a:extLst>
              <a:ext uri="{FF2B5EF4-FFF2-40B4-BE49-F238E27FC236}">
                <a16:creationId xmlns:a16="http://schemas.microsoft.com/office/drawing/2014/main" id="{D5836E2E-22AA-4A6A-BF5F-AC8FD5DA45E7}"/>
              </a:ext>
            </a:extLst>
          </p:cNvPr>
          <p:cNvSpPr txBox="1"/>
          <p:nvPr/>
        </p:nvSpPr>
        <p:spPr>
          <a:xfrm>
            <a:off x="19177462" y="14276987"/>
            <a:ext cx="32442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n-lt"/>
              </a:rPr>
              <a:t>And most importantly, I learned how to find, prioritize, and fix bugs</a:t>
            </a:r>
          </a:p>
        </p:txBody>
      </p:sp>
      <p:sp>
        <p:nvSpPr>
          <p:cNvPr id="4105" name="TextBox 4104">
            <a:extLst>
              <a:ext uri="{FF2B5EF4-FFF2-40B4-BE49-F238E27FC236}">
                <a16:creationId xmlns:a16="http://schemas.microsoft.com/office/drawing/2014/main" id="{19B9FEB3-ECA5-478B-B205-B26E1BF71FB2}"/>
              </a:ext>
            </a:extLst>
          </p:cNvPr>
          <p:cNvSpPr txBox="1"/>
          <p:nvPr/>
        </p:nvSpPr>
        <p:spPr>
          <a:xfrm>
            <a:off x="28202716" y="5322671"/>
            <a:ext cx="7311246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+mn-lt"/>
              </a:rPr>
              <a:t>Getting so many different types of technology to work together was a challenge.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+mn-lt"/>
              </a:rPr>
              <a:t>The Light Control Android app can </a:t>
            </a:r>
          </a:p>
          <a:p>
            <a:pPr marL="820738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+mn-lt"/>
              </a:rPr>
              <a:t>Control the lights away from home</a:t>
            </a:r>
          </a:p>
          <a:p>
            <a:pPr marL="820738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+mn-lt"/>
              </a:rPr>
              <a:t>Turn the lights on and off.</a:t>
            </a:r>
          </a:p>
          <a:p>
            <a:pPr marL="820738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+mn-lt"/>
              </a:rPr>
              <a:t>Change the colors of the panels.</a:t>
            </a:r>
          </a:p>
          <a:p>
            <a:pPr marL="820738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+mn-lt"/>
              </a:rPr>
              <a:t>Schedule turning on/off the lights.</a:t>
            </a:r>
          </a:p>
          <a:p>
            <a:pPr marL="820738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+mn-lt"/>
              </a:rPr>
              <a:t>Let you control other users ability to control the lights.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+mn-lt"/>
              </a:rPr>
              <a:t>Sometimes it is better not to install Android Studio updates while you’re in the middle of development.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+mn-lt"/>
              </a:rPr>
              <a:t>When you can’t fix all the problems you find, it’s important to figure out which ones will help you get to your minimum viable product.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0">
      <a:dk1>
        <a:srgbClr val="003000"/>
      </a:dk1>
      <a:lt1>
        <a:srgbClr val="9FCF9F"/>
      </a:lt1>
      <a:dk2>
        <a:srgbClr val="000000"/>
      </a:dk2>
      <a:lt2>
        <a:srgbClr val="808080"/>
      </a:lt2>
      <a:accent1>
        <a:srgbClr val="FFFFFF"/>
      </a:accent1>
      <a:accent2>
        <a:srgbClr val="006730"/>
      </a:accent2>
      <a:accent3>
        <a:srgbClr val="CDE4CD"/>
      </a:accent3>
      <a:accent4>
        <a:srgbClr val="002700"/>
      </a:accent4>
      <a:accent5>
        <a:srgbClr val="FFFFFF"/>
      </a:accent5>
      <a:accent6>
        <a:srgbClr val="005D2A"/>
      </a:accent6>
      <a:hlink>
        <a:srgbClr val="028418"/>
      </a:hlink>
      <a:folHlink>
        <a:srgbClr val="66006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  <a:ea typeface="ＭＳ Ｐゴシック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002336"/>
        </a:dk1>
        <a:lt1>
          <a:srgbClr val="FF0909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FD9B39"/>
        </a:accent2>
        <a:accent3>
          <a:srgbClr val="FFAAAA"/>
        </a:accent3>
        <a:accent4>
          <a:srgbClr val="001C2D"/>
        </a:accent4>
        <a:accent5>
          <a:srgbClr val="FFFFFF"/>
        </a:accent5>
        <a:accent6>
          <a:srgbClr val="E58C3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  <a:ea typeface="ＭＳ Ｐゴシック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2336"/>
        </a:dk1>
        <a:lt1>
          <a:srgbClr val="FF0909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FD9B39"/>
        </a:accent2>
        <a:accent3>
          <a:srgbClr val="FFAAAA"/>
        </a:accent3>
        <a:accent4>
          <a:srgbClr val="001C2D"/>
        </a:accent4>
        <a:accent5>
          <a:srgbClr val="FFFFFF"/>
        </a:accent5>
        <a:accent6>
          <a:srgbClr val="E58C3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18120</TotalTime>
  <Words>474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MS PGothic</vt:lpstr>
      <vt:lpstr>MS PGothic</vt:lpstr>
      <vt:lpstr>Arial</vt:lpstr>
      <vt:lpstr>Arial Black</vt:lpstr>
      <vt:lpstr>Arial Narrow</vt:lpstr>
      <vt:lpstr>Georgia</vt:lpstr>
      <vt:lpstr>Custom Design</vt:lpstr>
      <vt:lpstr>1_Custom Design</vt:lpstr>
      <vt:lpstr>Equation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Trifold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Lydia Doza</cp:lastModifiedBy>
  <cp:revision>303</cp:revision>
  <dcterms:created xsi:type="dcterms:W3CDTF">2005-05-18T01:24:28Z</dcterms:created>
  <dcterms:modified xsi:type="dcterms:W3CDTF">2019-05-26T07:06:04Z</dcterms:modified>
  <cp:category>Powerpoint poster templates</cp:category>
</cp:coreProperties>
</file>