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8" r:id="rId4"/>
    <p:sldId id="260" r:id="rId5"/>
    <p:sldId id="264" r:id="rId6"/>
    <p:sldId id="270" r:id="rId7"/>
    <p:sldId id="271" r:id="rId8"/>
    <p:sldId id="266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EEB"/>
    <a:srgbClr val="030553"/>
    <a:srgbClr val="6313DC"/>
    <a:srgbClr val="0596FF"/>
    <a:srgbClr val="1E3ADA"/>
    <a:srgbClr val="8335E5"/>
    <a:srgbClr val="7BEBD8"/>
    <a:srgbClr val="6B8DE1"/>
    <a:srgbClr val="6C92E1"/>
    <a:srgbClr val="7D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5011" autoAdjust="0"/>
  </p:normalViewPr>
  <p:slideViewPr>
    <p:cSldViewPr snapToGrid="0" showGuides="1">
      <p:cViewPr varScale="1">
        <p:scale>
          <a:sx n="97" d="100"/>
          <a:sy n="97" d="100"/>
        </p:scale>
        <p:origin x="168" y="9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.jp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LytCtrl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By Lydia Doza</a:t>
            </a:r>
          </a:p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Winter Term 2018 </a:t>
            </a:r>
            <a:b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</a:b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Final Presentation and Demo</a:t>
            </a:r>
          </a:p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Oregon Institute of Technology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4D3F6-0B82-4397-824D-7B202FFFD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80" y="582648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1D68BD-4474-476A-9D46-A12AE991D6E3}"/>
              </a:ext>
            </a:extLst>
          </p:cNvPr>
          <p:cNvGrpSpPr/>
          <p:nvPr/>
        </p:nvGrpSpPr>
        <p:grpSpPr>
          <a:xfrm>
            <a:off x="518433" y="1881815"/>
            <a:ext cx="4201583" cy="3295372"/>
            <a:chOff x="518433" y="1881815"/>
            <a:chExt cx="4201583" cy="32953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FAFA038-58CD-4D96-87AB-F6F417E9E8E2}"/>
                </a:ext>
              </a:extLst>
            </p:cNvPr>
            <p:cNvGrpSpPr/>
            <p:nvPr/>
          </p:nvGrpSpPr>
          <p:grpSpPr>
            <a:xfrm>
              <a:off x="518433" y="1881815"/>
              <a:ext cx="4201583" cy="3241477"/>
              <a:chOff x="518433" y="1881815"/>
              <a:chExt cx="4201583" cy="345578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457331C-2A24-4352-9B4C-1C1B326F40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518433" y="1881815"/>
                <a:ext cx="4201583" cy="2645775"/>
                <a:chOff x="518433" y="1692049"/>
                <a:chExt cx="4201583" cy="268100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111D787-E830-4638-97B3-205F0A0ABC3F}"/>
                    </a:ext>
                  </a:extLst>
                </p:cNvPr>
                <p:cNvGrpSpPr/>
                <p:nvPr/>
              </p:nvGrpSpPr>
              <p:grpSpPr>
                <a:xfrm>
                  <a:off x="528038" y="1692049"/>
                  <a:ext cx="4191978" cy="281410"/>
                  <a:chOff x="528038" y="1851126"/>
                  <a:chExt cx="4191978" cy="281410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6BFCD1AA-E1CA-41D6-8605-56AFEBE4EEE3}"/>
                      </a:ext>
                    </a:extLst>
                  </p:cNvPr>
                  <p:cNvSpPr/>
                  <p:nvPr/>
                </p:nvSpPr>
                <p:spPr>
                  <a:xfrm>
                    <a:off x="528038" y="1900240"/>
                    <a:ext cx="443592" cy="2322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9101D99-B002-4698-9C7E-C942B9AA2D39}"/>
                      </a:ext>
                    </a:extLst>
                  </p:cNvPr>
                  <p:cNvSpPr/>
                  <p:nvPr/>
                </p:nvSpPr>
                <p:spPr>
                  <a:xfrm>
                    <a:off x="1183821" y="1851126"/>
                    <a:ext cx="3536195" cy="246221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i="1" dirty="0">
                        <a:solidFill>
                          <a:srgbClr val="002060"/>
                        </a:solidFill>
                        <a:latin typeface="+mj-lt"/>
                        <a:cs typeface="Segoe UI" panose="020B0502040204020203" pitchFamily="34" charset="0"/>
                      </a:rPr>
                      <a:t>Introduction – What is LytCtrl?</a:t>
                    </a:r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14FF47BA-9557-4442-8E2A-74A4F4AAD237}"/>
                    </a:ext>
                  </a:extLst>
                </p:cNvPr>
                <p:cNvSpPr/>
                <p:nvPr/>
              </p:nvSpPr>
              <p:spPr>
                <a:xfrm>
                  <a:off x="528038" y="2542795"/>
                  <a:ext cx="443592" cy="232296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D065A01-39E4-4CC9-9075-3910C66205F5}"/>
                    </a:ext>
                  </a:extLst>
                </p:cNvPr>
                <p:cNvGrpSpPr/>
                <p:nvPr/>
              </p:nvGrpSpPr>
              <p:grpSpPr>
                <a:xfrm>
                  <a:off x="518433" y="2521094"/>
                  <a:ext cx="4195038" cy="1046018"/>
                  <a:chOff x="518433" y="2260218"/>
                  <a:chExt cx="4195038" cy="1046018"/>
                </a:xfrm>
              </p:grpSpPr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B458D5C-BDF7-4A75-A4E8-B99128DCD84A}"/>
                      </a:ext>
                    </a:extLst>
                  </p:cNvPr>
                  <p:cNvSpPr/>
                  <p:nvPr/>
                </p:nvSpPr>
                <p:spPr>
                  <a:xfrm>
                    <a:off x="518433" y="3073940"/>
                    <a:ext cx="443592" cy="2322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CA17B45E-57F0-4725-89C0-3CD74A5097A3}"/>
                      </a:ext>
                    </a:extLst>
                  </p:cNvPr>
                  <p:cNvSpPr/>
                  <p:nvPr/>
                </p:nvSpPr>
                <p:spPr>
                  <a:xfrm>
                    <a:off x="1177276" y="2260218"/>
                    <a:ext cx="3536195" cy="265995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i="1" dirty="0">
                        <a:solidFill>
                          <a:srgbClr val="002060"/>
                        </a:solidFill>
                        <a:latin typeface="+mj-lt"/>
                        <a:cs typeface="Segoe UI" panose="020B0502040204020203" pitchFamily="34" charset="0"/>
                      </a:rPr>
                      <a:t>Project Status.  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09D452F-25F9-4A2F-84BD-9A44714884C6}"/>
                    </a:ext>
                  </a:extLst>
                </p:cNvPr>
                <p:cNvGrpSpPr/>
                <p:nvPr/>
              </p:nvGrpSpPr>
              <p:grpSpPr>
                <a:xfrm>
                  <a:off x="534583" y="3334816"/>
                  <a:ext cx="4185433" cy="1038241"/>
                  <a:chOff x="534583" y="2870927"/>
                  <a:chExt cx="4185433" cy="1038241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64E3D015-D1E6-40C0-B820-5D2B0144652D}"/>
                      </a:ext>
                    </a:extLst>
                  </p:cNvPr>
                  <p:cNvSpPr/>
                  <p:nvPr/>
                </p:nvSpPr>
                <p:spPr>
                  <a:xfrm>
                    <a:off x="534583" y="3676872"/>
                    <a:ext cx="443592" cy="23229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187696D-0387-46E9-A420-AD2392161D95}"/>
                      </a:ext>
                    </a:extLst>
                  </p:cNvPr>
                  <p:cNvSpPr/>
                  <p:nvPr/>
                </p:nvSpPr>
                <p:spPr>
                  <a:xfrm>
                    <a:off x="1183821" y="2870927"/>
                    <a:ext cx="3536195" cy="265995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sz="1600" i="1" dirty="0">
                        <a:solidFill>
                          <a:srgbClr val="002060"/>
                        </a:solidFill>
                        <a:latin typeface="+mj-lt"/>
                        <a:cs typeface="Segoe UI" panose="020B0502040204020203" pitchFamily="34" charset="0"/>
                      </a:rPr>
                      <a:t>A look at Spring term 2019 for LytCtrl. </a:t>
                    </a:r>
                  </a:p>
                </p:txBody>
              </p:sp>
            </p:grpSp>
          </p:grp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A029C1F-CE78-4968-96BF-9F231150B5DE}"/>
                  </a:ext>
                </a:extLst>
              </p:cNvPr>
              <p:cNvSpPr/>
              <p:nvPr/>
            </p:nvSpPr>
            <p:spPr>
              <a:xfrm>
                <a:off x="518433" y="510530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1F22581-97C2-4E7F-8FF0-AD722387BF7F}"/>
                  </a:ext>
                </a:extLst>
              </p:cNvPr>
              <p:cNvSpPr/>
              <p:nvPr/>
            </p:nvSpPr>
            <p:spPr>
              <a:xfrm>
                <a:off x="1177274" y="4281718"/>
                <a:ext cx="3536195" cy="2624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Demonstration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620DCA-6DC6-4D68-9CCE-6D538D6F81F7}"/>
                </a:ext>
              </a:extLst>
            </p:cNvPr>
            <p:cNvSpPr/>
            <p:nvPr/>
          </p:nvSpPr>
          <p:spPr>
            <a:xfrm>
              <a:off x="1177275" y="4930966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7BDEEB"/>
            </a:gs>
            <a:gs pos="10000">
              <a:srgbClr val="8335E5">
                <a:lumMod val="86000"/>
              </a:srgbClr>
            </a:gs>
          </a:gsLst>
          <a:lin ang="20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1D7BE5-CC4B-4839-B2DB-306C26D0F5A7}"/>
              </a:ext>
            </a:extLst>
          </p:cNvPr>
          <p:cNvSpPr/>
          <p:nvPr/>
        </p:nvSpPr>
        <p:spPr>
          <a:xfrm>
            <a:off x="0" y="0"/>
            <a:ext cx="12192000" cy="14058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83DBF-035D-406B-9CD0-3D4F80FB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951" y="335573"/>
            <a:ext cx="3932237" cy="7281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7BDEEB"/>
                </a:solidFill>
                <a:effectLst/>
                <a:latin typeface="+mn-lt"/>
              </a:rPr>
              <a:t>Intro to LytCtrl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A254FD-C9C4-418E-804C-CEFBA6F92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40" y="1405839"/>
            <a:ext cx="7193460" cy="40463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06A7-9ED7-4E19-A80E-144EEB0A2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949" y="1558105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The LytCtrl Android app gives the owner of </a:t>
            </a:r>
            <a:r>
              <a:rPr lang="en-US" sz="2000" b="1" dirty="0" err="1">
                <a:solidFill>
                  <a:schemeClr val="bg2"/>
                </a:solidFill>
              </a:rPr>
              <a:t>Nanoleaf</a:t>
            </a:r>
            <a:r>
              <a:rPr lang="en-US" sz="2000" b="1" dirty="0">
                <a:solidFill>
                  <a:schemeClr val="bg2"/>
                </a:solidFill>
              </a:rPr>
              <a:t> Light Panels control over their lights.</a:t>
            </a:r>
          </a:p>
          <a:p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It uses the Open API provided by </a:t>
            </a:r>
            <a:r>
              <a:rPr lang="en-US" sz="2000" b="1" dirty="0" err="1">
                <a:solidFill>
                  <a:schemeClr val="bg2"/>
                </a:solidFill>
              </a:rPr>
              <a:t>Nanoleaf</a:t>
            </a:r>
            <a:r>
              <a:rPr lang="en-US" sz="2000" b="1" dirty="0">
                <a:solidFill>
                  <a:schemeClr val="bg2"/>
                </a:solidFill>
              </a:rPr>
              <a:t> to communicate with the panels over </a:t>
            </a:r>
            <a:r>
              <a:rPr lang="en-US" sz="2000" b="1" dirty="0" err="1">
                <a:solidFill>
                  <a:schemeClr val="bg2"/>
                </a:solidFill>
              </a:rPr>
              <a:t>WiFi</a:t>
            </a:r>
            <a:r>
              <a:rPr lang="en-US" sz="2000" b="1" dirty="0">
                <a:solidFill>
                  <a:schemeClr val="bg2"/>
                </a:solidFill>
              </a:rPr>
              <a:t>.</a:t>
            </a:r>
          </a:p>
          <a:p>
            <a:endParaRPr lang="en-US" sz="2000" b="1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Set schedules for the lights to act as alarms or to ensure they are off at night.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97D6FE-9226-4819-B34D-B66528F73F14}"/>
              </a:ext>
            </a:extLst>
          </p:cNvPr>
          <p:cNvSpPr/>
          <p:nvPr/>
        </p:nvSpPr>
        <p:spPr>
          <a:xfrm>
            <a:off x="0" y="5452161"/>
            <a:ext cx="12192000" cy="14058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B71C2E4-CA50-40D9-A7AF-1E7EF0022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6291" y="1555173"/>
            <a:ext cx="914400" cy="914400"/>
          </a:xfrm>
          <a:prstGeom prst="rect">
            <a:avLst/>
          </a:prstGeom>
        </p:spPr>
      </p:pic>
      <p:pic>
        <p:nvPicPr>
          <p:cNvPr id="20" name="Graphic 19" descr="Wi-Fi">
            <a:extLst>
              <a:ext uri="{FF2B5EF4-FFF2-40B4-BE49-F238E27FC236}">
                <a16:creationId xmlns:a16="http://schemas.microsoft.com/office/drawing/2014/main" id="{AF12A105-3F18-49E7-863F-753F12459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6290" y="2862688"/>
            <a:ext cx="914400" cy="914400"/>
          </a:xfrm>
          <a:prstGeom prst="rect">
            <a:avLst/>
          </a:prstGeom>
        </p:spPr>
      </p:pic>
      <p:pic>
        <p:nvPicPr>
          <p:cNvPr id="22" name="Graphic 21" descr="Sun">
            <a:extLst>
              <a:ext uri="{FF2B5EF4-FFF2-40B4-BE49-F238E27FC236}">
                <a16:creationId xmlns:a16="http://schemas.microsoft.com/office/drawing/2014/main" id="{AB590CEF-7182-4B31-BD16-87ED17B175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5290" y="4309288"/>
            <a:ext cx="796401" cy="79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73239" y="4521434"/>
            <a:ext cx="1598853" cy="1569086"/>
            <a:chOff x="9695998" y="4157408"/>
            <a:chExt cx="1734002" cy="1569086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Show control with API from app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For now, hard-coded API call to show power state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45730" y="2320082"/>
            <a:ext cx="1598853" cy="1322865"/>
            <a:chOff x="9695998" y="4157408"/>
            <a:chExt cx="1734002" cy="1322865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Build project 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Start with nothing, make something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02968" y="2223425"/>
            <a:ext cx="1594605" cy="1322865"/>
            <a:chOff x="1427303" y="2203556"/>
            <a:chExt cx="1594605" cy="1322865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Buttons use all API calls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da-DK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Use PostMan to try all API calls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1572" y="4521434"/>
            <a:ext cx="1598853" cy="1322865"/>
            <a:chOff x="9695998" y="4157408"/>
            <a:chExt cx="1734002" cy="1322865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Fragments</a:t>
              </a:r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da-DK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Make fragments to split functionality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150399"/>
            <a:ext cx="4284028" cy="594247"/>
            <a:chOff x="9379621" y="4410753"/>
            <a:chExt cx="2371352" cy="463806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1" y="4410753"/>
              <a:ext cx="2371352" cy="2882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Status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1921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Percentage of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LytCtrl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completed.</a:t>
              </a: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265B400-C95E-4047-B5FB-DC9156088906}"/>
              </a:ext>
            </a:extLst>
          </p:cNvPr>
          <p:cNvGrpSpPr/>
          <p:nvPr/>
        </p:nvGrpSpPr>
        <p:grpSpPr>
          <a:xfrm>
            <a:off x="3180698" y="2266287"/>
            <a:ext cx="1397000" cy="1397000"/>
            <a:chOff x="3479325" y="229050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325" y="229050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9" name="Graphic 28" descr="Handshake">
              <a:extLst>
                <a:ext uri="{FF2B5EF4-FFF2-40B4-BE49-F238E27FC236}">
                  <a16:creationId xmlns:a16="http://schemas.microsoft.com/office/drawing/2014/main" id="{96A90CC0-EE64-48B8-A487-54621C49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0625" y="2515077"/>
              <a:ext cx="914400" cy="914400"/>
            </a:xfrm>
            <a:prstGeom prst="rect">
              <a:avLst/>
            </a:prstGeom>
          </p:spPr>
        </p:pic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78AED49-5915-49B7-A3AD-69A488E83589}"/>
              </a:ext>
            </a:extLst>
          </p:cNvPr>
          <p:cNvGrpSpPr/>
          <p:nvPr/>
        </p:nvGrpSpPr>
        <p:grpSpPr>
          <a:xfrm>
            <a:off x="7611977" y="2266287"/>
            <a:ext cx="1397000" cy="1397000"/>
            <a:chOff x="7222061" y="2273777"/>
            <a:chExt cx="1397000" cy="1397000"/>
          </a:xfrm>
        </p:grpSpPr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CBA0ED79-AF4C-4FCE-82D3-B7DE877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2061" y="2273777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29" name="Graphic 228" descr="Hammer">
              <a:extLst>
                <a:ext uri="{FF2B5EF4-FFF2-40B4-BE49-F238E27FC236}">
                  <a16:creationId xmlns:a16="http://schemas.microsoft.com/office/drawing/2014/main" id="{93B17703-C444-41CF-8DD2-AC46EA334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3361" y="2449777"/>
              <a:ext cx="914400" cy="914400"/>
            </a:xfrm>
            <a:prstGeom prst="rect">
              <a:avLst/>
            </a:prstGeom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952C98D-4858-445C-AE0A-AF8E1394D145}"/>
              </a:ext>
            </a:extLst>
          </p:cNvPr>
          <p:cNvGrpSpPr/>
          <p:nvPr/>
        </p:nvGrpSpPr>
        <p:grpSpPr>
          <a:xfrm>
            <a:off x="7649828" y="4525477"/>
            <a:ext cx="1397000" cy="1397000"/>
            <a:chOff x="7913512" y="4093277"/>
            <a:chExt cx="1397000" cy="1397000"/>
          </a:xfrm>
        </p:grpSpPr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4805C84D-85A2-476F-B1BE-1C0E3F1E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12" y="4093277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31" name="Graphic 230" descr="Power">
              <a:extLst>
                <a:ext uri="{FF2B5EF4-FFF2-40B4-BE49-F238E27FC236}">
                  <a16:creationId xmlns:a16="http://schemas.microsoft.com/office/drawing/2014/main" id="{F0E878C7-DF88-45D8-AF69-3790619F0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54812" y="4304255"/>
              <a:ext cx="914400" cy="914400"/>
            </a:xfrm>
            <a:prstGeom prst="rect">
              <a:avLst/>
            </a:prstGeom>
          </p:spPr>
        </p:pic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DA579BF-3A10-4B61-9154-24F6CEF77D24}"/>
              </a:ext>
            </a:extLst>
          </p:cNvPr>
          <p:cNvGrpSpPr/>
          <p:nvPr/>
        </p:nvGrpSpPr>
        <p:grpSpPr>
          <a:xfrm>
            <a:off x="3174709" y="4521434"/>
            <a:ext cx="1397000" cy="1397000"/>
            <a:chOff x="5353742" y="1261725"/>
            <a:chExt cx="1397000" cy="1397000"/>
          </a:xfrm>
        </p:grpSpPr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C886F5B9-6601-4FDD-A667-5F9C9DDC4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42" y="12617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33" name="Graphic 232" descr="Puzzle">
              <a:extLst>
                <a:ext uri="{FF2B5EF4-FFF2-40B4-BE49-F238E27FC236}">
                  <a16:creationId xmlns:a16="http://schemas.microsoft.com/office/drawing/2014/main" id="{D6477E78-46B1-42F2-A803-D1580ED2B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90794" y="1496628"/>
              <a:ext cx="914400" cy="914400"/>
            </a:xfrm>
            <a:prstGeom prst="rect">
              <a:avLst/>
            </a:prstGeom>
          </p:spPr>
        </p:pic>
      </p:grpSp>
      <p:pic>
        <p:nvPicPr>
          <p:cNvPr id="240" name="Picture 239">
            <a:extLst>
              <a:ext uri="{FF2B5EF4-FFF2-40B4-BE49-F238E27FC236}">
                <a16:creationId xmlns:a16="http://schemas.microsoft.com/office/drawing/2014/main" id="{824E1D71-43F4-4D61-8F87-BF7B2315A0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276600"/>
            <a:ext cx="2095500" cy="2095500"/>
          </a:xfrm>
          <a:prstGeom prst="rect">
            <a:avLst/>
          </a:prstGeom>
        </p:spPr>
      </p:pic>
      <p:sp>
        <p:nvSpPr>
          <p:cNvPr id="3" name="Partial Circle 2">
            <a:extLst>
              <a:ext uri="{FF2B5EF4-FFF2-40B4-BE49-F238E27FC236}">
                <a16:creationId xmlns:a16="http://schemas.microsoft.com/office/drawing/2014/main" id="{E0A351CA-856B-4EAD-A059-DF28B7416D17}"/>
              </a:ext>
            </a:extLst>
          </p:cNvPr>
          <p:cNvSpPr/>
          <p:nvPr/>
        </p:nvSpPr>
        <p:spPr>
          <a:xfrm>
            <a:off x="5039936" y="3279494"/>
            <a:ext cx="2095501" cy="2092605"/>
          </a:xfrm>
          <a:prstGeom prst="pie">
            <a:avLst>
              <a:gd name="adj1" fmla="val 8845275"/>
              <a:gd name="adj2" fmla="val 16225634"/>
            </a:avLst>
          </a:prstGeom>
          <a:solidFill>
            <a:srgbClr val="6313DC">
              <a:alpha val="59000"/>
            </a:srgbClr>
          </a:solidFill>
          <a:ln>
            <a:solidFill>
              <a:srgbClr val="030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2060"/>
                </a:solidFill>
              </a:rPr>
              <a:t>35%</a:t>
            </a:r>
          </a:p>
        </p:txBody>
      </p:sp>
      <p:sp>
        <p:nvSpPr>
          <p:cNvPr id="42" name="Partial Circle 41">
            <a:extLst>
              <a:ext uri="{FF2B5EF4-FFF2-40B4-BE49-F238E27FC236}">
                <a16:creationId xmlns:a16="http://schemas.microsoft.com/office/drawing/2014/main" id="{A4D872F7-F7DC-4384-85A6-2C0DBD5CBB1F}"/>
              </a:ext>
            </a:extLst>
          </p:cNvPr>
          <p:cNvSpPr/>
          <p:nvPr/>
        </p:nvSpPr>
        <p:spPr>
          <a:xfrm>
            <a:off x="5048249" y="3269083"/>
            <a:ext cx="2095501" cy="2092605"/>
          </a:xfrm>
          <a:prstGeom prst="pie">
            <a:avLst>
              <a:gd name="adj1" fmla="val 33001"/>
              <a:gd name="adj2" fmla="val 8806036"/>
            </a:avLst>
          </a:prstGeom>
          <a:solidFill>
            <a:srgbClr val="FF0000">
              <a:alpha val="59000"/>
            </a:srgbClr>
          </a:solidFill>
          <a:ln>
            <a:solidFill>
              <a:srgbClr val="0305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b="1" dirty="0">
                <a:solidFill>
                  <a:srgbClr val="C00000"/>
                </a:solidFill>
              </a:rPr>
              <a:t>40%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E68E93-9EA9-4488-B4BF-CDBBE97BE26C}"/>
              </a:ext>
            </a:extLst>
          </p:cNvPr>
          <p:cNvCxnSpPr/>
          <p:nvPr/>
        </p:nvCxnSpPr>
        <p:spPr>
          <a:xfrm>
            <a:off x="5466735" y="2715868"/>
            <a:ext cx="167149" cy="70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60797B-4581-400B-85FD-E9D7ED8387AA}"/>
              </a:ext>
            </a:extLst>
          </p:cNvPr>
          <p:cNvSpPr txBox="1"/>
          <p:nvPr/>
        </p:nvSpPr>
        <p:spPr>
          <a:xfrm>
            <a:off x="5048249" y="2442287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553"/>
                </a:solidFill>
              </a:rPr>
              <a:t>Completed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4B7570-1985-4F58-B2D5-8FF578F25136}"/>
              </a:ext>
            </a:extLst>
          </p:cNvPr>
          <p:cNvCxnSpPr/>
          <p:nvPr/>
        </p:nvCxnSpPr>
        <p:spPr>
          <a:xfrm flipH="1" flipV="1">
            <a:off x="6223819" y="5351856"/>
            <a:ext cx="334297" cy="738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C538FA-E562-4999-8C49-754C6732A14E}"/>
              </a:ext>
            </a:extLst>
          </p:cNvPr>
          <p:cNvSpPr txBox="1"/>
          <p:nvPr/>
        </p:nvSpPr>
        <p:spPr>
          <a:xfrm>
            <a:off x="5908396" y="609052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 do before Spring</a:t>
            </a: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7963524" y="2971017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D743D8-B96B-4311-B3A9-7CD24579E761}"/>
              </a:ext>
            </a:extLst>
          </p:cNvPr>
          <p:cNvSpPr txBox="1"/>
          <p:nvPr/>
        </p:nvSpPr>
        <p:spPr>
          <a:xfrm>
            <a:off x="726781" y="273553"/>
            <a:ext cx="10703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3200" dirty="0"/>
              <a:t>Accomplishments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2005A7-6118-41AC-ABBF-2C09DA4F80EE}"/>
              </a:ext>
            </a:extLst>
          </p:cNvPr>
          <p:cNvSpPr txBox="1"/>
          <p:nvPr/>
        </p:nvSpPr>
        <p:spPr>
          <a:xfrm>
            <a:off x="1533048" y="1783883"/>
            <a:ext cx="536921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</a:rPr>
              <a:t>Created project with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</a:rPr>
              <a:t>Work on 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</a:rPr>
              <a:t>Create Icons for different DPI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</a:rPr>
              <a:t>Use Fragments to separate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</a:rPr>
              <a:t>Wire app to use Fragments and multiple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</a:rPr>
              <a:t>Create buttons that make API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3055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21182687">
            <a:off x="7385295" y="3678106"/>
            <a:ext cx="7067566" cy="7178392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D743D8-B96B-4311-B3A9-7CD24579E761}"/>
              </a:ext>
            </a:extLst>
          </p:cNvPr>
          <p:cNvSpPr txBox="1"/>
          <p:nvPr/>
        </p:nvSpPr>
        <p:spPr>
          <a:xfrm>
            <a:off x="726781" y="273553"/>
            <a:ext cx="10703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Issues and Methods to Resolve Them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2005A7-6118-41AC-ABBF-2C09DA4F80EE}"/>
              </a:ext>
            </a:extLst>
          </p:cNvPr>
          <p:cNvSpPr txBox="1"/>
          <p:nvPr/>
        </p:nvSpPr>
        <p:spPr>
          <a:xfrm>
            <a:off x="533086" y="1266791"/>
            <a:ext cx="99706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Splitting up functionality into fragments presented issues with member references.</a:t>
            </a:r>
          </a:p>
          <a:p>
            <a:endParaRPr lang="en-US" sz="2400" dirty="0">
              <a:solidFill>
                <a:srgbClr val="030553"/>
              </a:solidFill>
              <a:latin typeface="+mj-lt"/>
            </a:endParaRPr>
          </a:p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Relating layouts to different fragments’ functionality is not straightforward</a:t>
            </a:r>
            <a:r>
              <a:rPr lang="en-US" sz="2400" dirty="0">
                <a:solidFill>
                  <a:srgbClr val="030553"/>
                </a:solidFill>
              </a:rPr>
              <a:t>.</a:t>
            </a:r>
          </a:p>
          <a:p>
            <a:endParaRPr lang="en-US" sz="2400" dirty="0">
              <a:solidFill>
                <a:srgbClr val="030553"/>
              </a:solidFill>
              <a:latin typeface="+mj-lt"/>
            </a:endParaRPr>
          </a:p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Opening up networking from an app requires special permission</a:t>
            </a:r>
          </a:p>
          <a:p>
            <a:endParaRPr lang="en-US" sz="2400" dirty="0">
              <a:solidFill>
                <a:srgbClr val="030553"/>
              </a:solidFill>
              <a:latin typeface="+mj-lt"/>
            </a:endParaRPr>
          </a:p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Sick for two weeks + 3 weeks travel</a:t>
            </a:r>
          </a:p>
          <a:p>
            <a:endParaRPr lang="en-US" sz="2400" dirty="0">
              <a:solidFill>
                <a:srgbClr val="030553"/>
              </a:solidFill>
              <a:latin typeface="+mj-lt"/>
            </a:endParaRPr>
          </a:p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Resolution: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Make call from main activity to instantiated fragment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Include required Internet permission in manifest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Spring break is a great time to get caught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3055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697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916853">
            <a:off x="6232279" y="2267186"/>
            <a:ext cx="7067566" cy="7178392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D743D8-B96B-4311-B3A9-7CD24579E761}"/>
              </a:ext>
            </a:extLst>
          </p:cNvPr>
          <p:cNvSpPr txBox="1"/>
          <p:nvPr/>
        </p:nvSpPr>
        <p:spPr>
          <a:xfrm>
            <a:off x="726781" y="273553"/>
            <a:ext cx="10703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Planning Spring Term 2019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2005A7-6118-41AC-ABBF-2C09DA4F80EE}"/>
              </a:ext>
            </a:extLst>
          </p:cNvPr>
          <p:cNvSpPr txBox="1"/>
          <p:nvPr/>
        </p:nvSpPr>
        <p:spPr>
          <a:xfrm>
            <a:off x="533086" y="1266791"/>
            <a:ext cx="99706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0553"/>
                </a:solidFill>
                <a:latin typeface="+mj-lt"/>
              </a:rPr>
              <a:t>Stories to be carried over to next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Many of them: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View available effects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Actual control of the lights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On/off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Select color effect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Server-side control for the lights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Pi with Ubuntu server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Pair with app on local </a:t>
            </a:r>
            <a:r>
              <a:rPr lang="en-US" sz="2400" dirty="0" err="1">
                <a:solidFill>
                  <a:srgbClr val="030553"/>
                </a:solidFill>
                <a:latin typeface="+mj-lt"/>
              </a:rPr>
              <a:t>wifi</a:t>
            </a:r>
            <a:endParaRPr lang="en-US" sz="2400" dirty="0">
              <a:solidFill>
                <a:srgbClr val="030553"/>
              </a:solidFill>
              <a:latin typeface="+mj-lt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Public API for app to communicate from outside</a:t>
            </a:r>
            <a:br>
              <a:rPr lang="en-US" sz="2400" dirty="0">
                <a:solidFill>
                  <a:srgbClr val="030553"/>
                </a:solidFill>
                <a:latin typeface="+mj-lt"/>
              </a:rPr>
            </a:br>
            <a:r>
              <a:rPr lang="en-US" sz="2400" dirty="0">
                <a:solidFill>
                  <a:srgbClr val="030553"/>
                </a:solidFill>
                <a:latin typeface="+mj-lt"/>
              </a:rPr>
              <a:t>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Add scheduling for lights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On/off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553"/>
                </a:solidFill>
                <a:latin typeface="+mj-lt"/>
              </a:rPr>
              <a:t>Color effect</a:t>
            </a:r>
          </a:p>
        </p:txBody>
      </p:sp>
    </p:spTree>
    <p:extLst>
      <p:ext uri="{BB962C8B-B14F-4D97-AF65-F5344CB8AC3E}">
        <p14:creationId xmlns:p14="http://schemas.microsoft.com/office/powerpoint/2010/main" val="128946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78447" y="2861101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LytCtrl Android App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Winter 2018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Oregon Institute of technology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4994880">
            <a:off x="2668705" y="-3166252"/>
            <a:ext cx="12610760" cy="1449919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78447" y="2861101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LytCtrl Android App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Winter 2018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Oregon Institute of technology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341649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346</Words>
  <Application>Microsoft Office PowerPoint</Application>
  <PresentationFormat>Widescreen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Intro to LytCtrl</vt:lpstr>
      <vt:lpstr>Human resources slide 4</vt:lpstr>
      <vt:lpstr>Human resources slide 9</vt:lpstr>
      <vt:lpstr>Human resources slide 9</vt:lpstr>
      <vt:lpstr>Human resources slide 9</vt:lpstr>
      <vt:lpstr>Human resources slide 10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2018-12-04T06:12:03Z</dcterms:created>
  <dcterms:modified xsi:type="dcterms:W3CDTF">2019-03-15T03:00:07Z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