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Lora" charset="1" panose="00000500000000000000"/>
      <p:regular r:id="rId18"/>
    </p:embeddedFont>
    <p:embeddedFont>
      <p:font typeface="Lancelot" charset="1" panose="02000000000000000000"/>
      <p:regular r:id="rId19"/>
    </p:embeddedFont>
    <p:embeddedFont>
      <p:font typeface="Aeternum" charset="1" panose="00000500000000000000"/>
      <p:regular r:id="rId20"/>
    </p:embeddedFont>
    <p:embeddedFont>
      <p:font typeface="Adore The World" charset="1" panose="00000500000000000000"/>
      <p:regular r:id="rId21"/>
    </p:embeddedFont>
    <p:embeddedFont>
      <p:font typeface="Futura Display" charset="1" panose="020B0504050904050C04"/>
      <p:regular r:id="rId22"/>
    </p:embeddedFont>
    <p:embeddedFont>
      <p:font typeface="Alfa Slab One" charset="1" panose="00000500000000000000"/>
      <p:regular r:id="rId23"/>
    </p:embeddedFont>
    <p:embeddedFont>
      <p:font typeface="Canva Sans" charset="1" panose="020B0503030501040103"/>
      <p:regular r:id="rId24"/>
    </p:embeddedFont>
    <p:embeddedFont>
      <p:font typeface="Shrikhand" charset="1" panose="02000000000000000000"/>
      <p:regular r:id="rId25"/>
    </p:embeddedFont>
    <p:embeddedFont>
      <p:font typeface="Archivo Black" charset="1" panose="020B0A03020202020B04"/>
      <p:regular r:id="rId26"/>
    </p:embeddedFont>
    <p:embeddedFont>
      <p:font typeface="Times New Roman" charset="1" panose="02030502070405020303"/>
      <p:regular r:id="rId27"/>
    </p:embeddedFont>
    <p:embeddedFont>
      <p:font typeface="Poppins" charset="1" panose="00000500000000000000"/>
      <p:regular r:id="rId28"/>
    </p:embeddedFont>
    <p:embeddedFont>
      <p:font typeface="Gagalin" charset="1" panose="00000500000000000000"/>
      <p:regular r:id="rId29"/>
    </p:embeddedFont>
    <p:embeddedFont>
      <p:font typeface="Magnolia Script" charset="1" panose="02000503070000020003"/>
      <p:regular r:id="rId30"/>
    </p:embeddedFont>
    <p:embeddedFont>
      <p:font typeface="Rakkas" charset="1" panose="00000500000000000000"/>
      <p:regular r:id="rId31"/>
    </p:embeddedFont>
    <p:embeddedFont>
      <p:font typeface="Forum" charset="1" panose="02000000000000000000"/>
      <p:regular r:id="rId32"/>
    </p:embeddedFont>
    <p:embeddedFont>
      <p:font typeface="Lexend Deca" charset="1" panose="00000000000000000000"/>
      <p:regular r:id="rId33"/>
    </p:embeddedFont>
    <p:embeddedFont>
      <p:font typeface="Times New Roman Bold" charset="1" panose="02030802070405020303"/>
      <p:regular r:id="rId34"/>
    </p:embeddedFont>
    <p:embeddedFont>
      <p:font typeface="Lora Bold" charset="1" panose="00000800000000000000"/>
      <p:regular r:id="rId35"/>
    </p:embeddedFont>
    <p:embeddedFont>
      <p:font typeface="Canva Sans Bold" charset="1" panose="020B0803030501040103"/>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0"/>
          </a:blip>
          <a:stretch>
            <a:fillRect/>
          </a:stretch>
        </p:blipFill>
        <p:spPr>
          <a:xfrm rot="0">
            <a:off x="-4722911" y="-2381147"/>
            <a:ext cx="28573765" cy="18648985"/>
          </a:xfrm>
          <a:prstGeom prst="rect">
            <a:avLst/>
          </a:prstGeom>
        </p:spPr>
      </p:pic>
      <p:grpSp>
        <p:nvGrpSpPr>
          <p:cNvPr name="Group 3" id="3"/>
          <p:cNvGrpSpPr/>
          <p:nvPr/>
        </p:nvGrpSpPr>
        <p:grpSpPr>
          <a:xfrm rot="0">
            <a:off x="2433433" y="2645683"/>
            <a:ext cx="12899790" cy="5548701"/>
            <a:chOff x="0" y="0"/>
            <a:chExt cx="812800" cy="349617"/>
          </a:xfrm>
        </p:grpSpPr>
        <p:sp>
          <p:nvSpPr>
            <p:cNvPr name="Freeform 4" id="4"/>
            <p:cNvSpPr/>
            <p:nvPr/>
          </p:nvSpPr>
          <p:spPr>
            <a:xfrm flipH="false" flipV="false" rot="0">
              <a:off x="0" y="0"/>
              <a:ext cx="812800" cy="349617"/>
            </a:xfrm>
            <a:custGeom>
              <a:avLst/>
              <a:gdLst/>
              <a:ahLst/>
              <a:cxnLst/>
              <a:rect r="r" b="b" t="t" l="l"/>
              <a:pathLst>
                <a:path h="349617" w="812800">
                  <a:moveTo>
                    <a:pt x="812800" y="0"/>
                  </a:moveTo>
                  <a:lnTo>
                    <a:pt x="0" y="0"/>
                  </a:lnTo>
                  <a:lnTo>
                    <a:pt x="101600" y="174808"/>
                  </a:lnTo>
                  <a:lnTo>
                    <a:pt x="0" y="349617"/>
                  </a:lnTo>
                  <a:lnTo>
                    <a:pt x="812800" y="349617"/>
                  </a:lnTo>
                  <a:lnTo>
                    <a:pt x="711200" y="174808"/>
                  </a:lnTo>
                  <a:lnTo>
                    <a:pt x="812800" y="0"/>
                  </a:lnTo>
                  <a:close/>
                </a:path>
              </a:pathLst>
            </a:custGeom>
            <a:solidFill>
              <a:srgbClr val="31356E"/>
            </a:solidFill>
          </p:spPr>
        </p:sp>
        <p:sp>
          <p:nvSpPr>
            <p:cNvPr name="TextBox 5" id="5"/>
            <p:cNvSpPr txBox="true"/>
            <p:nvPr/>
          </p:nvSpPr>
          <p:spPr>
            <a:xfrm>
              <a:off x="88900" y="-123825"/>
              <a:ext cx="635000" cy="473442"/>
            </a:xfrm>
            <a:prstGeom prst="rect">
              <a:avLst/>
            </a:prstGeom>
          </p:spPr>
          <p:txBody>
            <a:bodyPr anchor="ctr" rtlCol="false" tIns="50800" lIns="50800" bIns="50800" rIns="50800"/>
            <a:lstStyle/>
            <a:p>
              <a:pPr algn="ctr">
                <a:lnSpc>
                  <a:spcPts val="9379"/>
                </a:lnSpc>
              </a:pPr>
              <a:r>
                <a:rPr lang="en-US" sz="6699">
                  <a:solidFill>
                    <a:srgbClr val="000000"/>
                  </a:solidFill>
                  <a:latin typeface="Lora"/>
                  <a:ea typeface="Lora"/>
                  <a:cs typeface="Lora"/>
                  <a:sym typeface="Lora"/>
                </a:rPr>
                <a:t>Aircraft Safety Analysis for Business Decisions</a:t>
              </a:r>
            </a:p>
            <a:p>
              <a:pPr algn="ctr">
                <a:lnSpc>
                  <a:spcPts val="4199"/>
                </a:lnSpc>
                <a:spcBef>
                  <a:spcPct val="0"/>
                </a:spcBef>
              </a:pPr>
              <a:r>
                <a:rPr lang="en-US" sz="2999">
                  <a:solidFill>
                    <a:srgbClr val="000000"/>
                  </a:solidFill>
                  <a:latin typeface="Lancelot"/>
                  <a:ea typeface="Lancelot"/>
                  <a:cs typeface="Lancelot"/>
                  <a:sym typeface="Lancelot"/>
                </a:rPr>
                <a:t>Identifying Low-Risk Aircraft for Acquisition</a:t>
              </a:r>
            </a:p>
          </p:txBody>
        </p:sp>
      </p:grpSp>
      <p:sp>
        <p:nvSpPr>
          <p:cNvPr name="TextBox 6" id="6"/>
          <p:cNvSpPr txBox="true"/>
          <p:nvPr/>
        </p:nvSpPr>
        <p:spPr>
          <a:xfrm rot="0">
            <a:off x="14012608" y="-82487"/>
            <a:ext cx="3960733" cy="1838874"/>
          </a:xfrm>
          <a:prstGeom prst="rect">
            <a:avLst/>
          </a:prstGeom>
        </p:spPr>
        <p:txBody>
          <a:bodyPr anchor="t" rtlCol="false" tIns="0" lIns="0" bIns="0" rIns="0">
            <a:spAutoFit/>
          </a:bodyPr>
          <a:lstStyle/>
          <a:p>
            <a:pPr algn="ctr">
              <a:lnSpc>
                <a:spcPts val="6953"/>
              </a:lnSpc>
            </a:pPr>
            <a:r>
              <a:rPr lang="en-US" sz="4966">
                <a:solidFill>
                  <a:srgbClr val="000000"/>
                </a:solidFill>
                <a:latin typeface="Aeternum"/>
                <a:ea typeface="Aeternum"/>
                <a:cs typeface="Aeternum"/>
                <a:sym typeface="Aeternum"/>
              </a:rPr>
              <a:t>Lydia Mutanu</a:t>
            </a:r>
          </a:p>
          <a:p>
            <a:pPr algn="ctr">
              <a:lnSpc>
                <a:spcPts val="6953"/>
              </a:lnSpc>
            </a:pPr>
            <a:r>
              <a:rPr lang="en-US" sz="4966">
                <a:solidFill>
                  <a:srgbClr val="000000"/>
                </a:solidFill>
                <a:latin typeface="Adore The World"/>
                <a:ea typeface="Adore The World"/>
                <a:cs typeface="Adore The World"/>
                <a:sym typeface="Adore The World"/>
              </a:rPr>
              <a:t>26.09.2024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494454" y="-462868"/>
            <a:ext cx="9246124" cy="11212735"/>
            <a:chOff x="0" y="0"/>
            <a:chExt cx="2082160" cy="2525026"/>
          </a:xfrm>
        </p:grpSpPr>
        <p:sp>
          <p:nvSpPr>
            <p:cNvPr name="Freeform 3" id="3"/>
            <p:cNvSpPr/>
            <p:nvPr/>
          </p:nvSpPr>
          <p:spPr>
            <a:xfrm flipH="false" flipV="false" rot="0">
              <a:off x="0" y="0"/>
              <a:ext cx="2082160" cy="2525026"/>
            </a:xfrm>
            <a:custGeom>
              <a:avLst/>
              <a:gdLst/>
              <a:ahLst/>
              <a:cxnLst/>
              <a:rect r="r" b="b" t="t" l="l"/>
              <a:pathLst>
                <a:path h="2525026" w="2082160">
                  <a:moveTo>
                    <a:pt x="0" y="0"/>
                  </a:moveTo>
                  <a:lnTo>
                    <a:pt x="2082160" y="0"/>
                  </a:lnTo>
                  <a:lnTo>
                    <a:pt x="2082160" y="2525026"/>
                  </a:lnTo>
                  <a:lnTo>
                    <a:pt x="0" y="2525026"/>
                  </a:lnTo>
                  <a:close/>
                </a:path>
              </a:pathLst>
            </a:custGeom>
            <a:solidFill>
              <a:srgbClr val="31356E"/>
            </a:solidFill>
          </p:spPr>
        </p:sp>
        <p:sp>
          <p:nvSpPr>
            <p:cNvPr name="TextBox 4" id="4"/>
            <p:cNvSpPr txBox="true"/>
            <p:nvPr/>
          </p:nvSpPr>
          <p:spPr>
            <a:xfrm>
              <a:off x="0" y="-57150"/>
              <a:ext cx="2082160" cy="2582176"/>
            </a:xfrm>
            <a:prstGeom prst="rect">
              <a:avLst/>
            </a:prstGeom>
          </p:spPr>
          <p:txBody>
            <a:bodyPr anchor="ctr" rtlCol="false" tIns="50800" lIns="50800" bIns="50800" rIns="50800"/>
            <a:lstStyle/>
            <a:p>
              <a:pPr algn="ctr">
                <a:lnSpc>
                  <a:spcPts val="3919"/>
                </a:lnSpc>
              </a:pPr>
              <a:r>
                <a:rPr lang="en-US" sz="2799">
                  <a:solidFill>
                    <a:srgbClr val="000000"/>
                  </a:solidFill>
                  <a:latin typeface="Lora"/>
                  <a:ea typeface="Lora"/>
                  <a:cs typeface="Lora"/>
                  <a:sym typeface="Lora"/>
                </a:rPr>
                <a:t>Description: This graph shows the rate at which passengers remained uninjured across different aircraft models.</a:t>
              </a:r>
            </a:p>
            <a:p>
              <a:pPr algn="ctr">
                <a:lnSpc>
                  <a:spcPts val="3919"/>
                </a:lnSpc>
              </a:pPr>
            </a:p>
            <a:p>
              <a:pPr algn="ctr">
                <a:lnSpc>
                  <a:spcPts val="3919"/>
                </a:lnSpc>
              </a:pPr>
            </a:p>
            <a:p>
              <a:pPr algn="ctr">
                <a:lnSpc>
                  <a:spcPts val="3919"/>
                </a:lnSpc>
              </a:pPr>
            </a:p>
            <a:p>
              <a:pPr algn="ctr">
                <a:lnSpc>
                  <a:spcPts val="2659"/>
                </a:lnSpc>
                <a:spcBef>
                  <a:spcPct val="0"/>
                </a:spcBef>
              </a:pPr>
            </a:p>
          </p:txBody>
        </p:sp>
      </p:grpSp>
      <p:sp>
        <p:nvSpPr>
          <p:cNvPr name="TextBox 5" id="5"/>
          <p:cNvSpPr txBox="true"/>
          <p:nvPr/>
        </p:nvSpPr>
        <p:spPr>
          <a:xfrm rot="0">
            <a:off x="0" y="165682"/>
            <a:ext cx="8379841" cy="661470"/>
          </a:xfrm>
          <a:prstGeom prst="rect">
            <a:avLst/>
          </a:prstGeom>
        </p:spPr>
        <p:txBody>
          <a:bodyPr anchor="t" rtlCol="false" tIns="0" lIns="0" bIns="0" rIns="0">
            <a:spAutoFit/>
          </a:bodyPr>
          <a:lstStyle/>
          <a:p>
            <a:pPr algn="ctr">
              <a:lnSpc>
                <a:spcPts val="4933"/>
              </a:lnSpc>
            </a:pPr>
            <a:r>
              <a:rPr lang="en-US" sz="5139">
                <a:solidFill>
                  <a:srgbClr val="000000"/>
                </a:solidFill>
                <a:latin typeface="Gagalin"/>
                <a:ea typeface="Gagalin"/>
                <a:cs typeface="Gagalin"/>
                <a:sym typeface="Gagalin"/>
              </a:rPr>
              <a:t>PACKED CIRCLE CHART</a:t>
            </a:r>
          </a:p>
        </p:txBody>
      </p:sp>
      <p:pic>
        <p:nvPicPr>
          <p:cNvPr name="Picture 6" id="6"/>
          <p:cNvPicPr>
            <a:picLocks noChangeAspect="true"/>
          </p:cNvPicPr>
          <p:nvPr/>
        </p:nvPicPr>
        <p:blipFill>
          <a:blip r:embed="rId2"/>
          <a:stretch>
            <a:fillRect/>
          </a:stretch>
        </p:blipFill>
        <p:spPr>
          <a:xfrm rot="0">
            <a:off x="9929014" y="796110"/>
            <a:ext cx="7503466" cy="7503466"/>
          </a:xfrm>
          <a:prstGeom prst="rect">
            <a:avLst/>
          </a:prstGeom>
        </p:spPr>
      </p:pic>
      <p:grpSp>
        <p:nvGrpSpPr>
          <p:cNvPr name="Group 7" id="7"/>
          <p:cNvGrpSpPr/>
          <p:nvPr/>
        </p:nvGrpSpPr>
        <p:grpSpPr>
          <a:xfrm rot="0">
            <a:off x="0" y="6226366"/>
            <a:ext cx="8751670" cy="4055999"/>
            <a:chOff x="0" y="0"/>
            <a:chExt cx="876893" cy="406400"/>
          </a:xfrm>
        </p:grpSpPr>
        <p:sp>
          <p:nvSpPr>
            <p:cNvPr name="Freeform 8" id="8"/>
            <p:cNvSpPr/>
            <p:nvPr/>
          </p:nvSpPr>
          <p:spPr>
            <a:xfrm flipH="false" flipV="false" rot="0">
              <a:off x="0" y="0"/>
              <a:ext cx="876893" cy="406400"/>
            </a:xfrm>
            <a:custGeom>
              <a:avLst/>
              <a:gdLst/>
              <a:ahLst/>
              <a:cxnLst/>
              <a:rect r="r" b="b" t="t" l="l"/>
              <a:pathLst>
                <a:path h="406400" w="876893">
                  <a:moveTo>
                    <a:pt x="673693" y="0"/>
                  </a:moveTo>
                  <a:lnTo>
                    <a:pt x="0" y="0"/>
                  </a:lnTo>
                  <a:lnTo>
                    <a:pt x="0" y="406400"/>
                  </a:lnTo>
                  <a:lnTo>
                    <a:pt x="673693" y="406400"/>
                  </a:lnTo>
                  <a:lnTo>
                    <a:pt x="876893" y="203200"/>
                  </a:lnTo>
                  <a:lnTo>
                    <a:pt x="673693" y="0"/>
                  </a:lnTo>
                  <a:close/>
                </a:path>
              </a:pathLst>
            </a:custGeom>
            <a:solidFill>
              <a:srgbClr val="2F5F98"/>
            </a:solidFill>
          </p:spPr>
        </p:sp>
        <p:sp>
          <p:nvSpPr>
            <p:cNvPr name="TextBox 9" id="9"/>
            <p:cNvSpPr txBox="true"/>
            <p:nvPr/>
          </p:nvSpPr>
          <p:spPr>
            <a:xfrm>
              <a:off x="0" y="-28575"/>
              <a:ext cx="762593" cy="434975"/>
            </a:xfrm>
            <a:prstGeom prst="rect">
              <a:avLst/>
            </a:prstGeom>
          </p:spPr>
          <p:txBody>
            <a:bodyPr anchor="ctr" rtlCol="false" tIns="50800" lIns="50800" bIns="50800" rIns="50800"/>
            <a:lstStyle/>
            <a:p>
              <a:pPr algn="ctr">
                <a:lnSpc>
                  <a:spcPts val="3079"/>
                </a:lnSpc>
              </a:pPr>
              <a:r>
                <a:rPr lang="en-US" sz="2199" b="true">
                  <a:solidFill>
                    <a:srgbClr val="000000"/>
                  </a:solidFill>
                  <a:latin typeface="Lora Bold"/>
                  <a:ea typeface="Lora Bold"/>
                  <a:cs typeface="Lora Bold"/>
                  <a:sym typeface="Lora Bold"/>
                </a:rPr>
                <a:t>INSIGHT: Cessna has the highest uninjured ratio at *134.70, followed by Boeing at **80.84, indicating better safety outcomes. Piper's ratio of **64.01* shows potential for improvement. In comparison, Beech (28.38) and smaller manufacturers like </a:t>
              </a:r>
            </a:p>
            <a:p>
              <a:pPr algn="ctr">
                <a:lnSpc>
                  <a:spcPts val="3079"/>
                </a:lnSpc>
                <a:spcBef>
                  <a:spcPct val="0"/>
                </a:spcBef>
              </a:pPr>
              <a:r>
                <a:rPr lang="en-US" b="true" sz="2199">
                  <a:solidFill>
                    <a:srgbClr val="000000"/>
                  </a:solidFill>
                  <a:latin typeface="Lora Bold"/>
                  <a:ea typeface="Lora Bold"/>
                  <a:cs typeface="Lora Bold"/>
                  <a:sym typeface="Lora Bold"/>
                </a:rPr>
                <a:t>Mooney (6.5) and Cirrus Design Corp (3.78) present greater risks. This data emphasizes the need to prioritize aircraft with higher uninjured ratios, such as Cessna and Boeing, for safer operations in our company.</a:t>
              </a:r>
            </a:p>
          </p:txBody>
        </p:sp>
      </p:grpSp>
      <p:sp>
        <p:nvSpPr>
          <p:cNvPr name="TextBox 10" id="10"/>
          <p:cNvSpPr txBox="true"/>
          <p:nvPr/>
        </p:nvSpPr>
        <p:spPr>
          <a:xfrm rot="0">
            <a:off x="10303164" y="8586686"/>
            <a:ext cx="6789713" cy="487157"/>
          </a:xfrm>
          <a:prstGeom prst="rect">
            <a:avLst/>
          </a:prstGeom>
        </p:spPr>
        <p:txBody>
          <a:bodyPr anchor="t" rtlCol="false" tIns="0" lIns="0" bIns="0" rIns="0">
            <a:spAutoFit/>
          </a:bodyPr>
          <a:lstStyle/>
          <a:p>
            <a:pPr algn="ctr">
              <a:lnSpc>
                <a:spcPts val="4083"/>
              </a:lnSpc>
              <a:spcBef>
                <a:spcPct val="0"/>
              </a:spcBef>
            </a:pPr>
            <a:r>
              <a:rPr lang="en-US" sz="2916">
                <a:solidFill>
                  <a:srgbClr val="000000"/>
                </a:solidFill>
                <a:latin typeface="Lexend Deca"/>
                <a:ea typeface="Lexend Deca"/>
                <a:cs typeface="Lexend Deca"/>
                <a:sym typeface="Lexend Deca"/>
              </a:rPr>
              <a:t>Height (centimetres)</a:t>
            </a:r>
          </a:p>
        </p:txBody>
      </p:sp>
      <p:sp>
        <p:nvSpPr>
          <p:cNvPr name="TextBox 11" id="11"/>
          <p:cNvSpPr txBox="true"/>
          <p:nvPr/>
        </p:nvSpPr>
        <p:spPr>
          <a:xfrm rot="0">
            <a:off x="0" y="1345199"/>
            <a:ext cx="8379841" cy="1278044"/>
          </a:xfrm>
          <a:prstGeom prst="rect">
            <a:avLst/>
          </a:prstGeom>
        </p:spPr>
        <p:txBody>
          <a:bodyPr anchor="t" rtlCol="false" tIns="0" lIns="0" bIns="0" rIns="0">
            <a:spAutoFit/>
          </a:bodyPr>
          <a:lstStyle/>
          <a:p>
            <a:pPr algn="ctr">
              <a:lnSpc>
                <a:spcPts val="5156"/>
              </a:lnSpc>
            </a:pPr>
            <a:r>
              <a:rPr lang="en-US" sz="3683">
                <a:solidFill>
                  <a:srgbClr val="000000"/>
                </a:solidFill>
                <a:latin typeface="Shrikhand"/>
                <a:ea typeface="Shrikhand"/>
                <a:cs typeface="Shrikhand"/>
                <a:sym typeface="Shrikhand"/>
              </a:rPr>
              <a:t>Title: Rate of Aircraft Uninjured</a:t>
            </a:r>
          </a:p>
          <a:p>
            <a:pPr algn="ctr">
              <a:lnSpc>
                <a:spcPts val="5156"/>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361272" y="0"/>
            <a:ext cx="19344569" cy="5515684"/>
            <a:chOff x="0" y="0"/>
            <a:chExt cx="4356256" cy="1242092"/>
          </a:xfrm>
        </p:grpSpPr>
        <p:sp>
          <p:nvSpPr>
            <p:cNvPr name="Freeform 3" id="3"/>
            <p:cNvSpPr/>
            <p:nvPr/>
          </p:nvSpPr>
          <p:spPr>
            <a:xfrm flipH="false" flipV="false" rot="0">
              <a:off x="0" y="0"/>
              <a:ext cx="4356255" cy="1242092"/>
            </a:xfrm>
            <a:custGeom>
              <a:avLst/>
              <a:gdLst/>
              <a:ahLst/>
              <a:cxnLst/>
              <a:rect r="r" b="b" t="t" l="l"/>
              <a:pathLst>
                <a:path h="1242092" w="4356255">
                  <a:moveTo>
                    <a:pt x="0" y="0"/>
                  </a:moveTo>
                  <a:lnTo>
                    <a:pt x="4356255" y="0"/>
                  </a:lnTo>
                  <a:lnTo>
                    <a:pt x="4356255" y="1242092"/>
                  </a:lnTo>
                  <a:lnTo>
                    <a:pt x="0" y="1242092"/>
                  </a:lnTo>
                  <a:close/>
                </a:path>
              </a:pathLst>
            </a:custGeom>
            <a:solidFill>
              <a:srgbClr val="31356E"/>
            </a:solidFill>
          </p:spPr>
        </p:sp>
        <p:sp>
          <p:nvSpPr>
            <p:cNvPr name="TextBox 4" id="4"/>
            <p:cNvSpPr txBox="true"/>
            <p:nvPr/>
          </p:nvSpPr>
          <p:spPr>
            <a:xfrm>
              <a:off x="0" y="-28575"/>
              <a:ext cx="4356256" cy="127066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786528" y="2065813"/>
            <a:ext cx="10768843" cy="1497732"/>
          </a:xfrm>
          <a:prstGeom prst="rect">
            <a:avLst/>
          </a:prstGeom>
        </p:spPr>
        <p:txBody>
          <a:bodyPr anchor="t" rtlCol="false" tIns="0" lIns="0" bIns="0" rIns="0">
            <a:spAutoFit/>
          </a:bodyPr>
          <a:lstStyle/>
          <a:p>
            <a:pPr algn="ctr">
              <a:lnSpc>
                <a:spcPts val="11172"/>
              </a:lnSpc>
            </a:pPr>
            <a:r>
              <a:rPr lang="en-US" sz="11638">
                <a:solidFill>
                  <a:srgbClr val="000000"/>
                </a:solidFill>
                <a:latin typeface="Futura Display"/>
                <a:ea typeface="Futura Display"/>
                <a:cs typeface="Futura Display"/>
                <a:sym typeface="Futura Display"/>
              </a:rPr>
              <a:t>CONCLUSION</a:t>
            </a:r>
          </a:p>
        </p:txBody>
      </p:sp>
      <p:pic>
        <p:nvPicPr>
          <p:cNvPr name="Picture 6" id="6"/>
          <p:cNvPicPr>
            <a:picLocks noChangeAspect="true"/>
          </p:cNvPicPr>
          <p:nvPr/>
        </p:nvPicPr>
        <p:blipFill>
          <a:blip r:embed="rId2"/>
          <a:stretch>
            <a:fillRect/>
          </a:stretch>
        </p:blipFill>
        <p:spPr>
          <a:xfrm rot="0">
            <a:off x="-785690" y="1878086"/>
            <a:ext cx="5093022" cy="5092966"/>
          </a:xfrm>
          <a:prstGeom prst="rect">
            <a:avLst/>
          </a:prstGeom>
        </p:spPr>
      </p:pic>
      <p:sp>
        <p:nvSpPr>
          <p:cNvPr name="TextBox 7" id="7"/>
          <p:cNvSpPr txBox="true"/>
          <p:nvPr/>
        </p:nvSpPr>
        <p:spPr>
          <a:xfrm rot="0">
            <a:off x="0" y="5487109"/>
            <a:ext cx="18288000" cy="464756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Lora"/>
                <a:ea typeface="Lora"/>
                <a:cs typeface="Lora"/>
                <a:sym typeface="Lora"/>
              </a:rPr>
              <a:t> Risk of Personal Injury Summary</a:t>
            </a:r>
          </a:p>
          <a:p>
            <a:pPr algn="ctr">
              <a:lnSpc>
                <a:spcPts val="2659"/>
              </a:lnSpc>
              <a:spcBef>
                <a:spcPct val="0"/>
              </a:spcBef>
            </a:pPr>
          </a:p>
          <a:p>
            <a:pPr algn="ctr">
              <a:lnSpc>
                <a:spcPts val="2659"/>
              </a:lnSpc>
              <a:spcBef>
                <a:spcPct val="0"/>
              </a:spcBef>
            </a:pPr>
            <a:r>
              <a:rPr lang="en-US" sz="1899">
                <a:solidFill>
                  <a:srgbClr val="000000"/>
                </a:solidFill>
                <a:latin typeface="Lora"/>
                <a:ea typeface="Lora"/>
                <a:cs typeface="Lora"/>
                <a:sym typeface="Lora"/>
              </a:rPr>
              <a:t>This analysis examined passenger injuries in adverse events from 2008 to 2022, focusing on minor injuries, serious injuries, and fatalities. Key findings include:</a:t>
            </a:r>
          </a:p>
          <a:p>
            <a:pPr algn="ctr">
              <a:lnSpc>
                <a:spcPts val="2659"/>
              </a:lnSpc>
              <a:spcBef>
                <a:spcPct val="0"/>
              </a:spcBef>
            </a:pPr>
          </a:p>
          <a:p>
            <a:pPr algn="ctr">
              <a:lnSpc>
                <a:spcPts val="2659"/>
              </a:lnSpc>
              <a:spcBef>
                <a:spcPct val="0"/>
              </a:spcBef>
            </a:pPr>
            <a:r>
              <a:rPr lang="en-US" sz="1899">
                <a:solidFill>
                  <a:srgbClr val="000000"/>
                </a:solidFill>
                <a:latin typeface="Lora"/>
                <a:ea typeface="Lora"/>
                <a:cs typeface="Lora"/>
                <a:sym typeface="Lora"/>
              </a:rPr>
              <a:t>1. *Total Number of Injuries*: Cessna had the highest injury count, while Maule had the lowest.</a:t>
            </a:r>
          </a:p>
          <a:p>
            <a:pPr algn="ctr">
              <a:lnSpc>
                <a:spcPts val="2659"/>
              </a:lnSpc>
              <a:spcBef>
                <a:spcPct val="0"/>
              </a:spcBef>
            </a:pPr>
            <a:r>
              <a:rPr lang="en-US" sz="1899">
                <a:solidFill>
                  <a:srgbClr val="000000"/>
                </a:solidFill>
                <a:latin typeface="Lora"/>
                <a:ea typeface="Lora"/>
                <a:cs typeface="Lora"/>
                <a:sym typeface="Lora"/>
              </a:rPr>
              <a:t>   </a:t>
            </a:r>
          </a:p>
          <a:p>
            <a:pPr algn="ctr">
              <a:lnSpc>
                <a:spcPts val="2659"/>
              </a:lnSpc>
              <a:spcBef>
                <a:spcPct val="0"/>
              </a:spcBef>
            </a:pPr>
            <a:r>
              <a:rPr lang="en-US" sz="1899">
                <a:solidFill>
                  <a:srgbClr val="000000"/>
                </a:solidFill>
                <a:latin typeface="Lora"/>
                <a:ea typeface="Lora"/>
                <a:cs typeface="Lora"/>
                <a:sym typeface="Lora"/>
              </a:rPr>
              <a:t>2. *Fatalities Analysis*: Cirrus Design Corp. exhibited the highest fatality-to-injury ratio, indicating greater fatality risk, whereas Boeing had the lowest ratio, making it the safest in terms of fatalities.</a:t>
            </a:r>
          </a:p>
          <a:p>
            <a:pPr algn="ctr">
              <a:lnSpc>
                <a:spcPts val="2659"/>
              </a:lnSpc>
              <a:spcBef>
                <a:spcPct val="0"/>
              </a:spcBef>
            </a:pPr>
          </a:p>
          <a:p>
            <a:pPr algn="ctr">
              <a:lnSpc>
                <a:spcPts val="2659"/>
              </a:lnSpc>
              <a:spcBef>
                <a:spcPct val="0"/>
              </a:spcBef>
            </a:pPr>
            <a:r>
              <a:rPr lang="en-US" sz="1899">
                <a:solidFill>
                  <a:srgbClr val="000000"/>
                </a:solidFill>
                <a:latin typeface="Lora"/>
                <a:ea typeface="Lora"/>
                <a:cs typeface="Lora"/>
                <a:sym typeface="Lora"/>
              </a:rPr>
              <a:t>3. *Uninjured Passenger Ratio*: Boeing also had the highest uninjured passenger ratio, signifying better overall safety, while Mooney had the lowest.</a:t>
            </a:r>
          </a:p>
          <a:p>
            <a:pPr algn="ctr">
              <a:lnSpc>
                <a:spcPts val="2659"/>
              </a:lnSpc>
              <a:spcBef>
                <a:spcPct val="0"/>
              </a:spcBef>
            </a:pPr>
          </a:p>
          <a:p>
            <a:pPr algn="ctr">
              <a:lnSpc>
                <a:spcPts val="2659"/>
              </a:lnSpc>
              <a:spcBef>
                <a:spcPct val="0"/>
              </a:spcBef>
            </a:pPr>
            <a:r>
              <a:rPr lang="en-US" sz="1899">
                <a:solidFill>
                  <a:srgbClr val="000000"/>
                </a:solidFill>
                <a:latin typeface="Lora"/>
                <a:ea typeface="Lora"/>
                <a:cs typeface="Lora"/>
                <a:sym typeface="Lora"/>
              </a:rPr>
              <a:t>### Recommendation</a:t>
            </a:r>
          </a:p>
          <a:p>
            <a:pPr algn="ctr">
              <a:lnSpc>
                <a:spcPts val="2659"/>
              </a:lnSpc>
              <a:spcBef>
                <a:spcPct val="0"/>
              </a:spcBef>
            </a:pPr>
            <a:r>
              <a:rPr lang="en-US" sz="1899">
                <a:solidFill>
                  <a:srgbClr val="000000"/>
                </a:solidFill>
                <a:latin typeface="Lora"/>
                <a:ea typeface="Lora"/>
                <a:cs typeface="Lora"/>
                <a:sym typeface="Lora"/>
              </a:rPr>
              <a:t>- *Avoid investing in Cessna* due to high injury rates.</a:t>
            </a:r>
          </a:p>
          <a:p>
            <a:pPr algn="ctr">
              <a:lnSpc>
                <a:spcPts val="2659"/>
              </a:lnSpc>
              <a:spcBef>
                <a:spcPct val="0"/>
              </a:spcBef>
            </a:pPr>
            <a:r>
              <a:rPr lang="en-US" sz="1899">
                <a:solidFill>
                  <a:srgbClr val="000000"/>
                </a:solidFill>
                <a:latin typeface="Lora"/>
                <a:ea typeface="Lora"/>
                <a:cs typeface="Lora"/>
                <a:sym typeface="Lora"/>
              </a:rPr>
              <a:t>- *Consider evaluating Boeing and Maule*, which showed lower injury and fatality rates, with Boeing being the safest option overall.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0"/>
          </a:blip>
          <a:stretch>
            <a:fillRect/>
          </a:stretch>
        </p:blipFill>
        <p:spPr>
          <a:xfrm rot="0">
            <a:off x="-4722911" y="-2381147"/>
            <a:ext cx="28573765" cy="18648985"/>
          </a:xfrm>
          <a:prstGeom prst="rect">
            <a:avLst/>
          </a:prstGeom>
        </p:spPr>
      </p:pic>
      <p:grpSp>
        <p:nvGrpSpPr>
          <p:cNvPr name="Group 3" id="3"/>
          <p:cNvGrpSpPr/>
          <p:nvPr/>
        </p:nvGrpSpPr>
        <p:grpSpPr>
          <a:xfrm rot="0">
            <a:off x="2363816" y="2459942"/>
            <a:ext cx="12899790" cy="6703690"/>
            <a:chOff x="0" y="0"/>
            <a:chExt cx="812800" cy="422391"/>
          </a:xfrm>
        </p:grpSpPr>
        <p:sp>
          <p:nvSpPr>
            <p:cNvPr name="Freeform 4" id="4"/>
            <p:cNvSpPr/>
            <p:nvPr/>
          </p:nvSpPr>
          <p:spPr>
            <a:xfrm flipH="false" flipV="false" rot="0">
              <a:off x="0" y="0"/>
              <a:ext cx="812800" cy="422391"/>
            </a:xfrm>
            <a:custGeom>
              <a:avLst/>
              <a:gdLst/>
              <a:ahLst/>
              <a:cxnLst/>
              <a:rect r="r" b="b" t="t" l="l"/>
              <a:pathLst>
                <a:path h="422391" w="812800">
                  <a:moveTo>
                    <a:pt x="609600" y="0"/>
                  </a:moveTo>
                  <a:cubicBezTo>
                    <a:pt x="721824" y="0"/>
                    <a:pt x="812800" y="94556"/>
                    <a:pt x="812800" y="211196"/>
                  </a:cubicBezTo>
                  <a:cubicBezTo>
                    <a:pt x="812800" y="327836"/>
                    <a:pt x="721824" y="422391"/>
                    <a:pt x="609600" y="422391"/>
                  </a:cubicBezTo>
                  <a:lnTo>
                    <a:pt x="203200" y="422391"/>
                  </a:lnTo>
                  <a:cubicBezTo>
                    <a:pt x="90976" y="422391"/>
                    <a:pt x="0" y="327836"/>
                    <a:pt x="0" y="211196"/>
                  </a:cubicBezTo>
                  <a:cubicBezTo>
                    <a:pt x="0" y="94556"/>
                    <a:pt x="90976" y="0"/>
                    <a:pt x="203200" y="0"/>
                  </a:cubicBezTo>
                  <a:close/>
                </a:path>
              </a:pathLst>
            </a:custGeom>
            <a:solidFill>
              <a:srgbClr val="31356E"/>
            </a:solidFill>
          </p:spPr>
        </p:sp>
        <p:sp>
          <p:nvSpPr>
            <p:cNvPr name="TextBox 5" id="5"/>
            <p:cNvSpPr txBox="true"/>
            <p:nvPr/>
          </p:nvSpPr>
          <p:spPr>
            <a:xfrm>
              <a:off x="0" y="-123825"/>
              <a:ext cx="812800" cy="546216"/>
            </a:xfrm>
            <a:prstGeom prst="rect">
              <a:avLst/>
            </a:prstGeom>
          </p:spPr>
          <p:txBody>
            <a:bodyPr anchor="ctr" rtlCol="false" tIns="50800" lIns="50800" bIns="50800" rIns="50800"/>
            <a:lstStyle/>
            <a:p>
              <a:pPr algn="ctr">
                <a:lnSpc>
                  <a:spcPts val="9379"/>
                </a:lnSpc>
              </a:pPr>
            </a:p>
            <a:p>
              <a:pPr algn="ctr">
                <a:lnSpc>
                  <a:spcPts val="9379"/>
                </a:lnSpc>
              </a:pPr>
              <a:r>
                <a:rPr lang="en-US" sz="6699">
                  <a:solidFill>
                    <a:srgbClr val="000000"/>
                  </a:solidFill>
                  <a:latin typeface="Lora"/>
                  <a:ea typeface="Lora"/>
                  <a:cs typeface="Lora"/>
                  <a:sym typeface="Lora"/>
                </a:rPr>
                <a:t>INCASE OF ANY INQUIRY CONTACT ME ON:</a:t>
              </a:r>
            </a:p>
            <a:p>
              <a:pPr algn="ctr">
                <a:lnSpc>
                  <a:spcPts val="3359"/>
                </a:lnSpc>
              </a:pPr>
            </a:p>
            <a:p>
              <a:pPr algn="ctr">
                <a:lnSpc>
                  <a:spcPts val="9379"/>
                </a:lnSpc>
              </a:pPr>
            </a:p>
            <a:p>
              <a:pPr algn="ctr">
                <a:lnSpc>
                  <a:spcPts val="9379"/>
                </a:lnSpc>
                <a:spcBef>
                  <a:spcPct val="0"/>
                </a:spcBef>
              </a:pPr>
            </a:p>
          </p:txBody>
        </p:sp>
      </p:grpSp>
      <p:sp>
        <p:nvSpPr>
          <p:cNvPr name="Freeform 6" id="6"/>
          <p:cNvSpPr/>
          <p:nvPr/>
        </p:nvSpPr>
        <p:spPr>
          <a:xfrm flipH="false" flipV="false" rot="0">
            <a:off x="7708244" y="6857015"/>
            <a:ext cx="172660" cy="172660"/>
          </a:xfrm>
          <a:custGeom>
            <a:avLst/>
            <a:gdLst/>
            <a:ahLst/>
            <a:cxnLst/>
            <a:rect r="r" b="b" t="t" l="l"/>
            <a:pathLst>
              <a:path h="172660" w="172660">
                <a:moveTo>
                  <a:pt x="0" y="0"/>
                </a:moveTo>
                <a:lnTo>
                  <a:pt x="172661" y="0"/>
                </a:lnTo>
                <a:lnTo>
                  <a:pt x="172661" y="172660"/>
                </a:lnTo>
                <a:lnTo>
                  <a:pt x="0" y="1726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7391746" y="6780469"/>
            <a:ext cx="2843930" cy="297178"/>
          </a:xfrm>
          <a:prstGeom prst="rect">
            <a:avLst/>
          </a:prstGeom>
        </p:spPr>
        <p:txBody>
          <a:bodyPr anchor="t" rtlCol="false" tIns="0" lIns="0" bIns="0" rIns="0">
            <a:spAutoFit/>
          </a:bodyPr>
          <a:lstStyle/>
          <a:p>
            <a:pPr algn="ctr">
              <a:lnSpc>
                <a:spcPts val="2520"/>
              </a:lnSpc>
            </a:pPr>
            <a:r>
              <a:rPr lang="en-US" sz="1800" b="true">
                <a:solidFill>
                  <a:srgbClr val="000000"/>
                </a:solidFill>
                <a:latin typeface="Canva Sans Bold"/>
                <a:ea typeface="Canva Sans Bold"/>
                <a:cs typeface="Canva Sans Bold"/>
                <a:sym typeface="Canva Sans Bold"/>
              </a:rPr>
              <a:t>Lydia Mutanu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361272" y="-620353"/>
            <a:ext cx="19344569" cy="7166986"/>
            <a:chOff x="0" y="0"/>
            <a:chExt cx="4356256" cy="1613953"/>
          </a:xfrm>
        </p:grpSpPr>
        <p:sp>
          <p:nvSpPr>
            <p:cNvPr name="Freeform 3" id="3"/>
            <p:cNvSpPr/>
            <p:nvPr/>
          </p:nvSpPr>
          <p:spPr>
            <a:xfrm flipH="false" flipV="false" rot="0">
              <a:off x="0" y="0"/>
              <a:ext cx="4356255" cy="1613953"/>
            </a:xfrm>
            <a:custGeom>
              <a:avLst/>
              <a:gdLst/>
              <a:ahLst/>
              <a:cxnLst/>
              <a:rect r="r" b="b" t="t" l="l"/>
              <a:pathLst>
                <a:path h="1613953" w="4356255">
                  <a:moveTo>
                    <a:pt x="0" y="0"/>
                  </a:moveTo>
                  <a:lnTo>
                    <a:pt x="4356255" y="0"/>
                  </a:lnTo>
                  <a:lnTo>
                    <a:pt x="4356255" y="1613953"/>
                  </a:lnTo>
                  <a:lnTo>
                    <a:pt x="0" y="1613953"/>
                  </a:lnTo>
                  <a:close/>
                </a:path>
              </a:pathLst>
            </a:custGeom>
            <a:solidFill>
              <a:srgbClr val="31356E"/>
            </a:solidFill>
          </p:spPr>
        </p:sp>
        <p:sp>
          <p:nvSpPr>
            <p:cNvPr name="TextBox 4" id="4"/>
            <p:cNvSpPr txBox="true"/>
            <p:nvPr/>
          </p:nvSpPr>
          <p:spPr>
            <a:xfrm>
              <a:off x="0" y="-28575"/>
              <a:ext cx="4356256" cy="164252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786528" y="2065813"/>
            <a:ext cx="10768843" cy="1497732"/>
          </a:xfrm>
          <a:prstGeom prst="rect">
            <a:avLst/>
          </a:prstGeom>
        </p:spPr>
        <p:txBody>
          <a:bodyPr anchor="t" rtlCol="false" tIns="0" lIns="0" bIns="0" rIns="0">
            <a:spAutoFit/>
          </a:bodyPr>
          <a:lstStyle/>
          <a:p>
            <a:pPr algn="ctr">
              <a:lnSpc>
                <a:spcPts val="11172"/>
              </a:lnSpc>
            </a:pPr>
            <a:r>
              <a:rPr lang="en-US" sz="11638">
                <a:solidFill>
                  <a:srgbClr val="000000"/>
                </a:solidFill>
                <a:latin typeface="Futura Display"/>
                <a:ea typeface="Futura Display"/>
                <a:cs typeface="Futura Display"/>
                <a:sym typeface="Futura Display"/>
              </a:rPr>
              <a:t>OVERVIEW</a:t>
            </a:r>
          </a:p>
        </p:txBody>
      </p:sp>
      <p:sp>
        <p:nvSpPr>
          <p:cNvPr name="TextBox 6" id="6"/>
          <p:cNvSpPr txBox="true"/>
          <p:nvPr/>
        </p:nvSpPr>
        <p:spPr>
          <a:xfrm rot="0">
            <a:off x="4786528" y="4306235"/>
            <a:ext cx="12472772" cy="1825911"/>
          </a:xfrm>
          <a:prstGeom prst="rect">
            <a:avLst/>
          </a:prstGeom>
        </p:spPr>
        <p:txBody>
          <a:bodyPr anchor="t" rtlCol="false" tIns="0" lIns="0" bIns="0" rIns="0">
            <a:spAutoFit/>
          </a:bodyPr>
          <a:lstStyle/>
          <a:p>
            <a:pPr algn="ctr">
              <a:lnSpc>
                <a:spcPts val="4884"/>
              </a:lnSpc>
            </a:pPr>
            <a:r>
              <a:rPr lang="en-US" sz="3488">
                <a:solidFill>
                  <a:srgbClr val="000000"/>
                </a:solidFill>
                <a:latin typeface="Alfa Slab One"/>
                <a:ea typeface="Alfa Slab One"/>
                <a:cs typeface="Alfa Slab One"/>
                <a:sym typeface="Alfa Slab One"/>
              </a:rPr>
              <a:t>Purpose: Analyze aviation accident data to guide business decisions on aircraft acquisitions.</a:t>
            </a:r>
          </a:p>
          <a:p>
            <a:pPr algn="ctr">
              <a:lnSpc>
                <a:spcPts val="4884"/>
              </a:lnSpc>
              <a:spcBef>
                <a:spcPct val="0"/>
              </a:spcBef>
            </a:pPr>
          </a:p>
        </p:txBody>
      </p:sp>
      <p:pic>
        <p:nvPicPr>
          <p:cNvPr name="Picture 7" id="7"/>
          <p:cNvPicPr>
            <a:picLocks noChangeAspect="true"/>
          </p:cNvPicPr>
          <p:nvPr/>
        </p:nvPicPr>
        <p:blipFill>
          <a:blip r:embed="rId2"/>
          <a:stretch>
            <a:fillRect/>
          </a:stretch>
        </p:blipFill>
        <p:spPr>
          <a:xfrm rot="0">
            <a:off x="-785690" y="1878086"/>
            <a:ext cx="5093022" cy="5092966"/>
          </a:xfrm>
          <a:prstGeom prst="rect">
            <a:avLst/>
          </a:prstGeom>
        </p:spPr>
      </p:pic>
      <p:sp>
        <p:nvSpPr>
          <p:cNvPr name="TextBox 8" id="8"/>
          <p:cNvSpPr txBox="true"/>
          <p:nvPr/>
        </p:nvSpPr>
        <p:spPr>
          <a:xfrm rot="0">
            <a:off x="0" y="6460908"/>
            <a:ext cx="18288000" cy="3698292"/>
          </a:xfrm>
          <a:prstGeom prst="rect">
            <a:avLst/>
          </a:prstGeom>
        </p:spPr>
        <p:txBody>
          <a:bodyPr anchor="t" rtlCol="false" tIns="0" lIns="0" bIns="0" rIns="0">
            <a:spAutoFit/>
          </a:bodyPr>
          <a:lstStyle/>
          <a:p>
            <a:pPr algn="ctr">
              <a:lnSpc>
                <a:spcPts val="6577"/>
              </a:lnSpc>
            </a:pPr>
            <a:r>
              <a:rPr lang="en-US" sz="4697">
                <a:solidFill>
                  <a:srgbClr val="000000"/>
                </a:solidFill>
                <a:latin typeface="Alfa Slab One"/>
                <a:ea typeface="Alfa Slab One"/>
                <a:cs typeface="Alfa Slab One"/>
                <a:sym typeface="Alfa Slab One"/>
              </a:rPr>
              <a:t> Goals:</a:t>
            </a:r>
          </a:p>
          <a:p>
            <a:pPr algn="ctr">
              <a:lnSpc>
                <a:spcPts val="5737"/>
              </a:lnSpc>
            </a:pPr>
            <a:r>
              <a:rPr lang="en-US" sz="4097">
                <a:solidFill>
                  <a:srgbClr val="000000"/>
                </a:solidFill>
                <a:latin typeface="Canva Sans"/>
                <a:ea typeface="Canva Sans"/>
                <a:cs typeface="Canva Sans"/>
                <a:sym typeface="Canva Sans"/>
              </a:rPr>
              <a:t>    - Identify low-risk aircraft models based on historical data.</a:t>
            </a:r>
          </a:p>
          <a:p>
            <a:pPr algn="ctr">
              <a:lnSpc>
                <a:spcPts val="5737"/>
              </a:lnSpc>
            </a:pPr>
            <a:r>
              <a:rPr lang="en-US" sz="4097">
                <a:solidFill>
                  <a:srgbClr val="000000"/>
                </a:solidFill>
                <a:latin typeface="Canva Sans"/>
                <a:ea typeface="Canva Sans"/>
                <a:cs typeface="Canva Sans"/>
                <a:sym typeface="Canva Sans"/>
              </a:rPr>
              <a:t>    - Understand the safety factors that influence accident outcomes.</a:t>
            </a:r>
          </a:p>
          <a:p>
            <a:pPr algn="ctr">
              <a:lnSpc>
                <a:spcPts val="5737"/>
              </a:lnSpc>
            </a:pPr>
            <a:r>
              <a:rPr lang="en-US" sz="4097">
                <a:solidFill>
                  <a:srgbClr val="000000"/>
                </a:solidFill>
                <a:latin typeface="Canva Sans"/>
                <a:ea typeface="Canva Sans"/>
                <a:cs typeface="Canva Sans"/>
                <a:sym typeface="Canva Sans"/>
              </a:rPr>
              <a:t>    - Provide recommendations for safer aircraft choices in our fleet.</a:t>
            </a:r>
          </a:p>
          <a:p>
            <a:pPr algn="ctr">
              <a:lnSpc>
                <a:spcPts val="5737"/>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361272" y="-620353"/>
            <a:ext cx="19344569" cy="4268064"/>
            <a:chOff x="0" y="0"/>
            <a:chExt cx="4356256" cy="961137"/>
          </a:xfrm>
        </p:grpSpPr>
        <p:sp>
          <p:nvSpPr>
            <p:cNvPr name="Freeform 3" id="3"/>
            <p:cNvSpPr/>
            <p:nvPr/>
          </p:nvSpPr>
          <p:spPr>
            <a:xfrm flipH="false" flipV="false" rot="0">
              <a:off x="0" y="0"/>
              <a:ext cx="4356255" cy="961137"/>
            </a:xfrm>
            <a:custGeom>
              <a:avLst/>
              <a:gdLst/>
              <a:ahLst/>
              <a:cxnLst/>
              <a:rect r="r" b="b" t="t" l="l"/>
              <a:pathLst>
                <a:path h="961137" w="4356255">
                  <a:moveTo>
                    <a:pt x="0" y="0"/>
                  </a:moveTo>
                  <a:lnTo>
                    <a:pt x="4356255" y="0"/>
                  </a:lnTo>
                  <a:lnTo>
                    <a:pt x="4356255" y="961137"/>
                  </a:lnTo>
                  <a:lnTo>
                    <a:pt x="0" y="961137"/>
                  </a:lnTo>
                  <a:close/>
                </a:path>
              </a:pathLst>
            </a:custGeom>
            <a:solidFill>
              <a:srgbClr val="31356E"/>
            </a:solidFill>
          </p:spPr>
        </p:sp>
        <p:sp>
          <p:nvSpPr>
            <p:cNvPr name="TextBox 4" id="4"/>
            <p:cNvSpPr txBox="true"/>
            <p:nvPr/>
          </p:nvSpPr>
          <p:spPr>
            <a:xfrm>
              <a:off x="0" y="-114300"/>
              <a:ext cx="4356256" cy="1075437"/>
            </a:xfrm>
            <a:prstGeom prst="rect">
              <a:avLst/>
            </a:prstGeom>
          </p:spPr>
          <p:txBody>
            <a:bodyPr anchor="ctr" rtlCol="false" tIns="50800" lIns="50800" bIns="50800" rIns="50800"/>
            <a:lstStyle/>
            <a:p>
              <a:pPr algn="ctr">
                <a:lnSpc>
                  <a:spcPts val="8539"/>
                </a:lnSpc>
                <a:spcBef>
                  <a:spcPct val="0"/>
                </a:spcBef>
              </a:pPr>
              <a:r>
                <a:rPr lang="en-US" sz="6099">
                  <a:solidFill>
                    <a:srgbClr val="000000"/>
                  </a:solidFill>
                  <a:latin typeface="Shrikhand"/>
                  <a:ea typeface="Shrikhand"/>
                  <a:cs typeface="Shrikhand"/>
                  <a:sym typeface="Shrikhand"/>
                </a:rPr>
                <a:t>Business Understanding</a:t>
              </a:r>
            </a:p>
          </p:txBody>
        </p:sp>
      </p:grpSp>
      <p:grpSp>
        <p:nvGrpSpPr>
          <p:cNvPr name="Group 5" id="5"/>
          <p:cNvGrpSpPr/>
          <p:nvPr/>
        </p:nvGrpSpPr>
        <p:grpSpPr>
          <a:xfrm rot="0">
            <a:off x="12443177" y="2882991"/>
            <a:ext cx="5275204" cy="527520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F5F98"/>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311012" y="5520593"/>
            <a:ext cx="4444268" cy="444426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pic>
        <p:nvPicPr>
          <p:cNvPr name="Picture 11" id="11"/>
          <p:cNvPicPr>
            <a:picLocks noChangeAspect="true"/>
          </p:cNvPicPr>
          <p:nvPr/>
        </p:nvPicPr>
        <p:blipFill>
          <a:blip r:embed="rId2"/>
          <a:stretch>
            <a:fillRect/>
          </a:stretch>
        </p:blipFill>
        <p:spPr>
          <a:xfrm rot="0">
            <a:off x="13735655" y="6601537"/>
            <a:ext cx="3491713" cy="3491713"/>
          </a:xfrm>
          <a:prstGeom prst="rect">
            <a:avLst/>
          </a:prstGeom>
        </p:spPr>
      </p:pic>
      <p:sp>
        <p:nvSpPr>
          <p:cNvPr name="TextBox 12" id="12"/>
          <p:cNvSpPr txBox="true"/>
          <p:nvPr/>
        </p:nvSpPr>
        <p:spPr>
          <a:xfrm rot="0">
            <a:off x="0" y="3479402"/>
            <a:ext cx="7342490" cy="3413111"/>
          </a:xfrm>
          <a:prstGeom prst="rect">
            <a:avLst/>
          </a:prstGeom>
        </p:spPr>
        <p:txBody>
          <a:bodyPr anchor="t" rtlCol="false" tIns="0" lIns="0" bIns="0" rIns="0">
            <a:spAutoFit/>
          </a:bodyPr>
          <a:lstStyle/>
          <a:p>
            <a:pPr algn="ctr">
              <a:lnSpc>
                <a:spcPts val="5901"/>
              </a:lnSpc>
              <a:spcBef>
                <a:spcPct val="0"/>
              </a:spcBef>
            </a:pPr>
            <a:r>
              <a:rPr lang="en-US" sz="4215">
                <a:solidFill>
                  <a:srgbClr val="000000"/>
                </a:solidFill>
                <a:latin typeface="Archivo Black"/>
                <a:ea typeface="Archivo Black"/>
                <a:cs typeface="Archivo Black"/>
                <a:sym typeface="Archivo Black"/>
              </a:rPr>
              <a:t>Context</a:t>
            </a:r>
          </a:p>
          <a:p>
            <a:pPr algn="ctr">
              <a:lnSpc>
                <a:spcPts val="5299"/>
              </a:lnSpc>
              <a:spcBef>
                <a:spcPct val="0"/>
              </a:spcBef>
            </a:pPr>
            <a:r>
              <a:rPr lang="en-US" sz="3785">
                <a:solidFill>
                  <a:srgbClr val="000000"/>
                </a:solidFill>
                <a:latin typeface="Times New Roman"/>
                <a:ea typeface="Times New Roman"/>
                <a:cs typeface="Times New Roman"/>
                <a:sym typeface="Times New Roman"/>
              </a:rPr>
              <a:t>The company is expanding into aviation and needs to assess potential risks related to different aircraft models.</a:t>
            </a:r>
          </a:p>
        </p:txBody>
      </p:sp>
      <p:sp>
        <p:nvSpPr>
          <p:cNvPr name="TextBox 13" id="13"/>
          <p:cNvSpPr txBox="true"/>
          <p:nvPr/>
        </p:nvSpPr>
        <p:spPr>
          <a:xfrm rot="0">
            <a:off x="0" y="7181889"/>
            <a:ext cx="8487971" cy="3958246"/>
          </a:xfrm>
          <a:prstGeom prst="rect">
            <a:avLst/>
          </a:prstGeom>
        </p:spPr>
        <p:txBody>
          <a:bodyPr anchor="t" rtlCol="false" tIns="0" lIns="0" bIns="0" rIns="0">
            <a:spAutoFit/>
          </a:bodyPr>
          <a:lstStyle/>
          <a:p>
            <a:pPr algn="ctr">
              <a:lnSpc>
                <a:spcPts val="3903"/>
              </a:lnSpc>
              <a:spcBef>
                <a:spcPct val="0"/>
              </a:spcBef>
            </a:pPr>
            <a:r>
              <a:rPr lang="en-US" sz="2788">
                <a:solidFill>
                  <a:srgbClr val="000000"/>
                </a:solidFill>
                <a:latin typeface="Archivo Black"/>
                <a:ea typeface="Archivo Black"/>
                <a:cs typeface="Archivo Black"/>
                <a:sym typeface="Archivo Black"/>
              </a:rPr>
              <a:t>KEY QUESTIONS</a:t>
            </a:r>
          </a:p>
          <a:p>
            <a:pPr algn="ctr">
              <a:lnSpc>
                <a:spcPts val="3903"/>
              </a:lnSpc>
              <a:spcBef>
                <a:spcPct val="0"/>
              </a:spcBef>
            </a:pPr>
            <a:r>
              <a:rPr lang="en-US" sz="2788">
                <a:solidFill>
                  <a:srgbClr val="000000"/>
                </a:solidFill>
                <a:latin typeface="Poppins"/>
                <a:ea typeface="Poppins"/>
                <a:cs typeface="Poppins"/>
                <a:sym typeface="Poppins"/>
              </a:rPr>
              <a:t>    - Which aircraft models present the least risk?</a:t>
            </a:r>
          </a:p>
          <a:p>
            <a:pPr algn="ctr">
              <a:lnSpc>
                <a:spcPts val="3903"/>
              </a:lnSpc>
              <a:spcBef>
                <a:spcPct val="0"/>
              </a:spcBef>
            </a:pPr>
            <a:r>
              <a:rPr lang="en-US" sz="2788">
                <a:solidFill>
                  <a:srgbClr val="000000"/>
                </a:solidFill>
                <a:latin typeface="Poppins"/>
                <a:ea typeface="Poppins"/>
                <a:cs typeface="Poppins"/>
                <a:sym typeface="Poppins"/>
              </a:rPr>
              <a:t>    - What are the main causes of aviation accidents?</a:t>
            </a:r>
          </a:p>
          <a:p>
            <a:pPr algn="ctr">
              <a:lnSpc>
                <a:spcPts val="3903"/>
              </a:lnSpc>
              <a:spcBef>
                <a:spcPct val="0"/>
              </a:spcBef>
            </a:pPr>
            <a:r>
              <a:rPr lang="en-US" sz="2788">
                <a:solidFill>
                  <a:srgbClr val="000000"/>
                </a:solidFill>
                <a:latin typeface="Poppins"/>
                <a:ea typeface="Poppins"/>
                <a:cs typeface="Poppins"/>
                <a:sym typeface="Poppins"/>
              </a:rPr>
              <a:t>    - How can our business mitigate these risks during acquisition?</a:t>
            </a:r>
          </a:p>
          <a:p>
            <a:pPr algn="ctr">
              <a:lnSpc>
                <a:spcPts val="3903"/>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996288" y="514350"/>
            <a:ext cx="9258300" cy="9258300"/>
          </a:xfrm>
          <a:prstGeom prst="rect">
            <a:avLst/>
          </a:prstGeom>
        </p:spPr>
      </p:pic>
      <p:sp>
        <p:nvSpPr>
          <p:cNvPr name="TextBox 3" id="3"/>
          <p:cNvSpPr txBox="true"/>
          <p:nvPr/>
        </p:nvSpPr>
        <p:spPr>
          <a:xfrm rot="0">
            <a:off x="3083414" y="3389497"/>
            <a:ext cx="14950137" cy="6424376"/>
          </a:xfrm>
          <a:prstGeom prst="rect">
            <a:avLst/>
          </a:prstGeom>
        </p:spPr>
        <p:txBody>
          <a:bodyPr anchor="t" rtlCol="false" tIns="0" lIns="0" bIns="0" rIns="0">
            <a:spAutoFit/>
          </a:bodyPr>
          <a:lstStyle/>
          <a:p>
            <a:pPr algn="ctr">
              <a:lnSpc>
                <a:spcPts val="6038"/>
              </a:lnSpc>
              <a:spcBef>
                <a:spcPct val="0"/>
              </a:spcBef>
            </a:pPr>
          </a:p>
          <a:p>
            <a:pPr algn="ctr">
              <a:lnSpc>
                <a:spcPts val="6589"/>
              </a:lnSpc>
              <a:spcBef>
                <a:spcPct val="0"/>
              </a:spcBef>
            </a:pPr>
            <a:r>
              <a:rPr lang="en-US" sz="4706">
                <a:solidFill>
                  <a:srgbClr val="000000"/>
                </a:solidFill>
                <a:latin typeface="Lora"/>
                <a:ea typeface="Lora"/>
                <a:cs typeface="Lora"/>
                <a:sym typeface="Lora"/>
              </a:rPr>
              <a:t>- Data Source: National Transportation Safety Board (1962–2023).</a:t>
            </a:r>
          </a:p>
          <a:p>
            <a:pPr algn="ctr">
              <a:lnSpc>
                <a:spcPts val="6348"/>
              </a:lnSpc>
              <a:spcBef>
                <a:spcPct val="0"/>
              </a:spcBef>
            </a:pPr>
            <a:r>
              <a:rPr lang="en-US" sz="4534">
                <a:solidFill>
                  <a:srgbClr val="000000"/>
                </a:solidFill>
                <a:latin typeface="Lora"/>
                <a:ea typeface="Lora"/>
                <a:cs typeface="Lora"/>
                <a:sym typeface="Lora"/>
              </a:rPr>
              <a:t>- Key Features: Rates of injury, aircraft types, accident causes, weather conditions.</a:t>
            </a:r>
          </a:p>
          <a:p>
            <a:pPr algn="ctr">
              <a:lnSpc>
                <a:spcPts val="6362"/>
              </a:lnSpc>
              <a:spcBef>
                <a:spcPct val="0"/>
              </a:spcBef>
            </a:pPr>
            <a:r>
              <a:rPr lang="en-US" sz="4544">
                <a:solidFill>
                  <a:srgbClr val="000000"/>
                </a:solidFill>
                <a:latin typeface="Lora"/>
                <a:ea typeface="Lora"/>
                <a:cs typeface="Lora"/>
                <a:sym typeface="Lora"/>
              </a:rPr>
              <a:t>- Dataset Size: Covers over 60 years of aviation data with key columns like injury severity, aircraft make, and weather.</a:t>
            </a:r>
          </a:p>
        </p:txBody>
      </p:sp>
      <p:sp>
        <p:nvSpPr>
          <p:cNvPr name="TextBox 4" id="4"/>
          <p:cNvSpPr txBox="true"/>
          <p:nvPr/>
        </p:nvSpPr>
        <p:spPr>
          <a:xfrm rot="0">
            <a:off x="7163337" y="2178890"/>
            <a:ext cx="7547744" cy="1078233"/>
          </a:xfrm>
          <a:prstGeom prst="rect">
            <a:avLst/>
          </a:prstGeom>
        </p:spPr>
        <p:txBody>
          <a:bodyPr anchor="t" rtlCol="false" tIns="0" lIns="0" bIns="0" rIns="0">
            <a:spAutoFit/>
          </a:bodyPr>
          <a:lstStyle/>
          <a:p>
            <a:pPr algn="ctr">
              <a:lnSpc>
                <a:spcPts val="8819"/>
              </a:lnSpc>
              <a:spcBef>
                <a:spcPct val="0"/>
              </a:spcBef>
            </a:pPr>
            <a:r>
              <a:rPr lang="en-US" sz="6299">
                <a:solidFill>
                  <a:srgbClr val="000000"/>
                </a:solidFill>
                <a:latin typeface="Gagalin"/>
                <a:ea typeface="Gagalin"/>
                <a:cs typeface="Gagalin"/>
                <a:sym typeface="Gagalin"/>
              </a:rPr>
              <a:t> Data Understanding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996288" y="514350"/>
            <a:ext cx="9258300" cy="9258300"/>
          </a:xfrm>
          <a:prstGeom prst="rect">
            <a:avLst/>
          </a:prstGeom>
        </p:spPr>
      </p:pic>
      <p:sp>
        <p:nvSpPr>
          <p:cNvPr name="TextBox 3" id="3"/>
          <p:cNvSpPr txBox="true"/>
          <p:nvPr/>
        </p:nvSpPr>
        <p:spPr>
          <a:xfrm rot="0">
            <a:off x="3911247" y="2451598"/>
            <a:ext cx="16230600" cy="7518349"/>
          </a:xfrm>
          <a:prstGeom prst="rect">
            <a:avLst/>
          </a:prstGeom>
        </p:spPr>
        <p:txBody>
          <a:bodyPr anchor="t" rtlCol="false" tIns="0" lIns="0" bIns="0" rIns="0">
            <a:spAutoFit/>
          </a:bodyPr>
          <a:lstStyle/>
          <a:p>
            <a:pPr algn="ctr">
              <a:lnSpc>
                <a:spcPts val="9525"/>
              </a:lnSpc>
              <a:spcBef>
                <a:spcPct val="0"/>
              </a:spcBef>
            </a:pPr>
            <a:r>
              <a:rPr lang="en-US" sz="6804">
                <a:solidFill>
                  <a:srgbClr val="000000"/>
                </a:solidFill>
                <a:latin typeface="Archivo Black"/>
                <a:ea typeface="Archivo Black"/>
                <a:cs typeface="Archivo Black"/>
                <a:sym typeface="Archivo Black"/>
              </a:rPr>
              <a:t> Data Analysis</a:t>
            </a:r>
          </a:p>
          <a:p>
            <a:pPr algn="ctr">
              <a:lnSpc>
                <a:spcPts val="3779"/>
              </a:lnSpc>
              <a:spcBef>
                <a:spcPct val="0"/>
              </a:spcBef>
            </a:pPr>
          </a:p>
          <a:p>
            <a:pPr algn="l">
              <a:lnSpc>
                <a:spcPts val="7370"/>
              </a:lnSpc>
              <a:spcBef>
                <a:spcPct val="0"/>
              </a:spcBef>
            </a:pPr>
            <a:r>
              <a:rPr lang="en-US" sz="5264">
                <a:solidFill>
                  <a:srgbClr val="000000"/>
                </a:solidFill>
                <a:latin typeface="Gagalin"/>
                <a:ea typeface="Gagalin"/>
                <a:cs typeface="Gagalin"/>
                <a:sym typeface="Gagalin"/>
              </a:rPr>
              <a:t>Methodology:</a:t>
            </a:r>
          </a:p>
          <a:p>
            <a:pPr algn="l">
              <a:lnSpc>
                <a:spcPts val="5735"/>
              </a:lnSpc>
              <a:spcBef>
                <a:spcPct val="0"/>
              </a:spcBef>
            </a:pPr>
            <a:r>
              <a:rPr lang="en-US" sz="4096">
                <a:solidFill>
                  <a:srgbClr val="000000"/>
                </a:solidFill>
                <a:latin typeface="Lora"/>
                <a:ea typeface="Lora"/>
                <a:cs typeface="Lora"/>
                <a:sym typeface="Lora"/>
              </a:rPr>
              <a:t>    - Analyzed accident severity and number of uninjured passengers by aircraft make.</a:t>
            </a:r>
          </a:p>
          <a:p>
            <a:pPr algn="l">
              <a:lnSpc>
                <a:spcPts val="5734"/>
              </a:lnSpc>
              <a:spcBef>
                <a:spcPct val="0"/>
              </a:spcBef>
            </a:pPr>
            <a:r>
              <a:rPr lang="en-US" sz="4095">
                <a:solidFill>
                  <a:srgbClr val="000000"/>
                </a:solidFill>
                <a:latin typeface="Lora"/>
                <a:ea typeface="Lora"/>
                <a:cs typeface="Lora"/>
                <a:sym typeface="Lora"/>
              </a:rPr>
              <a:t> - Calculated the ratio of fatalities to aircraft make</a:t>
            </a:r>
          </a:p>
          <a:p>
            <a:pPr algn="l">
              <a:lnSpc>
                <a:spcPts val="5734"/>
              </a:lnSpc>
              <a:spcBef>
                <a:spcPct val="0"/>
              </a:spcBef>
            </a:pPr>
            <a:r>
              <a:rPr lang="en-US" sz="4095">
                <a:solidFill>
                  <a:srgbClr val="000000"/>
                </a:solidFill>
                <a:latin typeface="Lora"/>
                <a:ea typeface="Lora"/>
                <a:cs typeface="Lora"/>
                <a:sym typeface="Lora"/>
              </a:rPr>
              <a:t> - Identified top 10 aircraft makes by frequency.</a:t>
            </a:r>
          </a:p>
          <a:p>
            <a:pPr algn="l">
              <a:lnSpc>
                <a:spcPts val="5939"/>
              </a:lnSpc>
              <a:spcBef>
                <a:spcPct val="0"/>
              </a:spcBef>
            </a:pPr>
            <a:r>
              <a:rPr lang="en-US" sz="4242">
                <a:solidFill>
                  <a:srgbClr val="000000"/>
                </a:solidFill>
                <a:latin typeface="Lora"/>
                <a:ea typeface="Lora"/>
                <a:cs typeface="Lora"/>
                <a:sym typeface="Lora"/>
              </a:rPr>
              <a:t>- Applied normalization techniques to assess distribution errors across all makes.</a:t>
            </a:r>
          </a:p>
          <a:p>
            <a:pPr algn="l">
              <a:lnSpc>
                <a:spcPts val="377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9144000" y="-925735"/>
            <a:ext cx="9246124" cy="11212735"/>
            <a:chOff x="0" y="0"/>
            <a:chExt cx="2082160" cy="2525026"/>
          </a:xfrm>
        </p:grpSpPr>
        <p:sp>
          <p:nvSpPr>
            <p:cNvPr name="Freeform 3" id="3"/>
            <p:cNvSpPr/>
            <p:nvPr/>
          </p:nvSpPr>
          <p:spPr>
            <a:xfrm flipH="false" flipV="false" rot="0">
              <a:off x="0" y="0"/>
              <a:ext cx="2082160" cy="2525026"/>
            </a:xfrm>
            <a:custGeom>
              <a:avLst/>
              <a:gdLst/>
              <a:ahLst/>
              <a:cxnLst/>
              <a:rect r="r" b="b" t="t" l="l"/>
              <a:pathLst>
                <a:path h="2525026" w="2082160">
                  <a:moveTo>
                    <a:pt x="0" y="0"/>
                  </a:moveTo>
                  <a:lnTo>
                    <a:pt x="2082160" y="0"/>
                  </a:lnTo>
                  <a:lnTo>
                    <a:pt x="2082160" y="2525026"/>
                  </a:lnTo>
                  <a:lnTo>
                    <a:pt x="0" y="2525026"/>
                  </a:lnTo>
                  <a:close/>
                </a:path>
              </a:pathLst>
            </a:custGeom>
            <a:solidFill>
              <a:srgbClr val="31356E"/>
            </a:solidFill>
          </p:spPr>
        </p:sp>
        <p:sp>
          <p:nvSpPr>
            <p:cNvPr name="TextBox 4" id="4"/>
            <p:cNvSpPr txBox="true"/>
            <p:nvPr/>
          </p:nvSpPr>
          <p:spPr>
            <a:xfrm>
              <a:off x="0" y="-28575"/>
              <a:ext cx="2082160" cy="255360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9144000" y="308409"/>
            <a:ext cx="5551433" cy="947600"/>
          </a:xfrm>
          <a:prstGeom prst="rect">
            <a:avLst/>
          </a:prstGeom>
        </p:spPr>
        <p:txBody>
          <a:bodyPr anchor="t" rtlCol="false" tIns="0" lIns="0" bIns="0" rIns="0">
            <a:spAutoFit/>
          </a:bodyPr>
          <a:lstStyle/>
          <a:p>
            <a:pPr algn="ctr">
              <a:lnSpc>
                <a:spcPts val="7045"/>
              </a:lnSpc>
            </a:pPr>
            <a:r>
              <a:rPr lang="en-US" sz="7339">
                <a:solidFill>
                  <a:srgbClr val="000000"/>
                </a:solidFill>
                <a:latin typeface="Gagalin"/>
                <a:ea typeface="Gagalin"/>
                <a:cs typeface="Gagalin"/>
                <a:sym typeface="Gagalin"/>
              </a:rPr>
              <a:t>ROW CHART</a:t>
            </a:r>
          </a:p>
        </p:txBody>
      </p:sp>
      <p:pic>
        <p:nvPicPr>
          <p:cNvPr name="Picture 6" id="6"/>
          <p:cNvPicPr>
            <a:picLocks noChangeAspect="true"/>
          </p:cNvPicPr>
          <p:nvPr/>
        </p:nvPicPr>
        <p:blipFill>
          <a:blip r:embed="rId2"/>
          <a:stretch>
            <a:fillRect/>
          </a:stretch>
        </p:blipFill>
        <p:spPr>
          <a:xfrm rot="0">
            <a:off x="-668517" y="180867"/>
            <a:ext cx="10173991" cy="9071454"/>
          </a:xfrm>
          <a:prstGeom prst="rect">
            <a:avLst/>
          </a:prstGeom>
        </p:spPr>
      </p:pic>
      <p:grpSp>
        <p:nvGrpSpPr>
          <p:cNvPr name="Group 7" id="7"/>
          <p:cNvGrpSpPr/>
          <p:nvPr/>
        </p:nvGrpSpPr>
        <p:grpSpPr>
          <a:xfrm rot="0">
            <a:off x="9144000" y="5321661"/>
            <a:ext cx="7100182" cy="3550091"/>
            <a:chOff x="0" y="0"/>
            <a:chExt cx="812800" cy="406400"/>
          </a:xfrm>
        </p:grpSpPr>
        <p:sp>
          <p:nvSpPr>
            <p:cNvPr name="Freeform 8" id="8"/>
            <p:cNvSpPr/>
            <p:nvPr/>
          </p:nvSpPr>
          <p:spPr>
            <a:xfrm flipH="false" flipV="false" rot="0">
              <a:off x="0" y="0"/>
              <a:ext cx="812800" cy="406400"/>
            </a:xfrm>
            <a:custGeom>
              <a:avLst/>
              <a:gdLst/>
              <a:ahLst/>
              <a:cxnLst/>
              <a:rect r="r" b="b" t="t" l="l"/>
              <a:pathLst>
                <a:path h="406400" w="812800">
                  <a:moveTo>
                    <a:pt x="609600" y="0"/>
                  </a:moveTo>
                  <a:lnTo>
                    <a:pt x="0" y="0"/>
                  </a:lnTo>
                  <a:lnTo>
                    <a:pt x="0" y="406400"/>
                  </a:lnTo>
                  <a:lnTo>
                    <a:pt x="609600" y="406400"/>
                  </a:lnTo>
                  <a:lnTo>
                    <a:pt x="812800" y="203200"/>
                  </a:lnTo>
                  <a:lnTo>
                    <a:pt x="609600" y="0"/>
                  </a:lnTo>
                  <a:close/>
                </a:path>
              </a:pathLst>
            </a:custGeom>
            <a:solidFill>
              <a:srgbClr val="2F5F98"/>
            </a:solidFill>
          </p:spPr>
        </p:sp>
        <p:sp>
          <p:nvSpPr>
            <p:cNvPr name="TextBox 9" id="9"/>
            <p:cNvSpPr txBox="true"/>
            <p:nvPr/>
          </p:nvSpPr>
          <p:spPr>
            <a:xfrm>
              <a:off x="0" y="-47625"/>
              <a:ext cx="698500" cy="454025"/>
            </a:xfrm>
            <a:prstGeom prst="rect">
              <a:avLst/>
            </a:prstGeom>
          </p:spPr>
          <p:txBody>
            <a:bodyPr anchor="ctr" rtlCol="false" tIns="50800" lIns="50800" bIns="50800" rIns="50800"/>
            <a:lstStyle/>
            <a:p>
              <a:pPr algn="ctr">
                <a:lnSpc>
                  <a:spcPts val="3639"/>
                </a:lnSpc>
                <a:spcBef>
                  <a:spcPct val="0"/>
                </a:spcBef>
              </a:pPr>
              <a:r>
                <a:rPr lang="en-US" sz="2599">
                  <a:solidFill>
                    <a:srgbClr val="000000"/>
                  </a:solidFill>
                  <a:latin typeface="Magnolia Script"/>
                  <a:ea typeface="Magnolia Script"/>
                  <a:cs typeface="Magnolia Script"/>
                  <a:sym typeface="Magnolia Script"/>
                </a:rPr>
                <a:t>Insight : Cessna and Piper have the highest number of accidents, with Cessna leading at 1,535 and Piper at 1,017. These makes stand out as having significantly more accidents compared to others, suggesting they may require further safety review.</a:t>
              </a:r>
            </a:p>
          </p:txBody>
        </p:sp>
      </p:grpSp>
      <p:sp>
        <p:nvSpPr>
          <p:cNvPr name="TextBox 10" id="10"/>
          <p:cNvSpPr txBox="true"/>
          <p:nvPr/>
        </p:nvSpPr>
        <p:spPr>
          <a:xfrm rot="0">
            <a:off x="9538623" y="1417226"/>
            <a:ext cx="7720677" cy="3647242"/>
          </a:xfrm>
          <a:prstGeom prst="rect">
            <a:avLst/>
          </a:prstGeom>
        </p:spPr>
        <p:txBody>
          <a:bodyPr anchor="t" rtlCol="false" tIns="0" lIns="0" bIns="0" rIns="0">
            <a:spAutoFit/>
          </a:bodyPr>
          <a:lstStyle/>
          <a:p>
            <a:pPr algn="ctr">
              <a:lnSpc>
                <a:spcPts val="5820"/>
              </a:lnSpc>
            </a:pPr>
            <a:r>
              <a:rPr lang="en-US" sz="4157">
                <a:solidFill>
                  <a:srgbClr val="000000"/>
                </a:solidFill>
                <a:latin typeface="Rakkas"/>
                <a:ea typeface="Rakkas"/>
                <a:cs typeface="Rakkas"/>
                <a:sym typeface="Rakkas"/>
              </a:rPr>
              <a:t> Title: Top 10 Aircraft by Make</a:t>
            </a:r>
          </a:p>
          <a:p>
            <a:pPr algn="ctr">
              <a:lnSpc>
                <a:spcPts val="5820"/>
              </a:lnSpc>
            </a:pPr>
          </a:p>
          <a:p>
            <a:pPr algn="ctr">
              <a:lnSpc>
                <a:spcPts val="5820"/>
              </a:lnSpc>
              <a:spcBef>
                <a:spcPct val="0"/>
              </a:spcBef>
            </a:pPr>
            <a:r>
              <a:rPr lang="en-US" sz="4157">
                <a:solidFill>
                  <a:srgbClr val="000000"/>
                </a:solidFill>
                <a:latin typeface="Forum"/>
                <a:ea typeface="Forum"/>
                <a:cs typeface="Forum"/>
                <a:sym typeface="Forum"/>
              </a:rPr>
              <a:t>Description: A ranking of the top 10 most frequently mentioned aircraft by make.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361272" y="-620353"/>
            <a:ext cx="9246124" cy="11212735"/>
            <a:chOff x="0" y="0"/>
            <a:chExt cx="2082160" cy="2525026"/>
          </a:xfrm>
        </p:grpSpPr>
        <p:sp>
          <p:nvSpPr>
            <p:cNvPr name="Freeform 3" id="3"/>
            <p:cNvSpPr/>
            <p:nvPr/>
          </p:nvSpPr>
          <p:spPr>
            <a:xfrm flipH="false" flipV="false" rot="0">
              <a:off x="0" y="0"/>
              <a:ext cx="2082160" cy="2525026"/>
            </a:xfrm>
            <a:custGeom>
              <a:avLst/>
              <a:gdLst/>
              <a:ahLst/>
              <a:cxnLst/>
              <a:rect r="r" b="b" t="t" l="l"/>
              <a:pathLst>
                <a:path h="2525026" w="2082160">
                  <a:moveTo>
                    <a:pt x="0" y="0"/>
                  </a:moveTo>
                  <a:lnTo>
                    <a:pt x="2082160" y="0"/>
                  </a:lnTo>
                  <a:lnTo>
                    <a:pt x="2082160" y="2525026"/>
                  </a:lnTo>
                  <a:lnTo>
                    <a:pt x="0" y="2525026"/>
                  </a:lnTo>
                  <a:close/>
                </a:path>
              </a:pathLst>
            </a:custGeom>
            <a:solidFill>
              <a:srgbClr val="31356E"/>
            </a:solidFill>
          </p:spPr>
        </p:sp>
        <p:sp>
          <p:nvSpPr>
            <p:cNvPr name="TextBox 4" id="4"/>
            <p:cNvSpPr txBox="true"/>
            <p:nvPr/>
          </p:nvSpPr>
          <p:spPr>
            <a:xfrm>
              <a:off x="0" y="-38100"/>
              <a:ext cx="2082160" cy="2563126"/>
            </a:xfrm>
            <a:prstGeom prst="rect">
              <a:avLst/>
            </a:prstGeom>
          </p:spPr>
          <p:txBody>
            <a:bodyPr anchor="ctr" rtlCol="false" tIns="50800" lIns="50800" bIns="50800" rIns="50800"/>
            <a:lstStyle/>
            <a:p>
              <a:pPr algn="ctr">
                <a:lnSpc>
                  <a:spcPts val="2520"/>
                </a:lnSpc>
                <a:spcBef>
                  <a:spcPct val="0"/>
                </a:spcBef>
              </a:pPr>
            </a:p>
          </p:txBody>
        </p:sp>
      </p:grpSp>
      <p:grpSp>
        <p:nvGrpSpPr>
          <p:cNvPr name="Group 5" id="5"/>
          <p:cNvGrpSpPr/>
          <p:nvPr/>
        </p:nvGrpSpPr>
        <p:grpSpPr>
          <a:xfrm rot="0">
            <a:off x="31590" y="5780706"/>
            <a:ext cx="6871582" cy="4168139"/>
            <a:chOff x="0" y="0"/>
            <a:chExt cx="812800" cy="493025"/>
          </a:xfrm>
        </p:grpSpPr>
        <p:sp>
          <p:nvSpPr>
            <p:cNvPr name="Freeform 6" id="6"/>
            <p:cNvSpPr/>
            <p:nvPr/>
          </p:nvSpPr>
          <p:spPr>
            <a:xfrm flipH="false" flipV="false" rot="0">
              <a:off x="0" y="0"/>
              <a:ext cx="812800" cy="493025"/>
            </a:xfrm>
            <a:custGeom>
              <a:avLst/>
              <a:gdLst/>
              <a:ahLst/>
              <a:cxnLst/>
              <a:rect r="r" b="b" t="t" l="l"/>
              <a:pathLst>
                <a:path h="493025" w="812800">
                  <a:moveTo>
                    <a:pt x="609600" y="0"/>
                  </a:moveTo>
                  <a:lnTo>
                    <a:pt x="0" y="0"/>
                  </a:lnTo>
                  <a:lnTo>
                    <a:pt x="0" y="493025"/>
                  </a:lnTo>
                  <a:lnTo>
                    <a:pt x="609600" y="493025"/>
                  </a:lnTo>
                  <a:lnTo>
                    <a:pt x="812800" y="246513"/>
                  </a:lnTo>
                  <a:lnTo>
                    <a:pt x="609600" y="0"/>
                  </a:lnTo>
                  <a:close/>
                </a:path>
              </a:pathLst>
            </a:custGeom>
            <a:solidFill>
              <a:srgbClr val="2F5F98"/>
            </a:solidFill>
          </p:spPr>
        </p:sp>
        <p:sp>
          <p:nvSpPr>
            <p:cNvPr name="TextBox 7" id="7"/>
            <p:cNvSpPr txBox="true"/>
            <p:nvPr/>
          </p:nvSpPr>
          <p:spPr>
            <a:xfrm>
              <a:off x="0" y="-66675"/>
              <a:ext cx="698500" cy="559700"/>
            </a:xfrm>
            <a:prstGeom prst="rect">
              <a:avLst/>
            </a:prstGeom>
          </p:spPr>
          <p:txBody>
            <a:bodyPr anchor="ctr" rtlCol="false" tIns="50800" lIns="50800" bIns="50800" rIns="50800"/>
            <a:lstStyle/>
            <a:p>
              <a:pPr algn="ctr">
                <a:lnSpc>
                  <a:spcPts val="5039"/>
                </a:lnSpc>
              </a:pPr>
              <a:r>
                <a:rPr lang="en-US" sz="3599">
                  <a:solidFill>
                    <a:srgbClr val="000000"/>
                  </a:solidFill>
                  <a:latin typeface="Lora"/>
                  <a:ea typeface="Lora"/>
                  <a:cs typeface="Lora"/>
                  <a:sym typeface="Lora"/>
                </a:rPr>
                <a:t>Insight:</a:t>
              </a:r>
            </a:p>
            <a:p>
              <a:pPr algn="ctr">
                <a:lnSpc>
                  <a:spcPts val="3779"/>
                </a:lnSpc>
                <a:spcBef>
                  <a:spcPct val="0"/>
                </a:spcBef>
              </a:pPr>
              <a:r>
                <a:rPr lang="en-US" sz="2699">
                  <a:solidFill>
                    <a:srgbClr val="000000"/>
                  </a:solidFill>
                  <a:latin typeface="Lora"/>
                  <a:ea typeface="Lora"/>
                  <a:cs typeface="Lora"/>
                  <a:sym typeface="Lora"/>
                </a:rPr>
                <a:t>Cessna and Piper also lead in fatalities, with Cessna at 517 and Piper at 381. These makes show significantly higher fatality counts, highlighting a potential safety concern compared to other aircraft like Boeing, which has only 6.</a:t>
              </a:r>
            </a:p>
          </p:txBody>
        </p:sp>
      </p:grpSp>
      <p:sp>
        <p:nvSpPr>
          <p:cNvPr name="TextBox 8" id="8"/>
          <p:cNvSpPr txBox="true"/>
          <p:nvPr/>
        </p:nvSpPr>
        <p:spPr>
          <a:xfrm rot="0">
            <a:off x="858000" y="413184"/>
            <a:ext cx="6807579" cy="1497732"/>
          </a:xfrm>
          <a:prstGeom prst="rect">
            <a:avLst/>
          </a:prstGeom>
        </p:spPr>
        <p:txBody>
          <a:bodyPr anchor="t" rtlCol="false" tIns="0" lIns="0" bIns="0" rIns="0">
            <a:spAutoFit/>
          </a:bodyPr>
          <a:lstStyle/>
          <a:p>
            <a:pPr algn="ctr">
              <a:lnSpc>
                <a:spcPts val="11172"/>
              </a:lnSpc>
            </a:pPr>
            <a:r>
              <a:rPr lang="en-US" sz="11638">
                <a:solidFill>
                  <a:srgbClr val="000000"/>
                </a:solidFill>
                <a:latin typeface="Futura Display"/>
                <a:ea typeface="Futura Display"/>
                <a:cs typeface="Futura Display"/>
                <a:sym typeface="Futura Display"/>
              </a:rPr>
              <a:t>BAR CHART</a:t>
            </a:r>
          </a:p>
        </p:txBody>
      </p:sp>
      <p:sp>
        <p:nvSpPr>
          <p:cNvPr name="TextBox 9" id="9"/>
          <p:cNvSpPr txBox="true"/>
          <p:nvPr/>
        </p:nvSpPr>
        <p:spPr>
          <a:xfrm rot="0">
            <a:off x="31590" y="3063727"/>
            <a:ext cx="9112410" cy="2716979"/>
          </a:xfrm>
          <a:prstGeom prst="rect">
            <a:avLst/>
          </a:prstGeom>
        </p:spPr>
        <p:txBody>
          <a:bodyPr anchor="t" rtlCol="false" tIns="0" lIns="0" bIns="0" rIns="0">
            <a:spAutoFit/>
          </a:bodyPr>
          <a:lstStyle/>
          <a:p>
            <a:pPr algn="ctr">
              <a:lnSpc>
                <a:spcPts val="5487"/>
              </a:lnSpc>
            </a:pPr>
            <a:r>
              <a:rPr lang="en-US" sz="3919">
                <a:solidFill>
                  <a:srgbClr val="000000"/>
                </a:solidFill>
                <a:latin typeface="Lexend Deca"/>
                <a:ea typeface="Lexend Deca"/>
                <a:cs typeface="Lexend Deca"/>
                <a:sym typeface="Lexend Deca"/>
              </a:rPr>
              <a:t>Description: A comparative view of the fatalities-to-passengers ratio for each aircraft make.</a:t>
            </a:r>
          </a:p>
          <a:p>
            <a:pPr algn="ctr">
              <a:lnSpc>
                <a:spcPts val="5487"/>
              </a:lnSpc>
              <a:spcBef>
                <a:spcPct val="0"/>
              </a:spcBef>
            </a:pPr>
          </a:p>
        </p:txBody>
      </p:sp>
      <p:pic>
        <p:nvPicPr>
          <p:cNvPr name="Picture 10" id="10"/>
          <p:cNvPicPr>
            <a:picLocks noChangeAspect="true"/>
          </p:cNvPicPr>
          <p:nvPr/>
        </p:nvPicPr>
        <p:blipFill>
          <a:blip r:embed="rId2"/>
          <a:stretch>
            <a:fillRect/>
          </a:stretch>
        </p:blipFill>
        <p:spPr>
          <a:xfrm rot="0">
            <a:off x="8174597" y="-376435"/>
            <a:ext cx="10713768" cy="11632838"/>
          </a:xfrm>
          <a:prstGeom prst="rect">
            <a:avLst/>
          </a:prstGeom>
        </p:spPr>
      </p:pic>
      <p:sp>
        <p:nvSpPr>
          <p:cNvPr name="TextBox 11" id="11"/>
          <p:cNvSpPr txBox="true"/>
          <p:nvPr/>
        </p:nvSpPr>
        <p:spPr>
          <a:xfrm rot="0">
            <a:off x="31590" y="1844241"/>
            <a:ext cx="8884852" cy="1286161"/>
          </a:xfrm>
          <a:prstGeom prst="rect">
            <a:avLst/>
          </a:prstGeom>
        </p:spPr>
        <p:txBody>
          <a:bodyPr anchor="t" rtlCol="false" tIns="0" lIns="0" bIns="0" rIns="0">
            <a:spAutoFit/>
          </a:bodyPr>
          <a:lstStyle/>
          <a:p>
            <a:pPr algn="ctr">
              <a:lnSpc>
                <a:spcPts val="5094"/>
              </a:lnSpc>
            </a:pPr>
            <a:r>
              <a:rPr lang="en-US" sz="3638">
                <a:solidFill>
                  <a:srgbClr val="000000"/>
                </a:solidFill>
                <a:latin typeface="Alfa Slab One"/>
                <a:ea typeface="Alfa Slab One"/>
                <a:cs typeface="Alfa Slab One"/>
                <a:sym typeface="Alfa Slab One"/>
              </a:rPr>
              <a:t>Ratio of Fatalities by Aircraft Make</a:t>
            </a:r>
          </a:p>
          <a:p>
            <a:pPr algn="ctr">
              <a:lnSpc>
                <a:spcPts val="5374"/>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sp>
        <p:nvSpPr>
          <p:cNvPr name="Freeform 2" id="2"/>
          <p:cNvSpPr/>
          <p:nvPr/>
        </p:nvSpPr>
        <p:spPr>
          <a:xfrm flipH="false" flipV="false" rot="0">
            <a:off x="8929696" y="0"/>
            <a:ext cx="9358304" cy="8477243"/>
          </a:xfrm>
          <a:custGeom>
            <a:avLst/>
            <a:gdLst/>
            <a:ahLst/>
            <a:cxnLst/>
            <a:rect r="r" b="b" t="t" l="l"/>
            <a:pathLst>
              <a:path h="8477243" w="9358304">
                <a:moveTo>
                  <a:pt x="0" y="0"/>
                </a:moveTo>
                <a:lnTo>
                  <a:pt x="9358304" y="0"/>
                </a:lnTo>
                <a:lnTo>
                  <a:pt x="9358304" y="8477243"/>
                </a:lnTo>
                <a:lnTo>
                  <a:pt x="0" y="8477243"/>
                </a:lnTo>
                <a:lnTo>
                  <a:pt x="0" y="0"/>
                </a:lnTo>
                <a:close/>
              </a:path>
            </a:pathLst>
          </a:custGeom>
          <a:blipFill>
            <a:blip r:embed="rId2"/>
            <a:stretch>
              <a:fillRect l="-2871" t="0" r="-10360" b="0"/>
            </a:stretch>
          </a:blipFill>
        </p:spPr>
      </p:sp>
      <p:sp>
        <p:nvSpPr>
          <p:cNvPr name="TextBox 3" id="3"/>
          <p:cNvSpPr txBox="true"/>
          <p:nvPr/>
        </p:nvSpPr>
        <p:spPr>
          <a:xfrm rot="0">
            <a:off x="0" y="343534"/>
            <a:ext cx="9008988" cy="1287146"/>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fa Slab One"/>
                <a:ea typeface="Alfa Slab One"/>
                <a:cs typeface="Alfa Slab One"/>
                <a:sym typeface="Alfa Slab One"/>
              </a:rPr>
              <a:t>Normalized Distribution Errors Across Aircraft Makes</a:t>
            </a:r>
          </a:p>
        </p:txBody>
      </p:sp>
      <p:sp>
        <p:nvSpPr>
          <p:cNvPr name="TextBox 4" id="4"/>
          <p:cNvSpPr txBox="true"/>
          <p:nvPr/>
        </p:nvSpPr>
        <p:spPr>
          <a:xfrm rot="0">
            <a:off x="218244" y="2403471"/>
            <a:ext cx="8572500" cy="2454276"/>
          </a:xfrm>
          <a:prstGeom prst="rect">
            <a:avLst/>
          </a:prstGeom>
        </p:spPr>
        <p:txBody>
          <a:bodyPr anchor="t" rtlCol="false" tIns="0" lIns="0" bIns="0" rIns="0">
            <a:spAutoFit/>
          </a:bodyPr>
          <a:lstStyle/>
          <a:p>
            <a:pPr algn="ctr">
              <a:lnSpc>
                <a:spcPts val="4899"/>
              </a:lnSpc>
              <a:spcBef>
                <a:spcPct val="0"/>
              </a:spcBef>
            </a:pPr>
            <a:r>
              <a:rPr lang="en-US" sz="3499">
                <a:solidFill>
                  <a:srgbClr val="000000"/>
                </a:solidFill>
                <a:latin typeface="Lexend Deca"/>
                <a:ea typeface="Lexend Deca"/>
                <a:cs typeface="Lexend Deca"/>
                <a:sym typeface="Lexend Deca"/>
              </a:rPr>
              <a:t>Description: </a:t>
            </a:r>
            <a:r>
              <a:rPr lang="en-US" sz="3499">
                <a:solidFill>
                  <a:srgbClr val="000000"/>
                </a:solidFill>
                <a:latin typeface="Lexend Deca"/>
                <a:ea typeface="Lexend Deca"/>
                <a:cs typeface="Lexend Deca"/>
                <a:sym typeface="Lexend Deca"/>
              </a:rPr>
              <a:t>A normalized view of distribution errors for different aircraft makes, showing deviation in safety performance.</a:t>
            </a:r>
          </a:p>
        </p:txBody>
      </p:sp>
      <p:sp>
        <p:nvSpPr>
          <p:cNvPr name="TextBox 5" id="5"/>
          <p:cNvSpPr txBox="true"/>
          <p:nvPr/>
        </p:nvSpPr>
        <p:spPr>
          <a:xfrm rot="0">
            <a:off x="218244" y="6404292"/>
            <a:ext cx="8572500" cy="3453131"/>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Lora"/>
                <a:ea typeface="Lora"/>
                <a:cs typeface="Lora"/>
                <a:sym typeface="Lora"/>
              </a:rPr>
              <a:t>INSIGHTS:</a:t>
            </a:r>
            <a:r>
              <a:rPr lang="en-US" sz="2799">
                <a:solidFill>
                  <a:srgbClr val="000000"/>
                </a:solidFill>
                <a:latin typeface="Lora"/>
                <a:ea typeface="Lora"/>
                <a:cs typeface="Lora"/>
                <a:sym typeface="Lora"/>
              </a:rPr>
              <a:t>Human and Mechanical Error Analysis</a:t>
            </a:r>
          </a:p>
          <a:p>
            <a:pPr algn="ctr">
              <a:lnSpc>
                <a:spcPts val="3919"/>
              </a:lnSpc>
              <a:spcBef>
                <a:spcPct val="0"/>
              </a:spcBef>
            </a:pPr>
            <a:r>
              <a:rPr lang="en-US" sz="2799">
                <a:solidFill>
                  <a:srgbClr val="000000"/>
                </a:solidFill>
                <a:latin typeface="Lora"/>
                <a:ea typeface="Lora"/>
                <a:cs typeface="Lora"/>
                <a:sym typeface="Lora"/>
              </a:rPr>
              <a:t>Cessna's High Error Rates: Cessna shows the highest human and mechanical errors, linking to its top accident count and suggesting safety issues.</a:t>
            </a:r>
          </a:p>
          <a:p>
            <a:pPr algn="ctr">
              <a:lnSpc>
                <a:spcPts val="3919"/>
              </a:lnSpc>
              <a:spcBef>
                <a:spcPct val="0"/>
              </a:spcBef>
            </a:pPr>
            <a:r>
              <a:rPr lang="en-US" sz="2799">
                <a:solidFill>
                  <a:srgbClr val="000000"/>
                </a:solidFill>
                <a:latin typeface="Lora"/>
                <a:ea typeface="Lora"/>
                <a:cs typeface="Lora"/>
                <a:sym typeface="Lora"/>
              </a:rPr>
              <a:t>Boeing's Mechanical Error Trend: Boeing has more mechanical errors than human errors. Further analysis will identify the specific models involved.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9144000" y="-925735"/>
            <a:ext cx="9246124" cy="11212735"/>
            <a:chOff x="0" y="0"/>
            <a:chExt cx="2082160" cy="2525026"/>
          </a:xfrm>
        </p:grpSpPr>
        <p:sp>
          <p:nvSpPr>
            <p:cNvPr name="Freeform 3" id="3"/>
            <p:cNvSpPr/>
            <p:nvPr/>
          </p:nvSpPr>
          <p:spPr>
            <a:xfrm flipH="false" flipV="false" rot="0">
              <a:off x="0" y="0"/>
              <a:ext cx="2082160" cy="2525026"/>
            </a:xfrm>
            <a:custGeom>
              <a:avLst/>
              <a:gdLst/>
              <a:ahLst/>
              <a:cxnLst/>
              <a:rect r="r" b="b" t="t" l="l"/>
              <a:pathLst>
                <a:path h="2525026" w="2082160">
                  <a:moveTo>
                    <a:pt x="0" y="0"/>
                  </a:moveTo>
                  <a:lnTo>
                    <a:pt x="2082160" y="0"/>
                  </a:lnTo>
                  <a:lnTo>
                    <a:pt x="2082160" y="2525026"/>
                  </a:lnTo>
                  <a:lnTo>
                    <a:pt x="0" y="2525026"/>
                  </a:lnTo>
                  <a:close/>
                </a:path>
              </a:pathLst>
            </a:custGeom>
            <a:solidFill>
              <a:srgbClr val="31356E"/>
            </a:solidFill>
          </p:spPr>
        </p:sp>
        <p:sp>
          <p:nvSpPr>
            <p:cNvPr name="TextBox 4" id="4"/>
            <p:cNvSpPr txBox="true"/>
            <p:nvPr/>
          </p:nvSpPr>
          <p:spPr>
            <a:xfrm>
              <a:off x="0" y="-142875"/>
              <a:ext cx="2082160" cy="2667901"/>
            </a:xfrm>
            <a:prstGeom prst="rect">
              <a:avLst/>
            </a:prstGeom>
          </p:spPr>
          <p:txBody>
            <a:bodyPr anchor="ctr" rtlCol="false" tIns="50800" lIns="50800" bIns="50800" rIns="50800"/>
            <a:lstStyle/>
            <a:p>
              <a:pPr algn="ctr">
                <a:lnSpc>
                  <a:spcPts val="5039"/>
                </a:lnSpc>
              </a:pPr>
              <a:r>
                <a:rPr lang="en-US" sz="3599" b="true">
                  <a:solidFill>
                    <a:srgbClr val="FFFFFF"/>
                  </a:solidFill>
                  <a:latin typeface="Times New Roman Bold"/>
                  <a:ea typeface="Times New Roman Bold"/>
                  <a:cs typeface="Times New Roman Bold"/>
                  <a:sym typeface="Times New Roman Bold"/>
                </a:rPr>
                <a:t>Description:  Displays the total number of affected passengers (injuries and uninjured) for each aircraft make.</a:t>
              </a:r>
            </a:p>
            <a:p>
              <a:pPr algn="ctr">
                <a:lnSpc>
                  <a:spcPts val="3639"/>
                </a:lnSpc>
                <a:spcBef>
                  <a:spcPct val="0"/>
                </a:spcBef>
              </a:pPr>
            </a:p>
          </p:txBody>
        </p:sp>
      </p:grpSp>
      <p:pic>
        <p:nvPicPr>
          <p:cNvPr name="Picture 5" id="5"/>
          <p:cNvPicPr>
            <a:picLocks noChangeAspect="true"/>
          </p:cNvPicPr>
          <p:nvPr/>
        </p:nvPicPr>
        <p:blipFill>
          <a:blip r:embed="rId2"/>
          <a:stretch>
            <a:fillRect/>
          </a:stretch>
        </p:blipFill>
        <p:spPr>
          <a:xfrm rot="0">
            <a:off x="98057" y="-440356"/>
            <a:ext cx="9294196" cy="11167712"/>
          </a:xfrm>
          <a:prstGeom prst="rect">
            <a:avLst/>
          </a:prstGeom>
        </p:spPr>
      </p:pic>
      <p:grpSp>
        <p:nvGrpSpPr>
          <p:cNvPr name="Group 6" id="6"/>
          <p:cNvGrpSpPr/>
          <p:nvPr/>
        </p:nvGrpSpPr>
        <p:grpSpPr>
          <a:xfrm rot="0">
            <a:off x="9144000" y="6076509"/>
            <a:ext cx="6871582" cy="3435791"/>
            <a:chOff x="0" y="0"/>
            <a:chExt cx="812800" cy="406400"/>
          </a:xfrm>
        </p:grpSpPr>
        <p:sp>
          <p:nvSpPr>
            <p:cNvPr name="Freeform 7" id="7"/>
            <p:cNvSpPr/>
            <p:nvPr/>
          </p:nvSpPr>
          <p:spPr>
            <a:xfrm flipH="false" flipV="false" rot="0">
              <a:off x="0" y="0"/>
              <a:ext cx="812800" cy="406400"/>
            </a:xfrm>
            <a:custGeom>
              <a:avLst/>
              <a:gdLst/>
              <a:ahLst/>
              <a:cxnLst/>
              <a:rect r="r" b="b" t="t" l="l"/>
              <a:pathLst>
                <a:path h="406400" w="812800">
                  <a:moveTo>
                    <a:pt x="609600" y="0"/>
                  </a:moveTo>
                  <a:lnTo>
                    <a:pt x="0" y="0"/>
                  </a:lnTo>
                  <a:lnTo>
                    <a:pt x="0" y="406400"/>
                  </a:lnTo>
                  <a:lnTo>
                    <a:pt x="609600" y="406400"/>
                  </a:lnTo>
                  <a:lnTo>
                    <a:pt x="812800" y="203200"/>
                  </a:lnTo>
                  <a:lnTo>
                    <a:pt x="609600" y="0"/>
                  </a:lnTo>
                  <a:close/>
                </a:path>
              </a:pathLst>
            </a:custGeom>
            <a:solidFill>
              <a:srgbClr val="2F5F98"/>
            </a:solidFill>
          </p:spPr>
        </p:sp>
        <p:sp>
          <p:nvSpPr>
            <p:cNvPr name="TextBox 8" id="8"/>
            <p:cNvSpPr txBox="true"/>
            <p:nvPr/>
          </p:nvSpPr>
          <p:spPr>
            <a:xfrm>
              <a:off x="0" y="-38100"/>
              <a:ext cx="698500" cy="444500"/>
            </a:xfrm>
            <a:prstGeom prst="rect">
              <a:avLst/>
            </a:prstGeom>
          </p:spPr>
          <p:txBody>
            <a:bodyPr anchor="ctr" rtlCol="false" tIns="50800" lIns="50800" bIns="50800" rIns="50800"/>
            <a:lstStyle/>
            <a:p>
              <a:pPr algn="ctr">
                <a:lnSpc>
                  <a:spcPts val="3499"/>
                </a:lnSpc>
                <a:spcBef>
                  <a:spcPct val="0"/>
                </a:spcBef>
              </a:pPr>
              <a:r>
                <a:rPr lang="en-US" sz="2499">
                  <a:solidFill>
                    <a:srgbClr val="000000"/>
                  </a:solidFill>
                  <a:latin typeface="Lora"/>
                  <a:ea typeface="Lora"/>
                  <a:cs typeface="Lora"/>
                  <a:sym typeface="Lora"/>
                </a:rPr>
                <a:t>Cessna and Piper dominate in total affected passengers, with Cessna at 2,740 and Piper at 1,794. This significant disparity suggests serious safety concerns for these aircraft, especially compared to Boeing, which has only 772 affected passengers.</a:t>
              </a:r>
            </a:p>
          </p:txBody>
        </p:sp>
      </p:grpSp>
      <p:sp>
        <p:nvSpPr>
          <p:cNvPr name="TextBox 9" id="9"/>
          <p:cNvSpPr txBox="true"/>
          <p:nvPr/>
        </p:nvSpPr>
        <p:spPr>
          <a:xfrm rot="0">
            <a:off x="8461611" y="46429"/>
            <a:ext cx="6507122" cy="982271"/>
          </a:xfrm>
          <a:prstGeom prst="rect">
            <a:avLst/>
          </a:prstGeom>
        </p:spPr>
        <p:txBody>
          <a:bodyPr anchor="t" rtlCol="false" tIns="0" lIns="0" bIns="0" rIns="0">
            <a:spAutoFit/>
          </a:bodyPr>
          <a:lstStyle/>
          <a:p>
            <a:pPr algn="ctr">
              <a:lnSpc>
                <a:spcPts val="7237"/>
              </a:lnSpc>
            </a:pPr>
            <a:r>
              <a:rPr lang="en-US" sz="7539">
                <a:solidFill>
                  <a:srgbClr val="000000"/>
                </a:solidFill>
                <a:latin typeface="Gagalin"/>
                <a:ea typeface="Gagalin"/>
                <a:cs typeface="Gagalin"/>
                <a:sym typeface="Gagalin"/>
              </a:rPr>
              <a:t>LINE GRAPH</a:t>
            </a:r>
          </a:p>
        </p:txBody>
      </p:sp>
      <p:sp>
        <p:nvSpPr>
          <p:cNvPr name="TextBox 10" id="10"/>
          <p:cNvSpPr txBox="true"/>
          <p:nvPr/>
        </p:nvSpPr>
        <p:spPr>
          <a:xfrm rot="0">
            <a:off x="9144000" y="1297998"/>
            <a:ext cx="8266379" cy="1780964"/>
          </a:xfrm>
          <a:prstGeom prst="rect">
            <a:avLst/>
          </a:prstGeom>
        </p:spPr>
        <p:txBody>
          <a:bodyPr anchor="t" rtlCol="false" tIns="0" lIns="0" bIns="0" rIns="0">
            <a:spAutoFit/>
          </a:bodyPr>
          <a:lstStyle/>
          <a:p>
            <a:pPr algn="ctr">
              <a:lnSpc>
                <a:spcPts val="4736"/>
              </a:lnSpc>
            </a:pPr>
            <a:r>
              <a:rPr lang="en-US" sz="3383">
                <a:solidFill>
                  <a:srgbClr val="000000"/>
                </a:solidFill>
                <a:latin typeface="Shrikhand"/>
                <a:ea typeface="Shrikhand"/>
                <a:cs typeface="Shrikhand"/>
                <a:sym typeface="Shrikhand"/>
              </a:rPr>
              <a:t>Title: Aircraft Make by Total Affected Passengers</a:t>
            </a:r>
          </a:p>
          <a:p>
            <a:pPr algn="ctr">
              <a:lnSpc>
                <a:spcPts val="4736"/>
              </a:lnSpc>
              <a:spcBef>
                <a:spcPct val="0"/>
              </a:spcBef>
            </a:pPr>
          </a:p>
        </p:txBody>
      </p:sp>
      <p:sp>
        <p:nvSpPr>
          <p:cNvPr name="TextBox 11" id="11"/>
          <p:cNvSpPr txBox="true"/>
          <p:nvPr/>
        </p:nvSpPr>
        <p:spPr>
          <a:xfrm rot="0">
            <a:off x="2354287" y="9799843"/>
            <a:ext cx="6789713" cy="487157"/>
          </a:xfrm>
          <a:prstGeom prst="rect">
            <a:avLst/>
          </a:prstGeom>
        </p:spPr>
        <p:txBody>
          <a:bodyPr anchor="t" rtlCol="false" tIns="0" lIns="0" bIns="0" rIns="0">
            <a:spAutoFit/>
          </a:bodyPr>
          <a:lstStyle/>
          <a:p>
            <a:pPr algn="ctr">
              <a:lnSpc>
                <a:spcPts val="4083"/>
              </a:lnSpc>
              <a:spcBef>
                <a:spcPct val="0"/>
              </a:spcBef>
            </a:pPr>
            <a:r>
              <a:rPr lang="en-US" sz="2916">
                <a:solidFill>
                  <a:srgbClr val="000000"/>
                </a:solidFill>
                <a:latin typeface="Lexend Deca"/>
                <a:ea typeface="Lexend Deca"/>
                <a:cs typeface="Lexend Deca"/>
                <a:sym typeface="Lexend Deca"/>
              </a:rPr>
              <a:t>Time (hours)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DAGRtGFMPnI</dc:identifier>
  <dcterms:modified xsi:type="dcterms:W3CDTF">2011-08-01T06:04:30Z</dcterms:modified>
  <cp:revision>1</cp:revision>
  <dc:title># Presentation Slide Deck Structure for Aircraft Safety Analysis</dc:title>
</cp:coreProperties>
</file>