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PT Sans Narrow"/>
      <p:regular r:id="rId12"/>
      <p:bold r:id="rId13"/>
    </p:embeddedFont>
    <p:embeddedFont>
      <p:font typeface="Open Sans"/>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TSansNarrow-bold.fntdata"/><Relationship Id="rId12" Type="http://schemas.openxmlformats.org/officeDocument/2006/relationships/font" Target="fonts/PTSansNarrow-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penSans-bold.fntdata"/><Relationship Id="rId14" Type="http://schemas.openxmlformats.org/officeDocument/2006/relationships/font" Target="fonts/OpenSans-regular.fntdata"/><Relationship Id="rId17" Type="http://schemas.openxmlformats.org/officeDocument/2006/relationships/font" Target="fonts/OpenSans-boldItalic.fntdata"/><Relationship Id="rId16"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5c18f06da4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5c18f06da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8.1 Load the file and clean the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Try; Except - basically my way of approaching the world; try/except is great - just give me what I want and ignore the rest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Sometimes it works well: when you just want to know whether or not something is a float, and ignore everything else, you're good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Import csv + csv.reader() instead of f.read()</a:t>
            </a:r>
            <a:endParaRPr/>
          </a:p>
          <a:p>
            <a:pPr indent="0" lvl="0" marL="0" rtl="0" algn="l">
              <a:spcBef>
                <a:spcPts val="0"/>
              </a:spcBef>
              <a:spcAft>
                <a:spcPts val="0"/>
              </a:spcAft>
              <a:buNone/>
            </a:pPr>
            <a:r>
              <a:rPr lang="en"/>
              <a:t>Tried for hours to make it work without csv and without try/except because try/except won’t go in list comprehension, so clearly there’s another way that works, but no luck</a:t>
            </a:r>
            <a:endParaRPr/>
          </a:p>
          <a:p>
            <a:pPr indent="0" lvl="0" marL="0" rtl="0" algn="l">
              <a:spcBef>
                <a:spcPts val="0"/>
              </a:spcBef>
              <a:spcAft>
                <a:spcPts val="0"/>
              </a:spcAft>
              <a:buNone/>
            </a:pPr>
            <a:r>
              <a:rPr lang="en"/>
              <a:t>Potential issue: hiding other errors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But I love the simplicity of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Big picture: There’s no data science without data. Data quality is important, and cleaning data will be harder than you think. F</a:t>
            </a:r>
            <a:r>
              <a:rPr lang="en"/>
              <a:t>rom what people who work in data science tells me, that really never changes. Obtaining the useful data and cleaning it well is often the hard part. Once you have good data, and understand your question, learning what your data has to say may be the easy part.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5c21b9ae3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5c21b9ae3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Every time I’ve done something with programming, I’ve been told, don’t try to just start writing code. But I still do it. </a:t>
            </a:r>
            <a:endParaRPr/>
          </a:p>
          <a:p>
            <a:pPr indent="0" lvl="0" marL="0" rtl="0" algn="l">
              <a:spcBef>
                <a:spcPts val="0"/>
              </a:spcBef>
              <a:spcAft>
                <a:spcPts val="0"/>
              </a:spcAft>
              <a:buNone/>
            </a:pPr>
            <a:r>
              <a:rPr lang="en"/>
              <a:t>Habits die hard.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t>
            </a:r>
            <a:r>
              <a:rPr lang="en"/>
              <a:t>ake sure you know what you're trying to get out to begin with. If you can't write what you want in pictures, your native language, diagrams, or talk it out, it's unlikely to magically appear in python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start out thinking I know what I need to do more often than I actually know what I need to do</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5c21b9ae3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5c21b9ae3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want this little piece of this list to go in that other list.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can’t even figure out where I learned this, but it surprised me enough that I made a note of it.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Pretty sure I just went through each one separately or added them together, instead - keep it simple!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Combining the last two: I still lack an intuitive sense of what objects are and how they interact. I am usually creating loops of thing in something. But at this point I always need to do a print to remember what type of thing that creates (Bonus learning: put a break after the print to only get a sample, and not a pageful of text; In fact, print / break is basically my primary troublshooting technique - if I can see what's happening at that point, I can do something about it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c21b9ae31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c21b9ae31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 absolutely sure they're useful. And I'm pretty sure if you were really making a Pokemon Stay game, players would be a class.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But without building anything that players are doing, how they function, what options they have to become SuperPlayers, etc, it just makes life more complicated.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Sometimes doing the minimum that will work is the best way to go, unless you know you’re building for something bigger to come.</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c21b9ae31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c21b9ae31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Try: Just running the cell you're working on. Except: as with most tech, when things start to look a little wonky for not obvious reason, try rebooting (aka restarting your kernel and running all cells). A modified list stays modified unless it gets reset, so remember that re-running earlier code is important when modifying lists.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Aside:</a:t>
            </a:r>
            <a:endParaRPr/>
          </a:p>
          <a:p>
            <a:pPr indent="0" lvl="0" marL="0" rtl="0" algn="l">
              <a:spcBef>
                <a:spcPts val="0"/>
              </a:spcBef>
              <a:spcAft>
                <a:spcPts val="0"/>
              </a:spcAft>
              <a:buNone/>
            </a:pPr>
            <a:r>
              <a:rPr lang="en"/>
              <a:t>What's a kernel anyway?? It's a program that's reading and running your code. Jupyter says it's "introspecting" your code, but I failed to get a good sense of exactly what that means</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3.png"/><Relationship Id="rId7"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Pokemon Stay</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 Story </a:t>
            </a:r>
            <a:r>
              <a:rPr b="1" lang="en">
                <a:solidFill>
                  <a:srgbClr val="38761D"/>
                </a:solidFill>
              </a:rPr>
              <a:t>Try</a:t>
            </a:r>
            <a:r>
              <a:rPr lang="en"/>
              <a:t>:</a:t>
            </a:r>
            <a:r>
              <a:rPr lang="en"/>
              <a:t>al and Error</a:t>
            </a:r>
            <a:endParaRPr/>
          </a:p>
        </p:txBody>
      </p:sp>
      <p:sp>
        <p:nvSpPr>
          <p:cNvPr id="68" name="Google Shape;68;p13"/>
          <p:cNvSpPr txBox="1"/>
          <p:nvPr>
            <p:ph idx="1" type="subTitle"/>
          </p:nvPr>
        </p:nvSpPr>
        <p:spPr>
          <a:xfrm>
            <a:off x="2137250" y="4214264"/>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Lydia Peabody</a:t>
            </a:r>
            <a:endParaRPr sz="1800"/>
          </a:p>
          <a:p>
            <a:pPr indent="0" lvl="0" marL="0" rtl="0" algn="ctr">
              <a:spcBef>
                <a:spcPts val="0"/>
              </a:spcBef>
              <a:spcAft>
                <a:spcPts val="0"/>
              </a:spcAft>
              <a:buNone/>
            </a:pPr>
            <a:r>
              <a:rPr lang="en" sz="1800"/>
              <a:t>June 24, 2019</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ph idx="1" type="body"/>
          </p:nvPr>
        </p:nvSpPr>
        <p:spPr>
          <a:xfrm>
            <a:off x="3534875" y="1266325"/>
            <a:ext cx="5438100" cy="3302700"/>
          </a:xfrm>
          <a:prstGeom prst="rect">
            <a:avLst/>
          </a:prstGeom>
          <a:ln cap="flat" cmpd="sng" w="38100">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Magic list of lists out!</a:t>
            </a:r>
            <a:endParaRPr/>
          </a:p>
          <a:p>
            <a:pPr indent="0" lvl="0" marL="0" rtl="0" algn="ctr">
              <a:spcBef>
                <a:spcPts val="1600"/>
              </a:spcBef>
              <a:spcAft>
                <a:spcPts val="1600"/>
              </a:spcAft>
              <a:buNone/>
            </a:pPr>
            <a:r>
              <a:t/>
            </a:r>
            <a:endParaRPr/>
          </a:p>
        </p:txBody>
      </p:sp>
      <p:pic>
        <p:nvPicPr>
          <p:cNvPr id="74" name="Google Shape;74;p14"/>
          <p:cNvPicPr preferRelativeResize="0"/>
          <p:nvPr/>
        </p:nvPicPr>
        <p:blipFill>
          <a:blip r:embed="rId3">
            <a:alphaModFix/>
          </a:blip>
          <a:stretch>
            <a:fillRect/>
          </a:stretch>
        </p:blipFill>
        <p:spPr>
          <a:xfrm>
            <a:off x="3629713" y="1919500"/>
            <a:ext cx="5248424" cy="2224150"/>
          </a:xfrm>
          <a:prstGeom prst="rect">
            <a:avLst/>
          </a:prstGeom>
          <a:noFill/>
          <a:ln cap="flat" cmpd="sng" w="9525">
            <a:solidFill>
              <a:schemeClr val="lt2"/>
            </a:solidFill>
            <a:prstDash val="solid"/>
            <a:round/>
            <a:headEnd len="sm" w="sm" type="none"/>
            <a:tailEnd len="sm" w="sm" type="none"/>
          </a:ln>
        </p:spPr>
      </p:pic>
      <p:sp>
        <p:nvSpPr>
          <p:cNvPr id="75" name="Google Shape;75;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Happy Moment :-)</a:t>
            </a:r>
            <a:endParaRPr/>
          </a:p>
        </p:txBody>
      </p:sp>
      <p:sp>
        <p:nvSpPr>
          <p:cNvPr id="76" name="Google Shape;76;p14"/>
          <p:cNvSpPr txBox="1"/>
          <p:nvPr>
            <p:ph idx="1" type="body"/>
          </p:nvPr>
        </p:nvSpPr>
        <p:spPr>
          <a:xfrm>
            <a:off x="311700" y="1266325"/>
            <a:ext cx="3089400" cy="3302700"/>
          </a:xfrm>
          <a:prstGeom prst="rect">
            <a:avLst/>
          </a:prstGeom>
          <a:ln cap="flat" cmpd="sng" w="38100">
            <a:solidFill>
              <a:schemeClr val="accent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Weird csv in … </a:t>
            </a:r>
            <a:endParaRPr/>
          </a:p>
          <a:p>
            <a:pPr indent="0" lvl="0" marL="0" rtl="0" algn="l">
              <a:spcBef>
                <a:spcPts val="1600"/>
              </a:spcBef>
              <a:spcAft>
                <a:spcPts val="0"/>
              </a:spcAft>
              <a:buNone/>
            </a:pPr>
            <a:r>
              <a:rPr lang="en"/>
              <a:t>list()</a:t>
            </a:r>
            <a:endParaRPr/>
          </a:p>
          <a:p>
            <a:pPr indent="0" lvl="0" marL="0" rtl="0" algn="l">
              <a:lnSpc>
                <a:spcPct val="100000"/>
              </a:lnSpc>
              <a:spcBef>
                <a:spcPts val="1600"/>
              </a:spcBef>
              <a:spcAft>
                <a:spcPts val="0"/>
              </a:spcAft>
              <a:buNone/>
            </a:pPr>
            <a:r>
              <a:rPr lang="en"/>
              <a:t>Try:</a:t>
            </a:r>
            <a:endParaRPr/>
          </a:p>
          <a:p>
            <a:pPr indent="457200" lvl="0" marL="0" rtl="0" algn="l">
              <a:lnSpc>
                <a:spcPct val="100000"/>
              </a:lnSpc>
              <a:spcBef>
                <a:spcPts val="1600"/>
              </a:spcBef>
              <a:spcAft>
                <a:spcPts val="0"/>
              </a:spcAft>
              <a:buNone/>
            </a:pPr>
            <a:r>
              <a:rPr lang="en"/>
              <a:t>item = float(item)</a:t>
            </a:r>
            <a:endParaRPr/>
          </a:p>
          <a:p>
            <a:pPr indent="0" lvl="0" marL="0" rtl="0" algn="l">
              <a:lnSpc>
                <a:spcPct val="100000"/>
              </a:lnSpc>
              <a:spcBef>
                <a:spcPts val="1600"/>
              </a:spcBef>
              <a:spcAft>
                <a:spcPts val="0"/>
              </a:spcAft>
              <a:buNone/>
            </a:pPr>
            <a:r>
              <a:rPr lang="en"/>
              <a:t>Except:</a:t>
            </a:r>
            <a:endParaRPr/>
          </a:p>
          <a:p>
            <a:pPr indent="457200" lvl="0" marL="0" rtl="0" algn="l">
              <a:lnSpc>
                <a:spcPct val="100000"/>
              </a:lnSpc>
              <a:spcBef>
                <a:spcPts val="1600"/>
              </a:spcBef>
              <a:spcAft>
                <a:spcPts val="0"/>
              </a:spcAft>
              <a:buNone/>
            </a:pPr>
            <a:r>
              <a:rPr lang="en"/>
              <a:t>pass</a:t>
            </a:r>
            <a:endParaRPr/>
          </a:p>
          <a:p>
            <a:pPr indent="0" lvl="0" marL="0" rtl="0" algn="l">
              <a:spcBef>
                <a:spcPts val="16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1000"/>
                                        <p:tgtEl>
                                          <p:spTgt spid="73"/>
                                        </p:tgtEl>
                                      </p:cBhvr>
                                    </p:animEffect>
                                  </p:childTnLst>
                                </p:cTn>
                              </p:par>
                              <p:par>
                                <p:cTn fill="hold" nodeType="with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1000"/>
                                        <p:tgtEl>
                                          <p:spTgt spid="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5"/>
          <p:cNvSpPr txBox="1"/>
          <p:nvPr>
            <p:ph type="title"/>
          </p:nvPr>
        </p:nvSpPr>
        <p:spPr>
          <a:xfrm>
            <a:off x="311700" y="445025"/>
            <a:ext cx="8520600" cy="707400"/>
          </a:xfrm>
          <a:prstGeom prst="rect">
            <a:avLst/>
          </a:prstGeom>
          <a:solidFill>
            <a:schemeClr val="accent5"/>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Python is not my First Language</a:t>
            </a:r>
            <a:endParaRPr>
              <a:solidFill>
                <a:schemeClr val="lt1"/>
              </a:solidFill>
            </a:endParaRPr>
          </a:p>
        </p:txBody>
      </p:sp>
      <p:sp>
        <p:nvSpPr>
          <p:cNvPr id="82" name="Google Shape;82;p15"/>
          <p:cNvSpPr txBox="1"/>
          <p:nvPr>
            <p:ph idx="1" type="body"/>
          </p:nvPr>
        </p:nvSpPr>
        <p:spPr>
          <a:xfrm>
            <a:off x="311700" y="1266175"/>
            <a:ext cx="8520600" cy="880500"/>
          </a:xfrm>
          <a:prstGeom prst="rect">
            <a:avLst/>
          </a:prstGeom>
          <a:ln cap="flat" cmpd="sng" w="38100">
            <a:solidFill>
              <a:schemeClr val="accent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accent3"/>
                </a:solidFill>
              </a:rPr>
              <a:t>Try: </a:t>
            </a:r>
            <a:r>
              <a:rPr lang="en" sz="3000"/>
              <a:t>Writing </a:t>
            </a:r>
            <a:r>
              <a:rPr b="1" lang="en" sz="3000"/>
              <a:t>thoughts</a:t>
            </a:r>
            <a:r>
              <a:rPr lang="en" sz="3000"/>
              <a:t> straight into </a:t>
            </a:r>
            <a:r>
              <a:rPr b="1" lang="en" sz="3000"/>
              <a:t>code</a:t>
            </a:r>
            <a:endParaRPr b="1" sz="30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83" name="Google Shape;83;p15"/>
          <p:cNvSpPr txBox="1"/>
          <p:nvPr>
            <p:ph idx="2" type="body"/>
          </p:nvPr>
        </p:nvSpPr>
        <p:spPr>
          <a:xfrm>
            <a:off x="311700" y="2388975"/>
            <a:ext cx="8520600" cy="2167800"/>
          </a:xfrm>
          <a:prstGeom prst="rect">
            <a:avLst/>
          </a:prstGeom>
          <a:ln cap="flat" cmpd="sng" w="38100">
            <a:solidFill>
              <a:schemeClr val="accent4"/>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accent4"/>
                </a:solidFill>
              </a:rPr>
              <a:t>Except:</a:t>
            </a:r>
            <a:endParaRPr b="1" sz="3600">
              <a:solidFill>
                <a:schemeClr val="accent4"/>
              </a:solidFill>
            </a:endParaRPr>
          </a:p>
          <a:p>
            <a:pPr indent="0" lvl="0" marL="0" rtl="0" algn="ctr">
              <a:spcBef>
                <a:spcPts val="1600"/>
              </a:spcBef>
              <a:spcAft>
                <a:spcPts val="0"/>
              </a:spcAft>
              <a:buNone/>
            </a:pPr>
            <a:r>
              <a:rPr lang="en" sz="3000"/>
              <a:t>Lost in loops in loops in loops in loops</a:t>
            </a:r>
            <a:endParaRPr sz="3000"/>
          </a:p>
          <a:p>
            <a:pPr indent="0" lvl="0" marL="0" rtl="0" algn="l">
              <a:spcBef>
                <a:spcPts val="16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82"/>
                                        </p:tgtEl>
                                        <p:attrNameLst>
                                          <p:attrName>style.visibility</p:attrName>
                                        </p:attrNameLst>
                                      </p:cBhvr>
                                      <p:to>
                                        <p:strVal val="visible"/>
                                      </p:to>
                                    </p:set>
                                    <p:anim calcmode="lin" valueType="num">
                                      <p:cBhvr additive="base">
                                        <p:cTn dur="1000"/>
                                        <p:tgtEl>
                                          <p:spTgt spid="8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000"/>
                                        <p:tgtEl>
                                          <p:spTgt spid="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A simple task</a:t>
            </a:r>
            <a:endParaRPr>
              <a:solidFill>
                <a:schemeClr val="accent5"/>
              </a:solidFill>
            </a:endParaRPr>
          </a:p>
        </p:txBody>
      </p:sp>
      <p:sp>
        <p:nvSpPr>
          <p:cNvPr id="89" name="Google Shape;89;p16"/>
          <p:cNvSpPr txBox="1"/>
          <p:nvPr>
            <p:ph idx="1" type="body"/>
          </p:nvPr>
        </p:nvSpPr>
        <p:spPr>
          <a:xfrm>
            <a:off x="311700" y="1266175"/>
            <a:ext cx="3999900" cy="3302700"/>
          </a:xfrm>
          <a:prstGeom prst="rect">
            <a:avLst/>
          </a:prstGeom>
          <a:ln cap="flat" cmpd="sng" w="38100">
            <a:solidFill>
              <a:schemeClr val="accent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accent3"/>
                </a:solidFill>
              </a:rPr>
              <a:t>Try:</a:t>
            </a:r>
            <a:endParaRPr b="1" sz="3600">
              <a:solidFill>
                <a:schemeClr val="accent3"/>
              </a:solidFill>
            </a:endParaRPr>
          </a:p>
          <a:p>
            <a:pPr indent="0" lvl="0" marL="0" rtl="0" algn="ctr">
              <a:spcBef>
                <a:spcPts val="1600"/>
              </a:spcBef>
              <a:spcAft>
                <a:spcPts val="0"/>
              </a:spcAft>
              <a:buNone/>
            </a:pPr>
            <a:r>
              <a:rPr lang="en" sz="3000"/>
              <a:t>Appending </a:t>
            </a:r>
            <a:endParaRPr sz="3000"/>
          </a:p>
          <a:p>
            <a:pPr indent="0" lvl="0" marL="0" rtl="0" algn="ctr">
              <a:spcBef>
                <a:spcPts val="1600"/>
              </a:spcBef>
              <a:spcAft>
                <a:spcPts val="0"/>
              </a:spcAft>
              <a:buNone/>
            </a:pPr>
            <a:r>
              <a:rPr lang="en" sz="3000"/>
              <a:t>a slice[2:3] of a list </a:t>
            </a:r>
            <a:endParaRPr sz="3000"/>
          </a:p>
          <a:p>
            <a:pPr indent="0" lvl="0" marL="0" rtl="0" algn="ctr">
              <a:spcBef>
                <a:spcPts val="1600"/>
              </a:spcBef>
              <a:spcAft>
                <a:spcPts val="0"/>
              </a:spcAft>
              <a:buNone/>
            </a:pPr>
            <a:r>
              <a:rPr lang="en" sz="3000"/>
              <a:t>to an [existing list]</a:t>
            </a:r>
            <a:endParaRPr sz="3000"/>
          </a:p>
          <a:p>
            <a:pPr indent="0" lvl="0" marL="0" rtl="0" algn="l">
              <a:spcBef>
                <a:spcPts val="1600"/>
              </a:spcBef>
              <a:spcAft>
                <a:spcPts val="1600"/>
              </a:spcAft>
              <a:buNone/>
            </a:pPr>
            <a:r>
              <a:t/>
            </a:r>
            <a:endParaRPr/>
          </a:p>
        </p:txBody>
      </p:sp>
      <p:sp>
        <p:nvSpPr>
          <p:cNvPr id="90" name="Google Shape;90;p16"/>
          <p:cNvSpPr txBox="1"/>
          <p:nvPr>
            <p:ph idx="2" type="body"/>
          </p:nvPr>
        </p:nvSpPr>
        <p:spPr>
          <a:xfrm>
            <a:off x="4832400" y="1266175"/>
            <a:ext cx="3999900" cy="3302700"/>
          </a:xfrm>
          <a:prstGeom prst="rect">
            <a:avLst/>
          </a:prstGeom>
          <a:ln cap="flat" cmpd="sng" w="38100">
            <a:solidFill>
              <a:schemeClr val="accent4"/>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accent4"/>
                </a:solidFill>
              </a:rPr>
              <a:t>Except:</a:t>
            </a:r>
            <a:endParaRPr b="1" sz="3600">
              <a:solidFill>
                <a:schemeClr val="accent4"/>
              </a:solidFill>
            </a:endParaRPr>
          </a:p>
          <a:p>
            <a:pPr indent="0" lvl="0" marL="0" rtl="0" algn="ctr">
              <a:spcBef>
                <a:spcPts val="1600"/>
              </a:spcBef>
              <a:spcAft>
                <a:spcPts val="0"/>
              </a:spcAft>
              <a:buNone/>
            </a:pPr>
            <a:r>
              <a:rPr lang="en" sz="3000"/>
              <a:t>It creates a </a:t>
            </a:r>
            <a:endParaRPr sz="3000"/>
          </a:p>
          <a:p>
            <a:pPr indent="0" lvl="0" marL="0" rtl="0" algn="ctr">
              <a:spcBef>
                <a:spcPts val="1600"/>
              </a:spcBef>
              <a:spcAft>
                <a:spcPts val="1600"/>
              </a:spcAft>
              <a:buNone/>
            </a:pPr>
            <a:r>
              <a:rPr lang="en" sz="3000"/>
              <a:t>[[nested] list]</a:t>
            </a:r>
            <a:endParaRPr sz="3000"/>
          </a:p>
        </p:txBody>
      </p:sp>
      <p:grpSp>
        <p:nvGrpSpPr>
          <p:cNvPr id="91" name="Google Shape;91;p16"/>
          <p:cNvGrpSpPr/>
          <p:nvPr/>
        </p:nvGrpSpPr>
        <p:grpSpPr>
          <a:xfrm>
            <a:off x="2794500" y="856375"/>
            <a:ext cx="3807000" cy="3132000"/>
            <a:chOff x="2794500" y="856375"/>
            <a:chExt cx="3807000" cy="3132000"/>
          </a:xfrm>
        </p:grpSpPr>
        <p:sp>
          <p:nvSpPr>
            <p:cNvPr id="92" name="Google Shape;92;p16"/>
            <p:cNvSpPr txBox="1"/>
            <p:nvPr/>
          </p:nvSpPr>
          <p:spPr>
            <a:xfrm>
              <a:off x="2794500" y="856375"/>
              <a:ext cx="3807000" cy="3132000"/>
            </a:xfrm>
            <a:prstGeom prst="rect">
              <a:avLst/>
            </a:prstGeom>
            <a:solidFill>
              <a:srgbClr val="FFFFFF"/>
            </a:solidFill>
            <a:ln cap="flat" cmpd="sng" w="9525">
              <a:solidFill>
                <a:schemeClr val="lt2"/>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p:txBody>
        </p:sp>
        <p:pic>
          <p:nvPicPr>
            <p:cNvPr id="93" name="Google Shape;93;p16"/>
            <p:cNvPicPr preferRelativeResize="0"/>
            <p:nvPr/>
          </p:nvPicPr>
          <p:blipFill>
            <a:blip r:embed="rId3">
              <a:alphaModFix/>
            </a:blip>
            <a:stretch>
              <a:fillRect/>
            </a:stretch>
          </p:blipFill>
          <p:spPr>
            <a:xfrm>
              <a:off x="3078125" y="1152425"/>
              <a:ext cx="3239750" cy="392697"/>
            </a:xfrm>
            <a:prstGeom prst="rect">
              <a:avLst/>
            </a:prstGeom>
            <a:noFill/>
            <a:ln>
              <a:noFill/>
            </a:ln>
          </p:spPr>
        </p:pic>
        <p:pic>
          <p:nvPicPr>
            <p:cNvPr id="94" name="Google Shape;94;p16"/>
            <p:cNvPicPr preferRelativeResize="0"/>
            <p:nvPr/>
          </p:nvPicPr>
          <p:blipFill>
            <a:blip r:embed="rId4">
              <a:alphaModFix/>
            </a:blip>
            <a:stretch>
              <a:fillRect/>
            </a:stretch>
          </p:blipFill>
          <p:spPr>
            <a:xfrm>
              <a:off x="3078125" y="1794341"/>
              <a:ext cx="3239750" cy="341761"/>
            </a:xfrm>
            <a:prstGeom prst="rect">
              <a:avLst/>
            </a:prstGeom>
            <a:noFill/>
            <a:ln>
              <a:noFill/>
            </a:ln>
          </p:spPr>
        </p:pic>
        <p:pic>
          <p:nvPicPr>
            <p:cNvPr id="95" name="Google Shape;95;p16"/>
            <p:cNvPicPr preferRelativeResize="0"/>
            <p:nvPr/>
          </p:nvPicPr>
          <p:blipFill>
            <a:blip r:embed="rId5">
              <a:alphaModFix/>
            </a:blip>
            <a:stretch>
              <a:fillRect/>
            </a:stretch>
          </p:blipFill>
          <p:spPr>
            <a:xfrm>
              <a:off x="3078125" y="2385325"/>
              <a:ext cx="3239754" cy="631475"/>
            </a:xfrm>
            <a:prstGeom prst="rect">
              <a:avLst/>
            </a:prstGeom>
            <a:noFill/>
            <a:ln>
              <a:noFill/>
            </a:ln>
          </p:spPr>
        </p:pic>
        <p:pic>
          <p:nvPicPr>
            <p:cNvPr id="96" name="Google Shape;96;p16"/>
            <p:cNvPicPr preferRelativeResize="0"/>
            <p:nvPr/>
          </p:nvPicPr>
          <p:blipFill>
            <a:blip r:embed="rId6">
              <a:alphaModFix/>
            </a:blip>
            <a:stretch>
              <a:fillRect/>
            </a:stretch>
          </p:blipFill>
          <p:spPr>
            <a:xfrm>
              <a:off x="3078125" y="3198125"/>
              <a:ext cx="3239750" cy="598949"/>
            </a:xfrm>
            <a:prstGeom prst="rect">
              <a:avLst/>
            </a:prstGeom>
            <a:noFill/>
            <a:ln>
              <a:noFill/>
            </a:ln>
          </p:spPr>
        </p:pic>
      </p:grpSp>
      <p:pic>
        <p:nvPicPr>
          <p:cNvPr id="97" name="Google Shape;97;p16"/>
          <p:cNvPicPr preferRelativeResize="0"/>
          <p:nvPr/>
        </p:nvPicPr>
        <p:blipFill>
          <a:blip r:embed="rId7">
            <a:alphaModFix/>
          </a:blip>
          <a:stretch>
            <a:fillRect/>
          </a:stretch>
        </p:blipFill>
        <p:spPr>
          <a:xfrm>
            <a:off x="3378738" y="1724650"/>
            <a:ext cx="2638525" cy="1211125"/>
          </a:xfrm>
          <a:prstGeom prst="rect">
            <a:avLst/>
          </a:prstGeom>
          <a:noFill/>
          <a:ln cap="flat" cmpd="sng" w="38100">
            <a:solidFill>
              <a:schemeClr val="lt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97"/>
                                        </p:tgtEl>
                                        <p:attrNameLst>
                                          <p:attrName>style.visibility</p:attrName>
                                        </p:attrNameLst>
                                      </p:cBhvr>
                                      <p:to>
                                        <p:strVal val="visible"/>
                                      </p:to>
                                    </p:set>
                                    <p:anim calcmode="lin" valueType="num">
                                      <p:cBhvr additive="base">
                                        <p:cTn dur="1000"/>
                                        <p:tgtEl>
                                          <p:spTgt spid="97"/>
                                        </p:tgtEl>
                                        <p:attrNameLst>
                                          <p:attrName>ppt_w</p:attrName>
                                        </p:attrNameLst>
                                      </p:cBhvr>
                                      <p:tavLst>
                                        <p:tav fmla="" tm="0">
                                          <p:val>
                                            <p:strVal val="0"/>
                                          </p:val>
                                        </p:tav>
                                        <p:tav fmla="" tm="100000">
                                          <p:val>
                                            <p:strVal val="#ppt_w"/>
                                          </p:val>
                                        </p:tav>
                                      </p:tavLst>
                                    </p:anim>
                                    <p:anim calcmode="lin" valueType="num">
                                      <p:cBhvr additive="base">
                                        <p:cTn dur="1000"/>
                                        <p:tgtEl>
                                          <p:spTgt spid="97"/>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Fun with Complications</a:t>
            </a:r>
            <a:endParaRPr>
              <a:solidFill>
                <a:schemeClr val="accent5"/>
              </a:solidFill>
            </a:endParaRPr>
          </a:p>
        </p:txBody>
      </p:sp>
      <p:sp>
        <p:nvSpPr>
          <p:cNvPr id="103" name="Google Shape;103;p17"/>
          <p:cNvSpPr txBox="1"/>
          <p:nvPr>
            <p:ph idx="1" type="body"/>
          </p:nvPr>
        </p:nvSpPr>
        <p:spPr>
          <a:xfrm>
            <a:off x="311700" y="1266175"/>
            <a:ext cx="3999900" cy="3302700"/>
          </a:xfrm>
          <a:prstGeom prst="rect">
            <a:avLst/>
          </a:prstGeom>
          <a:ln cap="flat" cmpd="sng" w="38100">
            <a:solidFill>
              <a:schemeClr val="accent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accent3"/>
                </a:solidFill>
              </a:rPr>
              <a:t>Try:</a:t>
            </a:r>
            <a:endParaRPr b="1" sz="3600">
              <a:solidFill>
                <a:schemeClr val="accent3"/>
              </a:solidFill>
            </a:endParaRPr>
          </a:p>
          <a:p>
            <a:pPr indent="0" lvl="0" marL="0" rtl="0" algn="ctr">
              <a:spcBef>
                <a:spcPts val="1600"/>
              </a:spcBef>
              <a:spcAft>
                <a:spcPts val="0"/>
              </a:spcAft>
              <a:buNone/>
            </a:pPr>
            <a:r>
              <a:rPr lang="en" sz="3600"/>
              <a:t>Classes</a:t>
            </a:r>
            <a:endParaRPr sz="3600"/>
          </a:p>
          <a:p>
            <a:pPr indent="0" lvl="0" marL="0" rtl="0" algn="l">
              <a:spcBef>
                <a:spcPts val="1600"/>
              </a:spcBef>
              <a:spcAft>
                <a:spcPts val="1600"/>
              </a:spcAft>
              <a:buNone/>
            </a:pPr>
            <a:r>
              <a:t/>
            </a:r>
            <a:endParaRPr/>
          </a:p>
        </p:txBody>
      </p:sp>
      <p:sp>
        <p:nvSpPr>
          <p:cNvPr id="104" name="Google Shape;104;p17"/>
          <p:cNvSpPr txBox="1"/>
          <p:nvPr>
            <p:ph idx="2" type="body"/>
          </p:nvPr>
        </p:nvSpPr>
        <p:spPr>
          <a:xfrm>
            <a:off x="4832400" y="1266175"/>
            <a:ext cx="3999900" cy="3302700"/>
          </a:xfrm>
          <a:prstGeom prst="rect">
            <a:avLst/>
          </a:prstGeom>
          <a:ln cap="flat" cmpd="sng" w="38100">
            <a:solidFill>
              <a:schemeClr val="accent4"/>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accent4"/>
                </a:solidFill>
              </a:rPr>
              <a:t>Except:</a:t>
            </a:r>
            <a:endParaRPr b="1" sz="3600">
              <a:solidFill>
                <a:schemeClr val="accent4"/>
              </a:solidFill>
            </a:endParaRPr>
          </a:p>
          <a:p>
            <a:pPr indent="0" lvl="0" marL="0" rtl="0" algn="ctr">
              <a:spcBef>
                <a:spcPts val="1600"/>
              </a:spcBef>
              <a:spcAft>
                <a:spcPts val="1600"/>
              </a:spcAft>
              <a:buNone/>
            </a:pPr>
            <a:r>
              <a:rPr lang="en" sz="3000"/>
              <a:t>When nothing in your program      uses their advantages</a:t>
            </a:r>
            <a:endParaRPr sz="3000"/>
          </a:p>
        </p:txBody>
      </p:sp>
      <p:pic>
        <p:nvPicPr>
          <p:cNvPr id="105" name="Google Shape;105;p17"/>
          <p:cNvPicPr preferRelativeResize="0"/>
          <p:nvPr/>
        </p:nvPicPr>
        <p:blipFill>
          <a:blip r:embed="rId3">
            <a:alphaModFix/>
          </a:blip>
          <a:stretch>
            <a:fillRect/>
          </a:stretch>
        </p:blipFill>
        <p:spPr>
          <a:xfrm>
            <a:off x="216150" y="2965263"/>
            <a:ext cx="4191000" cy="1133475"/>
          </a:xfrm>
          <a:prstGeom prst="rect">
            <a:avLst/>
          </a:prstGeom>
          <a:noFill/>
          <a:ln cap="flat" cmpd="sng" w="28575">
            <a:solidFill>
              <a:schemeClr val="lt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1000"/>
                                        <p:tgtEl>
                                          <p:spTgt spid="10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8"/>
          <p:cNvSpPr txBox="1"/>
          <p:nvPr>
            <p:ph type="title"/>
          </p:nvPr>
        </p:nvSpPr>
        <p:spPr>
          <a:xfrm>
            <a:off x="311700" y="445025"/>
            <a:ext cx="8520600" cy="707400"/>
          </a:xfrm>
          <a:prstGeom prst="rect">
            <a:avLst/>
          </a:prstGeom>
          <a:solidFill>
            <a:schemeClr val="accent5"/>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rPr>
              <a:t>(Popcorn) Kernels</a:t>
            </a:r>
            <a:endParaRPr>
              <a:solidFill>
                <a:schemeClr val="lt1"/>
              </a:solidFill>
            </a:endParaRPr>
          </a:p>
        </p:txBody>
      </p:sp>
      <p:sp>
        <p:nvSpPr>
          <p:cNvPr id="111" name="Google Shape;111;p18"/>
          <p:cNvSpPr txBox="1"/>
          <p:nvPr>
            <p:ph idx="1" type="body"/>
          </p:nvPr>
        </p:nvSpPr>
        <p:spPr>
          <a:xfrm>
            <a:off x="311700" y="1266175"/>
            <a:ext cx="8520600" cy="880500"/>
          </a:xfrm>
          <a:prstGeom prst="rect">
            <a:avLst/>
          </a:prstGeom>
          <a:ln cap="flat" cmpd="sng" w="38100">
            <a:solidFill>
              <a:schemeClr val="accent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accent3"/>
                </a:solidFill>
              </a:rPr>
              <a:t>Try: </a:t>
            </a:r>
            <a:r>
              <a:rPr lang="en" sz="3000"/>
              <a:t>Just running the cell you edit</a:t>
            </a:r>
            <a:endParaRPr b="1" sz="30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12" name="Google Shape;112;p18"/>
          <p:cNvSpPr txBox="1"/>
          <p:nvPr>
            <p:ph idx="2" type="body"/>
          </p:nvPr>
        </p:nvSpPr>
        <p:spPr>
          <a:xfrm>
            <a:off x="311700" y="2388975"/>
            <a:ext cx="8520600" cy="2167800"/>
          </a:xfrm>
          <a:prstGeom prst="rect">
            <a:avLst/>
          </a:prstGeom>
          <a:ln cap="flat" cmpd="sng" w="38100">
            <a:solidFill>
              <a:schemeClr val="accent4"/>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accent4"/>
                </a:solidFill>
              </a:rPr>
              <a:t>Except:</a:t>
            </a:r>
            <a:endParaRPr b="1" sz="3600">
              <a:solidFill>
                <a:schemeClr val="accent4"/>
              </a:solidFill>
            </a:endParaRPr>
          </a:p>
          <a:p>
            <a:pPr indent="0" lvl="0" marL="0" rtl="0" algn="ctr">
              <a:spcBef>
                <a:spcPts val="1600"/>
              </a:spcBef>
              <a:spcAft>
                <a:spcPts val="0"/>
              </a:spcAft>
              <a:buNone/>
            </a:pPr>
            <a:r>
              <a:rPr lang="en" sz="3000"/>
              <a:t>Don’t be afraid to restart</a:t>
            </a:r>
            <a:endParaRPr sz="3000"/>
          </a:p>
          <a:p>
            <a:pPr indent="0" lvl="0" marL="0" rtl="0" algn="l">
              <a:spcBef>
                <a:spcPts val="1600"/>
              </a:spcBef>
              <a:spcAft>
                <a:spcPts val="1600"/>
              </a:spcAft>
              <a:buNone/>
            </a:pPr>
            <a:r>
              <a:t/>
            </a:r>
            <a:endParaRPr/>
          </a:p>
        </p:txBody>
      </p:sp>
      <p:pic>
        <p:nvPicPr>
          <p:cNvPr id="113" name="Google Shape;113;p18"/>
          <p:cNvPicPr preferRelativeResize="0"/>
          <p:nvPr/>
        </p:nvPicPr>
        <p:blipFill>
          <a:blip r:embed="rId3">
            <a:alphaModFix/>
          </a:blip>
          <a:stretch>
            <a:fillRect/>
          </a:stretch>
        </p:blipFill>
        <p:spPr>
          <a:xfrm>
            <a:off x="4049639" y="685425"/>
            <a:ext cx="4174569" cy="3531014"/>
          </a:xfrm>
          <a:prstGeom prst="rect">
            <a:avLst/>
          </a:prstGeom>
          <a:noFill/>
          <a:ln>
            <a:noFill/>
          </a:ln>
        </p:spPr>
      </p:pic>
      <p:sp>
        <p:nvSpPr>
          <p:cNvPr id="114" name="Google Shape;114;p18"/>
          <p:cNvSpPr txBox="1"/>
          <p:nvPr/>
        </p:nvSpPr>
        <p:spPr>
          <a:xfrm>
            <a:off x="5364949" y="1782572"/>
            <a:ext cx="1535517" cy="1623504"/>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0">
                <a:latin typeface="Open Sans"/>
                <a:ea typeface="Open Sans"/>
                <a:cs typeface="Open Sans"/>
                <a:sym typeface="Open Sans"/>
              </a:rPr>
              <a:t>?</a:t>
            </a:r>
            <a:endParaRPr b="1" sz="17000">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par>
                                <p:cTn fill="hold" nodeType="withEffect" presetClass="entr" presetID="1" presetSubtype="0">
                                  <p:stCondLst>
                                    <p:cond delay="0"/>
                                  </p:stCondLst>
                                  <p:childTnLst>
                                    <p:set>
                                      <p:cBhvr>
                                        <p:cTn dur="1" fill="hold">
                                          <p:stCondLst>
                                            <p:cond delay="0"/>
                                          </p:stCondLst>
                                        </p:cTn>
                                        <p:tgtEl>
                                          <p:spTgt spid="1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mph" presetID="8" presetSubtype="0">
                                  <p:stCondLst>
                                    <p:cond delay="0"/>
                                  </p:stCondLst>
                                  <p:childTnLst>
                                    <p:animRot by="-21600000">
                                      <p:cBhvr>
                                        <p:cTn dur="1000" fill="hold"/>
                                        <p:tgtEl>
                                          <p:spTgt spid="114"/>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