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689" r:id="rId5"/>
    <p:sldMasterId id="2147483701" r:id="rId6"/>
    <p:sldMasterId id="2147483713" r:id="rId7"/>
    <p:sldMasterId id="2147483725" r:id="rId8"/>
    <p:sldMasterId id="2147483737" r:id="rId9"/>
  </p:sldMasterIdLst>
  <p:notesMasterIdLst>
    <p:notesMasterId r:id="rId29"/>
  </p:notesMasterIdLst>
  <p:handoutMasterIdLst>
    <p:handoutMasterId r:id="rId30"/>
  </p:handoutMasterIdLst>
  <p:sldIdLst>
    <p:sldId id="474" r:id="rId10"/>
    <p:sldId id="484" r:id="rId11"/>
    <p:sldId id="499" r:id="rId12"/>
    <p:sldId id="498" r:id="rId13"/>
    <p:sldId id="496" r:id="rId14"/>
    <p:sldId id="497" r:id="rId15"/>
    <p:sldId id="479" r:id="rId16"/>
    <p:sldId id="490" r:id="rId17"/>
    <p:sldId id="491" r:id="rId18"/>
    <p:sldId id="492" r:id="rId19"/>
    <p:sldId id="480" r:id="rId20"/>
    <p:sldId id="481" r:id="rId21"/>
    <p:sldId id="485" r:id="rId22"/>
    <p:sldId id="486" r:id="rId23"/>
    <p:sldId id="493" r:id="rId24"/>
    <p:sldId id="487" r:id="rId25"/>
    <p:sldId id="488" r:id="rId26"/>
    <p:sldId id="483" r:id="rId27"/>
    <p:sldId id="495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FDF"/>
    <a:srgbClr val="FD9208"/>
    <a:srgbClr val="00CC00"/>
    <a:srgbClr val="003C71"/>
    <a:srgbClr val="F83308"/>
    <a:srgbClr val="FF0000"/>
    <a:srgbClr val="F3D54E"/>
    <a:srgbClr val="F0CE3E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8" d="100"/>
          <a:sy n="118" d="100"/>
        </p:scale>
        <p:origin x="427" y="9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1602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12/28/2017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hysical_layou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Library_Exchange_Format" TargetMode="External"/><Relationship Id="rId5" Type="http://schemas.openxmlformats.org/officeDocument/2006/relationships/hyperlink" Target="http://en.wikipedia.org/wiki/ASCII" TargetMode="External"/><Relationship Id="rId4" Type="http://schemas.openxmlformats.org/officeDocument/2006/relationships/hyperlink" Target="http://en.wikipedia.org/wiki/Integrated_circu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B06321-5D19-4293-B279-0FC9701F51E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B06321-5D19-4293-B279-0FC9701F51E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0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F0E1-E490-4BB7-8559-2F3E3196EEE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3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Specification:</a:t>
            </a:r>
            <a:r>
              <a:rPr lang="en-US" baseline="0" dirty="0" smtClean="0"/>
              <a:t> Text description. Or, using System Description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Wrong netlists: Due to ambiguities in RTL or poorly written RTL.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F0E1-E490-4BB7-8559-2F3E3196EEE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Design Exchange Format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DEF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an open specification for representing 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Physical layout"/>
              </a:rPr>
              <a:t>physical layout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Integrated circuit"/>
              </a:rPr>
              <a:t>integrated circuit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an 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ASCII"/>
              </a:rPr>
              <a:t>ASCII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format. It represents the netlist and circuit layout. DEF is used in conjunction with 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6" tooltip="Library Exchange Format"/>
              </a:rPr>
              <a:t>Library Exchange Format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(LEF) to represent complete 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Physical layout"/>
              </a:rPr>
              <a:t>physical layout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Integrated circuit"/>
              </a:rPr>
              <a:t>integrated circuit</a:t>
            </a:r>
            <a:r>
              <a:rPr lang="en-US" sz="1200" b="0" i="0" kern="1200" dirty="0" smtClean="0">
                <a:solidFill>
                  <a:srgbClr val="0000FF"/>
                </a:solidFill>
                <a:effectLst/>
                <a:latin typeface="Times New Roman" pitchFamily="18" charset="0"/>
                <a:ea typeface="+mn-ea"/>
                <a:cs typeface="+mn-cs"/>
              </a:rPr>
              <a:t> while it is being designed.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AF0E1-E490-4BB7-8559-2F3E3196EEE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SD - &lt;FLM&gt; - &lt;</a:t>
            </a:r>
            <a:r>
              <a:rPr lang="en-US" dirty="0" err="1" smtClean="0"/>
              <a:t>WWxx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9988" y="813468"/>
            <a:ext cx="2810669" cy="1482750"/>
          </a:xfrm>
          <a:prstGeom prst="rect">
            <a:avLst/>
          </a:prstGeom>
          <a:solidFill>
            <a:srgbClr val="7030A0">
              <a:alpha val="1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rgbClr val="7030A0"/>
                </a:solidFill>
              </a:rPr>
              <a:t>Upcoming/missed </a:t>
            </a:r>
            <a:r>
              <a:rPr lang="en-US" sz="1100" dirty="0" err="1">
                <a:solidFill>
                  <a:srgbClr val="7030A0"/>
                </a:solidFill>
              </a:rPr>
              <a:t>planline</a:t>
            </a:r>
            <a:r>
              <a:rPr lang="en-US" sz="1100" dirty="0">
                <a:solidFill>
                  <a:srgbClr val="7030A0"/>
                </a:solidFill>
              </a:rPr>
              <a:t> dates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5159" y="3790134"/>
            <a:ext cx="8445498" cy="95155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2"/>
                </a:solidFill>
              </a:rPr>
              <a:t>Additional Details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95952" y="2309753"/>
            <a:ext cx="5633242" cy="1478858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rgbClr val="F83308"/>
                </a:solidFill>
              </a:rPr>
              <a:t>Risks (execution/collateral/etc.)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83308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95157" y="809571"/>
            <a:ext cx="5634831" cy="1499479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rgbClr val="00B050"/>
                </a:solidFill>
              </a:rPr>
              <a:t>Execution highlights</a:t>
            </a:r>
            <a:endParaRPr lang="en-US" sz="11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B050"/>
              </a:solidFill>
            </a:endParaRPr>
          </a:p>
          <a:p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929987" y="2304580"/>
            <a:ext cx="2810669" cy="1491122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rgbClr val="F83308"/>
                </a:solidFill>
              </a:rPr>
              <a:t>Critical </a:t>
            </a:r>
            <a:r>
              <a:rPr lang="en-US" sz="1100" dirty="0" err="1">
                <a:solidFill>
                  <a:srgbClr val="F83308"/>
                </a:solidFill>
              </a:rPr>
              <a:t>dahelp</a:t>
            </a:r>
            <a:r>
              <a:rPr lang="en-US" sz="1100" dirty="0">
                <a:solidFill>
                  <a:srgbClr val="F83308"/>
                </a:solidFill>
              </a:rPr>
              <a:t>/</a:t>
            </a:r>
            <a:r>
              <a:rPr lang="en-US" sz="1100" dirty="0" err="1">
                <a:solidFill>
                  <a:srgbClr val="F83308"/>
                </a:solidFill>
              </a:rPr>
              <a:t>datahelp</a:t>
            </a:r>
            <a:r>
              <a:rPr lang="en-US" sz="1100" dirty="0">
                <a:solidFill>
                  <a:srgbClr val="F83308"/>
                </a:solidFill>
              </a:rPr>
              <a:t> </a:t>
            </a:r>
            <a:r>
              <a:rPr lang="en-US" sz="1100" dirty="0" smtClean="0">
                <a:solidFill>
                  <a:srgbClr val="F83308"/>
                </a:solidFill>
              </a:rPr>
              <a:t>(tag</a:t>
            </a:r>
            <a:r>
              <a:rPr lang="en-US" sz="1100" baseline="0" dirty="0" smtClean="0">
                <a:solidFill>
                  <a:srgbClr val="F83308"/>
                </a:solidFill>
              </a:rPr>
              <a:t> ‘Quickstat’</a:t>
            </a:r>
            <a:r>
              <a:rPr lang="en-US" sz="1100" dirty="0" smtClean="0">
                <a:solidFill>
                  <a:srgbClr val="F83308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83308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992212" y="2502762"/>
            <a:ext cx="2748442" cy="1286351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993005" y="1029013"/>
            <a:ext cx="2747651" cy="1260626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59764" y="1014325"/>
            <a:ext cx="5560802" cy="1275314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4</a:t>
            </a:r>
          </a:p>
          <a:p>
            <a:pPr lvl="0"/>
            <a:r>
              <a:rPr lang="en-US" dirty="0" smtClean="0"/>
              <a:t>5</a:t>
            </a:r>
          </a:p>
          <a:p>
            <a:pPr lvl="0"/>
            <a:r>
              <a:rPr lang="en-US" dirty="0" smtClean="0"/>
              <a:t>6</a:t>
            </a:r>
          </a:p>
          <a:p>
            <a:pPr lvl="0"/>
            <a:r>
              <a:rPr lang="en-US" dirty="0" smtClean="0"/>
              <a:t>7</a:t>
            </a:r>
          </a:p>
          <a:p>
            <a:pPr lvl="0"/>
            <a:r>
              <a:rPr lang="en-US" dirty="0" smtClean="0"/>
              <a:t>8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59764" y="2501862"/>
            <a:ext cx="5560802" cy="1288272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4</a:t>
            </a:r>
          </a:p>
          <a:p>
            <a:pPr lvl="0"/>
            <a:r>
              <a:rPr lang="en-US" dirty="0" smtClean="0"/>
              <a:t>5</a:t>
            </a:r>
          </a:p>
          <a:p>
            <a:pPr lvl="0"/>
            <a:r>
              <a:rPr lang="en-US" dirty="0" smtClean="0"/>
              <a:t>6</a:t>
            </a:r>
          </a:p>
          <a:p>
            <a:pPr lvl="0"/>
            <a:r>
              <a:rPr lang="en-US" dirty="0" smtClean="0"/>
              <a:t>7</a:t>
            </a:r>
          </a:p>
          <a:p>
            <a:pPr lvl="0"/>
            <a:r>
              <a:rPr lang="en-US" dirty="0" smtClean="0"/>
              <a:t>8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59764" y="3994895"/>
            <a:ext cx="8380892" cy="746797"/>
          </a:xfrm>
        </p:spPr>
        <p:txBody>
          <a:bodyPr/>
          <a:lstStyle>
            <a:lvl1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rgbClr val="003C7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2</a:t>
            </a:r>
          </a:p>
          <a:p>
            <a:pPr lvl="0"/>
            <a:r>
              <a:rPr lang="en-US" dirty="0" smtClean="0"/>
              <a:t>3</a:t>
            </a:r>
          </a:p>
          <a:p>
            <a:pPr lvl="0"/>
            <a:r>
              <a:rPr lang="en-US" dirty="0" smtClean="0"/>
              <a:t>4</a:t>
            </a:r>
          </a:p>
          <a:p>
            <a:pPr lvl="0"/>
            <a:r>
              <a:rPr lang="en-US" dirty="0" smtClean="0"/>
              <a:t>5</a:t>
            </a:r>
          </a:p>
        </p:txBody>
      </p:sp>
      <p:sp>
        <p:nvSpPr>
          <p:cNvPr id="26" name="Title 6"/>
          <p:cNvSpPr>
            <a:spLocks noGrp="1"/>
          </p:cNvSpPr>
          <p:nvPr>
            <p:ph type="title" hasCustomPrompt="1"/>
          </p:nvPr>
        </p:nvSpPr>
        <p:spPr>
          <a:xfrm>
            <a:off x="1190693" y="292509"/>
            <a:ext cx="6032409" cy="519939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&lt;FLM&gt; &lt;pars&gt;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8142397" y="292100"/>
            <a:ext cx="598259" cy="520700"/>
          </a:xfrm>
        </p:spPr>
        <p:txBody>
          <a:bodyPr/>
          <a:lstStyle>
            <a:lvl1pPr>
              <a:defRPr lang="en-US" sz="2800" b="0" i="0" kern="1200" spc="0" baseline="0" dirty="0" smtClean="0">
                <a:solidFill>
                  <a:schemeClr val="tx2"/>
                </a:solidFill>
                <a:latin typeface="+mj-lt"/>
                <a:ea typeface="Intel Clea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420001" y="292100"/>
            <a:ext cx="736782" cy="5203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2800" b="0" i="0" kern="1200" spc="0" baseline="0" dirty="0" smtClean="0">
                <a:solidFill>
                  <a:schemeClr val="tx2"/>
                </a:solidFill>
                <a:latin typeface="+mj-lt"/>
                <a:ea typeface="Intel Clear"/>
                <a:cs typeface="Arial" panose="020B0604020202020204" pitchFamily="34" charset="0"/>
              </a:rPr>
              <a:t>WW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5156" y="292100"/>
            <a:ext cx="895537" cy="5203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2800" b="0" i="0" kern="1200" spc="0" baseline="0" dirty="0" smtClean="0">
                <a:solidFill>
                  <a:schemeClr val="tx2"/>
                </a:solidFill>
                <a:latin typeface="+mj-lt"/>
                <a:ea typeface="Intel Clear"/>
                <a:cs typeface="Arial" panose="020B0604020202020204" pitchFamily="34" charset="0"/>
              </a:rPr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290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9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4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6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70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578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269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5000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50pt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8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209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0782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3503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0133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815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116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046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395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854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3" y="76887"/>
            <a:ext cx="8229600" cy="699240"/>
          </a:xfrm>
        </p:spPr>
        <p:txBody>
          <a:bodyPr/>
          <a:lstStyle>
            <a:lvl1pPr algn="ctr">
              <a:defRPr b="0" i="0" baseline="0">
                <a:solidFill>
                  <a:srgbClr val="0000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873871"/>
            <a:ext cx="8228012" cy="379225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 marL="571500" indent="-228600">
              <a:buFont typeface="Wingdings" panose="05000000000000000000" pitchFamily="2" charset="2"/>
              <a:buChar char="§"/>
              <a:defRPr sz="18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2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 smtClean="0"/>
              <a:t> 18pt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705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261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71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79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9935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05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4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18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61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1994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04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2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036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4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61064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7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8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8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0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5861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2899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72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0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53D95A-1122-42FA-A2A7-C6C3820F77B2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8A7837-7FCF-48A7-95BC-E0D454F27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1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41D9DE-0242-4D8D-BA62-CF7D5ADCCFB8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2E8C2C-DF76-427A-B2F4-31A1792F2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555DCD-AE6F-4B30-A5B0-89B376240BC4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42D7B3-C64E-4AD9-9A47-F3F8D9883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82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D5BBA1-5468-45D0-B054-A3598F5B21B0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E4FAEF-93C2-4963-8109-47077BDFC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14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B313CC-BCD4-4104-9D2C-7F630081638A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28860-D8E1-40F0-B70F-9222A27BA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70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928F6E-41F1-4875-8217-AB644FBD0B23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33DB8E-8685-4B0F-A4D0-95BF9C26F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729D1B-D4AE-4ACB-9155-6A57F477317C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479A86-2FC9-4A74-9269-4C430EB64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49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E010CE-BE2B-4EC6-AFA2-DE48675A46F7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EE54C8-D608-4EBD-B49F-3F0D69B3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77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FE45852-EBF9-4434-B0CD-27E116AC06F0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BAB8D3-8711-4C68-A9B9-850AB930A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8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F116E8-843E-4858-8C1F-B8A704EBFA35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F19399-684F-4C16-859E-1403E6BA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95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1A7C53-2B2B-4CF7-8C94-71E68CE4FBB4}" type="datetimeFigureOut">
              <a:rPr lang="en-US"/>
              <a:pPr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3E7DE3-19F6-4F5F-B046-330FE3E2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88" r:id="rId17"/>
    <p:sldLayoutId id="2147483676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4743450"/>
            <a:ext cx="4572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9144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4743450"/>
            <a:ext cx="4572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9144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7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4743450"/>
            <a:ext cx="4572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9144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4743450"/>
            <a:ext cx="45720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50" smtClean="0">
                <a:solidFill>
                  <a:srgbClr val="000000"/>
                </a:solidFill>
                <a:latin typeface="Times New Roman" pitchFamily="18" charset="0"/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4900"/>
            <a:ext cx="9144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685800">
              <a:defRPr/>
            </a:pPr>
            <a:fld id="{48CF845E-A565-4E22-B6CB-BC324B6A8DC3}" type="datetimeFigureOut">
              <a:rPr lang="en-US" smtClean="0"/>
              <a:pPr defTabSz="685800">
                <a:defRPr/>
              </a:pPr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6858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685800">
              <a:defRPr/>
            </a:pPr>
            <a:fld id="{B7792257-17BD-40C8-BE43-9501B7C4C59C}" type="slidenum">
              <a:rPr lang="en-US" smtClean="0"/>
              <a:pPr defTabSz="6858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uxiaoq@pdx.edu" TargetMode="External"/><Relationship Id="rId7" Type="http://schemas.openxmlformats.org/officeDocument/2006/relationships/hyperlink" Target="mailto:patwary@pdx.edu" TargetMode="External"/><Relationship Id="rId2" Type="http://schemas.openxmlformats.org/officeDocument/2006/relationships/hyperlink" Target="mailto:david.yakovlev@pdx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ets2@pdx.edu" TargetMode="External"/><Relationship Id="rId5" Type="http://schemas.openxmlformats.org/officeDocument/2006/relationships/hyperlink" Target="mailto:linyi@pdx.edu" TargetMode="External"/><Relationship Id="rId4" Type="http://schemas.openxmlformats.org/officeDocument/2006/relationships/hyperlink" Target="mailto:ting3@pdx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Relationship Id="rId4" Type="http://schemas.openxmlformats.org/officeDocument/2006/relationships/hyperlink" Target="https://c-5uwzmx78pmca09x24iaambax2ex78kuiox2ekwu.g00.pcmag.com/g00/3_c-5eee.x78kuio.kwu_/c-5UWZMXPMCA09x24pbbx78ax3ax2fx2fiaamba.x78kuio.kwux2fumlqix2fquiomax2f021042-qvbmt-kwzm-q5-0488s-lqm-uix78.rx78ox3feqlbpx3d523x26pmqopbx3d523x26jwfNqbx3dgx26q98k.uizs.quiom.bgx78m_$/$/$/$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9686/the-apple-iphone-6s-and-iphone-6s-plus-review/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Relationship Id="rId5" Type="http://schemas.openxmlformats.org/officeDocument/2006/relationships/hyperlink" Target="http://www.chipworks.com/about-chipworks/overview/blog/inside-the-iphone-6s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m67wbB5GmI&amp;t=4s" TargetMode="External"/><Relationship Id="rId2" Type="http://schemas.openxmlformats.org/officeDocument/2006/relationships/hyperlink" Target="https://www.youtube.com/watch?v=YIkMaQJSyP8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680936"/>
            <a:ext cx="8212886" cy="290100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 Python-based GUI Development for Digital Circuit Design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733" y="3526875"/>
            <a:ext cx="6330212" cy="925360"/>
          </a:xfrm>
        </p:spPr>
        <p:txBody>
          <a:bodyPr/>
          <a:lstStyle/>
          <a:p>
            <a:pPr algn="ctr"/>
            <a:r>
              <a:rPr lang="en-US" sz="2000" dirty="0" smtClean="0"/>
              <a:t>PSU Capstone </a:t>
            </a:r>
            <a:r>
              <a:rPr lang="en-US" sz="2000" dirty="0" smtClean="0"/>
              <a:t>Project, 2018</a:t>
            </a:r>
          </a:p>
          <a:p>
            <a:pPr algn="ctr"/>
            <a:r>
              <a:rPr lang="en-US" sz="2000" dirty="0" smtClean="0"/>
              <a:t>Dated: Dec 28, 2017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17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40" y="605140"/>
            <a:ext cx="5314950" cy="426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8850" y="-84698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Example of Design Flow: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Continued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64594" y="605140"/>
            <a:ext cx="1847445" cy="257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</a:rPr>
              <a:t>From Previous Page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12040" y="776590"/>
            <a:ext cx="62865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83390" y="271969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0000FF"/>
                </a:solidFill>
              </a:rPr>
              <a:t>Routing layers/pitches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40440" y="1576690"/>
            <a:ext cx="628650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</a:rPr>
              <a:t>ICC</a:t>
            </a:r>
          </a:p>
        </p:txBody>
      </p:sp>
    </p:spTree>
    <p:extLst>
      <p:ext uri="{BB962C8B-B14F-4D97-AF65-F5344CB8AC3E}">
        <p14:creationId xmlns:p14="http://schemas.microsoft.com/office/powerpoint/2010/main" val="17083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A </a:t>
            </a:r>
            <a:r>
              <a:rPr lang="en-US" sz="2000" dirty="0">
                <a:solidFill>
                  <a:srgbClr val="0000FF"/>
                </a:solidFill>
              </a:rPr>
              <a:t>widely used and increasingly popular programming language for data </a:t>
            </a:r>
            <a:r>
              <a:rPr lang="en-US" sz="2000" dirty="0" smtClean="0">
                <a:solidFill>
                  <a:srgbClr val="0000FF"/>
                </a:solidFill>
              </a:rPr>
              <a:t>analysis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Tkinter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16747" y="966258"/>
            <a:ext cx="8843392" cy="3425825"/>
          </a:xfrm>
        </p:spPr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Tkinter: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Standard </a:t>
            </a:r>
            <a:r>
              <a:rPr lang="en-US" dirty="0">
                <a:solidFill>
                  <a:srgbClr val="0000FF"/>
                </a:solidFill>
              </a:rPr>
              <a:t>Graphical User Interface (GUI) package </a:t>
            </a:r>
            <a:r>
              <a:rPr lang="en-US" dirty="0" smtClean="0">
                <a:solidFill>
                  <a:srgbClr val="0000FF"/>
                </a:solidFill>
              </a:rPr>
              <a:t>in Python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Based on Tk interface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Tk: </a:t>
            </a:r>
            <a:r>
              <a:rPr lang="en-US" sz="2000" dirty="0" smtClean="0"/>
              <a:t>An open-source toolkit for </a:t>
            </a:r>
            <a:r>
              <a:rPr lang="en-US" sz="2000" dirty="0"/>
              <a:t>building </a:t>
            </a:r>
            <a:r>
              <a:rPr lang="en-US" sz="2000" dirty="0" smtClean="0"/>
              <a:t>GUI. Based on TCL</a:t>
            </a:r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TCL: Tool Command Language</a:t>
            </a:r>
          </a:p>
          <a:p>
            <a:pPr lvl="2"/>
            <a:r>
              <a:rPr lang="en-US" dirty="0" smtClean="0"/>
              <a:t>A high-level general-purpose programming language</a:t>
            </a:r>
          </a:p>
          <a:p>
            <a:pPr lvl="2"/>
            <a:r>
              <a:rPr lang="en-US" dirty="0" smtClean="0"/>
              <a:t>Commonly used in design tools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-16270"/>
            <a:ext cx="8229600" cy="868680"/>
          </a:xfrm>
        </p:spPr>
        <p:txBody>
          <a:bodyPr/>
          <a:lstStyle/>
          <a:p>
            <a:pPr algn="ctr"/>
            <a:r>
              <a:rPr lang="en-US" b="1" dirty="0" smtClean="0"/>
              <a:t>Motivation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540839"/>
            <a:ext cx="9005952" cy="4011706"/>
          </a:xfrm>
        </p:spPr>
        <p:txBody>
          <a:bodyPr/>
          <a:lstStyle/>
          <a:p>
            <a:r>
              <a:rPr lang="en-US" sz="2000" dirty="0" smtClean="0"/>
              <a:t>Electronic </a:t>
            </a:r>
            <a:r>
              <a:rPr lang="en-US" sz="2000" dirty="0"/>
              <a:t>Design </a:t>
            </a:r>
            <a:r>
              <a:rPr lang="en-US" sz="2000" dirty="0" smtClean="0"/>
              <a:t>Automation (EDA) is crucial for digital design</a:t>
            </a:r>
          </a:p>
          <a:p>
            <a:r>
              <a:rPr lang="en-US" sz="2000" dirty="0" smtClean="0"/>
              <a:t>Example of EDA companies:</a:t>
            </a:r>
          </a:p>
          <a:p>
            <a:pPr lvl="2"/>
            <a:r>
              <a:rPr lang="en-US" dirty="0" smtClean="0"/>
              <a:t>Cadence</a:t>
            </a:r>
            <a:r>
              <a:rPr lang="en-US" dirty="0"/>
              <a:t>, Synopsys and Mentor </a:t>
            </a:r>
            <a:r>
              <a:rPr lang="en-US" dirty="0" smtClean="0"/>
              <a:t>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Extensive </a:t>
            </a:r>
            <a:r>
              <a:rPr lang="en-US" sz="2000" dirty="0"/>
              <a:t>list of software </a:t>
            </a:r>
            <a:r>
              <a:rPr lang="en-US" sz="2000" dirty="0" smtClean="0"/>
              <a:t>tools: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simulate digital </a:t>
            </a:r>
            <a:r>
              <a:rPr lang="en-US" dirty="0" smtClean="0"/>
              <a:t>circuits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analyze the </a:t>
            </a:r>
            <a:r>
              <a:rPr lang="en-US" dirty="0" smtClean="0"/>
              <a:t>output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tools </a:t>
            </a:r>
            <a:r>
              <a:rPr lang="en-US" sz="2000" dirty="0" smtClean="0"/>
              <a:t>generally </a:t>
            </a:r>
            <a:r>
              <a:rPr lang="en-US" sz="2000" dirty="0"/>
              <a:t>provide graphical user interfaces (GUI</a:t>
            </a:r>
            <a:r>
              <a:rPr lang="en-US" sz="2000" dirty="0" smtClean="0"/>
              <a:t>):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analyze the design </a:t>
            </a:r>
            <a:r>
              <a:rPr lang="en-US" dirty="0" smtClean="0"/>
              <a:t>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Still there </a:t>
            </a:r>
            <a:r>
              <a:rPr lang="en-US" sz="2000" dirty="0"/>
              <a:t>is a vast amount of data </a:t>
            </a:r>
            <a:r>
              <a:rPr lang="en-US" sz="2000" dirty="0" smtClean="0"/>
              <a:t>in text format:</a:t>
            </a:r>
          </a:p>
          <a:p>
            <a:pPr lvl="2" algn="just"/>
            <a:r>
              <a:rPr lang="en-US" dirty="0" smtClean="0"/>
              <a:t>So, there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dirty="0"/>
              <a:t>need for </a:t>
            </a:r>
            <a:r>
              <a:rPr lang="en-US" dirty="0" smtClean="0"/>
              <a:t>graphical representation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</a:t>
            </a:r>
            <a:r>
              <a:rPr lang="en-US" b="1" dirty="0" smtClean="0"/>
              <a:t>Statements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tools (ex: </a:t>
            </a:r>
            <a:r>
              <a:rPr lang="en-US" sz="2000" dirty="0"/>
              <a:t>Microsoft </a:t>
            </a:r>
            <a:r>
              <a:rPr lang="en-US" sz="2000" dirty="0" smtClean="0"/>
              <a:t>Excel):</a:t>
            </a:r>
          </a:p>
          <a:p>
            <a:pPr lvl="2"/>
            <a:r>
              <a:rPr lang="en-US" dirty="0" smtClean="0"/>
              <a:t>Easily </a:t>
            </a:r>
            <a:r>
              <a:rPr lang="en-US" dirty="0"/>
              <a:t>convert text files from UNIX </a:t>
            </a:r>
            <a:r>
              <a:rPr lang="en-US" dirty="0" smtClean="0"/>
              <a:t>files to tabular/graphical format:</a:t>
            </a:r>
          </a:p>
          <a:p>
            <a:pPr lvl="3"/>
            <a:r>
              <a:rPr lang="en-US" sz="1600" dirty="0" smtClean="0"/>
              <a:t>If </a:t>
            </a:r>
            <a:r>
              <a:rPr lang="en-US" sz="1600" dirty="0"/>
              <a:t>the text files are in tabular or regular format to begin </a:t>
            </a:r>
            <a:r>
              <a:rPr lang="en-US" sz="1600" dirty="0" smtClean="0"/>
              <a:t>with.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design data from different EDA tools or </a:t>
            </a:r>
            <a:r>
              <a:rPr lang="en-US" dirty="0" smtClean="0"/>
              <a:t>from </a:t>
            </a:r>
            <a:r>
              <a:rPr lang="en-US" dirty="0"/>
              <a:t>same EDA tool has mostly irregular and different text </a:t>
            </a:r>
            <a:r>
              <a:rPr lang="en-US" dirty="0" smtClean="0"/>
              <a:t>formats:</a:t>
            </a:r>
          </a:p>
          <a:p>
            <a:pPr lvl="3"/>
            <a:r>
              <a:rPr lang="en-US" sz="1600" dirty="0" smtClean="0"/>
              <a:t>Different </a:t>
            </a:r>
            <a:r>
              <a:rPr lang="en-US" sz="1600" dirty="0"/>
              <a:t>line </a:t>
            </a:r>
            <a:r>
              <a:rPr lang="en-US" sz="1600" dirty="0" smtClean="0"/>
              <a:t>width</a:t>
            </a:r>
          </a:p>
          <a:p>
            <a:pPr lvl="3"/>
            <a:r>
              <a:rPr lang="en-US" sz="1600" dirty="0" smtClean="0"/>
              <a:t>Different </a:t>
            </a:r>
            <a:r>
              <a:rPr lang="en-US" sz="1600" dirty="0"/>
              <a:t>repetitive </a:t>
            </a:r>
            <a:r>
              <a:rPr lang="en-US" sz="1600" dirty="0" smtClean="0"/>
              <a:t>structures</a:t>
            </a:r>
            <a:endParaRPr lang="en-US" dirty="0" smtClean="0"/>
          </a:p>
          <a:p>
            <a:pPr lvl="1"/>
            <a:r>
              <a:rPr lang="en-US" dirty="0" smtClean="0"/>
              <a:t>Digital </a:t>
            </a:r>
            <a:r>
              <a:rPr lang="en-US" dirty="0"/>
              <a:t>designers spend a significant amount of </a:t>
            </a:r>
            <a:r>
              <a:rPr lang="en-US" dirty="0" smtClean="0"/>
              <a:t>effort:</a:t>
            </a:r>
          </a:p>
          <a:p>
            <a:pPr lvl="3"/>
            <a:r>
              <a:rPr lang="en-US" sz="1600" dirty="0" smtClean="0"/>
              <a:t>In </a:t>
            </a:r>
            <a:r>
              <a:rPr lang="en-US" sz="1600" dirty="0"/>
              <a:t>reading the text files to understand the </a:t>
            </a:r>
            <a:r>
              <a:rPr lang="en-US" sz="1600" dirty="0" smtClean="0"/>
              <a:t>contents</a:t>
            </a:r>
          </a:p>
          <a:p>
            <a:pPr lvl="3"/>
            <a:r>
              <a:rPr lang="en-US" sz="1600" dirty="0" smtClean="0"/>
              <a:t>To </a:t>
            </a:r>
            <a:r>
              <a:rPr lang="en-US" sz="1600" dirty="0"/>
              <a:t>analyze the data which eventually impacts the design completion </a:t>
            </a:r>
            <a:r>
              <a:rPr lang="en-US" sz="1600" dirty="0" smtClean="0"/>
              <a:t>time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sz="1050" b="1" dirty="0" smtClean="0"/>
              <a:t> (UNIX location: </a:t>
            </a:r>
            <a:r>
              <a:rPr lang="en-US" sz="1050" dirty="0"/>
              <a:t>/</a:t>
            </a:r>
            <a:r>
              <a:rPr lang="en-US" sz="1050" dirty="0" smtClean="0"/>
              <a:t>u/ataur/FIFO_DIC_II_FALL_2016/scripts/</a:t>
            </a:r>
            <a:r>
              <a:rPr lang="en-US" sz="1050" dirty="0" err="1" smtClean="0"/>
              <a:t>QOR_Report_File</a:t>
            </a:r>
            <a:r>
              <a:rPr lang="en-US" sz="1050" dirty="0" smtClean="0"/>
              <a:t>)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3" y="861279"/>
            <a:ext cx="3508443" cy="4100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7" y="893410"/>
            <a:ext cx="3465850" cy="40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Proposed </a:t>
            </a:r>
            <a:r>
              <a:rPr lang="en-US" b="1" dirty="0" smtClean="0"/>
              <a:t>Solutions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2" y="873871"/>
            <a:ext cx="8550339" cy="379225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Python and Tkinter to graphically represent text based </a:t>
            </a:r>
            <a:r>
              <a:rPr lang="en-US" sz="2000" dirty="0" smtClean="0"/>
              <a:t>data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plots and </a:t>
            </a:r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Ability </a:t>
            </a:r>
            <a:r>
              <a:rPr lang="en-US" dirty="0"/>
              <a:t>to </a:t>
            </a:r>
            <a:r>
              <a:rPr lang="en-US" dirty="0" smtClean="0"/>
              <a:t>sort and </a:t>
            </a:r>
            <a:r>
              <a:rPr lang="en-US" dirty="0"/>
              <a:t>filter based on user </a:t>
            </a:r>
            <a:r>
              <a:rPr lang="en-US" dirty="0" smtClean="0"/>
              <a:t>inputs</a:t>
            </a:r>
            <a:endParaRPr lang="en-US" dirty="0"/>
          </a:p>
          <a:p>
            <a:pPr lvl="2"/>
            <a:r>
              <a:rPr lang="en-US" dirty="0" smtClean="0"/>
              <a:t>Modular coding so that can be easily expanded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GUIs will </a:t>
            </a:r>
            <a:r>
              <a:rPr lang="en-US" sz="2000" dirty="0" smtClean="0"/>
              <a:t>enable: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Faster </a:t>
            </a:r>
            <a:r>
              <a:rPr lang="en-US" dirty="0"/>
              <a:t>time to market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higher </a:t>
            </a:r>
            <a:r>
              <a:rPr lang="en-US" dirty="0" smtClean="0"/>
              <a:t>performance </a:t>
            </a:r>
            <a:r>
              <a:rPr lang="en-US" dirty="0"/>
              <a:t>and lower power consuming </a:t>
            </a:r>
            <a:r>
              <a:rPr lang="en-US" dirty="0" smtClean="0"/>
              <a:t>products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Learning </a:t>
            </a:r>
            <a:r>
              <a:rPr lang="en-US" b="1" dirty="0" smtClean="0"/>
              <a:t>outcomes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4306" y="873871"/>
            <a:ext cx="8921646" cy="3792257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dirty="0" smtClean="0"/>
              <a:t>Successful completion of the project will have the following learnings: </a:t>
            </a:r>
          </a:p>
          <a:p>
            <a:pPr lvl="0"/>
            <a:r>
              <a:rPr lang="en-US" sz="2000" dirty="0" smtClean="0"/>
              <a:t>Familiarity with the main </a:t>
            </a:r>
            <a:r>
              <a:rPr lang="en-US" sz="2000" dirty="0"/>
              <a:t>steps in the </a:t>
            </a:r>
            <a:r>
              <a:rPr lang="en-US" sz="2000" dirty="0" smtClean="0"/>
              <a:t>IC design </a:t>
            </a:r>
            <a:r>
              <a:rPr lang="en-US" sz="2000" dirty="0"/>
              <a:t>of everyday mobile </a:t>
            </a:r>
            <a:r>
              <a:rPr lang="en-US" sz="2000" dirty="0" smtClean="0"/>
              <a:t>devices</a:t>
            </a:r>
          </a:p>
          <a:p>
            <a:pPr lvl="0"/>
            <a:r>
              <a:rPr lang="en-US" sz="2000" dirty="0" smtClean="0"/>
              <a:t>Know what </a:t>
            </a:r>
            <a:r>
              <a:rPr lang="en-US" sz="2000" dirty="0"/>
              <a:t>does speed or Gigahertz mean in digital </a:t>
            </a:r>
            <a:r>
              <a:rPr lang="en-US" sz="2000" dirty="0" smtClean="0"/>
              <a:t>products</a:t>
            </a:r>
            <a:endParaRPr lang="en-US" sz="2000" dirty="0"/>
          </a:p>
          <a:p>
            <a:pPr lvl="0"/>
            <a:r>
              <a:rPr lang="en-US" sz="2000" dirty="0" smtClean="0"/>
              <a:t>Know what </a:t>
            </a:r>
            <a:r>
              <a:rPr lang="en-US" sz="2000" dirty="0"/>
              <a:t>are the different formats of data in real life digital </a:t>
            </a:r>
            <a:r>
              <a:rPr lang="en-US" sz="2000" dirty="0" smtClean="0"/>
              <a:t>designs</a:t>
            </a:r>
            <a:endParaRPr lang="en-US" sz="2000" dirty="0"/>
          </a:p>
          <a:p>
            <a:pPr lvl="0"/>
            <a:r>
              <a:rPr lang="en-US" sz="2000" dirty="0" smtClean="0"/>
              <a:t>Know how </a:t>
            </a:r>
            <a:r>
              <a:rPr lang="en-US" sz="2000" dirty="0"/>
              <a:t>to use Python and Tkinter for GUI </a:t>
            </a:r>
            <a:r>
              <a:rPr lang="en-US" sz="2000" dirty="0" smtClean="0"/>
              <a:t>development</a:t>
            </a:r>
            <a:endParaRPr lang="en-US" sz="2000" dirty="0"/>
          </a:p>
          <a:p>
            <a:pPr lvl="0"/>
            <a:r>
              <a:rPr lang="en-US" sz="2000" dirty="0" smtClean="0"/>
              <a:t>Know how </a:t>
            </a:r>
            <a:r>
              <a:rPr lang="en-US" sz="2000" dirty="0"/>
              <a:t>to develop and configure GUIs based on customer </a:t>
            </a:r>
            <a:r>
              <a:rPr lang="en-US" sz="2000" dirty="0" smtClean="0"/>
              <a:t>needs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8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</a:t>
            </a:r>
            <a:r>
              <a:rPr lang="en-US" b="1" dirty="0" smtClean="0"/>
              <a:t>Deliverables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codes: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To represent text based data in plots and tables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To filter, sort and search data based on user given options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upload the data in various formats on web servers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Codes: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be modular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Such that can be re-used in future projects</a:t>
            </a:r>
          </a:p>
          <a:p>
            <a:pPr marL="285750" lvl="2" indent="0">
              <a:buNone/>
            </a:pPr>
            <a:endParaRPr lang="en-US" sz="2400" dirty="0" smtClean="0"/>
          </a:p>
          <a:p>
            <a:pPr marL="285750" lvl="2" indent="0">
              <a:buNone/>
            </a:pPr>
            <a:endParaRPr lang="en-US" sz="2400" dirty="0"/>
          </a:p>
          <a:p>
            <a:pPr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49128" y="1037618"/>
            <a:ext cx="8228012" cy="279193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Thank you </a:t>
            </a:r>
            <a:r>
              <a:rPr lang="en-US" sz="3600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sz="36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3600" dirty="0" smtClean="0">
                <a:sym typeface="Wingdings" panose="05000000000000000000" pitchFamily="2" charset="2"/>
              </a:rPr>
              <a:t>Looking forward to working together and have fun with GUIs 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976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Confidentiality </a:t>
            </a:r>
            <a:r>
              <a:rPr lang="en-US" b="1" dirty="0"/>
              <a:t>of </a:t>
            </a:r>
            <a:r>
              <a:rPr lang="en-US" b="1" dirty="0" smtClean="0"/>
              <a:t>documents and data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733" y="879069"/>
            <a:ext cx="9076267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Please don’t share any documents and data within this file and during our project outside the group members unless we all explicitly agree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Members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733" y="703974"/>
            <a:ext cx="9076267" cy="3926392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Students:</a:t>
            </a:r>
          </a:p>
          <a:p>
            <a:pPr marL="744538" lvl="3" indent="-60325"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1600" dirty="0"/>
              <a:t>David Yakovlev </a:t>
            </a:r>
            <a:r>
              <a:rPr lang="nl-NL" sz="1600" dirty="0" smtClean="0">
                <a:hlinkClick r:id="rId2"/>
              </a:rPr>
              <a:t>david.yakovlev@pdx.edu</a:t>
            </a:r>
            <a:endParaRPr lang="nl-NL" sz="1600" dirty="0" smtClean="0"/>
          </a:p>
          <a:p>
            <a:pPr marL="744538" lvl="3" indent="-60325"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1600" dirty="0" smtClean="0"/>
              <a:t>Xiaoqiao </a:t>
            </a:r>
            <a:r>
              <a:rPr lang="nl-NL" sz="1600" dirty="0"/>
              <a:t>Mu </a:t>
            </a:r>
            <a:r>
              <a:rPr lang="nl-NL" sz="1600" dirty="0" smtClean="0">
                <a:hlinkClick r:id="rId3"/>
              </a:rPr>
              <a:t>muxiaoq@pdx.edu</a:t>
            </a:r>
            <a:endParaRPr lang="nl-NL" sz="1600" dirty="0" smtClean="0"/>
          </a:p>
          <a:p>
            <a:pPr marL="744538" lvl="3" indent="-60325"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1600" dirty="0" smtClean="0"/>
              <a:t>Ting </a:t>
            </a:r>
            <a:r>
              <a:rPr lang="nl-NL" sz="1600" dirty="0"/>
              <a:t>Wang </a:t>
            </a:r>
            <a:r>
              <a:rPr lang="nl-NL" sz="1600" dirty="0" smtClean="0">
                <a:hlinkClick r:id="rId4"/>
              </a:rPr>
              <a:t>ting3@pdx.edu</a:t>
            </a:r>
            <a:endParaRPr lang="nl-NL" sz="1600" dirty="0" smtClean="0"/>
          </a:p>
          <a:p>
            <a:pPr marL="744538" lvl="3" indent="-60325"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1600" dirty="0" smtClean="0"/>
              <a:t>Linyi </a:t>
            </a:r>
            <a:r>
              <a:rPr lang="nl-NL" sz="1600" dirty="0"/>
              <a:t>Hong </a:t>
            </a:r>
            <a:r>
              <a:rPr lang="nl-NL" sz="1600" dirty="0" smtClean="0">
                <a:hlinkClick r:id="rId5"/>
              </a:rPr>
              <a:t>linyi@pdx.edu</a:t>
            </a:r>
            <a:endParaRPr lang="nl-NL" sz="16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600" dirty="0" smtClean="0">
                <a:solidFill>
                  <a:srgbClr val="0000FF"/>
                </a:solidFill>
              </a:rPr>
              <a:t/>
            </a:r>
            <a:br>
              <a:rPr lang="en-US" sz="6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Faculty Advisor:</a:t>
            </a:r>
            <a:endParaRPr lang="en-US" dirty="0" smtClean="0">
              <a:solidFill>
                <a:srgbClr val="0000FF"/>
              </a:solidFill>
            </a:endParaRPr>
          </a:p>
          <a:p>
            <a:pPr marL="744538" lvl="3" indent="-60325">
              <a:buNone/>
            </a:pPr>
            <a:r>
              <a:rPr lang="en-US" sz="1600" dirty="0"/>
              <a:t>Tom </a:t>
            </a:r>
            <a:r>
              <a:rPr lang="en-US" sz="1600" dirty="0" smtClean="0"/>
              <a:t>Schubert </a:t>
            </a:r>
            <a:r>
              <a:rPr lang="en-US" sz="1600" dirty="0" smtClean="0">
                <a:hlinkClick r:id="rId6"/>
              </a:rPr>
              <a:t>ets2@pdx.edu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Sponsor:</a:t>
            </a:r>
          </a:p>
          <a:p>
            <a:pPr marL="744538" lvl="3" indent="-60325">
              <a:buNone/>
            </a:pPr>
            <a:r>
              <a:rPr lang="en-US" sz="1600" dirty="0"/>
              <a:t>	</a:t>
            </a:r>
            <a:r>
              <a:rPr lang="en-US" sz="1600" dirty="0" smtClean="0"/>
              <a:t>Ataur Patwary </a:t>
            </a:r>
            <a:r>
              <a:rPr lang="en-US" sz="1600" dirty="0" smtClean="0">
                <a:hlinkClick r:id="rId7"/>
              </a:rPr>
              <a:t>patwary@pdx.edu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7733" y="879069"/>
            <a:ext cx="9076267" cy="342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Everyday </a:t>
            </a:r>
            <a:r>
              <a:rPr lang="en-US" sz="2000" dirty="0">
                <a:solidFill>
                  <a:srgbClr val="0000FF"/>
                </a:solidFill>
              </a:rPr>
              <a:t>mobile products 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Example: cell </a:t>
            </a:r>
            <a:r>
              <a:rPr lang="en-US" dirty="0">
                <a:solidFill>
                  <a:srgbClr val="0000FF"/>
                </a:solidFill>
              </a:rPr>
              <a:t>phones or </a:t>
            </a:r>
            <a:r>
              <a:rPr lang="en-US" dirty="0" smtClean="0">
                <a:solidFill>
                  <a:srgbClr val="0000FF"/>
                </a:solidFill>
              </a:rPr>
              <a:t>laptops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One key step for manufacturing of these   products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Design of digital circuits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The </a:t>
            </a:r>
            <a:r>
              <a:rPr lang="en-US" sz="2000" dirty="0">
                <a:solidFill>
                  <a:srgbClr val="0000FF"/>
                </a:solidFill>
              </a:rPr>
              <a:t>design tasks </a:t>
            </a:r>
            <a:r>
              <a:rPr lang="en-US" sz="2000" dirty="0" smtClean="0">
                <a:solidFill>
                  <a:srgbClr val="0000FF"/>
                </a:solidFill>
              </a:rPr>
              <a:t>need analysis </a:t>
            </a:r>
            <a:r>
              <a:rPr lang="en-US" sz="2000" dirty="0">
                <a:solidFill>
                  <a:srgbClr val="0000FF"/>
                </a:solidFill>
              </a:rPr>
              <a:t>of large amount of </a:t>
            </a:r>
            <a:r>
              <a:rPr lang="en-US" sz="2000" dirty="0" smtClean="0">
                <a:solidFill>
                  <a:srgbClr val="0000FF"/>
                </a:solidFill>
              </a:rPr>
              <a:t>data for: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Fastest </a:t>
            </a:r>
            <a:r>
              <a:rPr lang="en-US" dirty="0">
                <a:solidFill>
                  <a:srgbClr val="0000FF"/>
                </a:solidFill>
              </a:rPr>
              <a:t>speed or </a:t>
            </a:r>
            <a:r>
              <a:rPr lang="en-US" dirty="0" smtClean="0">
                <a:solidFill>
                  <a:srgbClr val="0000FF"/>
                </a:solidFill>
              </a:rPr>
              <a:t>performance: how many GHz?</a:t>
            </a:r>
          </a:p>
          <a:p>
            <a:pPr marL="511175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Maximum </a:t>
            </a:r>
            <a:r>
              <a:rPr lang="en-US" dirty="0">
                <a:solidFill>
                  <a:srgbClr val="0000FF"/>
                </a:solidFill>
              </a:rPr>
              <a:t>time interval between recharging of </a:t>
            </a:r>
            <a:r>
              <a:rPr lang="en-US" dirty="0" smtClean="0">
                <a:solidFill>
                  <a:srgbClr val="0000FF"/>
                </a:solidFill>
              </a:rPr>
              <a:t>batteries:  how many HOBL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685800"/>
            <a:ext cx="6784181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1" y="4514851"/>
            <a:ext cx="17926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050" dirty="0">
                <a:solidFill>
                  <a:prstClr val="black"/>
                </a:solidFill>
                <a:cs typeface="Arial" charset="0"/>
              </a:rPr>
              <a:t>Source: </a:t>
            </a:r>
            <a:r>
              <a:rPr lang="en-US" sz="1200" b="1" dirty="0">
                <a:solidFill>
                  <a:prstClr val="black"/>
                </a:solidFill>
                <a:cs typeface="Arial" charset="0"/>
                <a:hlinkClick r:id="rId4"/>
              </a:rPr>
              <a:t>www.pcmag.com</a:t>
            </a:r>
            <a:r>
              <a:rPr lang="en-US" sz="1050" dirty="0">
                <a:solidFill>
                  <a:prstClr val="black"/>
                </a:solidFill>
                <a:cs typeface="Arial" charset="0"/>
                <a:hlinkClick r:id="rId4"/>
              </a:rPr>
              <a:t>/</a:t>
            </a:r>
            <a:endParaRPr lang="en-US" sz="105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6050" y="7635"/>
            <a:ext cx="38795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it-IT" sz="2100" b="1" dirty="0">
                <a:solidFill>
                  <a:prstClr val="black"/>
                </a:solidFill>
                <a:latin typeface="Arial" charset="0"/>
                <a:cs typeface="Arial" charset="0"/>
              </a:rPr>
              <a:t>Intel Core i7-2600K : Die Map</a:t>
            </a:r>
          </a:p>
        </p:txBody>
      </p:sp>
    </p:spTree>
    <p:extLst>
      <p:ext uri="{BB962C8B-B14F-4D97-AF65-F5344CB8AC3E}">
        <p14:creationId xmlns:p14="http://schemas.microsoft.com/office/powerpoint/2010/main" val="2045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14850"/>
            <a:ext cx="6551217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1050" dirty="0">
                <a:solidFill>
                  <a:prstClr val="black"/>
                </a:solidFill>
                <a:cs typeface="Arial" charset="0"/>
              </a:rPr>
              <a:t>Source: </a:t>
            </a:r>
            <a:r>
              <a:rPr lang="en-US" sz="1200" b="1" dirty="0">
                <a:solidFill>
                  <a:prstClr val="black"/>
                </a:solidFill>
                <a:cs typeface="Arial" charset="0"/>
                <a:hlinkClick r:id="rId3"/>
              </a:rPr>
              <a:t>https://www.anandtech.com/show/9686/the-apple-iphone-6s-and-iphone-6s-plus-review/3</a:t>
            </a:r>
            <a:endParaRPr lang="en-US" sz="1200" b="1" dirty="0">
              <a:solidFill>
                <a:prstClr val="black"/>
              </a:solidFill>
              <a:cs typeface="Arial" charset="0"/>
            </a:endParaRPr>
          </a:p>
          <a:p>
            <a:pPr defTabSz="685800">
              <a:defRPr/>
            </a:pPr>
            <a:endParaRPr lang="en-US" sz="105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0098" y="81364"/>
            <a:ext cx="23900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it-IT" sz="2100" b="1" dirty="0">
                <a:solidFill>
                  <a:prstClr val="black"/>
                </a:solidFill>
                <a:latin typeface="Arial" charset="0"/>
                <a:cs typeface="Arial" charset="0"/>
              </a:rPr>
              <a:t>Apple A9: Layout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551822"/>
            <a:ext cx="2883502" cy="3486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3051" y="4194055"/>
            <a:ext cx="600074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i="1" dirty="0" err="1">
                <a:solidFill>
                  <a:srgbClr val="444444"/>
                </a:solidFill>
                <a:latin typeface="Arimo"/>
                <a:cs typeface="Arial" charset="0"/>
              </a:rPr>
              <a:t>AnandTech’s</a:t>
            </a:r>
            <a:r>
              <a:rPr lang="en-US" sz="1350" i="1" dirty="0">
                <a:solidFill>
                  <a:srgbClr val="444444"/>
                </a:solidFill>
                <a:latin typeface="Arimo"/>
                <a:cs typeface="Arial" charset="0"/>
              </a:rPr>
              <a:t> Layout Analysis For A9 (</a:t>
            </a:r>
            <a:r>
              <a:rPr lang="en-US" sz="1350" i="1" dirty="0">
                <a:solidFill>
                  <a:srgbClr val="2295AB"/>
                </a:solidFill>
                <a:latin typeface="inherit"/>
                <a:cs typeface="Arial" charset="0"/>
                <a:hlinkClick r:id="rId5"/>
              </a:rPr>
              <a:t>Die Shot Courtesy </a:t>
            </a:r>
            <a:r>
              <a:rPr lang="en-US" sz="1350" i="1" dirty="0" err="1">
                <a:solidFill>
                  <a:srgbClr val="2295AB"/>
                </a:solidFill>
                <a:latin typeface="inherit"/>
                <a:cs typeface="Arial" charset="0"/>
                <a:hlinkClick r:id="rId5"/>
              </a:rPr>
              <a:t>Chipworks</a:t>
            </a:r>
            <a:r>
              <a:rPr lang="en-US" sz="1350" i="1" dirty="0">
                <a:solidFill>
                  <a:srgbClr val="444444"/>
                </a:solidFill>
                <a:latin typeface="Arimo"/>
                <a:cs typeface="Arial" charset="0"/>
              </a:rPr>
              <a:t>)</a:t>
            </a:r>
            <a:endParaRPr lang="en-US" sz="135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Transistors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41313" y="1056009"/>
            <a:ext cx="8228012" cy="322723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Video Animation: Mark Bohr Gets Small: 22nm Explained | </a:t>
            </a:r>
            <a:r>
              <a:rPr lang="en-US" sz="2000" dirty="0" smtClean="0">
                <a:hlinkClick r:id="rId2"/>
              </a:rPr>
              <a:t>Intel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How a CPU is </a:t>
            </a:r>
            <a:r>
              <a:rPr lang="en-US" sz="2000" dirty="0" smtClean="0">
                <a:hlinkClick r:id="rId3"/>
              </a:rPr>
              <a:t>made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0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14300"/>
            <a:ext cx="3309938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514850" y="171450"/>
            <a:ext cx="2000250" cy="2057400"/>
          </a:xfrm>
          <a:prstGeom prst="roundRect">
            <a:avLst/>
          </a:prstGeom>
          <a:solidFill>
            <a:srgbClr val="00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14850" y="2228850"/>
            <a:ext cx="2000250" cy="2571750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162" y="171450"/>
            <a:ext cx="2884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Generalized Design Flow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RTL: </a:t>
            </a:r>
            <a:r>
              <a:rPr lang="en-US" i="1" u="sng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egister </a:t>
            </a:r>
            <a:r>
              <a:rPr lang="en-US" i="1" u="sng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ransfer </a:t>
            </a:r>
            <a:r>
              <a:rPr lang="en-US" i="1" u="sng" dirty="0">
                <a:solidFill>
                  <a:srgbClr val="0000FF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evel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FE: Pre-layout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BE: Post-layout</a:t>
            </a:r>
          </a:p>
        </p:txBody>
      </p:sp>
    </p:spTree>
    <p:extLst>
      <p:ext uri="{BB962C8B-B14F-4D97-AF65-F5344CB8AC3E}">
        <p14:creationId xmlns:p14="http://schemas.microsoft.com/office/powerpoint/2010/main" val="24566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3621"/>
            <a:ext cx="6858000" cy="372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6050" y="52568"/>
            <a:ext cx="4044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</a:rPr>
              <a:t>Example of Design Flow</a:t>
            </a:r>
            <a:endParaRPr lang="en-US" sz="3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6050" y="13482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RTL designer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92" y="16950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VCS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61" y="3062718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RC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DC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8699" y="447837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No layout yet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3033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Conformal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1" y="99222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7696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20D5CBE84664C920BDCCB801F6022" ma:contentTypeVersion="0" ma:contentTypeDescription="Create a new document." ma:contentTypeScope="" ma:versionID="2b639d11c99beb27a9dcc256368257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2FD03F-0952-49BD-B64E-2E600A1C1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528DF5-2D7C-4044-A210-716E695CC70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6E6CEB-E8F1-46D7-842E-3C9B40762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656</Words>
  <Application>Microsoft Office PowerPoint</Application>
  <PresentationFormat>On-screen Show (16:9)</PresentationFormat>
  <Paragraphs>131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Arimo</vt:lpstr>
      <vt:lpstr>Calibri</vt:lpstr>
      <vt:lpstr>inherit</vt:lpstr>
      <vt:lpstr>Intel Clear</vt:lpstr>
      <vt:lpstr>Times New Roman</vt:lpstr>
      <vt:lpstr>Wingdings</vt:lpstr>
      <vt:lpstr>Int_PPT Template_ClearPro_16x9</vt:lpstr>
      <vt:lpstr>Custom Design</vt:lpstr>
      <vt:lpstr>5_Custom Design</vt:lpstr>
      <vt:lpstr>1_Custom Design</vt:lpstr>
      <vt:lpstr>2_Custom Design</vt:lpstr>
      <vt:lpstr>Office Theme</vt:lpstr>
      <vt:lpstr>A Python-based GUI Development for Digital Circuit Design </vt:lpstr>
      <vt:lpstr>Confidentiality of documents and data</vt:lpstr>
      <vt:lpstr>Members</vt:lpstr>
      <vt:lpstr>Background</vt:lpstr>
      <vt:lpstr>PowerPoint Presentation</vt:lpstr>
      <vt:lpstr>PowerPoint Presentation</vt:lpstr>
      <vt:lpstr>Transistors</vt:lpstr>
      <vt:lpstr>PowerPoint Presentation</vt:lpstr>
      <vt:lpstr>PowerPoint Presentation</vt:lpstr>
      <vt:lpstr>PowerPoint Presentation</vt:lpstr>
      <vt:lpstr>Python </vt:lpstr>
      <vt:lpstr>Tkinter</vt:lpstr>
      <vt:lpstr>Motivation </vt:lpstr>
      <vt:lpstr>Problem Statements </vt:lpstr>
      <vt:lpstr>Example Data  (UNIX location: /u/ataur/FIFO_DIC_II_FALL_2016/scripts/QOR_Report_File) </vt:lpstr>
      <vt:lpstr>Proposed Solutions </vt:lpstr>
      <vt:lpstr>Learning outcomes </vt:lpstr>
      <vt:lpstr>Project Deliverables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 and Schedule</dc:title>
  <dc:creator/>
  <cp:keywords>CTPClassification=CTP_IC:VisualMarkings=</cp:keywords>
  <cp:lastModifiedBy/>
  <cp:revision>2</cp:revision>
  <dcterms:created xsi:type="dcterms:W3CDTF">2015-05-06T16:36:39Z</dcterms:created>
  <dcterms:modified xsi:type="dcterms:W3CDTF">2017-12-28T10:12:49Z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0x01010025620D5CBE84664C920BDCCB801F6022</vt:lpwstr>
  </property>
  <property fmtid="{D5CDD505-2E9C-101B-9397-08002B2CF9AE}" pid="3" name="TitusGUID">
    <vt:lpwstr>85c13ba7-86bb-4a42-a0b7-fdefdbdb1317</vt:lpwstr>
  </property>
  <property fmtid="{D5CDD505-2E9C-101B-9397-08002B2CF9AE}" pid="4" name="CTP_BU">
    <vt:lpwstr>ITG GROUP</vt:lpwstr>
  </property>
  <property fmtid="{D5CDD505-2E9C-101B-9397-08002B2CF9AE}" pid="5" name="CTP_TimeStamp">
    <vt:lpwstr>2017-12-28 10:12:48Z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CTP_IC</vt:lpwstr>
  </property>
</Properties>
</file>