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421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4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29A1EF-179D-8CC2-3239-99311A1B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b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 descr="Imagen que contiene camioneta, estacionado, azul, viejo&#10;&#10;Descripción generada automáticamente">
            <a:extLst>
              <a:ext uri="{FF2B5EF4-FFF2-40B4-BE49-F238E27FC236}">
                <a16:creationId xmlns:a16="http://schemas.microsoft.com/office/drawing/2014/main" id="{00D403C1-C9DB-D0C7-BA9A-FAC8BE4BE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8" y="205752"/>
            <a:ext cx="5632111" cy="3198440"/>
          </a:xfrm>
          <a:prstGeom prst="rect">
            <a:avLst/>
          </a:prstGeom>
        </p:spPr>
      </p:pic>
      <p:pic>
        <p:nvPicPr>
          <p:cNvPr id="8" name="Imagen 7" descr="Imagen que contiene torno">
            <a:extLst>
              <a:ext uri="{FF2B5EF4-FFF2-40B4-BE49-F238E27FC236}">
                <a16:creationId xmlns:a16="http://schemas.microsoft.com/office/drawing/2014/main" id="{353C9AF8-7BBC-E2B9-870A-64E53D25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50" y="151793"/>
            <a:ext cx="5455902" cy="33889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27DA0E-D6B9-8AF5-3573-0F4F9BC84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4" y="3392949"/>
            <a:ext cx="5632110" cy="3355640"/>
          </a:xfrm>
          <a:prstGeom prst="rect">
            <a:avLst/>
          </a:prstGeom>
        </p:spPr>
      </p:pic>
      <p:pic>
        <p:nvPicPr>
          <p:cNvPr id="17" name="Imagen 16" descr="Un hombre con una gorra azul&#10;&#10;Descripción generada automáticamente con confianza baja">
            <a:extLst>
              <a:ext uri="{FF2B5EF4-FFF2-40B4-BE49-F238E27FC236}">
                <a16:creationId xmlns:a16="http://schemas.microsoft.com/office/drawing/2014/main" id="{D0E58BCD-8430-1ED5-2E5A-F9ED4B599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74" y="3540727"/>
            <a:ext cx="5497978" cy="30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29A1EF-179D-8CC2-3239-99311A1B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¿Que nos cuesta parar nuestra producción?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89A37-6312-4423-F0B4-F7734999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¿A algunos os ha dejado tirado el coche alguna vez?</a:t>
            </a:r>
          </a:p>
        </p:txBody>
      </p:sp>
    </p:spTree>
    <p:extLst>
      <p:ext uri="{BB962C8B-B14F-4D97-AF65-F5344CB8AC3E}">
        <p14:creationId xmlns:p14="http://schemas.microsoft.com/office/powerpoint/2010/main" val="415933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29A1EF-179D-8CC2-3239-99311A1B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37" y="5730846"/>
            <a:ext cx="6270504" cy="112715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¿Cuanto dinero se ahorra una empresa a la hora de prevenir que la máquina de producción se deteriore o estropee?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89A37-6312-4423-F0B4-F7734999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1936086"/>
            <a:ext cx="3283888" cy="816301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algunos os ha dejado tirado el coche alguna vez?</a:t>
            </a:r>
          </a:p>
        </p:txBody>
      </p:sp>
    </p:spTree>
    <p:extLst>
      <p:ext uri="{BB962C8B-B14F-4D97-AF65-F5344CB8AC3E}">
        <p14:creationId xmlns:p14="http://schemas.microsoft.com/office/powerpoint/2010/main" val="48074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29A1EF-179D-8CC2-3239-99311A1B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¿Que nos cuesta para nuestra producción?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89A37-6312-4423-F0B4-F7734999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algunos os ha dejado tirado el coche alguna vez?</a:t>
            </a:r>
          </a:p>
        </p:txBody>
      </p:sp>
    </p:spTree>
    <p:extLst>
      <p:ext uri="{BB962C8B-B14F-4D97-AF65-F5344CB8AC3E}">
        <p14:creationId xmlns:p14="http://schemas.microsoft.com/office/powerpoint/2010/main" val="115018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-545274" y="-85487"/>
            <a:ext cx="12188952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13E8C629-1D0C-7D11-F80E-B7E0D7E0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524" y="2920544"/>
            <a:ext cx="7060135" cy="3285207"/>
          </a:xfrm>
        </p:spPr>
        <p:txBody>
          <a:bodyPr/>
          <a:lstStyle/>
          <a:p>
            <a:r>
              <a:rPr lang="es-ES" sz="1400" dirty="0"/>
              <a:t>Para explicar las diferencias entre las variables de nuestro </a:t>
            </a:r>
            <a:r>
              <a:rPr lang="es-ES" sz="1400" dirty="0" err="1"/>
              <a:t>dataset</a:t>
            </a:r>
            <a:r>
              <a:rPr lang="es-ES" sz="1400" dirty="0"/>
              <a:t> y darle contexto a lo que pueden representar cada una de las medidas, comencemos con una clasificación general de las variables:</a:t>
            </a:r>
            <a:br>
              <a:rPr lang="es-ES" sz="1400" dirty="0"/>
            </a:br>
            <a:r>
              <a:rPr lang="es-ES" sz="1400" b="1" dirty="0"/>
              <a:t>Factor Variables (</a:t>
            </a:r>
            <a:r>
              <a:rPr lang="es-ES" sz="1400" b="1" dirty="0" err="1"/>
              <a:t>Categorical</a:t>
            </a:r>
            <a:r>
              <a:rPr lang="es-ES" sz="1400" b="1" dirty="0"/>
              <a:t> Variables)</a:t>
            </a:r>
            <a:r>
              <a:rPr lang="es-ES" sz="1400" dirty="0"/>
              <a:t>:</a:t>
            </a:r>
            <a:br>
              <a:rPr lang="es-ES" sz="1400" dirty="0"/>
            </a:br>
            <a:r>
              <a:rPr lang="es-ES" sz="1400" b="1" dirty="0" err="1"/>
              <a:t>Operator</a:t>
            </a:r>
            <a:r>
              <a:rPr lang="es-ES" sz="1400" dirty="0"/>
              <a:t>: Esta variable puede representar al operador que está manejando la máquina. Podría tener valores que identifiquen a diferentes operadores, como identificadores únicos o códigos asignados a cada operador.</a:t>
            </a:r>
            <a:br>
              <a:rPr lang="es-ES" sz="1400" dirty="0"/>
            </a:br>
            <a:r>
              <a:rPr lang="es-ES" sz="1400" b="1" dirty="0"/>
              <a:t>Measure2</a:t>
            </a:r>
            <a:r>
              <a:rPr lang="es-ES" sz="1400" dirty="0"/>
              <a:t>: Aunque es llamada "</a:t>
            </a:r>
            <a:r>
              <a:rPr lang="es-ES" sz="1400" dirty="0" err="1"/>
              <a:t>Measure</a:t>
            </a:r>
            <a:r>
              <a:rPr lang="es-ES" sz="1400" dirty="0"/>
              <a:t>", sus valores 0, 1, 2 y 3 es una variable categórica. Representaría un estado categórico de la máquina, como diferentes modos de operación o niveles de alerta.</a:t>
            </a:r>
            <a:br>
              <a:rPr lang="es-ES" sz="1400" dirty="0"/>
            </a:br>
            <a:r>
              <a:rPr lang="es-ES" sz="1400" b="1" dirty="0"/>
              <a:t>Measure3</a:t>
            </a:r>
            <a:r>
              <a:rPr lang="es-ES" sz="1400" dirty="0"/>
              <a:t>: Similar a Measure2 es categórica. Representa otro tipo de estado categórico de la máquina o un componente específico de la misma.</a:t>
            </a:r>
            <a:br>
              <a:rPr lang="es-ES" sz="1400" dirty="0"/>
            </a:br>
            <a:r>
              <a:rPr lang="es-ES" sz="1400" b="1" dirty="0" err="1"/>
              <a:t>Failure</a:t>
            </a:r>
            <a:r>
              <a:rPr lang="es-ES" sz="1400" dirty="0"/>
              <a:t>: Esta variable indica si la máquina falló o no. Típicamente, tendrá valores binarios (0 para no falla y 1 para falla), aunque en nuestro caso puede tener más valores que podrían indicar tipos diferentes de fallas.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09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-545274" y="-85487"/>
            <a:ext cx="12188952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13E8C629-1D0C-7D11-F80E-B7E0D7E0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839" y="1972938"/>
            <a:ext cx="7060135" cy="3285207"/>
          </a:xfrm>
        </p:spPr>
        <p:txBody>
          <a:bodyPr/>
          <a:lstStyle/>
          <a:p>
            <a:r>
              <a:rPr lang="es-ES" sz="1400" b="1" dirty="0" err="1"/>
              <a:t>Integer</a:t>
            </a:r>
            <a:r>
              <a:rPr lang="es-ES" sz="1400" b="1" dirty="0"/>
              <a:t> Variables (</a:t>
            </a:r>
            <a:r>
              <a:rPr lang="es-ES" sz="1400" b="1" dirty="0" err="1"/>
              <a:t>Continuous</a:t>
            </a:r>
            <a:r>
              <a:rPr lang="es-ES" sz="1400" b="1" dirty="0"/>
              <a:t> Variables)</a:t>
            </a:r>
            <a:r>
              <a:rPr lang="es-ES" sz="1400" dirty="0"/>
              <a:t>:</a:t>
            </a:r>
            <a:br>
              <a:rPr lang="es-ES" sz="1400" dirty="0"/>
            </a:br>
            <a:r>
              <a:rPr lang="es-ES" sz="1400" b="1" dirty="0" err="1"/>
              <a:t>Temperature</a:t>
            </a:r>
            <a:r>
              <a:rPr lang="es-ES" sz="1400" b="1" dirty="0"/>
              <a:t>, </a:t>
            </a:r>
            <a:r>
              <a:rPr lang="es-ES" sz="1400" b="1" dirty="0" err="1"/>
              <a:t>Humidity</a:t>
            </a:r>
            <a:r>
              <a:rPr lang="es-ES" sz="1400" dirty="0"/>
              <a:t>: Estas variables probablemente representan condiciones ambientales que pueden afectar el funcionamiento de la máquina.</a:t>
            </a:r>
            <a:br>
              <a:rPr lang="es-ES" sz="1400" dirty="0"/>
            </a:br>
            <a:r>
              <a:rPr lang="es-ES" sz="1400" b="1" dirty="0"/>
              <a:t>Measure1, Measure4, Measure5, Measure6, Measure7, Measure8, Measure9, Measure10, Measure11, Measure12, Measure13, Measure14, Measure15</a:t>
            </a:r>
            <a:r>
              <a:rPr lang="es-ES" sz="1400" dirty="0"/>
              <a:t>: Estas variables son medidas que varían entre 180 y 2000 aproximadamente. Son lecturas de sensores que miden diferentes aspectos del funcionamiento de la máquina, como presión, velocidad, vibración, corriente eléctrica.</a:t>
            </a:r>
            <a:br>
              <a:rPr lang="es-ES" sz="1400" dirty="0"/>
            </a:br>
            <a:r>
              <a:rPr lang="es-ES" sz="1400" b="1" dirty="0" err="1"/>
              <a:t>Hours</a:t>
            </a:r>
            <a:r>
              <a:rPr lang="es-ES" sz="1400" b="1" dirty="0"/>
              <a:t> </a:t>
            </a:r>
            <a:r>
              <a:rPr lang="es-ES" sz="1400" b="1" dirty="0" err="1"/>
              <a:t>Since</a:t>
            </a:r>
            <a:r>
              <a:rPr lang="es-ES" sz="1400" b="1" dirty="0"/>
              <a:t> </a:t>
            </a:r>
            <a:r>
              <a:rPr lang="es-ES" sz="1400" b="1" dirty="0" err="1"/>
              <a:t>Previous</a:t>
            </a:r>
            <a:r>
              <a:rPr lang="es-ES" sz="1400" b="1" dirty="0"/>
              <a:t> </a:t>
            </a:r>
            <a:r>
              <a:rPr lang="es-ES" sz="1400" b="1" dirty="0" err="1"/>
              <a:t>Failure</a:t>
            </a:r>
            <a:r>
              <a:rPr lang="es-ES" sz="1400" dirty="0"/>
              <a:t>: Esta variable representa el tiempo en horas desde la última falla de la máquina. Es una medida temporal que nos va a ser útil para predecir la probabilidad de una próxima falla basándonos en patrones históricos de fallas.</a:t>
            </a:r>
          </a:p>
        </p:txBody>
      </p:sp>
    </p:spTree>
    <p:extLst>
      <p:ext uri="{BB962C8B-B14F-4D97-AF65-F5344CB8AC3E}">
        <p14:creationId xmlns:p14="http://schemas.microsoft.com/office/powerpoint/2010/main" val="384017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-545274" y="-85487"/>
            <a:ext cx="12188952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13E8C629-1D0C-7D11-F80E-B7E0D7E0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839" y="1972938"/>
            <a:ext cx="7060135" cy="3285207"/>
          </a:xfrm>
        </p:spPr>
        <p:txBody>
          <a:bodyPr/>
          <a:lstStyle/>
          <a:p>
            <a:r>
              <a:rPr lang="es-ES" sz="1400" dirty="0"/>
              <a:t>Para darle más contexto a cada una de las medidas, especulamos sobre lo que podrían representar basándonos en sus rangos de valores:</a:t>
            </a:r>
            <a:br>
              <a:rPr lang="es-ES" sz="1400" dirty="0"/>
            </a:br>
            <a:r>
              <a:rPr lang="es-ES" sz="1400" b="1" dirty="0"/>
              <a:t>Measure2 y Measure3</a:t>
            </a:r>
            <a:r>
              <a:rPr lang="es-ES" sz="1400" dirty="0"/>
              <a:t>: Dados los valores discretos 0, 1, 2 y 3, podrían ser indicadores de estados operacionales o condiciones de componentes. Por ejemplo:</a:t>
            </a:r>
            <a:br>
              <a:rPr lang="es-ES" sz="1400" dirty="0"/>
            </a:br>
            <a:r>
              <a:rPr lang="es-ES" sz="1400" dirty="0"/>
              <a:t>Measure2 podría ser un estado de mantenimiento (0: No necesita mantenimiento, 1: Mantenimiento leve, 2: Mantenimiento moderado, 3: Mantenimiento urgente).</a:t>
            </a:r>
            <a:br>
              <a:rPr lang="es-ES" sz="1400" dirty="0"/>
            </a:br>
            <a:r>
              <a:rPr lang="es-ES" sz="1400" dirty="0"/>
              <a:t>Measure3 podría indicar la calidad del material procesado (0: Muy bajo, 1: Bajo, 2: Medio, 3: Alto).</a:t>
            </a:r>
          </a:p>
        </p:txBody>
      </p:sp>
    </p:spTree>
    <p:extLst>
      <p:ext uri="{BB962C8B-B14F-4D97-AF65-F5344CB8AC3E}">
        <p14:creationId xmlns:p14="http://schemas.microsoft.com/office/powerpoint/2010/main" val="36921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5CB16-F752-A0FE-7EC3-5FE47E7C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2" r="-1" b="-1"/>
          <a:stretch/>
        </p:blipFill>
        <p:spPr>
          <a:xfrm>
            <a:off x="-545274" y="-85487"/>
            <a:ext cx="12188952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DE662-3EC0-1F32-70C8-9450BD6A69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26039" y="1982449"/>
            <a:ext cx="819006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elocidad del motor en RPM (revoluciones por minuto).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Measure4: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resión del sistema hidráulico en PSI (libras por pulgada cuadrada).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Measure5: Temperatura del aceite del motor en grados Fahrenheit.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Measure6: Nivel de vibración en mm/s (milímetros por segundo).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Measure7: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orriente eléctrica en amperios.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Measure8: Humedad relativa dentro de una parte específica de la máquina.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Measure9: Presión del aire en un compresor en PSI.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Measure10: Carga en kilogramos soportada por una parte de la máquina.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Measure11: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lujo de aceite en litros por minuto.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Measure12: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oltaje de funcionamiento en voltios.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Measure13: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esgaste de un componente en micras.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Measure14: </a:t>
            </a:r>
            <a:r>
              <a:rPr lang="es-ES" altLang="es-ES" sz="1400" b="0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recuencia de vibración en Hz.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Measure15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altLang="es-ES" sz="1400" b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elocidad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 flujo de un gas en metros por segundo.</a:t>
            </a:r>
          </a:p>
        </p:txBody>
      </p:sp>
    </p:spTree>
    <p:extLst>
      <p:ext uri="{BB962C8B-B14F-4D97-AF65-F5344CB8AC3E}">
        <p14:creationId xmlns:p14="http://schemas.microsoft.com/office/powerpoint/2010/main" val="31818199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Meiryo</vt:lpstr>
      <vt:lpstr>Arial</vt:lpstr>
      <vt:lpstr>Corbel</vt:lpstr>
      <vt:lpstr>SketchLinesVTI</vt:lpstr>
      <vt:lpstr> </vt:lpstr>
      <vt:lpstr> ¿Que nos cuesta parar nuestra producción?</vt:lpstr>
      <vt:lpstr> ¿Cuanto dinero se ahorra una empresa a la hora de prevenir que la máquina de producción se deteriore o estropee?</vt:lpstr>
      <vt:lpstr> ¿Que nos cuesta para nuestra producción?</vt:lpstr>
      <vt:lpstr>Para explicar las diferencias entre las variables de nuestro dataset y darle contexto a lo que pueden representar cada una de las medidas, comencemos con una clasificación general de las variables: Factor Variables (Categorical Variables): Operator: Esta variable puede representar al operador que está manejando la máquina. Podría tener valores que identifiquen a diferentes operadores, como identificadores únicos o códigos asignados a cada operador. Measure2: Aunque es llamada "Measure", sus valores 0, 1, 2 y 3 es una variable categórica. Representaría un estado categórico de la máquina, como diferentes modos de operación o niveles de alerta. Measure3: Similar a Measure2 es categórica. Representa otro tipo de estado categórico de la máquina o un componente específico de la misma. Failure: Esta variable indica si la máquina falló o no. Típicamente, tendrá valores binarios (0 para no falla y 1 para falla), aunque en nuestro caso puede tener más valores que podrían indicar tipos diferentes de fallas.</vt:lpstr>
      <vt:lpstr>Integer Variables (Continuous Variables): Temperature, Humidity: Estas variables probablemente representan condiciones ambientales que pueden afectar el funcionamiento de la máquina. Measure1, Measure4, Measure5, Measure6, Measure7, Measure8, Measure9, Measure10, Measure11, Measure12, Measure13, Measure14, Measure15: Estas variables son medidas que varían entre 180 y 2000 aproximadamente. Son lecturas de sensores que miden diferentes aspectos del funcionamiento de la máquina, como presión, velocidad, vibración, corriente eléctrica. Hours Since Previous Failure: Esta variable representa el tiempo en horas desde la última falla de la máquina. Es una medida temporal que nos va a ser útil para predecir la probabilidad de una próxima falla basándonos en patrones históricos de fallas.</vt:lpstr>
      <vt:lpstr>Para darle más contexto a cada una de las medidas, especulamos sobre lo que podrían representar basándonos en sus rangos de valores: Measure2 y Measure3: Dados los valores discretos 0, 1, 2 y 3, podrían ser indicadores de estados operacionales o condiciones de componentes. Por ejemplo: Measure2 podría ser un estado de mantenimiento (0: No necesita mantenimiento, 1: Mantenimiento leve, 2: Mantenimiento moderado, 3: Mantenimiento urgente). Measure3 podría indicar la calidad del material procesado (0: Muy bajo, 1: Bajo, 2: Medio, 3: Alto).</vt:lpstr>
      <vt:lpstr>Measure1: Velocidad del motor en RPM (revoluciones por minuto). Measure4: Presión del sistema hidráulico en PSI (libras por pulgada cuadrada). Measure5: Temperatura del aceite del motor en grados Fahrenheit. Measure6: Nivel de vibración en mm/s (milímetros por segundo). Measure7: Corriente eléctrica en amperios. Measure8: Humedad relativa dentro de una parte específica de la máquina. Measure9: Presión del aire en un compresor en PSI. Measure10: Carga en kilogramos soportada por una parte de la máquina. Measure11: Flujo de aceite en litros por minuto. Measure12: Voltaje de funcionamiento en voltios. Measure13: Desgaste de un componente en micras. Measure14: Frecuencia de vibración en Hz. Measure15: Velocidad del flujo de un gas en metros por segundo.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Lyes Taibi Kebouchi</dc:creator>
  <cp:lastModifiedBy>Lyes Taibi Kebouchi</cp:lastModifiedBy>
  <cp:revision>2</cp:revision>
  <dcterms:created xsi:type="dcterms:W3CDTF">2024-05-22T16:14:22Z</dcterms:created>
  <dcterms:modified xsi:type="dcterms:W3CDTF">2024-05-22T16:53:24Z</dcterms:modified>
</cp:coreProperties>
</file>