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59" r:id="rId1"/>
  </p:sldMasterIdLst>
  <p:notesMasterIdLst>
    <p:notesMasterId r:id="rId25"/>
  </p:notes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58" r:id="rId9"/>
    <p:sldId id="277" r:id="rId10"/>
    <p:sldId id="259" r:id="rId11"/>
    <p:sldId id="260" r:id="rId12"/>
    <p:sldId id="279" r:id="rId13"/>
    <p:sldId id="262" r:id="rId14"/>
    <p:sldId id="278" r:id="rId15"/>
    <p:sldId id="273" r:id="rId16"/>
    <p:sldId id="286" r:id="rId17"/>
    <p:sldId id="287" r:id="rId18"/>
    <p:sldId id="289" r:id="rId19"/>
    <p:sldId id="270" r:id="rId20"/>
    <p:sldId id="271" r:id="rId21"/>
    <p:sldId id="292" r:id="rId22"/>
    <p:sldId id="288" r:id="rId23"/>
    <p:sldId id="290" r:id="rId24"/>
  </p:sldIdLst>
  <p:sldSz cx="9144000" cy="6858000" type="screen4x3"/>
  <p:notesSz cx="6858000" cy="9144000"/>
  <p:embeddedFontLst>
    <p:embeddedFont>
      <p:font typeface="Arial Unicode MS" panose="02020500000000000000" charset="-120"/>
      <p:regular r:id="rId26"/>
    </p:embeddedFont>
    <p:embeddedFont>
      <p:font typeface="YaHei Consolas Hybrid" panose="02020500000000000000" charset="-120"/>
      <p:regular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Helvetica" panose="020B0604020202020204" pitchFamily="34" charset="0"/>
      <p:regular r:id="rId32"/>
      <p:bold r:id="rId33"/>
      <p:italic r:id="rId34"/>
      <p:boldItalic r:id="rId35"/>
    </p:embeddedFont>
  </p:embeddedFont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1400" b="1" i="1" kern="1200">
        <a:solidFill>
          <a:schemeClr val="folHlink"/>
        </a:solidFill>
        <a:latin typeface="Times New Roman" pitchFamily="18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b="1" i="1" kern="1200">
        <a:solidFill>
          <a:schemeClr val="folHlink"/>
        </a:solidFill>
        <a:latin typeface="Times New Roman" pitchFamily="18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b="1" i="1" kern="1200">
        <a:solidFill>
          <a:schemeClr val="folHlink"/>
        </a:solidFill>
        <a:latin typeface="Times New Roman" pitchFamily="18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b="1" i="1" kern="1200">
        <a:solidFill>
          <a:schemeClr val="folHlink"/>
        </a:solidFill>
        <a:latin typeface="Times New Roman" pitchFamily="18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b="1" i="1" kern="1200">
        <a:solidFill>
          <a:schemeClr val="folHlink"/>
        </a:solidFill>
        <a:latin typeface="Times New Roman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sz="1400" b="1" i="1" kern="1200">
        <a:solidFill>
          <a:schemeClr val="folHlink"/>
        </a:solidFill>
        <a:latin typeface="Times New Roman" pitchFamily="18" charset="0"/>
        <a:ea typeface="新細明體" charset="-120"/>
        <a:cs typeface="+mn-cs"/>
      </a:defRPr>
    </a:lvl6pPr>
    <a:lvl7pPr marL="2743200" algn="l" defTabSz="914400" rtl="0" eaLnBrk="1" latinLnBrk="0" hangingPunct="1">
      <a:defRPr sz="1400" b="1" i="1" kern="1200">
        <a:solidFill>
          <a:schemeClr val="folHlink"/>
        </a:solidFill>
        <a:latin typeface="Times New Roman" pitchFamily="18" charset="0"/>
        <a:ea typeface="新細明體" charset="-120"/>
        <a:cs typeface="+mn-cs"/>
      </a:defRPr>
    </a:lvl7pPr>
    <a:lvl8pPr marL="3200400" algn="l" defTabSz="914400" rtl="0" eaLnBrk="1" latinLnBrk="0" hangingPunct="1">
      <a:defRPr sz="1400" b="1" i="1" kern="1200">
        <a:solidFill>
          <a:schemeClr val="folHlink"/>
        </a:solidFill>
        <a:latin typeface="Times New Roman" pitchFamily="18" charset="0"/>
        <a:ea typeface="新細明體" charset="-120"/>
        <a:cs typeface="+mn-cs"/>
      </a:defRPr>
    </a:lvl8pPr>
    <a:lvl9pPr marL="3657600" algn="l" defTabSz="914400" rtl="0" eaLnBrk="1" latinLnBrk="0" hangingPunct="1">
      <a:defRPr sz="1400" b="1" i="1" kern="1200">
        <a:solidFill>
          <a:schemeClr val="folHlink"/>
        </a:solidFill>
        <a:latin typeface="Times New Roman" pitchFamily="18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929F9F4-4A8F-4326-A1B4-22849713DDAB}" styleName="深色樣式 1 - 輔色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樣式 1 - 輔色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5" d="100"/>
          <a:sy n="85" d="100"/>
        </p:scale>
        <p:origin x="14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81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F1B81002-07E9-4C40-ACA4-774F8AA54594}" type="datetimeFigureOut">
              <a:rPr lang="zh-TW" altLang="en-US"/>
              <a:pPr>
                <a:defRPr/>
              </a:pPr>
              <a:t>2021/6/16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05E61BC0-826A-4058-B205-8041C1856F7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7233A-C4AA-4C9C-81C9-22B81AC9CB78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/40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98500" y="1493838"/>
            <a:ext cx="3810000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60900" y="1493838"/>
            <a:ext cx="3810000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09005C-CD03-4534-97FE-3EB52EC0CA65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/40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CD36C-BD43-4C85-AF22-7DDF2CAA5E0A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/40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7E5A4-29DE-471C-AE7D-B765EF60796A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/40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7C6D3-5C03-40BA-9BFB-7B8AA9BBDBAA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/40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5A67C-E105-402E-B1AF-A60CB26DC9E2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/40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967D2-40BF-47E5-B15C-1876D6FB61E8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/40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901C0-632A-4339-BB6E-F7DDAEDDB189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/40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21450" y="533400"/>
            <a:ext cx="1949450" cy="588486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69925" y="533400"/>
            <a:ext cx="5699125" cy="588486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26A733-E7D3-4B80-A24C-12B7BC7CA5F5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/40</a:t>
            </a: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9925" y="533400"/>
            <a:ext cx="77724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493838"/>
            <a:ext cx="7772400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85025" y="6486525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800" i="0">
                <a:solidFill>
                  <a:srgbClr val="FF9933"/>
                </a:solidFill>
                <a:latin typeface="+mn-lt"/>
              </a:defRPr>
            </a:lvl1pPr>
          </a:lstStyle>
          <a:p>
            <a:pPr>
              <a:defRPr/>
            </a:pPr>
            <a:fld id="{01072082-3511-4392-AAC8-3225657230A2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/40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transition>
    <p:wipe dir="r"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Helvetica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Helvetica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Helvetica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Helvetica" pitchFamily="34" charset="0"/>
          <a:ea typeface="新細明體" charset="-12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Helvetica" pitchFamily="34" charset="0"/>
          <a:ea typeface="新細明體" charset="-12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Helvetica" pitchFamily="34" charset="0"/>
          <a:ea typeface="新細明體" charset="-12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Helvetica" pitchFamily="34" charset="0"/>
          <a:ea typeface="新細明體" charset="-12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Helvetica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-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gorithmic-solutions.info/leda_manual/manual.html" TargetMode="External"/><Relationship Id="rId2" Type="http://schemas.openxmlformats.org/officeDocument/2006/relationships/hyperlink" Target="http://www.algorithmic-solutions.com/leda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pi-inf.mpg.de/~mehlhorn/LEDAbook.html" TargetMode="External"/><Relationship Id="rId4" Type="http://schemas.openxmlformats.org/officeDocument/2006/relationships/hyperlink" Target="http://www.algorithmic-solutions.info/leda_guide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zh-TW" sz="3200">
                <a:latin typeface="Helvetica"/>
                <a:ea typeface="新細明體" charset="-120"/>
              </a:rPr>
              <a:t>Library of Efficient Data types and Algorithms (LEDA)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729413" cy="1754188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zh-TW">
              <a:latin typeface="Helvetica"/>
              <a:ea typeface="新細明體" charset="-120"/>
            </a:endParaRP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>
                <a:latin typeface="Helvetica"/>
                <a:ea typeface="新細明體" charset="-120"/>
              </a:rPr>
              <a:t>Graph Data Structure</a:t>
            </a:r>
            <a:endParaRPr lang="zh-TW" altLang="en-US">
              <a:latin typeface="Helvetica"/>
              <a:ea typeface="新細明體" charset="-120"/>
            </a:endParaRPr>
          </a:p>
        </p:txBody>
      </p:sp>
      <p:sp>
        <p:nvSpPr>
          <p:cNvPr id="23554" name="內容版面配置區 2"/>
          <p:cNvSpPr>
            <a:spLocks noGrp="1"/>
          </p:cNvSpPr>
          <p:nvPr>
            <p:ph idx="4294967295"/>
          </p:nvPr>
        </p:nvSpPr>
        <p:spPr>
          <a:xfrm>
            <a:off x="698500" y="1493838"/>
            <a:ext cx="7772400" cy="5248275"/>
          </a:xfrm>
        </p:spPr>
        <p:txBody>
          <a:bodyPr/>
          <a:lstStyle/>
          <a:p>
            <a:r>
              <a:rPr lang="en-US" altLang="zh-TW">
                <a:latin typeface="Helvetica"/>
                <a:ea typeface="新細明體" charset="-120"/>
              </a:rPr>
              <a:t>Node</a:t>
            </a:r>
          </a:p>
          <a:p>
            <a:pPr lvl="1"/>
            <a:r>
              <a:rPr lang="en-US" altLang="zh-TW">
                <a:latin typeface="Helvetica"/>
                <a:ea typeface="新細明體" charset="-120"/>
              </a:rPr>
              <a:t>Node name</a:t>
            </a:r>
          </a:p>
          <a:p>
            <a:pPr lvl="1"/>
            <a:r>
              <a:rPr lang="en-US" altLang="zh-TW">
                <a:latin typeface="Helvetica"/>
                <a:ea typeface="新細明體" charset="-120"/>
              </a:rPr>
              <a:t>Neighbor</a:t>
            </a:r>
          </a:p>
          <a:p>
            <a:pPr lvl="1"/>
            <a:r>
              <a:rPr lang="en-US" altLang="zh-TW">
                <a:latin typeface="Helvetica"/>
                <a:ea typeface="新細明體" charset="-120"/>
              </a:rPr>
              <a:t>Serial number</a:t>
            </a:r>
          </a:p>
          <a:p>
            <a:pPr lvl="1"/>
            <a:r>
              <a:rPr lang="en-US" altLang="zh-TW">
                <a:latin typeface="Helvetica"/>
                <a:ea typeface="新細明體" charset="-120"/>
              </a:rPr>
              <a:t>Weight</a:t>
            </a:r>
          </a:p>
          <a:p>
            <a:r>
              <a:rPr lang="en-US" altLang="zh-TW">
                <a:latin typeface="Helvetica"/>
                <a:ea typeface="新細明體" charset="-120"/>
              </a:rPr>
              <a:t>Edge</a:t>
            </a:r>
          </a:p>
          <a:p>
            <a:pPr lvl="1"/>
            <a:r>
              <a:rPr lang="en-US" altLang="zh-TW">
                <a:latin typeface="Helvetica"/>
                <a:ea typeface="新細明體" charset="-120"/>
              </a:rPr>
              <a:t>Edge name</a:t>
            </a:r>
          </a:p>
          <a:p>
            <a:pPr lvl="1"/>
            <a:r>
              <a:rPr lang="en-US" altLang="zh-TW">
                <a:latin typeface="Helvetica"/>
                <a:ea typeface="新細明體" charset="-120"/>
              </a:rPr>
              <a:t>Serial number</a:t>
            </a:r>
          </a:p>
          <a:p>
            <a:pPr lvl="1"/>
            <a:r>
              <a:rPr lang="en-US" altLang="zh-TW">
                <a:latin typeface="Helvetica"/>
                <a:ea typeface="新細明體" charset="-120"/>
              </a:rPr>
              <a:t>Weight</a:t>
            </a:r>
          </a:p>
          <a:p>
            <a:pPr lvl="1"/>
            <a:r>
              <a:rPr lang="en-US" altLang="zh-TW">
                <a:latin typeface="Helvetica"/>
                <a:ea typeface="新細明體" charset="-120"/>
              </a:rPr>
              <a:t>Source</a:t>
            </a:r>
          </a:p>
          <a:p>
            <a:pPr lvl="1"/>
            <a:r>
              <a:rPr lang="en-US" altLang="zh-TW">
                <a:latin typeface="Helvetica"/>
                <a:ea typeface="新細明體" charset="-120"/>
              </a:rPr>
              <a:t>Sink</a:t>
            </a:r>
          </a:p>
          <a:p>
            <a:pPr lvl="1"/>
            <a:endParaRPr lang="en-US" altLang="zh-TW">
              <a:latin typeface="Helvetica"/>
              <a:ea typeface="新細明體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427538" y="1628775"/>
            <a:ext cx="4105275" cy="2160588"/>
          </a:xfrm>
          <a:prstGeom prst="rect">
            <a:avLst/>
          </a:prstGeom>
          <a:solidFill>
            <a:schemeClr val="accent4">
              <a:lumMod val="2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en-US" altLang="zh-TW" sz="1500" i="0">
                <a:solidFill>
                  <a:srgbClr val="FF00FF"/>
                </a:solidFill>
                <a:latin typeface="YaHei Consolas Hybrid"/>
                <a:ea typeface="新細明體" charset="-120"/>
              </a:rPr>
              <a:t>class NODE</a:t>
            </a:r>
            <a:r>
              <a:rPr lang="en-US" altLang="zh-TW" sz="1500" i="0">
                <a:solidFill>
                  <a:schemeClr val="tx1"/>
                </a:solidFill>
                <a:latin typeface="YaHei Consolas Hybrid"/>
                <a:ea typeface="新細明體" charset="-120"/>
              </a:rPr>
              <a:t>{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TW" sz="1500" i="0">
                <a:solidFill>
                  <a:schemeClr val="tx1"/>
                </a:solidFill>
                <a:latin typeface="YaHei Consolas Hybrid"/>
                <a:ea typeface="新細明體" charset="-120"/>
              </a:rPr>
              <a:t>	string name;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TW" sz="1500" i="0">
                <a:solidFill>
                  <a:schemeClr val="tx1"/>
                </a:solidFill>
                <a:latin typeface="YaHei Consolas Hybrid"/>
                <a:ea typeface="新細明體" charset="-120"/>
              </a:rPr>
              <a:t>	vector&lt;NODE&gt; neighbor;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TW" sz="1500" i="0">
                <a:solidFill>
                  <a:schemeClr val="tx1"/>
                </a:solidFill>
                <a:latin typeface="YaHei Consolas Hybrid"/>
                <a:ea typeface="新細明體" charset="-120"/>
              </a:rPr>
              <a:t>	int sn;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TW" sz="1500" i="0">
                <a:solidFill>
                  <a:schemeClr val="tx1"/>
                </a:solidFill>
                <a:latin typeface="YaHei Consolas Hybrid"/>
                <a:ea typeface="新細明體" charset="-120"/>
              </a:rPr>
              <a:t>	int weight;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TW" sz="1500" i="0">
                <a:solidFill>
                  <a:schemeClr val="tx1"/>
                </a:solidFill>
                <a:latin typeface="YaHei Consolas Hybrid"/>
                <a:ea typeface="新細明體" charset="-120"/>
              </a:rPr>
              <a:t>};</a:t>
            </a:r>
            <a:endParaRPr lang="zh-TW" altLang="en-US" sz="1500" i="0">
              <a:solidFill>
                <a:schemeClr val="tx1"/>
              </a:solidFill>
              <a:latin typeface="YaHei Consolas Hybrid"/>
              <a:ea typeface="新細明體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427538" y="4005263"/>
            <a:ext cx="4105275" cy="2447925"/>
          </a:xfrm>
          <a:prstGeom prst="rect">
            <a:avLst/>
          </a:prstGeom>
          <a:solidFill>
            <a:schemeClr val="accent4">
              <a:lumMod val="2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en-US" altLang="zh-TW" sz="1500" i="0">
                <a:solidFill>
                  <a:srgbClr val="FF00FF"/>
                </a:solidFill>
                <a:latin typeface="YaHei Consolas Hybrid"/>
                <a:ea typeface="新細明體" charset="-120"/>
              </a:rPr>
              <a:t>class EDGE </a:t>
            </a:r>
            <a:r>
              <a:rPr lang="en-US" altLang="zh-TW" sz="1500" i="0">
                <a:solidFill>
                  <a:schemeClr val="tx1"/>
                </a:solidFill>
                <a:latin typeface="YaHei Consolas Hybrid"/>
                <a:ea typeface="新細明體" charset="-120"/>
              </a:rPr>
              <a:t>{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TW" sz="1500" i="0">
                <a:solidFill>
                  <a:schemeClr val="tx1"/>
                </a:solidFill>
                <a:latin typeface="YaHei Consolas Hybrid"/>
                <a:ea typeface="新細明體" charset="-120"/>
              </a:rPr>
              <a:t>	string name;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TW" sz="1500" i="0">
                <a:solidFill>
                  <a:schemeClr val="tx1"/>
                </a:solidFill>
                <a:latin typeface="YaHei Consolas Hybrid"/>
                <a:ea typeface="新細明體" charset="-120"/>
              </a:rPr>
              <a:t>	int sn;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TW" sz="1500" i="0">
                <a:solidFill>
                  <a:schemeClr val="tx1"/>
                </a:solidFill>
                <a:latin typeface="YaHei Consolas Hybrid"/>
                <a:ea typeface="新細明體" charset="-120"/>
              </a:rPr>
              <a:t>	int weight;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TW" sz="1500" i="0">
                <a:solidFill>
                  <a:schemeClr val="tx1"/>
                </a:solidFill>
                <a:latin typeface="YaHei Consolas Hybrid"/>
                <a:ea typeface="新細明體" charset="-120"/>
              </a:rPr>
              <a:t>	NODE source;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TW" sz="1500" i="0">
                <a:solidFill>
                  <a:schemeClr val="tx1"/>
                </a:solidFill>
                <a:latin typeface="YaHei Consolas Hybrid"/>
                <a:ea typeface="新細明體" charset="-120"/>
              </a:rPr>
              <a:t>	NODE sink;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TW" sz="1500" i="0">
                <a:solidFill>
                  <a:schemeClr val="tx1"/>
                </a:solidFill>
                <a:latin typeface="YaHei Consolas Hybrid"/>
                <a:ea typeface="新細明體" charset="-120"/>
              </a:rPr>
              <a:t>};</a:t>
            </a:r>
            <a:endParaRPr lang="zh-TW" altLang="en-US" sz="1500" i="0">
              <a:solidFill>
                <a:schemeClr val="tx1"/>
              </a:solidFill>
              <a:latin typeface="YaHei Consolas Hybrid"/>
              <a:ea typeface="新細明體" charset="-120"/>
            </a:endParaRPr>
          </a:p>
        </p:txBody>
      </p:sp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>
                <a:latin typeface="Helvetica"/>
                <a:ea typeface="新細明體" charset="-120"/>
              </a:rPr>
              <a:t>Basic Graph Operation</a:t>
            </a:r>
            <a:endParaRPr lang="zh-TW" altLang="en-US">
              <a:latin typeface="Helvetica"/>
              <a:ea typeface="新細明體" charset="-120"/>
            </a:endParaRPr>
          </a:p>
        </p:txBody>
      </p:sp>
      <p:sp>
        <p:nvSpPr>
          <p:cNvPr id="24578" name="內容版面配置區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zh-TW">
                <a:latin typeface="Helvetica"/>
                <a:ea typeface="新細明體" charset="-120"/>
              </a:rPr>
              <a:t>Insert a node</a:t>
            </a:r>
          </a:p>
          <a:p>
            <a:r>
              <a:rPr lang="en-US" altLang="zh-TW">
                <a:latin typeface="Helvetica"/>
                <a:ea typeface="新細明體" charset="-120"/>
              </a:rPr>
              <a:t>Delete a node</a:t>
            </a:r>
          </a:p>
          <a:p>
            <a:r>
              <a:rPr lang="en-US" altLang="zh-TW">
                <a:latin typeface="Helvetica"/>
                <a:ea typeface="新細明體" charset="-120"/>
              </a:rPr>
              <a:t>Insert an edge</a:t>
            </a:r>
          </a:p>
          <a:p>
            <a:r>
              <a:rPr lang="en-US" altLang="zh-TW">
                <a:latin typeface="Helvetica"/>
                <a:ea typeface="新細明體" charset="-120"/>
              </a:rPr>
              <a:t>Delete an edge</a:t>
            </a:r>
          </a:p>
        </p:txBody>
      </p:sp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>
                <a:latin typeface="Helvetica"/>
                <a:ea typeface="新細明體" charset="-120"/>
              </a:rPr>
              <a:t>Graphs</a:t>
            </a:r>
          </a:p>
        </p:txBody>
      </p:sp>
      <p:sp>
        <p:nvSpPr>
          <p:cNvPr id="16005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TW" sz="1800">
                <a:solidFill>
                  <a:schemeClr val="folHlink"/>
                </a:solidFill>
                <a:latin typeface="Helvetica"/>
                <a:ea typeface="新細明體" charset="-120"/>
              </a:rPr>
              <a:t>GRAPH&lt;string, string&gt;</a:t>
            </a:r>
            <a:r>
              <a:rPr lang="en-US" altLang="zh-TW" sz="1800">
                <a:latin typeface="Helvetica"/>
                <a:ea typeface="新細明體" charset="-120"/>
              </a:rPr>
              <a:t> G;</a:t>
            </a:r>
          </a:p>
          <a:p>
            <a:pPr>
              <a:buFontTx/>
              <a:buNone/>
            </a:pPr>
            <a:r>
              <a:rPr lang="en-US" altLang="zh-TW" sz="1800">
                <a:solidFill>
                  <a:schemeClr val="folHlink"/>
                </a:solidFill>
                <a:latin typeface="Helvetica"/>
                <a:ea typeface="新細明體" charset="-120"/>
              </a:rPr>
              <a:t>node</a:t>
            </a:r>
            <a:r>
              <a:rPr lang="en-US" altLang="zh-TW" sz="1800">
                <a:latin typeface="Helvetica"/>
                <a:ea typeface="新細明體" charset="-120"/>
              </a:rPr>
              <a:t> n_temp1, n_temp2, n_temp3, n_temp4, n_temp5;</a:t>
            </a:r>
          </a:p>
          <a:p>
            <a:pPr>
              <a:buFontTx/>
              <a:buNone/>
            </a:pPr>
            <a:endParaRPr lang="en-US" altLang="zh-TW" sz="1800">
              <a:latin typeface="Helvetica"/>
              <a:ea typeface="新細明體" charset="-120"/>
            </a:endParaRPr>
          </a:p>
          <a:p>
            <a:pPr>
              <a:buFontTx/>
              <a:buNone/>
            </a:pPr>
            <a:r>
              <a:rPr lang="en-US" altLang="zh-TW" sz="1800">
                <a:latin typeface="Helvetica"/>
                <a:ea typeface="新細明體" charset="-120"/>
              </a:rPr>
              <a:t>n_temp1 = G.</a:t>
            </a:r>
            <a:r>
              <a:rPr lang="en-US" altLang="zh-TW" sz="1800">
                <a:solidFill>
                  <a:schemeClr val="folHlink"/>
                </a:solidFill>
                <a:latin typeface="Helvetica"/>
                <a:ea typeface="新細明體" charset="-120"/>
              </a:rPr>
              <a:t>new_node(“A”)</a:t>
            </a:r>
            <a:r>
              <a:rPr lang="en-US" altLang="zh-TW" sz="1800">
                <a:latin typeface="Helvetica"/>
                <a:ea typeface="新細明體" charset="-120"/>
              </a:rPr>
              <a:t>;</a:t>
            </a:r>
          </a:p>
          <a:p>
            <a:pPr>
              <a:buFontTx/>
              <a:buNone/>
            </a:pPr>
            <a:r>
              <a:rPr lang="en-US" altLang="zh-TW" sz="1800">
                <a:latin typeface="Helvetica"/>
                <a:ea typeface="新細明體" charset="-120"/>
              </a:rPr>
              <a:t>n_temp2 = G.new_node(“B”);</a:t>
            </a:r>
          </a:p>
          <a:p>
            <a:pPr>
              <a:buFontTx/>
              <a:buNone/>
            </a:pPr>
            <a:r>
              <a:rPr lang="en-US" altLang="zh-TW" sz="1800">
                <a:latin typeface="Helvetica"/>
                <a:ea typeface="新細明體" charset="-120"/>
              </a:rPr>
              <a:t>n_temp3 = G.new_node(“C”);</a:t>
            </a:r>
          </a:p>
          <a:p>
            <a:pPr>
              <a:buFontTx/>
              <a:buNone/>
            </a:pPr>
            <a:r>
              <a:rPr lang="en-US" altLang="zh-TW" sz="1800">
                <a:latin typeface="Helvetica"/>
                <a:ea typeface="新細明體" charset="-120"/>
              </a:rPr>
              <a:t>n_temp4 = G.new_node(“D”);</a:t>
            </a:r>
          </a:p>
          <a:p>
            <a:pPr>
              <a:buFontTx/>
              <a:buNone/>
            </a:pPr>
            <a:r>
              <a:rPr lang="en-US" altLang="zh-TW" sz="1800">
                <a:latin typeface="Helvetica"/>
                <a:ea typeface="新細明體" charset="-120"/>
              </a:rPr>
              <a:t>n_temp5 = G.new_node(“E”);</a:t>
            </a:r>
          </a:p>
          <a:p>
            <a:pPr>
              <a:buFontTx/>
              <a:buNone/>
            </a:pPr>
            <a:endParaRPr lang="en-US" altLang="zh-TW" sz="1800">
              <a:latin typeface="Helvetica"/>
              <a:ea typeface="新細明體" charset="-120"/>
            </a:endParaRPr>
          </a:p>
          <a:p>
            <a:pPr>
              <a:buFontTx/>
              <a:buNone/>
            </a:pPr>
            <a:r>
              <a:rPr lang="en-US" altLang="zh-TW" sz="1800">
                <a:latin typeface="Helvetica"/>
                <a:ea typeface="新細明體" charset="-120"/>
              </a:rPr>
              <a:t>G.</a:t>
            </a:r>
            <a:r>
              <a:rPr lang="en-US" altLang="zh-TW" sz="1800">
                <a:solidFill>
                  <a:schemeClr val="folHlink"/>
                </a:solidFill>
                <a:latin typeface="Helvetica"/>
                <a:ea typeface="新細明體" charset="-120"/>
              </a:rPr>
              <a:t>new_edge(n_temp1, n_temp2)</a:t>
            </a:r>
            <a:r>
              <a:rPr lang="en-US" altLang="zh-TW" sz="1800">
                <a:latin typeface="Helvetica"/>
                <a:ea typeface="新細明體" charset="-120"/>
              </a:rPr>
              <a:t>;</a:t>
            </a:r>
          </a:p>
          <a:p>
            <a:pPr>
              <a:buFontTx/>
              <a:buNone/>
            </a:pPr>
            <a:r>
              <a:rPr lang="en-US" altLang="zh-TW" sz="1800">
                <a:latin typeface="Helvetica"/>
                <a:ea typeface="新細明體" charset="-120"/>
              </a:rPr>
              <a:t>G.new_edge(n_temp2, n_temp3);</a:t>
            </a:r>
          </a:p>
          <a:p>
            <a:pPr>
              <a:buFontTx/>
              <a:buNone/>
            </a:pPr>
            <a:r>
              <a:rPr lang="en-US" altLang="zh-TW" sz="1800">
                <a:latin typeface="Helvetica"/>
                <a:ea typeface="新細明體" charset="-120"/>
              </a:rPr>
              <a:t>G.new_edge(n_temp3, n_temp4);</a:t>
            </a:r>
          </a:p>
          <a:p>
            <a:pPr>
              <a:buFontTx/>
              <a:buNone/>
            </a:pPr>
            <a:r>
              <a:rPr lang="en-US" altLang="zh-TW" sz="1800">
                <a:latin typeface="Helvetica"/>
                <a:ea typeface="新細明體" charset="-120"/>
              </a:rPr>
              <a:t>G.new_edge(n_temp3, n_temp5);</a:t>
            </a:r>
          </a:p>
        </p:txBody>
      </p:sp>
      <p:sp>
        <p:nvSpPr>
          <p:cNvPr id="1600516" name="Oval 4"/>
          <p:cNvSpPr>
            <a:spLocks noChangeArrowheads="1"/>
          </p:cNvSpPr>
          <p:nvPr/>
        </p:nvSpPr>
        <p:spPr bwMode="auto">
          <a:xfrm>
            <a:off x="4895850" y="3352800"/>
            <a:ext cx="668338" cy="636588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2400" i="0">
                <a:latin typeface="Helvetica"/>
              </a:rPr>
              <a:t>A</a:t>
            </a:r>
          </a:p>
        </p:txBody>
      </p:sp>
      <p:sp>
        <p:nvSpPr>
          <p:cNvPr id="1600517" name="Oval 5"/>
          <p:cNvSpPr>
            <a:spLocks noChangeArrowheads="1"/>
          </p:cNvSpPr>
          <p:nvPr/>
        </p:nvSpPr>
        <p:spPr bwMode="auto">
          <a:xfrm>
            <a:off x="4892675" y="4578350"/>
            <a:ext cx="668338" cy="636588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2400" i="0">
                <a:latin typeface="Helvetica"/>
              </a:rPr>
              <a:t>B</a:t>
            </a:r>
          </a:p>
        </p:txBody>
      </p:sp>
      <p:sp>
        <p:nvSpPr>
          <p:cNvPr id="1600518" name="Oval 6"/>
          <p:cNvSpPr>
            <a:spLocks noChangeArrowheads="1"/>
          </p:cNvSpPr>
          <p:nvPr/>
        </p:nvSpPr>
        <p:spPr bwMode="auto">
          <a:xfrm>
            <a:off x="6321425" y="3921125"/>
            <a:ext cx="668338" cy="636588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2400" i="0">
                <a:latin typeface="Helvetica"/>
              </a:rPr>
              <a:t>C</a:t>
            </a:r>
          </a:p>
        </p:txBody>
      </p:sp>
      <p:sp>
        <p:nvSpPr>
          <p:cNvPr id="1600519" name="Oval 7"/>
          <p:cNvSpPr>
            <a:spLocks noChangeArrowheads="1"/>
          </p:cNvSpPr>
          <p:nvPr/>
        </p:nvSpPr>
        <p:spPr bwMode="auto">
          <a:xfrm>
            <a:off x="7950200" y="3321050"/>
            <a:ext cx="668338" cy="636588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2400" i="0">
                <a:latin typeface="Helvetica"/>
              </a:rPr>
              <a:t>D</a:t>
            </a:r>
          </a:p>
        </p:txBody>
      </p:sp>
      <p:sp>
        <p:nvSpPr>
          <p:cNvPr id="1600520" name="Oval 8"/>
          <p:cNvSpPr>
            <a:spLocks noChangeArrowheads="1"/>
          </p:cNvSpPr>
          <p:nvPr/>
        </p:nvSpPr>
        <p:spPr bwMode="auto">
          <a:xfrm>
            <a:off x="7854950" y="4625975"/>
            <a:ext cx="668338" cy="636588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2400" i="0">
                <a:latin typeface="Helvetica"/>
              </a:rPr>
              <a:t>E</a:t>
            </a:r>
          </a:p>
        </p:txBody>
      </p:sp>
      <p:cxnSp>
        <p:nvCxnSpPr>
          <p:cNvPr id="1600521" name="AutoShape 9"/>
          <p:cNvCxnSpPr>
            <a:cxnSpLocks noChangeShapeType="1"/>
            <a:stCxn id="1600516" idx="6"/>
            <a:endCxn id="1600518" idx="2"/>
          </p:cNvCxnSpPr>
          <p:nvPr/>
        </p:nvCxnSpPr>
        <p:spPr bwMode="auto">
          <a:xfrm>
            <a:off x="5578475" y="3671888"/>
            <a:ext cx="728663" cy="5683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00522" name="AutoShape 10"/>
          <p:cNvCxnSpPr>
            <a:cxnSpLocks noChangeShapeType="1"/>
            <a:stCxn id="1600517" idx="6"/>
            <a:endCxn id="1600518" idx="2"/>
          </p:cNvCxnSpPr>
          <p:nvPr/>
        </p:nvCxnSpPr>
        <p:spPr bwMode="auto">
          <a:xfrm flipV="1">
            <a:off x="5575300" y="4240213"/>
            <a:ext cx="731838" cy="6572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00523" name="AutoShape 11"/>
          <p:cNvCxnSpPr>
            <a:cxnSpLocks noChangeShapeType="1"/>
            <a:stCxn id="1600518" idx="6"/>
            <a:endCxn id="1600519" idx="2"/>
          </p:cNvCxnSpPr>
          <p:nvPr/>
        </p:nvCxnSpPr>
        <p:spPr bwMode="auto">
          <a:xfrm flipV="1">
            <a:off x="7004050" y="3640138"/>
            <a:ext cx="931863" cy="6000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00524" name="AutoShape 12"/>
          <p:cNvCxnSpPr>
            <a:cxnSpLocks noChangeShapeType="1"/>
            <a:stCxn id="1600518" idx="6"/>
            <a:endCxn id="1600520" idx="2"/>
          </p:cNvCxnSpPr>
          <p:nvPr/>
        </p:nvCxnSpPr>
        <p:spPr bwMode="auto">
          <a:xfrm>
            <a:off x="7004050" y="4240213"/>
            <a:ext cx="836613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0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0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0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0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0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0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0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0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0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00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0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00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0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00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0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005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0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0516" grpId="0" animBg="1"/>
      <p:bldP spid="1600517" grpId="0" animBg="1"/>
      <p:bldP spid="1600518" grpId="0" animBg="1"/>
      <p:bldP spid="1600519" grpId="0" animBg="1"/>
      <p:bldP spid="16005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>
                <a:latin typeface="Helvetica"/>
                <a:ea typeface="新細明體" charset="-120"/>
              </a:rPr>
              <a:t>Graph Traversal Example</a:t>
            </a:r>
            <a:endParaRPr lang="zh-TW" altLang="en-US">
              <a:latin typeface="Helvetica"/>
              <a:ea typeface="新細明體" charset="-120"/>
            </a:endParaRPr>
          </a:p>
        </p:txBody>
      </p:sp>
      <p:sp>
        <p:nvSpPr>
          <p:cNvPr id="26626" name="內容版面配置區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zh-TW">
                <a:latin typeface="Helvetica"/>
                <a:ea typeface="新細明體" charset="-120"/>
              </a:rPr>
              <a:t>Depth-First Search               Bread-First  Search</a:t>
            </a:r>
            <a:endParaRPr lang="zh-TW" altLang="en-US">
              <a:latin typeface="Helvetica"/>
              <a:ea typeface="新細明體" charset="-120"/>
            </a:endParaRPr>
          </a:p>
        </p:txBody>
      </p:sp>
      <p:cxnSp>
        <p:nvCxnSpPr>
          <p:cNvPr id="26627" name="直線接點 15"/>
          <p:cNvCxnSpPr>
            <a:cxnSpLocks noChangeShapeType="1"/>
            <a:stCxn id="0" idx="2"/>
            <a:endCxn id="0" idx="7"/>
          </p:cNvCxnSpPr>
          <p:nvPr/>
        </p:nvCxnSpPr>
        <p:spPr bwMode="auto">
          <a:xfrm flipH="1">
            <a:off x="1652588" y="2979738"/>
            <a:ext cx="831850" cy="384175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28" name="直線接點 16"/>
          <p:cNvCxnSpPr>
            <a:cxnSpLocks noChangeShapeType="1"/>
            <a:stCxn id="0" idx="6"/>
            <a:endCxn id="0" idx="1"/>
          </p:cNvCxnSpPr>
          <p:nvPr/>
        </p:nvCxnSpPr>
        <p:spPr bwMode="auto">
          <a:xfrm>
            <a:off x="3113088" y="2979738"/>
            <a:ext cx="398462" cy="1176337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29" name="直線接點 25"/>
          <p:cNvCxnSpPr>
            <a:cxnSpLocks noChangeShapeType="1"/>
            <a:stCxn id="0" idx="4"/>
            <a:endCxn id="0" idx="0"/>
          </p:cNvCxnSpPr>
          <p:nvPr/>
        </p:nvCxnSpPr>
        <p:spPr bwMode="auto">
          <a:xfrm flipH="1">
            <a:off x="2438400" y="3251200"/>
            <a:ext cx="360363" cy="1330325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" name="橢圓 4"/>
          <p:cNvSpPr/>
          <p:nvPr/>
        </p:nvSpPr>
        <p:spPr bwMode="auto">
          <a:xfrm>
            <a:off x="2123728" y="5877272"/>
            <a:ext cx="628650" cy="542925"/>
          </a:xfrm>
          <a:prstGeom prst="ellipse">
            <a:avLst/>
          </a:prstGeom>
          <a:solidFill>
            <a:srgbClr val="99CC00"/>
          </a:solidFill>
          <a:ln>
            <a:headEnd type="none" w="med" len="med"/>
            <a:tailEnd type="triangl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TW" sz="1800" i="0" dirty="0">
                <a:solidFill>
                  <a:srgbClr val="FF0000"/>
                </a:solidFill>
                <a:ea typeface="新細明體" pitchFamily="18" charset="-120"/>
              </a:rPr>
              <a:t>3</a:t>
            </a:r>
            <a:endParaRPr lang="zh-TW" altLang="en-US" sz="1800" i="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7" name="橢圓 6"/>
          <p:cNvSpPr/>
          <p:nvPr/>
        </p:nvSpPr>
        <p:spPr bwMode="auto">
          <a:xfrm>
            <a:off x="2483768" y="2708920"/>
            <a:ext cx="628650" cy="542925"/>
          </a:xfrm>
          <a:prstGeom prst="ellipse">
            <a:avLst/>
          </a:prstGeom>
          <a:solidFill>
            <a:srgbClr val="99CC00"/>
          </a:solidFill>
          <a:ln>
            <a:headEnd type="none" w="med" len="med"/>
            <a:tailEnd type="triangl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TW" sz="1800" i="0" dirty="0">
                <a:solidFill>
                  <a:srgbClr val="FF0000"/>
                </a:solidFill>
                <a:ea typeface="新細明體" pitchFamily="18" charset="-120"/>
              </a:rPr>
              <a:t>5</a:t>
            </a:r>
            <a:endParaRPr lang="zh-TW" altLang="en-US" sz="1800" i="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2123728" y="4581128"/>
            <a:ext cx="628650" cy="542925"/>
          </a:xfrm>
          <a:prstGeom prst="ellipse">
            <a:avLst/>
          </a:prstGeom>
          <a:solidFill>
            <a:srgbClr val="99CC00"/>
          </a:solidFill>
          <a:ln>
            <a:headEnd type="none" w="med" len="med"/>
            <a:tailEnd type="triangl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TW" sz="1800" i="0" dirty="0">
                <a:solidFill>
                  <a:srgbClr val="FF0000"/>
                </a:solidFill>
                <a:ea typeface="新細明體" pitchFamily="18" charset="-120"/>
              </a:rPr>
              <a:t>1</a:t>
            </a:r>
            <a:endParaRPr lang="zh-TW" altLang="en-US" sz="1800" i="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1115616" y="3284984"/>
            <a:ext cx="628650" cy="542925"/>
          </a:xfrm>
          <a:prstGeom prst="ellipse">
            <a:avLst/>
          </a:prstGeom>
          <a:solidFill>
            <a:srgbClr val="99CC00"/>
          </a:solidFill>
          <a:ln>
            <a:headEnd type="none" w="med" len="med"/>
            <a:tailEnd type="triangl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TW" sz="1800" i="0" dirty="0">
                <a:solidFill>
                  <a:srgbClr val="FF0000"/>
                </a:solidFill>
                <a:ea typeface="新細明體" pitchFamily="18" charset="-120"/>
              </a:rPr>
              <a:t>0</a:t>
            </a:r>
            <a:endParaRPr lang="zh-TW" altLang="en-US" sz="1800" i="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3419872" y="4077072"/>
            <a:ext cx="628650" cy="542925"/>
          </a:xfrm>
          <a:prstGeom prst="ellipse">
            <a:avLst/>
          </a:prstGeom>
          <a:solidFill>
            <a:srgbClr val="99CC00"/>
          </a:solidFill>
          <a:ln>
            <a:headEnd type="none" w="med" len="med"/>
            <a:tailEnd type="triangl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TW" sz="1800" i="0" dirty="0">
                <a:solidFill>
                  <a:srgbClr val="FF0000"/>
                </a:solidFill>
                <a:ea typeface="新細明體" pitchFamily="18" charset="-120"/>
              </a:rPr>
              <a:t>2</a:t>
            </a:r>
            <a:endParaRPr lang="zh-TW" altLang="en-US" sz="1800" i="0" dirty="0">
              <a:solidFill>
                <a:srgbClr val="FF0000"/>
              </a:solidFill>
              <a:ea typeface="新細明體" pitchFamily="18" charset="-120"/>
            </a:endParaRPr>
          </a:p>
        </p:txBody>
      </p:sp>
      <p:cxnSp>
        <p:nvCxnSpPr>
          <p:cNvPr id="26645" name="直線接點 49"/>
          <p:cNvCxnSpPr>
            <a:cxnSpLocks noChangeShapeType="1"/>
            <a:stCxn id="0" idx="4"/>
            <a:endCxn id="0" idx="0"/>
          </p:cNvCxnSpPr>
          <p:nvPr/>
        </p:nvCxnSpPr>
        <p:spPr bwMode="auto">
          <a:xfrm>
            <a:off x="2438400" y="5124450"/>
            <a:ext cx="0" cy="752475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5" name="橢圓 54"/>
          <p:cNvSpPr/>
          <p:nvPr/>
        </p:nvSpPr>
        <p:spPr bwMode="auto">
          <a:xfrm>
            <a:off x="467544" y="4365104"/>
            <a:ext cx="628650" cy="542925"/>
          </a:xfrm>
          <a:prstGeom prst="ellipse">
            <a:avLst/>
          </a:prstGeom>
          <a:solidFill>
            <a:srgbClr val="99CC00"/>
          </a:solidFill>
          <a:ln>
            <a:headEnd type="none" w="med" len="med"/>
            <a:tailEnd type="triangl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TW" sz="1800" i="0" dirty="0">
                <a:solidFill>
                  <a:srgbClr val="FF0000"/>
                </a:solidFill>
                <a:ea typeface="新細明體" pitchFamily="18" charset="-120"/>
              </a:rPr>
              <a:t>4</a:t>
            </a:r>
            <a:endParaRPr lang="zh-TW" altLang="en-US" sz="1800" i="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56" name="橢圓 55"/>
          <p:cNvSpPr/>
          <p:nvPr/>
        </p:nvSpPr>
        <p:spPr bwMode="auto">
          <a:xfrm>
            <a:off x="467544" y="5445224"/>
            <a:ext cx="628650" cy="542925"/>
          </a:xfrm>
          <a:prstGeom prst="ellipse">
            <a:avLst/>
          </a:prstGeom>
          <a:solidFill>
            <a:srgbClr val="99CC00"/>
          </a:solidFill>
          <a:ln>
            <a:headEnd type="none" w="med" len="med"/>
            <a:tailEnd type="triangl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TW" sz="1800" i="0" dirty="0">
                <a:solidFill>
                  <a:srgbClr val="FF0000"/>
                </a:solidFill>
                <a:ea typeface="新細明體" pitchFamily="18" charset="-120"/>
              </a:rPr>
              <a:t>6</a:t>
            </a:r>
            <a:endParaRPr lang="zh-TW" altLang="en-US" sz="1800" i="0" dirty="0">
              <a:solidFill>
                <a:srgbClr val="FF0000"/>
              </a:solidFill>
              <a:ea typeface="新細明體" pitchFamily="18" charset="-120"/>
            </a:endParaRPr>
          </a:p>
        </p:txBody>
      </p:sp>
      <p:cxnSp>
        <p:nvCxnSpPr>
          <p:cNvPr id="26652" name="直線接點 56"/>
          <p:cNvCxnSpPr>
            <a:cxnSpLocks noChangeShapeType="1"/>
            <a:stCxn id="0" idx="3"/>
            <a:endCxn id="0" idx="0"/>
          </p:cNvCxnSpPr>
          <p:nvPr/>
        </p:nvCxnSpPr>
        <p:spPr bwMode="auto">
          <a:xfrm flipH="1">
            <a:off x="782638" y="3748088"/>
            <a:ext cx="425450" cy="617537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53" name="直線接點 62"/>
          <p:cNvCxnSpPr>
            <a:cxnSpLocks noChangeShapeType="1"/>
            <a:stCxn id="0" idx="4"/>
            <a:endCxn id="0" idx="0"/>
          </p:cNvCxnSpPr>
          <p:nvPr/>
        </p:nvCxnSpPr>
        <p:spPr bwMode="auto">
          <a:xfrm>
            <a:off x="782638" y="4908550"/>
            <a:ext cx="0" cy="536575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6654" name="文字方塊 68"/>
          <p:cNvSpPr txBox="1">
            <a:spLocks noChangeArrowheads="1"/>
          </p:cNvSpPr>
          <p:nvPr/>
        </p:nvSpPr>
        <p:spPr bwMode="auto">
          <a:xfrm>
            <a:off x="827088" y="2060575"/>
            <a:ext cx="30241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1600" i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5</a:t>
            </a:r>
            <a:r>
              <a:rPr lang="en-US" altLang="zh-TW" sz="1600" i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  <a:sym typeface="Wingdings" pitchFamily="2" charset="2"/>
              </a:rPr>
              <a:t></a:t>
            </a:r>
            <a:r>
              <a:rPr lang="en-US" altLang="zh-TW" sz="1600" i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0</a:t>
            </a:r>
            <a:r>
              <a:rPr lang="en-US" altLang="zh-TW" sz="1600" i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  <a:sym typeface="Wingdings" pitchFamily="2" charset="2"/>
              </a:rPr>
              <a:t></a:t>
            </a:r>
            <a:r>
              <a:rPr lang="en-US" altLang="zh-TW" sz="1600" i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4</a:t>
            </a:r>
            <a:r>
              <a:rPr lang="en-US" altLang="zh-TW" sz="1600" i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  <a:sym typeface="Wingdings" pitchFamily="2" charset="2"/>
              </a:rPr>
              <a:t></a:t>
            </a:r>
            <a:r>
              <a:rPr lang="en-US" altLang="zh-TW" sz="1600" i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6</a:t>
            </a:r>
            <a:r>
              <a:rPr lang="en-US" altLang="zh-TW" sz="1600" i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  <a:sym typeface="Wingdings" pitchFamily="2" charset="2"/>
              </a:rPr>
              <a:t></a:t>
            </a:r>
            <a:r>
              <a:rPr lang="en-US" altLang="zh-TW" sz="1600" i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</a:t>
            </a:r>
            <a:r>
              <a:rPr lang="en-US" altLang="zh-TW" sz="1600" i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  <a:sym typeface="Wingdings" pitchFamily="2" charset="2"/>
              </a:rPr>
              <a:t></a:t>
            </a:r>
            <a:r>
              <a:rPr lang="en-US" altLang="zh-TW" sz="1600" i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3</a:t>
            </a:r>
            <a:r>
              <a:rPr lang="en-US" altLang="zh-TW" sz="1600" i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  <a:sym typeface="Wingdings" pitchFamily="2" charset="2"/>
              </a:rPr>
              <a:t></a:t>
            </a:r>
            <a:r>
              <a:rPr lang="en-US" altLang="zh-TW" sz="1600" i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2</a:t>
            </a:r>
            <a:endParaRPr lang="zh-TW" altLang="en-US" sz="1600" i="0">
              <a:solidFill>
                <a:schemeClr val="tx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cxnSp>
        <p:nvCxnSpPr>
          <p:cNvPr id="26655" name="直線接點 85"/>
          <p:cNvCxnSpPr>
            <a:cxnSpLocks noChangeShapeType="1"/>
            <a:stCxn id="0" idx="2"/>
            <a:endCxn id="0" idx="7"/>
          </p:cNvCxnSpPr>
          <p:nvPr/>
        </p:nvCxnSpPr>
        <p:spPr bwMode="auto">
          <a:xfrm flipH="1">
            <a:off x="5972175" y="3124200"/>
            <a:ext cx="831850" cy="384175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56" name="直線接點 86"/>
          <p:cNvCxnSpPr>
            <a:cxnSpLocks noChangeShapeType="1"/>
            <a:stCxn id="0" idx="6"/>
            <a:endCxn id="0" idx="1"/>
          </p:cNvCxnSpPr>
          <p:nvPr/>
        </p:nvCxnSpPr>
        <p:spPr bwMode="auto">
          <a:xfrm>
            <a:off x="7432675" y="3124200"/>
            <a:ext cx="400050" cy="1176338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57" name="直線接點 87"/>
          <p:cNvCxnSpPr>
            <a:cxnSpLocks noChangeShapeType="1"/>
            <a:stCxn id="0" idx="4"/>
            <a:endCxn id="0" idx="0"/>
          </p:cNvCxnSpPr>
          <p:nvPr/>
        </p:nvCxnSpPr>
        <p:spPr bwMode="auto">
          <a:xfrm flipH="1">
            <a:off x="6757988" y="3395663"/>
            <a:ext cx="360362" cy="1328737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9" name="橢圓 88"/>
          <p:cNvSpPr/>
          <p:nvPr/>
        </p:nvSpPr>
        <p:spPr bwMode="auto">
          <a:xfrm>
            <a:off x="6444208" y="6021288"/>
            <a:ext cx="628650" cy="542925"/>
          </a:xfrm>
          <a:prstGeom prst="ellipse">
            <a:avLst/>
          </a:prstGeom>
          <a:solidFill>
            <a:srgbClr val="99CC00"/>
          </a:solidFill>
          <a:ln>
            <a:headEnd type="none" w="med" len="med"/>
            <a:tailEnd type="triangl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TW" sz="1800" i="0" dirty="0">
                <a:solidFill>
                  <a:srgbClr val="FF0000"/>
                </a:solidFill>
                <a:ea typeface="新細明體" pitchFamily="18" charset="-120"/>
              </a:rPr>
              <a:t>3</a:t>
            </a:r>
            <a:endParaRPr lang="zh-TW" altLang="en-US" sz="1800" i="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90" name="橢圓 89"/>
          <p:cNvSpPr/>
          <p:nvPr/>
        </p:nvSpPr>
        <p:spPr bwMode="auto">
          <a:xfrm>
            <a:off x="6804248" y="2852936"/>
            <a:ext cx="628650" cy="542925"/>
          </a:xfrm>
          <a:prstGeom prst="ellipse">
            <a:avLst/>
          </a:prstGeom>
          <a:solidFill>
            <a:srgbClr val="99CC00"/>
          </a:solidFill>
          <a:ln>
            <a:headEnd type="none" w="med" len="med"/>
            <a:tailEnd type="triangl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TW" sz="1800" i="0" dirty="0">
                <a:solidFill>
                  <a:srgbClr val="FF0000"/>
                </a:solidFill>
                <a:ea typeface="新細明體" pitchFamily="18" charset="-120"/>
              </a:rPr>
              <a:t>5</a:t>
            </a:r>
            <a:endParaRPr lang="zh-TW" altLang="en-US" sz="1800" i="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91" name="橢圓 90"/>
          <p:cNvSpPr/>
          <p:nvPr/>
        </p:nvSpPr>
        <p:spPr bwMode="auto">
          <a:xfrm>
            <a:off x="6444208" y="4725144"/>
            <a:ext cx="628650" cy="542925"/>
          </a:xfrm>
          <a:prstGeom prst="ellipse">
            <a:avLst/>
          </a:prstGeom>
          <a:solidFill>
            <a:srgbClr val="99CC00"/>
          </a:solidFill>
          <a:ln>
            <a:headEnd type="none" w="med" len="med"/>
            <a:tailEnd type="triangl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TW" sz="1800" i="0" dirty="0">
                <a:solidFill>
                  <a:srgbClr val="FF0000"/>
                </a:solidFill>
                <a:ea typeface="新細明體" pitchFamily="18" charset="-120"/>
              </a:rPr>
              <a:t>1</a:t>
            </a:r>
            <a:endParaRPr lang="zh-TW" altLang="en-US" sz="1800" i="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92" name="橢圓 91"/>
          <p:cNvSpPr/>
          <p:nvPr/>
        </p:nvSpPr>
        <p:spPr bwMode="auto">
          <a:xfrm>
            <a:off x="5436096" y="3429000"/>
            <a:ext cx="628650" cy="542925"/>
          </a:xfrm>
          <a:prstGeom prst="ellipse">
            <a:avLst/>
          </a:prstGeom>
          <a:solidFill>
            <a:srgbClr val="99CC00"/>
          </a:solidFill>
          <a:ln>
            <a:headEnd type="none" w="med" len="med"/>
            <a:tailEnd type="triangl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TW" sz="1800" i="0" dirty="0">
                <a:solidFill>
                  <a:srgbClr val="FF0000"/>
                </a:solidFill>
                <a:ea typeface="新細明體" pitchFamily="18" charset="-120"/>
              </a:rPr>
              <a:t>0</a:t>
            </a:r>
            <a:endParaRPr lang="zh-TW" altLang="en-US" sz="1800" i="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93" name="橢圓 92"/>
          <p:cNvSpPr/>
          <p:nvPr/>
        </p:nvSpPr>
        <p:spPr bwMode="auto">
          <a:xfrm>
            <a:off x="7740352" y="4221088"/>
            <a:ext cx="628650" cy="542925"/>
          </a:xfrm>
          <a:prstGeom prst="ellipse">
            <a:avLst/>
          </a:prstGeom>
          <a:solidFill>
            <a:srgbClr val="99CC00"/>
          </a:solidFill>
          <a:ln>
            <a:headEnd type="none" w="med" len="med"/>
            <a:tailEnd type="triangl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TW" sz="1800" i="0" dirty="0">
                <a:solidFill>
                  <a:srgbClr val="FF0000"/>
                </a:solidFill>
                <a:ea typeface="新細明體" pitchFamily="18" charset="-120"/>
              </a:rPr>
              <a:t>2</a:t>
            </a:r>
            <a:endParaRPr lang="zh-TW" altLang="en-US" sz="1800" i="0" dirty="0">
              <a:solidFill>
                <a:srgbClr val="FF0000"/>
              </a:solidFill>
              <a:ea typeface="新細明體" pitchFamily="18" charset="-120"/>
            </a:endParaRPr>
          </a:p>
        </p:txBody>
      </p:sp>
      <p:cxnSp>
        <p:nvCxnSpPr>
          <p:cNvPr id="26673" name="直線接點 93"/>
          <p:cNvCxnSpPr>
            <a:cxnSpLocks noChangeShapeType="1"/>
            <a:stCxn id="0" idx="4"/>
            <a:endCxn id="0" idx="0"/>
          </p:cNvCxnSpPr>
          <p:nvPr/>
        </p:nvCxnSpPr>
        <p:spPr bwMode="auto">
          <a:xfrm>
            <a:off x="6757988" y="5267325"/>
            <a:ext cx="0" cy="754063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5" name="橢圓 94"/>
          <p:cNvSpPr/>
          <p:nvPr/>
        </p:nvSpPr>
        <p:spPr bwMode="auto">
          <a:xfrm>
            <a:off x="4788024" y="4509120"/>
            <a:ext cx="628650" cy="542925"/>
          </a:xfrm>
          <a:prstGeom prst="ellipse">
            <a:avLst/>
          </a:prstGeom>
          <a:solidFill>
            <a:srgbClr val="99CC00"/>
          </a:solidFill>
          <a:ln>
            <a:headEnd type="none" w="med" len="med"/>
            <a:tailEnd type="triangl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TW" sz="1800" i="0" dirty="0">
                <a:solidFill>
                  <a:srgbClr val="FF0000"/>
                </a:solidFill>
                <a:ea typeface="新細明體" pitchFamily="18" charset="-120"/>
              </a:rPr>
              <a:t>4</a:t>
            </a:r>
            <a:endParaRPr lang="zh-TW" altLang="en-US" sz="1800" i="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96" name="橢圓 95"/>
          <p:cNvSpPr/>
          <p:nvPr/>
        </p:nvSpPr>
        <p:spPr bwMode="auto">
          <a:xfrm>
            <a:off x="4788024" y="5589240"/>
            <a:ext cx="628650" cy="542925"/>
          </a:xfrm>
          <a:prstGeom prst="ellipse">
            <a:avLst/>
          </a:prstGeom>
          <a:solidFill>
            <a:srgbClr val="99CC00"/>
          </a:solidFill>
          <a:ln>
            <a:headEnd type="none" w="med" len="med"/>
            <a:tailEnd type="triangl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TW" sz="1800" i="0" dirty="0">
                <a:solidFill>
                  <a:srgbClr val="FF0000"/>
                </a:solidFill>
                <a:ea typeface="新細明體" pitchFamily="18" charset="-120"/>
              </a:rPr>
              <a:t>6</a:t>
            </a:r>
            <a:endParaRPr lang="zh-TW" altLang="en-US" sz="1800" i="0" dirty="0">
              <a:solidFill>
                <a:srgbClr val="FF0000"/>
              </a:solidFill>
              <a:ea typeface="新細明體" pitchFamily="18" charset="-120"/>
            </a:endParaRPr>
          </a:p>
        </p:txBody>
      </p:sp>
      <p:cxnSp>
        <p:nvCxnSpPr>
          <p:cNvPr id="26680" name="直線接點 96"/>
          <p:cNvCxnSpPr>
            <a:cxnSpLocks noChangeShapeType="1"/>
            <a:stCxn id="0" idx="3"/>
            <a:endCxn id="0" idx="0"/>
          </p:cNvCxnSpPr>
          <p:nvPr/>
        </p:nvCxnSpPr>
        <p:spPr bwMode="auto">
          <a:xfrm flipH="1">
            <a:off x="5102225" y="3892550"/>
            <a:ext cx="425450" cy="61595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81" name="直線接點 97"/>
          <p:cNvCxnSpPr>
            <a:cxnSpLocks noChangeShapeType="1"/>
            <a:stCxn id="0" idx="4"/>
            <a:endCxn id="0" idx="0"/>
          </p:cNvCxnSpPr>
          <p:nvPr/>
        </p:nvCxnSpPr>
        <p:spPr bwMode="auto">
          <a:xfrm>
            <a:off x="5102225" y="5051425"/>
            <a:ext cx="0" cy="538163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6682" name="文字方塊 98"/>
          <p:cNvSpPr txBox="1">
            <a:spLocks noChangeArrowheads="1"/>
          </p:cNvSpPr>
          <p:nvPr/>
        </p:nvSpPr>
        <p:spPr bwMode="auto">
          <a:xfrm>
            <a:off x="5003800" y="2060575"/>
            <a:ext cx="30241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1600" i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5</a:t>
            </a:r>
            <a:r>
              <a:rPr lang="en-US" altLang="zh-TW" sz="1600" i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  <a:sym typeface="Wingdings" pitchFamily="2" charset="2"/>
              </a:rPr>
              <a:t></a:t>
            </a:r>
            <a:r>
              <a:rPr lang="en-US" altLang="zh-TW" sz="1600" i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0</a:t>
            </a:r>
            <a:r>
              <a:rPr lang="en-US" altLang="zh-TW" sz="1600" i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  <a:sym typeface="Wingdings" pitchFamily="2" charset="2"/>
              </a:rPr>
              <a:t></a:t>
            </a:r>
            <a:r>
              <a:rPr lang="en-US" altLang="zh-TW" sz="1600" i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</a:t>
            </a:r>
            <a:r>
              <a:rPr lang="en-US" altLang="zh-TW" sz="1600" i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  <a:sym typeface="Wingdings" pitchFamily="2" charset="2"/>
              </a:rPr>
              <a:t></a:t>
            </a:r>
            <a:r>
              <a:rPr lang="en-US" altLang="zh-TW" sz="1600" i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2</a:t>
            </a:r>
            <a:r>
              <a:rPr lang="en-US" altLang="zh-TW" sz="1600" i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  <a:sym typeface="Wingdings" pitchFamily="2" charset="2"/>
              </a:rPr>
              <a:t></a:t>
            </a:r>
            <a:r>
              <a:rPr lang="en-US" altLang="zh-TW" sz="1600" i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4</a:t>
            </a:r>
            <a:r>
              <a:rPr lang="en-US" altLang="zh-TW" sz="1600" i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  <a:sym typeface="Wingdings" pitchFamily="2" charset="2"/>
              </a:rPr>
              <a:t></a:t>
            </a:r>
            <a:r>
              <a:rPr lang="en-US" altLang="zh-TW" sz="1600" i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3</a:t>
            </a:r>
            <a:r>
              <a:rPr lang="en-US" altLang="zh-TW" sz="1600" i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  <a:sym typeface="Wingdings" pitchFamily="2" charset="2"/>
              </a:rPr>
              <a:t>6</a:t>
            </a:r>
            <a:endParaRPr lang="zh-TW" altLang="en-US" sz="1600" i="0">
              <a:solidFill>
                <a:schemeClr val="tx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>
                <a:latin typeface="Helvetica"/>
                <a:ea typeface="新細明體" charset="-120"/>
              </a:rPr>
              <a:t>Example Code</a:t>
            </a:r>
            <a:endParaRPr lang="zh-TW" altLang="en-US">
              <a:latin typeface="Helvetica"/>
              <a:ea typeface="新細明體" charset="-120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>
            <a:lum bright="50000" contrast="70000"/>
          </a:blip>
          <a:srcRect/>
          <a:stretch>
            <a:fillRect/>
          </a:stretch>
        </p:blipFill>
        <p:spPr bwMode="auto">
          <a:xfrm>
            <a:off x="900113" y="1341438"/>
            <a:ext cx="6624637" cy="5227637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</p:spPr>
      </p:pic>
      <p:sp>
        <p:nvSpPr>
          <p:cNvPr id="27651" name="矩形 4"/>
          <p:cNvSpPr>
            <a:spLocks noChangeArrowheads="1"/>
          </p:cNvSpPr>
          <p:nvPr/>
        </p:nvSpPr>
        <p:spPr bwMode="auto">
          <a:xfrm>
            <a:off x="971550" y="1916113"/>
            <a:ext cx="3816350" cy="1296987"/>
          </a:xfrm>
          <a:prstGeom prst="rect">
            <a:avLst/>
          </a:prstGeom>
          <a:noFill/>
          <a:ln w="25400" algn="ctr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zh-TW" altLang="en-US"/>
          </a:p>
        </p:txBody>
      </p:sp>
      <p:sp>
        <p:nvSpPr>
          <p:cNvPr id="27652" name="文字方塊 5"/>
          <p:cNvSpPr txBox="1">
            <a:spLocks noChangeArrowheads="1"/>
          </p:cNvSpPr>
          <p:nvPr/>
        </p:nvSpPr>
        <p:spPr bwMode="auto">
          <a:xfrm>
            <a:off x="5119688" y="2276475"/>
            <a:ext cx="19002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i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Graph construction</a:t>
            </a:r>
            <a:endParaRPr lang="zh-TW" altLang="en-US" i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27653" name="矩形 7"/>
          <p:cNvSpPr>
            <a:spLocks noChangeArrowheads="1"/>
          </p:cNvSpPr>
          <p:nvPr/>
        </p:nvSpPr>
        <p:spPr bwMode="auto">
          <a:xfrm>
            <a:off x="971550" y="3357563"/>
            <a:ext cx="4392613" cy="647700"/>
          </a:xfrm>
          <a:prstGeom prst="rect">
            <a:avLst/>
          </a:prstGeom>
          <a:noFill/>
          <a:ln w="25400" algn="ctr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zh-TW" altLang="en-US"/>
          </a:p>
        </p:txBody>
      </p:sp>
      <p:sp>
        <p:nvSpPr>
          <p:cNvPr id="27654" name="文字方塊 8"/>
          <p:cNvSpPr txBox="1">
            <a:spLocks noChangeArrowheads="1"/>
          </p:cNvSpPr>
          <p:nvPr/>
        </p:nvSpPr>
        <p:spPr bwMode="auto">
          <a:xfrm>
            <a:off x="4787900" y="3500438"/>
            <a:ext cx="19018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i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DFS</a:t>
            </a:r>
            <a:endParaRPr lang="zh-TW" altLang="en-US" i="0">
              <a:solidFill>
                <a:schemeClr val="tx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27655" name="文字方塊 10"/>
          <p:cNvSpPr txBox="1">
            <a:spLocks noChangeArrowheads="1"/>
          </p:cNvSpPr>
          <p:nvPr/>
        </p:nvSpPr>
        <p:spPr bwMode="auto">
          <a:xfrm>
            <a:off x="5292725" y="4941888"/>
            <a:ext cx="1900238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i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BFS</a:t>
            </a:r>
            <a:endParaRPr lang="zh-TW" altLang="en-US" i="0">
              <a:solidFill>
                <a:schemeClr val="tx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27656" name="矩形 11"/>
          <p:cNvSpPr>
            <a:spLocks noChangeArrowheads="1"/>
          </p:cNvSpPr>
          <p:nvPr/>
        </p:nvSpPr>
        <p:spPr bwMode="auto">
          <a:xfrm>
            <a:off x="900113" y="4724400"/>
            <a:ext cx="4967287" cy="720725"/>
          </a:xfrm>
          <a:prstGeom prst="rect">
            <a:avLst/>
          </a:prstGeom>
          <a:noFill/>
          <a:ln w="25400" algn="ctr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zh-TW" altLang="en-US"/>
          </a:p>
        </p:txBody>
      </p:sp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>
                <a:latin typeface="Helvetica"/>
                <a:ea typeface="新細明體" charset="-120"/>
              </a:rPr>
              <a:t>Graph Traversal Visualization</a:t>
            </a:r>
            <a:endParaRPr lang="zh-TW" altLang="en-US">
              <a:latin typeface="Helvetica"/>
              <a:ea typeface="新細明體" charset="-120"/>
            </a:endParaRPr>
          </a:p>
        </p:txBody>
      </p:sp>
      <p:pic>
        <p:nvPicPr>
          <p:cNvPr id="28674" name="圖片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2060575"/>
            <a:ext cx="3816350" cy="331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圖片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2060575"/>
            <a:ext cx="3816350" cy="331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圓角矩形 6"/>
          <p:cNvSpPr/>
          <p:nvPr/>
        </p:nvSpPr>
        <p:spPr bwMode="auto">
          <a:xfrm>
            <a:off x="323528" y="1988840"/>
            <a:ext cx="1009472" cy="612934"/>
          </a:xfrm>
          <a:prstGeom prst="roundRect">
            <a:avLst/>
          </a:prstGeom>
          <a:solidFill>
            <a:srgbClr val="92D050"/>
          </a:solidFill>
          <a:ln>
            <a:headEnd type="none" w="med" len="med"/>
            <a:tailEnd type="triangl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TW" sz="3000" i="0" dirty="0">
                <a:solidFill>
                  <a:srgbClr val="FF0000"/>
                </a:solidFill>
                <a:ea typeface="新細明體" charset="-120"/>
              </a:rPr>
              <a:t>BFS</a:t>
            </a:r>
            <a:endParaRPr lang="zh-TW" altLang="en-US" sz="3000" i="0" dirty="0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8" name="圓角矩形 7"/>
          <p:cNvSpPr/>
          <p:nvPr/>
        </p:nvSpPr>
        <p:spPr bwMode="auto">
          <a:xfrm>
            <a:off x="4499992" y="1988840"/>
            <a:ext cx="1009471" cy="612934"/>
          </a:xfrm>
          <a:prstGeom prst="roundRect">
            <a:avLst/>
          </a:prstGeom>
          <a:solidFill>
            <a:srgbClr val="92D050"/>
          </a:solidFill>
          <a:ln>
            <a:headEnd type="none" w="med" len="med"/>
            <a:tailEnd type="triangl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TW" sz="3000" i="0" dirty="0">
                <a:solidFill>
                  <a:srgbClr val="FF0000"/>
                </a:solidFill>
                <a:ea typeface="新細明體" charset="-120"/>
              </a:rPr>
              <a:t>DFS</a:t>
            </a:r>
            <a:endParaRPr lang="zh-TW" altLang="en-US" sz="3000" i="0" dirty="0">
              <a:solidFill>
                <a:srgbClr val="FF0000"/>
              </a:solidFill>
              <a:ea typeface="新細明體" charset="-120"/>
            </a:endParaRPr>
          </a:p>
        </p:txBody>
      </p:sp>
    </p:spTree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>
                <a:latin typeface="Helvetica"/>
                <a:ea typeface="新細明體" charset="-120"/>
              </a:rPr>
              <a:t>Min Cut Example</a:t>
            </a:r>
            <a:endParaRPr lang="zh-TW" altLang="en-US">
              <a:latin typeface="Helvetica"/>
              <a:ea typeface="新細明體" charset="-120"/>
            </a:endParaRPr>
          </a:p>
        </p:txBody>
      </p:sp>
      <p:cxnSp>
        <p:nvCxnSpPr>
          <p:cNvPr id="29698" name="直線接點 3"/>
          <p:cNvCxnSpPr>
            <a:cxnSpLocks noChangeShapeType="1"/>
            <a:stCxn id="0" idx="5"/>
            <a:endCxn id="0" idx="0"/>
          </p:cNvCxnSpPr>
          <p:nvPr/>
        </p:nvCxnSpPr>
        <p:spPr bwMode="auto">
          <a:xfrm>
            <a:off x="2371725" y="4179888"/>
            <a:ext cx="1309688" cy="1138237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699" name="直線接點 4"/>
          <p:cNvCxnSpPr>
            <a:cxnSpLocks noChangeShapeType="1"/>
            <a:stCxn id="0" idx="6"/>
            <a:endCxn id="0" idx="2"/>
          </p:cNvCxnSpPr>
          <p:nvPr/>
        </p:nvCxnSpPr>
        <p:spPr bwMode="auto">
          <a:xfrm flipV="1">
            <a:off x="3995738" y="5572125"/>
            <a:ext cx="2232025" cy="17463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700" name="直線接點 5"/>
          <p:cNvCxnSpPr>
            <a:cxnSpLocks noChangeShapeType="1"/>
            <a:stCxn id="0" idx="5"/>
            <a:endCxn id="0" idx="0"/>
          </p:cNvCxnSpPr>
          <p:nvPr/>
        </p:nvCxnSpPr>
        <p:spPr bwMode="auto">
          <a:xfrm>
            <a:off x="5559425" y="4197350"/>
            <a:ext cx="982663" cy="1103313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" name="橢圓 6"/>
          <p:cNvSpPr/>
          <p:nvPr/>
        </p:nvSpPr>
        <p:spPr bwMode="auto">
          <a:xfrm>
            <a:off x="3367286" y="5317779"/>
            <a:ext cx="628650" cy="542925"/>
          </a:xfrm>
          <a:prstGeom prst="ellipse">
            <a:avLst/>
          </a:prstGeom>
          <a:solidFill>
            <a:srgbClr val="99CC00"/>
          </a:solidFill>
          <a:ln>
            <a:headEnd type="none" w="med" len="med"/>
            <a:tailEnd type="triangl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TW" sz="1800" i="0" dirty="0">
                <a:solidFill>
                  <a:srgbClr val="FF0000"/>
                </a:solidFill>
                <a:ea typeface="新細明體" pitchFamily="18" charset="-120"/>
              </a:rPr>
              <a:t>2</a:t>
            </a:r>
            <a:endParaRPr lang="zh-TW" altLang="en-US" sz="1800" i="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9" name="橢圓 8"/>
          <p:cNvSpPr/>
          <p:nvPr/>
        </p:nvSpPr>
        <p:spPr bwMode="auto">
          <a:xfrm>
            <a:off x="1835696" y="3717034"/>
            <a:ext cx="628650" cy="542925"/>
          </a:xfrm>
          <a:prstGeom prst="ellipse">
            <a:avLst/>
          </a:prstGeom>
          <a:solidFill>
            <a:srgbClr val="99CC00"/>
          </a:solidFill>
          <a:ln>
            <a:headEnd type="none" w="med" len="med"/>
            <a:tailEnd type="triangl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TW" sz="1800" i="0" dirty="0">
                <a:solidFill>
                  <a:srgbClr val="FF0000"/>
                </a:solidFill>
                <a:ea typeface="新細明體" pitchFamily="18" charset="-120"/>
              </a:rPr>
              <a:t>0</a:t>
            </a:r>
            <a:endParaRPr lang="zh-TW" altLang="en-US" sz="1800" i="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10" name="橢圓 9"/>
          <p:cNvSpPr/>
          <p:nvPr/>
        </p:nvSpPr>
        <p:spPr bwMode="auto">
          <a:xfrm>
            <a:off x="6228184" y="5301210"/>
            <a:ext cx="628650" cy="542925"/>
          </a:xfrm>
          <a:prstGeom prst="ellipse">
            <a:avLst/>
          </a:prstGeom>
          <a:solidFill>
            <a:srgbClr val="99CC00"/>
          </a:solidFill>
          <a:ln>
            <a:headEnd type="none" w="med" len="med"/>
            <a:tailEnd type="triangl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TW" sz="1800" i="0" dirty="0">
                <a:solidFill>
                  <a:srgbClr val="FF0000"/>
                </a:solidFill>
                <a:ea typeface="新細明體" pitchFamily="18" charset="-120"/>
              </a:rPr>
              <a:t>3</a:t>
            </a:r>
            <a:endParaRPr lang="zh-TW" altLang="en-US" sz="1800" i="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5023470" y="3733603"/>
            <a:ext cx="628650" cy="542925"/>
          </a:xfrm>
          <a:prstGeom prst="ellipse">
            <a:avLst/>
          </a:prstGeom>
          <a:solidFill>
            <a:srgbClr val="99CC00"/>
          </a:solidFill>
          <a:ln>
            <a:headEnd type="none" w="med" len="med"/>
            <a:tailEnd type="triangl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TW" sz="1800" i="0" dirty="0">
                <a:solidFill>
                  <a:srgbClr val="FF0000"/>
                </a:solidFill>
                <a:ea typeface="新細明體" pitchFamily="18" charset="-120"/>
              </a:rPr>
              <a:t>1</a:t>
            </a:r>
            <a:endParaRPr lang="zh-TW" altLang="en-US" sz="1800" i="0" dirty="0">
              <a:solidFill>
                <a:srgbClr val="FF0000"/>
              </a:solidFill>
              <a:ea typeface="新細明體" pitchFamily="18" charset="-120"/>
            </a:endParaRPr>
          </a:p>
        </p:txBody>
      </p:sp>
      <p:cxnSp>
        <p:nvCxnSpPr>
          <p:cNvPr id="29713" name="直線接點 11"/>
          <p:cNvCxnSpPr>
            <a:cxnSpLocks noChangeShapeType="1"/>
            <a:stCxn id="0" idx="6"/>
            <a:endCxn id="0" idx="2"/>
          </p:cNvCxnSpPr>
          <p:nvPr/>
        </p:nvCxnSpPr>
        <p:spPr bwMode="auto">
          <a:xfrm>
            <a:off x="2463800" y="3987800"/>
            <a:ext cx="2559050" cy="17463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9714" name="文字方塊 52"/>
          <p:cNvSpPr txBox="1">
            <a:spLocks noChangeArrowheads="1"/>
          </p:cNvSpPr>
          <p:nvPr/>
        </p:nvSpPr>
        <p:spPr bwMode="auto">
          <a:xfrm>
            <a:off x="3995738" y="3644900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1800" b="0" i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</a:t>
            </a:r>
            <a:endParaRPr lang="zh-TW" altLang="en-US" sz="1800" b="0" i="0">
              <a:solidFill>
                <a:schemeClr val="tx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29715" name="文字方塊 55"/>
          <p:cNvSpPr txBox="1">
            <a:spLocks noChangeArrowheads="1"/>
          </p:cNvSpPr>
          <p:nvPr/>
        </p:nvSpPr>
        <p:spPr bwMode="auto">
          <a:xfrm>
            <a:off x="2411413" y="4724400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1800" b="0" i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2</a:t>
            </a:r>
            <a:endParaRPr lang="zh-TW" altLang="en-US" sz="1800" b="0" i="0">
              <a:solidFill>
                <a:schemeClr val="tx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29716" name="文字方塊 56"/>
          <p:cNvSpPr txBox="1">
            <a:spLocks noChangeArrowheads="1"/>
          </p:cNvSpPr>
          <p:nvPr/>
        </p:nvSpPr>
        <p:spPr bwMode="auto">
          <a:xfrm>
            <a:off x="4806950" y="5678488"/>
            <a:ext cx="3127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1800" b="0" i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2</a:t>
            </a:r>
            <a:endParaRPr lang="zh-TW" altLang="en-US" sz="1800" b="0" i="0">
              <a:solidFill>
                <a:schemeClr val="tx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29717" name="文字方塊 57"/>
          <p:cNvSpPr txBox="1">
            <a:spLocks noChangeArrowheads="1"/>
          </p:cNvSpPr>
          <p:nvPr/>
        </p:nvSpPr>
        <p:spPr bwMode="auto">
          <a:xfrm>
            <a:off x="6103938" y="4310063"/>
            <a:ext cx="3127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1800" b="0" i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3</a:t>
            </a:r>
            <a:endParaRPr lang="zh-TW" altLang="en-US" sz="1800" b="0" i="0">
              <a:solidFill>
                <a:schemeClr val="tx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9" name="弧形 58"/>
          <p:cNvSpPr/>
          <p:nvPr/>
        </p:nvSpPr>
        <p:spPr bwMode="auto">
          <a:xfrm rot="12543375">
            <a:off x="4387850" y="1893888"/>
            <a:ext cx="4103688" cy="4752975"/>
          </a:xfrm>
          <a:prstGeom prst="arc">
            <a:avLst/>
          </a:prstGeom>
          <a:noFill/>
          <a:ln w="25400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endParaRPr lang="zh-TW" altLang="en-US"/>
          </a:p>
        </p:txBody>
      </p:sp>
      <p:sp>
        <p:nvSpPr>
          <p:cNvPr id="29719" name="文字方塊 64"/>
          <p:cNvSpPr txBox="1">
            <a:spLocks noChangeArrowheads="1"/>
          </p:cNvSpPr>
          <p:nvPr/>
        </p:nvSpPr>
        <p:spPr bwMode="auto">
          <a:xfrm>
            <a:off x="2627313" y="1916113"/>
            <a:ext cx="3262312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1800" b="0" i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The minimum cut has value: 3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zh-TW" sz="1800" b="0" i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cut:[3][1]</a:t>
            </a:r>
            <a:endParaRPr lang="zh-TW" altLang="en-US" sz="1800" b="0" i="0">
              <a:solidFill>
                <a:schemeClr val="tx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>
                <a:latin typeface="Helvetica"/>
                <a:ea typeface="新細明體" charset="-120"/>
              </a:rPr>
              <a:t>Example Code</a:t>
            </a:r>
            <a:endParaRPr lang="zh-TW" altLang="en-US">
              <a:latin typeface="Helvetica"/>
              <a:ea typeface="新細明體" charset="-120"/>
            </a:endParaRPr>
          </a:p>
        </p:txBody>
      </p:sp>
      <p:sp>
        <p:nvSpPr>
          <p:cNvPr id="30722" name="內容版面配置區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endParaRPr lang="zh-TW" altLang="en-US">
              <a:latin typeface="Helvetica"/>
              <a:ea typeface="新細明體" charset="-120"/>
            </a:endParaRPr>
          </a:p>
        </p:txBody>
      </p:sp>
      <p:pic>
        <p:nvPicPr>
          <p:cNvPr id="30723" name="Picture 4"/>
          <p:cNvPicPr>
            <a:picLocks noChangeAspect="1" noChangeArrowheads="1"/>
          </p:cNvPicPr>
          <p:nvPr/>
        </p:nvPicPr>
        <p:blipFill>
          <a:blip r:embed="rId2" cstate="print">
            <a:lum bright="50000" contrast="70000"/>
          </a:blip>
          <a:srcRect/>
          <a:stretch>
            <a:fillRect/>
          </a:stretch>
        </p:blipFill>
        <p:spPr bwMode="auto">
          <a:xfrm>
            <a:off x="539750" y="1484313"/>
            <a:ext cx="6867525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矩形 6"/>
          <p:cNvSpPr>
            <a:spLocks noChangeArrowheads="1"/>
          </p:cNvSpPr>
          <p:nvPr/>
        </p:nvSpPr>
        <p:spPr bwMode="auto">
          <a:xfrm>
            <a:off x="684213" y="2708275"/>
            <a:ext cx="5256212" cy="1728788"/>
          </a:xfrm>
          <a:prstGeom prst="rect">
            <a:avLst/>
          </a:prstGeom>
          <a:noFill/>
          <a:ln w="25400" algn="ctr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zh-TW" altLang="en-US"/>
          </a:p>
        </p:txBody>
      </p:sp>
      <p:sp>
        <p:nvSpPr>
          <p:cNvPr id="30725" name="文字方塊 7"/>
          <p:cNvSpPr txBox="1">
            <a:spLocks noChangeArrowheads="1"/>
          </p:cNvSpPr>
          <p:nvPr/>
        </p:nvSpPr>
        <p:spPr bwMode="auto">
          <a:xfrm>
            <a:off x="5930900" y="3500438"/>
            <a:ext cx="2197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1800" b="0" i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Graph construction </a:t>
            </a:r>
            <a:endParaRPr lang="zh-TW" altLang="en-US" sz="1800" b="0" i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0726" name="矩形 8"/>
          <p:cNvSpPr>
            <a:spLocks noChangeArrowheads="1"/>
          </p:cNvSpPr>
          <p:nvPr/>
        </p:nvSpPr>
        <p:spPr bwMode="auto">
          <a:xfrm>
            <a:off x="684213" y="4916488"/>
            <a:ext cx="3671887" cy="384175"/>
          </a:xfrm>
          <a:prstGeom prst="rect">
            <a:avLst/>
          </a:prstGeom>
          <a:noFill/>
          <a:ln w="25400" algn="ctr">
            <a:solidFill>
              <a:srgbClr val="FFFF00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ctr" eaLnBrk="0" hangingPunct="0">
              <a:spcBef>
                <a:spcPct val="50000"/>
              </a:spcBef>
            </a:pPr>
            <a:endParaRPr lang="zh-TW" altLang="en-US"/>
          </a:p>
        </p:txBody>
      </p:sp>
      <p:sp>
        <p:nvSpPr>
          <p:cNvPr id="30727" name="文字方塊 9"/>
          <p:cNvSpPr txBox="1">
            <a:spLocks noChangeArrowheads="1"/>
          </p:cNvSpPr>
          <p:nvPr/>
        </p:nvSpPr>
        <p:spPr bwMode="auto">
          <a:xfrm>
            <a:off x="4427538" y="4941888"/>
            <a:ext cx="19415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1800" b="0" i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Min cut algorithm</a:t>
            </a:r>
            <a:endParaRPr lang="zh-TW" altLang="en-US" sz="1800" b="0" i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>
                <a:latin typeface="Helvetica"/>
                <a:ea typeface="新細明體" charset="-120"/>
              </a:rPr>
              <a:t>Outline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98500" y="1493838"/>
            <a:ext cx="7772400" cy="3735387"/>
          </a:xfrm>
        </p:spPr>
        <p:txBody>
          <a:bodyPr/>
          <a:lstStyle/>
          <a:p>
            <a:r>
              <a:rPr lang="en-US" altLang="zh-TW">
                <a:latin typeface="Helvetica"/>
                <a:ea typeface="新細明體" charset="-120"/>
              </a:rPr>
              <a:t>Introduction to LEDA</a:t>
            </a:r>
          </a:p>
          <a:p>
            <a:pPr lvl="1"/>
            <a:r>
              <a:rPr lang="en-US" altLang="zh-TW">
                <a:latin typeface="Helvetica"/>
                <a:ea typeface="新細明體" charset="-120"/>
              </a:rPr>
              <a:t>Basic data type</a:t>
            </a:r>
          </a:p>
          <a:p>
            <a:pPr lvl="1"/>
            <a:r>
              <a:rPr lang="en-US" altLang="zh-TW">
                <a:latin typeface="Helvetica"/>
                <a:ea typeface="新細明體" charset="-120"/>
              </a:rPr>
              <a:t>Graphs</a:t>
            </a:r>
          </a:p>
          <a:p>
            <a:pPr lvl="1"/>
            <a:r>
              <a:rPr lang="en-US" altLang="zh-TW">
                <a:latin typeface="Helvetica"/>
                <a:ea typeface="新細明體" charset="-120"/>
              </a:rPr>
              <a:t>GraphWin</a:t>
            </a:r>
          </a:p>
          <a:p>
            <a:r>
              <a:rPr lang="en-US" altLang="zh-TW">
                <a:solidFill>
                  <a:schemeClr val="folHlink"/>
                </a:solidFill>
                <a:latin typeface="Helvetica"/>
                <a:ea typeface="新細明體" charset="-120"/>
              </a:rPr>
              <a:t>Resources of LEDA</a:t>
            </a:r>
            <a:r>
              <a:rPr lang="en-US" altLang="zh-TW">
                <a:latin typeface="Helvetica"/>
                <a:ea typeface="新細明體" charset="-120"/>
              </a:rPr>
              <a:t> </a:t>
            </a:r>
          </a:p>
        </p:txBody>
      </p:sp>
    </p:spTree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>
                <a:latin typeface="Helvetica"/>
                <a:ea typeface="新細明體" charset="-120"/>
              </a:rPr>
              <a:t>Resource of LEDA</a:t>
            </a:r>
            <a:endParaRPr lang="zh-TW" altLang="en-US">
              <a:latin typeface="Helvetica"/>
              <a:ea typeface="新細明體" charset="-120"/>
            </a:endParaRPr>
          </a:p>
        </p:txBody>
      </p:sp>
      <p:sp>
        <p:nvSpPr>
          <p:cNvPr id="32770" name="內容版面配置區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zh-TW">
                <a:latin typeface="Helvetica"/>
                <a:ea typeface="新細明體" charset="-120"/>
              </a:rPr>
              <a:t>LEDA Office Page</a:t>
            </a:r>
          </a:p>
          <a:p>
            <a:pPr lvl="1"/>
            <a:r>
              <a:rPr lang="en-US" altLang="zh-TW" sz="2000">
                <a:latin typeface="Helvetica"/>
                <a:ea typeface="新細明體" charset="-120"/>
                <a:hlinkClick r:id="rId2"/>
              </a:rPr>
              <a:t>http://www.algorithmic-solutions.com/leda/</a:t>
            </a:r>
            <a:endParaRPr lang="en-US" altLang="zh-TW" sz="2000">
              <a:latin typeface="Helvetica"/>
              <a:ea typeface="新細明體" charset="-120"/>
            </a:endParaRPr>
          </a:p>
          <a:p>
            <a:r>
              <a:rPr lang="en-US" altLang="zh-TW">
                <a:latin typeface="Helvetica"/>
                <a:ea typeface="新細明體" charset="-120"/>
              </a:rPr>
              <a:t>LEDA User Manual</a:t>
            </a:r>
          </a:p>
          <a:p>
            <a:pPr lvl="1"/>
            <a:r>
              <a:rPr lang="en-US" altLang="zh-TW" sz="1800">
                <a:latin typeface="Helvetica"/>
                <a:ea typeface="新細明體" charset="-120"/>
                <a:hlinkClick r:id="rId3"/>
              </a:rPr>
              <a:t>http://www.algorithmic-solutions.info/leda_manual/manual.html</a:t>
            </a:r>
            <a:endParaRPr lang="en-US" altLang="zh-TW" sz="1800">
              <a:latin typeface="Helvetica"/>
              <a:ea typeface="新細明體" charset="-120"/>
            </a:endParaRPr>
          </a:p>
          <a:p>
            <a:r>
              <a:rPr lang="en-US" altLang="zh-TW">
                <a:latin typeface="Helvetica"/>
                <a:ea typeface="新細明體" charset="-120"/>
              </a:rPr>
              <a:t>LEDA Guide</a:t>
            </a:r>
          </a:p>
          <a:p>
            <a:pPr lvl="1"/>
            <a:r>
              <a:rPr lang="en-US" altLang="zh-TW" sz="1800">
                <a:latin typeface="Helvetica"/>
                <a:ea typeface="新細明體" charset="-120"/>
                <a:hlinkClick r:id="rId4"/>
              </a:rPr>
              <a:t>http://www.algorithmic-solutions.info/leda_guide/Index.html</a:t>
            </a:r>
            <a:endParaRPr lang="en-US" altLang="zh-TW" sz="1800">
              <a:latin typeface="Helvetica"/>
              <a:ea typeface="新細明體" charset="-120"/>
            </a:endParaRPr>
          </a:p>
          <a:p>
            <a:r>
              <a:rPr lang="en-US" altLang="zh-TW">
                <a:latin typeface="Helvetica"/>
                <a:ea typeface="新細明體" charset="-120"/>
              </a:rPr>
              <a:t>The LEDA Platform of Combinatorial and Geometric Computing</a:t>
            </a:r>
          </a:p>
          <a:p>
            <a:pPr lvl="1"/>
            <a:r>
              <a:rPr lang="en-US" altLang="zh-TW" sz="1800">
                <a:latin typeface="Helvetica"/>
                <a:ea typeface="新細明體" charset="-120"/>
                <a:hlinkClick r:id="rId5"/>
              </a:rPr>
              <a:t>http://www.mpi-inf.mpg.de/~mehlhorn/LEDAbook.html</a:t>
            </a:r>
            <a:endParaRPr lang="zh-TW" altLang="en-US" sz="1800">
              <a:latin typeface="Helvetica"/>
              <a:ea typeface="新細明體" charset="-120"/>
            </a:endParaRPr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>
                <a:latin typeface="Helvetica"/>
                <a:ea typeface="新細明體" charset="-120"/>
              </a:rPr>
              <a:t>Outline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98500" y="1493838"/>
            <a:ext cx="7772400" cy="3735387"/>
          </a:xfrm>
        </p:spPr>
        <p:txBody>
          <a:bodyPr/>
          <a:lstStyle/>
          <a:p>
            <a:r>
              <a:rPr lang="en-US" altLang="zh-TW">
                <a:solidFill>
                  <a:srgbClr val="FFFF00"/>
                </a:solidFill>
                <a:latin typeface="Helvetica"/>
                <a:ea typeface="新細明體" charset="-120"/>
              </a:rPr>
              <a:t>Introduction to LEDA</a:t>
            </a:r>
          </a:p>
          <a:p>
            <a:pPr lvl="1"/>
            <a:r>
              <a:rPr lang="en-US" altLang="zh-TW">
                <a:latin typeface="Helvetica"/>
                <a:ea typeface="新細明體" charset="-120"/>
              </a:rPr>
              <a:t>Basic data type</a:t>
            </a:r>
          </a:p>
          <a:p>
            <a:pPr lvl="1"/>
            <a:r>
              <a:rPr lang="en-US" altLang="zh-TW">
                <a:latin typeface="Helvetica"/>
                <a:ea typeface="新細明體" charset="-120"/>
              </a:rPr>
              <a:t>Graphs</a:t>
            </a:r>
          </a:p>
          <a:p>
            <a:pPr lvl="1"/>
            <a:r>
              <a:rPr lang="en-US" altLang="zh-TW">
                <a:latin typeface="Helvetica"/>
                <a:ea typeface="新細明體" charset="-120"/>
              </a:rPr>
              <a:t>GraphWin</a:t>
            </a:r>
          </a:p>
          <a:p>
            <a:r>
              <a:rPr lang="en-US" altLang="zh-TW">
                <a:latin typeface="Helvetica"/>
                <a:ea typeface="新細明體" charset="-120"/>
              </a:rPr>
              <a:t>Resources of LEDA </a:t>
            </a:r>
          </a:p>
        </p:txBody>
      </p: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>
                <a:latin typeface="Helvetica"/>
                <a:ea typeface="新細明體" charset="-120"/>
              </a:rPr>
              <a:t>Compilation on Workstation</a:t>
            </a:r>
            <a:endParaRPr lang="zh-TW" altLang="en-US">
              <a:latin typeface="Helvetica"/>
              <a:ea typeface="新細明體" charset="-120"/>
            </a:endParaRPr>
          </a:p>
        </p:txBody>
      </p:sp>
      <p:sp>
        <p:nvSpPr>
          <p:cNvPr id="33794" name="內容版面配置區 2"/>
          <p:cNvSpPr>
            <a:spLocks noGrp="1"/>
          </p:cNvSpPr>
          <p:nvPr>
            <p:ph idx="4294967295"/>
          </p:nvPr>
        </p:nvSpPr>
        <p:spPr>
          <a:xfrm>
            <a:off x="698500" y="1493838"/>
            <a:ext cx="7772400" cy="2727325"/>
          </a:xfrm>
        </p:spPr>
        <p:txBody>
          <a:bodyPr/>
          <a:lstStyle/>
          <a:p>
            <a:r>
              <a:rPr lang="en-US" altLang="zh-TW">
                <a:latin typeface="Helvetica"/>
                <a:ea typeface="新細明體" charset="-120"/>
              </a:rPr>
              <a:t>In NTHU-CAD</a:t>
            </a:r>
          </a:p>
          <a:p>
            <a:pPr lvl="1"/>
            <a:r>
              <a:rPr lang="pt-BR" altLang="zh-TW" sz="1800">
                <a:latin typeface="Helvetica"/>
                <a:ea typeface="新細明體" charset="-120"/>
              </a:rPr>
              <a:t>g++ -c –g </a:t>
            </a:r>
            <a:r>
              <a:rPr lang="pt-BR" altLang="zh-TW" sz="1800">
                <a:solidFill>
                  <a:schemeClr val="folHlink"/>
                </a:solidFill>
                <a:latin typeface="Helvetica"/>
                <a:ea typeface="新細明體" charset="-120"/>
              </a:rPr>
              <a:t>-I/users/student/yourid/LEDA_lib/LEDA/incl -c</a:t>
            </a:r>
            <a:r>
              <a:rPr lang="pt-BR" altLang="zh-TW" sz="1800">
                <a:latin typeface="Helvetica"/>
                <a:ea typeface="新細明體" charset="-120"/>
              </a:rPr>
              <a:t> -o test.o test.cpp</a:t>
            </a:r>
          </a:p>
          <a:p>
            <a:pPr lvl="1"/>
            <a:r>
              <a:rPr lang="en-US" altLang="zh-TW" sz="1600">
                <a:latin typeface="Helvetica"/>
                <a:ea typeface="新細明體" charset="-120"/>
              </a:rPr>
              <a:t>g++ -o test test.o </a:t>
            </a:r>
            <a:r>
              <a:rPr lang="en-US" altLang="zh-TW" sz="1600">
                <a:solidFill>
                  <a:srgbClr val="FFFF00"/>
                </a:solidFill>
                <a:latin typeface="Helvetica"/>
                <a:ea typeface="新細明體" charset="-120"/>
              </a:rPr>
              <a:t>-L/users/student//yourid/LEDA_lib/LEDA </a:t>
            </a:r>
            <a:r>
              <a:rPr lang="en-US" altLang="zh-TW" sz="1600">
                <a:latin typeface="Helvetica"/>
                <a:ea typeface="新細明體" charset="-120"/>
              </a:rPr>
              <a:t>-lG -lL -lm; </a:t>
            </a:r>
          </a:p>
          <a:p>
            <a:r>
              <a:rPr lang="en-US" altLang="zh-TW">
                <a:latin typeface="Helvetica"/>
                <a:ea typeface="新細明體" charset="-120"/>
              </a:rPr>
              <a:t>g++ parameters</a:t>
            </a:r>
          </a:p>
          <a:p>
            <a:pPr lvl="1"/>
            <a:r>
              <a:rPr lang="en-US" altLang="zh-TW" sz="1800">
                <a:latin typeface="Helvetica"/>
                <a:ea typeface="新細明體" charset="-120"/>
              </a:rPr>
              <a:t>-I: location of the LEDA header files</a:t>
            </a:r>
          </a:p>
          <a:p>
            <a:pPr lvl="1"/>
            <a:r>
              <a:rPr lang="en-US" altLang="zh-TW" sz="1800">
                <a:latin typeface="Helvetica"/>
                <a:ea typeface="新細明體" charset="-120"/>
              </a:rPr>
              <a:t>-L: location the LEDA library files</a:t>
            </a:r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2" cstate="print">
            <a:lum bright="50000" contrast="70000"/>
          </a:blip>
          <a:srcRect/>
          <a:stretch>
            <a:fillRect/>
          </a:stretch>
        </p:blipFill>
        <p:spPr bwMode="auto">
          <a:xfrm>
            <a:off x="2195513" y="4005263"/>
            <a:ext cx="4752975" cy="2689225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zh-TW" sz="3200" dirty="0">
                <a:latin typeface="Helvetica"/>
                <a:ea typeface="新細明體" charset="-120"/>
              </a:rPr>
              <a:t>Appendix</a:t>
            </a:r>
          </a:p>
        </p:txBody>
      </p:sp>
    </p:spTree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latin typeface="Helvetica"/>
                <a:ea typeface="新細明體" charset="-120"/>
              </a:rPr>
              <a:t>State Probability Calculation</a:t>
            </a:r>
            <a:endParaRPr lang="zh-TW" altLang="en-US" dirty="0">
              <a:latin typeface="Helvetica"/>
              <a:ea typeface="新細明體" charset="-120"/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116013" y="2204492"/>
            <a:ext cx="576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1800" b="0" i="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1044600" y="2132856"/>
            <a:ext cx="503238" cy="50323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2844205" y="2204492"/>
            <a:ext cx="576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1800" b="0" i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2771800" y="2132856"/>
            <a:ext cx="503238" cy="50323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2124522" y="3500437"/>
            <a:ext cx="576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1800" b="0" i="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4827" name="Oval 11"/>
          <p:cNvSpPr>
            <a:spLocks noChangeArrowheads="1"/>
          </p:cNvSpPr>
          <p:nvPr/>
        </p:nvSpPr>
        <p:spPr bwMode="auto">
          <a:xfrm>
            <a:off x="2052117" y="3428628"/>
            <a:ext cx="503238" cy="503237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830" name="Freeform 14"/>
          <p:cNvSpPr>
            <a:spLocks/>
          </p:cNvSpPr>
          <p:nvPr/>
        </p:nvSpPr>
        <p:spPr bwMode="auto">
          <a:xfrm>
            <a:off x="1547838" y="2059831"/>
            <a:ext cx="1223962" cy="215900"/>
          </a:xfrm>
          <a:custGeom>
            <a:avLst/>
            <a:gdLst/>
            <a:ahLst/>
            <a:cxnLst>
              <a:cxn ang="0">
                <a:pos x="0" y="136"/>
              </a:cxn>
              <a:cxn ang="0">
                <a:pos x="318" y="0"/>
              </a:cxn>
              <a:cxn ang="0">
                <a:pos x="771" y="136"/>
              </a:cxn>
            </a:cxnLst>
            <a:rect l="0" t="0" r="r" b="b"/>
            <a:pathLst>
              <a:path w="771" h="136">
                <a:moveTo>
                  <a:pt x="0" y="136"/>
                </a:moveTo>
                <a:cubicBezTo>
                  <a:pt x="95" y="68"/>
                  <a:pt x="190" y="0"/>
                  <a:pt x="318" y="0"/>
                </a:cubicBezTo>
                <a:cubicBezTo>
                  <a:pt x="446" y="0"/>
                  <a:pt x="680" y="136"/>
                  <a:pt x="771" y="1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1836093" y="1772444"/>
            <a:ext cx="5762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1600" b="0" i="0" dirty="0">
                <a:solidFill>
                  <a:schemeClr val="tx1"/>
                </a:solidFill>
              </a:rPr>
              <a:t>11/1</a:t>
            </a:r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899989" y="2924572"/>
            <a:ext cx="5762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1600" b="0" i="0" dirty="0">
                <a:solidFill>
                  <a:schemeClr val="tx1"/>
                </a:solidFill>
              </a:rPr>
              <a:t>0-/1</a:t>
            </a:r>
          </a:p>
          <a:p>
            <a:r>
              <a:rPr lang="en-US" altLang="zh-TW" sz="1600" b="0" i="0" dirty="0">
                <a:solidFill>
                  <a:schemeClr val="tx1"/>
                </a:solidFill>
              </a:rPr>
              <a:t>10/1</a:t>
            </a:r>
          </a:p>
        </p:txBody>
      </p:sp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1908101" y="2420516"/>
            <a:ext cx="5762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1600" b="0" i="0" dirty="0">
                <a:solidFill>
                  <a:schemeClr val="tx1"/>
                </a:solidFill>
              </a:rPr>
              <a:t>--/1</a:t>
            </a:r>
          </a:p>
        </p:txBody>
      </p:sp>
      <p:sp>
        <p:nvSpPr>
          <p:cNvPr id="34842" name="Freeform 26"/>
          <p:cNvSpPr>
            <a:spLocks/>
          </p:cNvSpPr>
          <p:nvPr/>
        </p:nvSpPr>
        <p:spPr bwMode="auto">
          <a:xfrm rot="2838702">
            <a:off x="1051377" y="3030431"/>
            <a:ext cx="1179852" cy="2468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2" y="91"/>
              </a:cxn>
              <a:cxn ang="0">
                <a:pos x="454" y="136"/>
              </a:cxn>
              <a:cxn ang="0">
                <a:pos x="771" y="0"/>
              </a:cxn>
            </a:cxnLst>
            <a:rect l="0" t="0" r="r" b="b"/>
            <a:pathLst>
              <a:path w="771" h="151">
                <a:moveTo>
                  <a:pt x="0" y="0"/>
                </a:moveTo>
                <a:cubicBezTo>
                  <a:pt x="53" y="34"/>
                  <a:pt x="106" y="68"/>
                  <a:pt x="182" y="91"/>
                </a:cubicBezTo>
                <a:cubicBezTo>
                  <a:pt x="258" y="114"/>
                  <a:pt x="356" y="151"/>
                  <a:pt x="454" y="136"/>
                </a:cubicBezTo>
                <a:cubicBezTo>
                  <a:pt x="552" y="121"/>
                  <a:pt x="661" y="60"/>
                  <a:pt x="7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4849" name="Text Box 33"/>
          <p:cNvSpPr txBox="1">
            <a:spLocks noChangeArrowheads="1"/>
          </p:cNvSpPr>
          <p:nvPr/>
        </p:nvSpPr>
        <p:spPr bwMode="auto">
          <a:xfrm>
            <a:off x="2844205" y="2996580"/>
            <a:ext cx="5762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1600" b="0" i="0" dirty="0">
                <a:solidFill>
                  <a:schemeClr val="tx1"/>
                </a:solidFill>
              </a:rPr>
              <a:t>--/1</a:t>
            </a:r>
          </a:p>
        </p:txBody>
      </p:sp>
      <p:cxnSp>
        <p:nvCxnSpPr>
          <p:cNvPr id="28" name="直線接點 27"/>
          <p:cNvCxnSpPr>
            <a:stCxn id="34827" idx="7"/>
            <a:endCxn id="34823" idx="4"/>
          </p:cNvCxnSpPr>
          <p:nvPr/>
        </p:nvCxnSpPr>
        <p:spPr bwMode="auto">
          <a:xfrm flipV="1">
            <a:off x="2481657" y="2636094"/>
            <a:ext cx="541762" cy="86623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0" name="直線接點 29"/>
          <p:cNvCxnSpPr>
            <a:stCxn id="34823" idx="2"/>
            <a:endCxn id="34821" idx="6"/>
          </p:cNvCxnSpPr>
          <p:nvPr/>
        </p:nvCxnSpPr>
        <p:spPr bwMode="auto">
          <a:xfrm flipH="1">
            <a:off x="1547838" y="2384475"/>
            <a:ext cx="1223962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5148461" y="2348508"/>
            <a:ext cx="576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1800" b="0" i="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" name="Oval 5"/>
          <p:cNvSpPr>
            <a:spLocks noChangeArrowheads="1"/>
          </p:cNvSpPr>
          <p:nvPr/>
        </p:nvSpPr>
        <p:spPr bwMode="auto">
          <a:xfrm>
            <a:off x="5077048" y="2276872"/>
            <a:ext cx="503238" cy="50323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6876653" y="2348508"/>
            <a:ext cx="576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1800" b="0" i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4" name="Oval 7"/>
          <p:cNvSpPr>
            <a:spLocks noChangeArrowheads="1"/>
          </p:cNvSpPr>
          <p:nvPr/>
        </p:nvSpPr>
        <p:spPr bwMode="auto">
          <a:xfrm>
            <a:off x="6804248" y="2276872"/>
            <a:ext cx="503238" cy="50323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" name="Text Box 10"/>
          <p:cNvSpPr txBox="1">
            <a:spLocks noChangeArrowheads="1"/>
          </p:cNvSpPr>
          <p:nvPr/>
        </p:nvSpPr>
        <p:spPr bwMode="auto">
          <a:xfrm>
            <a:off x="6156970" y="3644453"/>
            <a:ext cx="576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1800" b="0" i="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6084565" y="3572644"/>
            <a:ext cx="503238" cy="503237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" name="Freeform 14"/>
          <p:cNvSpPr>
            <a:spLocks/>
          </p:cNvSpPr>
          <p:nvPr/>
        </p:nvSpPr>
        <p:spPr bwMode="auto">
          <a:xfrm>
            <a:off x="5580286" y="2203847"/>
            <a:ext cx="1223962" cy="215900"/>
          </a:xfrm>
          <a:custGeom>
            <a:avLst/>
            <a:gdLst/>
            <a:ahLst/>
            <a:cxnLst>
              <a:cxn ang="0">
                <a:pos x="0" y="136"/>
              </a:cxn>
              <a:cxn ang="0">
                <a:pos x="318" y="0"/>
              </a:cxn>
              <a:cxn ang="0">
                <a:pos x="771" y="136"/>
              </a:cxn>
            </a:cxnLst>
            <a:rect l="0" t="0" r="r" b="b"/>
            <a:pathLst>
              <a:path w="771" h="136">
                <a:moveTo>
                  <a:pt x="0" y="136"/>
                </a:moveTo>
                <a:cubicBezTo>
                  <a:pt x="95" y="68"/>
                  <a:pt x="190" y="0"/>
                  <a:pt x="318" y="0"/>
                </a:cubicBezTo>
                <a:cubicBezTo>
                  <a:pt x="446" y="0"/>
                  <a:pt x="680" y="136"/>
                  <a:pt x="771" y="1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8" name="Text Box 15"/>
          <p:cNvSpPr txBox="1">
            <a:spLocks noChangeArrowheads="1"/>
          </p:cNvSpPr>
          <p:nvPr/>
        </p:nvSpPr>
        <p:spPr bwMode="auto">
          <a:xfrm>
            <a:off x="5940549" y="1844452"/>
            <a:ext cx="5762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1600" b="0" i="0" dirty="0">
                <a:solidFill>
                  <a:schemeClr val="tx1"/>
                </a:solidFill>
              </a:rPr>
              <a:t>25%</a:t>
            </a:r>
          </a:p>
        </p:txBody>
      </p:sp>
      <p:sp>
        <p:nvSpPr>
          <p:cNvPr id="39" name="Text Box 17"/>
          <p:cNvSpPr txBox="1">
            <a:spLocks noChangeArrowheads="1"/>
          </p:cNvSpPr>
          <p:nvPr/>
        </p:nvSpPr>
        <p:spPr bwMode="auto">
          <a:xfrm>
            <a:off x="4932437" y="3068588"/>
            <a:ext cx="5762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1600" b="0" i="0" dirty="0">
                <a:solidFill>
                  <a:schemeClr val="tx1"/>
                </a:solidFill>
              </a:rPr>
              <a:t>75%</a:t>
            </a:r>
          </a:p>
        </p:txBody>
      </p:sp>
      <p:sp>
        <p:nvSpPr>
          <p:cNvPr id="40" name="Text Box 22"/>
          <p:cNvSpPr txBox="1">
            <a:spLocks noChangeArrowheads="1"/>
          </p:cNvSpPr>
          <p:nvPr/>
        </p:nvSpPr>
        <p:spPr bwMode="auto">
          <a:xfrm>
            <a:off x="5940549" y="256453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1600" b="0" i="0" dirty="0">
                <a:solidFill>
                  <a:schemeClr val="tx1"/>
                </a:solidFill>
              </a:rPr>
              <a:t>100%</a:t>
            </a:r>
          </a:p>
        </p:txBody>
      </p:sp>
      <p:sp>
        <p:nvSpPr>
          <p:cNvPr id="41" name="Freeform 26"/>
          <p:cNvSpPr>
            <a:spLocks/>
          </p:cNvSpPr>
          <p:nvPr/>
        </p:nvSpPr>
        <p:spPr bwMode="auto">
          <a:xfrm rot="2838702">
            <a:off x="5083825" y="3174447"/>
            <a:ext cx="1179852" cy="2468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2" y="91"/>
              </a:cxn>
              <a:cxn ang="0">
                <a:pos x="454" y="136"/>
              </a:cxn>
              <a:cxn ang="0">
                <a:pos x="771" y="0"/>
              </a:cxn>
            </a:cxnLst>
            <a:rect l="0" t="0" r="r" b="b"/>
            <a:pathLst>
              <a:path w="771" h="151">
                <a:moveTo>
                  <a:pt x="0" y="0"/>
                </a:moveTo>
                <a:cubicBezTo>
                  <a:pt x="53" y="34"/>
                  <a:pt x="106" y="68"/>
                  <a:pt x="182" y="91"/>
                </a:cubicBezTo>
                <a:cubicBezTo>
                  <a:pt x="258" y="114"/>
                  <a:pt x="356" y="151"/>
                  <a:pt x="454" y="136"/>
                </a:cubicBezTo>
                <a:cubicBezTo>
                  <a:pt x="552" y="121"/>
                  <a:pt x="661" y="60"/>
                  <a:pt x="7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2" name="Text Box 33"/>
          <p:cNvSpPr txBox="1">
            <a:spLocks noChangeArrowheads="1"/>
          </p:cNvSpPr>
          <p:nvPr/>
        </p:nvSpPr>
        <p:spPr bwMode="auto">
          <a:xfrm>
            <a:off x="6876653" y="3140596"/>
            <a:ext cx="7920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1600" b="0" i="0" dirty="0">
                <a:solidFill>
                  <a:schemeClr val="tx1"/>
                </a:solidFill>
              </a:rPr>
              <a:t>100%</a:t>
            </a:r>
          </a:p>
        </p:txBody>
      </p:sp>
      <p:cxnSp>
        <p:nvCxnSpPr>
          <p:cNvPr id="43" name="直線接點 42"/>
          <p:cNvCxnSpPr>
            <a:stCxn id="36" idx="7"/>
            <a:endCxn id="34" idx="4"/>
          </p:cNvCxnSpPr>
          <p:nvPr/>
        </p:nvCxnSpPr>
        <p:spPr bwMode="auto">
          <a:xfrm flipV="1">
            <a:off x="6514105" y="2780110"/>
            <a:ext cx="541762" cy="86623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4" name="直線接點 43"/>
          <p:cNvCxnSpPr>
            <a:stCxn id="34" idx="2"/>
            <a:endCxn id="32" idx="6"/>
          </p:cNvCxnSpPr>
          <p:nvPr/>
        </p:nvCxnSpPr>
        <p:spPr bwMode="auto">
          <a:xfrm flipH="1">
            <a:off x="5580286" y="2528491"/>
            <a:ext cx="1223962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5" name="向右箭號 44"/>
          <p:cNvSpPr/>
          <p:nvPr/>
        </p:nvSpPr>
        <p:spPr bwMode="auto">
          <a:xfrm>
            <a:off x="3707904" y="2708920"/>
            <a:ext cx="792088" cy="611386"/>
          </a:xfrm>
          <a:prstGeom prst="rightArrow">
            <a:avLst>
              <a:gd name="adj1" fmla="val 32230"/>
              <a:gd name="adj2" fmla="val 50000"/>
            </a:avLst>
          </a:prstGeom>
          <a:solidFill>
            <a:srgbClr val="92D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1" u="none" strike="noStrike" cap="none" normalizeH="0" baseline="0">
              <a:ln>
                <a:noFill/>
              </a:ln>
              <a:solidFill>
                <a:schemeClr val="folHlink"/>
              </a:solidFill>
              <a:effectLst/>
              <a:latin typeface="Times New Roman" pitchFamily="18" charset="0"/>
              <a:ea typeface="新細明體" charset="-12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5076056" y="5229200"/>
            <a:ext cx="2016224" cy="1323439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b="0" i="0" dirty="0">
                <a:solidFill>
                  <a:schemeClr val="tx1"/>
                </a:solidFill>
                <a:latin typeface="+mj-lt"/>
              </a:rPr>
              <a:t>A + B + C = 1</a:t>
            </a:r>
          </a:p>
          <a:p>
            <a:r>
              <a:rPr lang="en-US" altLang="zh-TW" sz="2000" b="0" i="0" dirty="0">
                <a:solidFill>
                  <a:schemeClr val="tx1"/>
                </a:solidFill>
                <a:latin typeface="+mj-lt"/>
              </a:rPr>
              <a:t>B = A</a:t>
            </a:r>
          </a:p>
          <a:p>
            <a:r>
              <a:rPr lang="en-US" altLang="zh-TW" sz="2000" b="0" i="0" dirty="0">
                <a:solidFill>
                  <a:schemeClr val="tx1"/>
                </a:solidFill>
                <a:latin typeface="+mj-lt"/>
              </a:rPr>
              <a:t>0.25 * A  + C = B</a:t>
            </a:r>
          </a:p>
          <a:p>
            <a:r>
              <a:rPr lang="en-US" altLang="zh-TW" sz="2000" b="0" i="0" dirty="0">
                <a:solidFill>
                  <a:schemeClr val="tx1"/>
                </a:solidFill>
                <a:latin typeface="+mj-lt"/>
              </a:rPr>
              <a:t>0.75 * A  = C</a:t>
            </a:r>
          </a:p>
        </p:txBody>
      </p:sp>
      <p:sp>
        <p:nvSpPr>
          <p:cNvPr id="47" name="向右箭號 46"/>
          <p:cNvSpPr/>
          <p:nvPr/>
        </p:nvSpPr>
        <p:spPr bwMode="auto">
          <a:xfrm rot="5400000">
            <a:off x="5869953" y="4326778"/>
            <a:ext cx="792088" cy="611386"/>
          </a:xfrm>
          <a:prstGeom prst="rightArrow">
            <a:avLst>
              <a:gd name="adj1" fmla="val 32230"/>
              <a:gd name="adj2" fmla="val 50000"/>
            </a:avLst>
          </a:prstGeom>
          <a:solidFill>
            <a:srgbClr val="92D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1" u="none" strike="noStrike" cap="none" normalizeH="0" baseline="0">
              <a:ln>
                <a:noFill/>
              </a:ln>
              <a:solidFill>
                <a:schemeClr val="folHlink"/>
              </a:solidFill>
              <a:effectLst/>
              <a:latin typeface="Times New Roman" pitchFamily="18" charset="0"/>
              <a:ea typeface="新細明體" charset="-120"/>
            </a:endParaRPr>
          </a:p>
        </p:txBody>
      </p:sp>
      <p:sp>
        <p:nvSpPr>
          <p:cNvPr id="48" name="向右箭號 47"/>
          <p:cNvSpPr/>
          <p:nvPr/>
        </p:nvSpPr>
        <p:spPr bwMode="auto">
          <a:xfrm rot="10800000">
            <a:off x="3923928" y="5445224"/>
            <a:ext cx="792088" cy="611386"/>
          </a:xfrm>
          <a:prstGeom prst="rightArrow">
            <a:avLst>
              <a:gd name="adj1" fmla="val 32230"/>
              <a:gd name="adj2" fmla="val 50000"/>
            </a:avLst>
          </a:prstGeom>
          <a:solidFill>
            <a:srgbClr val="92D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1" u="none" strike="noStrike" cap="none" normalizeH="0" baseline="0">
              <a:ln>
                <a:noFill/>
              </a:ln>
              <a:solidFill>
                <a:schemeClr val="folHlink"/>
              </a:solidFill>
              <a:effectLst/>
              <a:latin typeface="Times New Roman" pitchFamily="18" charset="0"/>
              <a:ea typeface="新細明體" charset="-120"/>
            </a:endParaRPr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1115839" y="4833193"/>
            <a:ext cx="576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1800" b="0" i="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0" name="Oval 5"/>
          <p:cNvSpPr>
            <a:spLocks noChangeArrowheads="1"/>
          </p:cNvSpPr>
          <p:nvPr/>
        </p:nvSpPr>
        <p:spPr bwMode="auto">
          <a:xfrm>
            <a:off x="1044426" y="4761557"/>
            <a:ext cx="503238" cy="50323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" name="Text Box 6"/>
          <p:cNvSpPr txBox="1">
            <a:spLocks noChangeArrowheads="1"/>
          </p:cNvSpPr>
          <p:nvPr/>
        </p:nvSpPr>
        <p:spPr bwMode="auto">
          <a:xfrm>
            <a:off x="2844031" y="4833193"/>
            <a:ext cx="576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1800" b="0" i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2" name="Oval 7"/>
          <p:cNvSpPr>
            <a:spLocks noChangeArrowheads="1"/>
          </p:cNvSpPr>
          <p:nvPr/>
        </p:nvSpPr>
        <p:spPr bwMode="auto">
          <a:xfrm>
            <a:off x="2771626" y="4761557"/>
            <a:ext cx="503238" cy="50323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" name="Text Box 10"/>
          <p:cNvSpPr txBox="1">
            <a:spLocks noChangeArrowheads="1"/>
          </p:cNvSpPr>
          <p:nvPr/>
        </p:nvSpPr>
        <p:spPr bwMode="auto">
          <a:xfrm>
            <a:off x="2124348" y="6129138"/>
            <a:ext cx="576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1800" b="0" i="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4" name="Oval 11"/>
          <p:cNvSpPr>
            <a:spLocks noChangeArrowheads="1"/>
          </p:cNvSpPr>
          <p:nvPr/>
        </p:nvSpPr>
        <p:spPr bwMode="auto">
          <a:xfrm>
            <a:off x="2051943" y="6057329"/>
            <a:ext cx="503238" cy="503237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5" name="Freeform 14"/>
          <p:cNvSpPr>
            <a:spLocks/>
          </p:cNvSpPr>
          <p:nvPr/>
        </p:nvSpPr>
        <p:spPr bwMode="auto">
          <a:xfrm>
            <a:off x="1547664" y="4688532"/>
            <a:ext cx="1223962" cy="215900"/>
          </a:xfrm>
          <a:custGeom>
            <a:avLst/>
            <a:gdLst/>
            <a:ahLst/>
            <a:cxnLst>
              <a:cxn ang="0">
                <a:pos x="0" y="136"/>
              </a:cxn>
              <a:cxn ang="0">
                <a:pos x="318" y="0"/>
              </a:cxn>
              <a:cxn ang="0">
                <a:pos x="771" y="136"/>
              </a:cxn>
            </a:cxnLst>
            <a:rect l="0" t="0" r="r" b="b"/>
            <a:pathLst>
              <a:path w="771" h="136">
                <a:moveTo>
                  <a:pt x="0" y="136"/>
                </a:moveTo>
                <a:cubicBezTo>
                  <a:pt x="95" y="68"/>
                  <a:pt x="190" y="0"/>
                  <a:pt x="318" y="0"/>
                </a:cubicBezTo>
                <a:cubicBezTo>
                  <a:pt x="446" y="0"/>
                  <a:pt x="680" y="136"/>
                  <a:pt x="771" y="1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6" name="Text Box 15"/>
          <p:cNvSpPr txBox="1">
            <a:spLocks noChangeArrowheads="1"/>
          </p:cNvSpPr>
          <p:nvPr/>
        </p:nvSpPr>
        <p:spPr bwMode="auto">
          <a:xfrm>
            <a:off x="1907927" y="4329137"/>
            <a:ext cx="5762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1600" b="0" i="0" dirty="0">
                <a:solidFill>
                  <a:schemeClr val="tx1"/>
                </a:solidFill>
              </a:rPr>
              <a:t>25%</a:t>
            </a:r>
          </a:p>
        </p:txBody>
      </p:sp>
      <p:sp>
        <p:nvSpPr>
          <p:cNvPr id="57" name="Text Box 17"/>
          <p:cNvSpPr txBox="1">
            <a:spLocks noChangeArrowheads="1"/>
          </p:cNvSpPr>
          <p:nvPr/>
        </p:nvSpPr>
        <p:spPr bwMode="auto">
          <a:xfrm>
            <a:off x="899815" y="5553273"/>
            <a:ext cx="5762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1600" b="0" i="0" dirty="0">
                <a:solidFill>
                  <a:schemeClr val="tx1"/>
                </a:solidFill>
              </a:rPr>
              <a:t>75%</a:t>
            </a:r>
          </a:p>
        </p:txBody>
      </p:sp>
      <p:sp>
        <p:nvSpPr>
          <p:cNvPr id="58" name="Text Box 22"/>
          <p:cNvSpPr txBox="1">
            <a:spLocks noChangeArrowheads="1"/>
          </p:cNvSpPr>
          <p:nvPr/>
        </p:nvSpPr>
        <p:spPr bwMode="auto">
          <a:xfrm>
            <a:off x="1907927" y="504921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1600" b="0" i="0" dirty="0">
                <a:solidFill>
                  <a:schemeClr val="tx1"/>
                </a:solidFill>
              </a:rPr>
              <a:t>100%</a:t>
            </a:r>
          </a:p>
        </p:txBody>
      </p:sp>
      <p:sp>
        <p:nvSpPr>
          <p:cNvPr id="59" name="Freeform 26"/>
          <p:cNvSpPr>
            <a:spLocks/>
          </p:cNvSpPr>
          <p:nvPr/>
        </p:nvSpPr>
        <p:spPr bwMode="auto">
          <a:xfrm rot="2838702">
            <a:off x="1051203" y="5659132"/>
            <a:ext cx="1179852" cy="2468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2" y="91"/>
              </a:cxn>
              <a:cxn ang="0">
                <a:pos x="454" y="136"/>
              </a:cxn>
              <a:cxn ang="0">
                <a:pos x="771" y="0"/>
              </a:cxn>
            </a:cxnLst>
            <a:rect l="0" t="0" r="r" b="b"/>
            <a:pathLst>
              <a:path w="771" h="151">
                <a:moveTo>
                  <a:pt x="0" y="0"/>
                </a:moveTo>
                <a:cubicBezTo>
                  <a:pt x="53" y="34"/>
                  <a:pt x="106" y="68"/>
                  <a:pt x="182" y="91"/>
                </a:cubicBezTo>
                <a:cubicBezTo>
                  <a:pt x="258" y="114"/>
                  <a:pt x="356" y="151"/>
                  <a:pt x="454" y="136"/>
                </a:cubicBezTo>
                <a:cubicBezTo>
                  <a:pt x="552" y="121"/>
                  <a:pt x="661" y="60"/>
                  <a:pt x="7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60" name="Text Box 33"/>
          <p:cNvSpPr txBox="1">
            <a:spLocks noChangeArrowheads="1"/>
          </p:cNvSpPr>
          <p:nvPr/>
        </p:nvSpPr>
        <p:spPr bwMode="auto">
          <a:xfrm>
            <a:off x="2844031" y="5625281"/>
            <a:ext cx="7920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1600" b="0" i="0" dirty="0">
                <a:solidFill>
                  <a:schemeClr val="tx1"/>
                </a:solidFill>
              </a:rPr>
              <a:t>100%</a:t>
            </a:r>
          </a:p>
        </p:txBody>
      </p:sp>
      <p:cxnSp>
        <p:nvCxnSpPr>
          <p:cNvPr id="61" name="直線接點 60"/>
          <p:cNvCxnSpPr>
            <a:stCxn id="54" idx="7"/>
            <a:endCxn id="52" idx="4"/>
          </p:cNvCxnSpPr>
          <p:nvPr/>
        </p:nvCxnSpPr>
        <p:spPr bwMode="auto">
          <a:xfrm flipV="1">
            <a:off x="2481483" y="5264795"/>
            <a:ext cx="541762" cy="86623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2" name="直線接點 61"/>
          <p:cNvCxnSpPr>
            <a:stCxn id="52" idx="2"/>
            <a:endCxn id="50" idx="6"/>
          </p:cNvCxnSpPr>
          <p:nvPr/>
        </p:nvCxnSpPr>
        <p:spPr bwMode="auto">
          <a:xfrm flipH="1">
            <a:off x="1547664" y="5013176"/>
            <a:ext cx="1223962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3" name="Text Box 15"/>
          <p:cNvSpPr txBox="1">
            <a:spLocks noChangeArrowheads="1"/>
          </p:cNvSpPr>
          <p:nvPr/>
        </p:nvSpPr>
        <p:spPr bwMode="auto">
          <a:xfrm>
            <a:off x="3132063" y="4473153"/>
            <a:ext cx="5762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1600" b="0" i="0" dirty="0">
                <a:solidFill>
                  <a:srgbClr val="FFFF00"/>
                </a:solidFill>
              </a:rPr>
              <a:t>36%</a:t>
            </a:r>
          </a:p>
        </p:txBody>
      </p:sp>
      <p:sp>
        <p:nvSpPr>
          <p:cNvPr id="64" name="Text Box 15"/>
          <p:cNvSpPr txBox="1">
            <a:spLocks noChangeArrowheads="1"/>
          </p:cNvSpPr>
          <p:nvPr/>
        </p:nvSpPr>
        <p:spPr bwMode="auto">
          <a:xfrm>
            <a:off x="755799" y="4473153"/>
            <a:ext cx="5762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1600" b="0" i="0" dirty="0">
                <a:solidFill>
                  <a:srgbClr val="FFFF00"/>
                </a:solidFill>
              </a:rPr>
              <a:t>36%</a:t>
            </a:r>
          </a:p>
        </p:txBody>
      </p:sp>
      <p:sp>
        <p:nvSpPr>
          <p:cNvPr id="65" name="Text Box 15"/>
          <p:cNvSpPr txBox="1">
            <a:spLocks noChangeArrowheads="1"/>
          </p:cNvSpPr>
          <p:nvPr/>
        </p:nvSpPr>
        <p:spPr bwMode="auto">
          <a:xfrm>
            <a:off x="2483991" y="6273353"/>
            <a:ext cx="5762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1600" b="0" i="0" dirty="0">
                <a:solidFill>
                  <a:srgbClr val="FFFF00"/>
                </a:solidFill>
              </a:rPr>
              <a:t>27%</a:t>
            </a:r>
          </a:p>
        </p:txBody>
      </p:sp>
    </p:spTree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Programming Solver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lum bright="50000" contrast="70000"/>
          </a:blip>
          <a:srcRect/>
          <a:stretch>
            <a:fillRect/>
          </a:stretch>
        </p:blipFill>
        <p:spPr bwMode="auto">
          <a:xfrm>
            <a:off x="251520" y="1772816"/>
            <a:ext cx="2276475" cy="3486150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3347864" y="1628800"/>
            <a:ext cx="2016224" cy="1323439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b="0" i="0" dirty="0">
                <a:solidFill>
                  <a:schemeClr val="tx1"/>
                </a:solidFill>
                <a:latin typeface="+mj-lt"/>
              </a:rPr>
              <a:t>A + B + C = 1</a:t>
            </a:r>
          </a:p>
          <a:p>
            <a:r>
              <a:rPr lang="en-US" altLang="zh-TW" sz="2000" b="0" i="0" dirty="0">
                <a:solidFill>
                  <a:schemeClr val="tx1"/>
                </a:solidFill>
                <a:latin typeface="+mj-lt"/>
              </a:rPr>
              <a:t>B = A</a:t>
            </a:r>
          </a:p>
          <a:p>
            <a:r>
              <a:rPr lang="en-US" altLang="zh-TW" sz="2000" b="0" i="0" dirty="0">
                <a:solidFill>
                  <a:schemeClr val="tx1"/>
                </a:solidFill>
                <a:latin typeface="+mj-lt"/>
              </a:rPr>
              <a:t>0.25 * A  + C = B</a:t>
            </a:r>
          </a:p>
          <a:p>
            <a:r>
              <a:rPr lang="en-US" altLang="zh-TW" sz="2000" b="0" i="0" dirty="0">
                <a:solidFill>
                  <a:schemeClr val="tx1"/>
                </a:solidFill>
                <a:latin typeface="+mj-lt"/>
              </a:rPr>
              <a:t>0.75 * A  = C</a:t>
            </a:r>
            <a:endParaRPr lang="zh-TW" altLang="en-US" sz="2000" b="0" i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11560" y="1340768"/>
            <a:ext cx="201622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b="0" i="0" dirty="0">
                <a:solidFill>
                  <a:schemeClr val="tx1"/>
                </a:solidFill>
                <a:latin typeface="+mj-lt"/>
              </a:rPr>
              <a:t>sample.mod</a:t>
            </a:r>
            <a:endParaRPr lang="zh-TW" altLang="en-US" sz="2000" b="0" i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843808" y="3429000"/>
            <a:ext cx="410445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b="0" i="0" dirty="0">
                <a:solidFill>
                  <a:schemeClr val="tx1"/>
                </a:solidFill>
                <a:latin typeface="+mj-lt"/>
              </a:rPr>
              <a:t>./</a:t>
            </a:r>
            <a:r>
              <a:rPr lang="en-US" altLang="zh-TW" sz="2000" b="0" i="0" dirty="0" err="1">
                <a:solidFill>
                  <a:schemeClr val="tx1"/>
                </a:solidFill>
                <a:latin typeface="+mj-lt"/>
              </a:rPr>
              <a:t>glpsol</a:t>
            </a:r>
            <a:r>
              <a:rPr lang="en-US" altLang="zh-TW" sz="2000" b="0" i="0" dirty="0">
                <a:solidFill>
                  <a:schemeClr val="tx1"/>
                </a:solidFill>
                <a:latin typeface="+mj-lt"/>
              </a:rPr>
              <a:t> -m sample.mod -o </a:t>
            </a:r>
            <a:r>
              <a:rPr lang="en-US" altLang="zh-TW" sz="2000" b="0" i="0" dirty="0" err="1">
                <a:solidFill>
                  <a:schemeClr val="tx1"/>
                </a:solidFill>
                <a:latin typeface="+mj-lt"/>
              </a:rPr>
              <a:t>sample.out</a:t>
            </a:r>
            <a:endParaRPr lang="zh-TW" altLang="en-US" sz="2000" b="0" i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lum bright="50000" contrast="70000"/>
          </a:blip>
          <a:srcRect/>
          <a:stretch>
            <a:fillRect/>
          </a:stretch>
        </p:blipFill>
        <p:spPr bwMode="auto">
          <a:xfrm>
            <a:off x="1907704" y="5589240"/>
            <a:ext cx="6912768" cy="1009650"/>
          </a:xfrm>
          <a:prstGeom prst="rect">
            <a:avLst/>
          </a:prstGeom>
          <a:noFill/>
          <a:ln w="38100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11" name="向右箭號 10"/>
          <p:cNvSpPr/>
          <p:nvPr/>
        </p:nvSpPr>
        <p:spPr bwMode="auto">
          <a:xfrm>
            <a:off x="3851920" y="3861048"/>
            <a:ext cx="1800200" cy="432048"/>
          </a:xfrm>
          <a:prstGeom prst="rightArrow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1" u="none" strike="noStrike" cap="none" normalizeH="0" baseline="0">
              <a:ln>
                <a:noFill/>
              </a:ln>
              <a:solidFill>
                <a:schemeClr val="folHlink"/>
              </a:solidFill>
              <a:effectLst/>
              <a:latin typeface="Times New Roman" pitchFamily="18" charset="0"/>
              <a:ea typeface="新細明體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43808" y="4365104"/>
            <a:ext cx="3659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0" i="0" dirty="0">
                <a:solidFill>
                  <a:srgbClr val="FFFF00"/>
                </a:solidFill>
                <a:latin typeface="+mj-lt"/>
              </a:rPr>
              <a:t>GLPK (GNU Linear </a:t>
            </a:r>
            <a:r>
              <a:rPr lang="en-US" altLang="zh-TW" sz="1800" b="0" i="0" dirty="0" err="1">
                <a:solidFill>
                  <a:srgbClr val="FFFF00"/>
                </a:solidFill>
                <a:latin typeface="+mj-lt"/>
              </a:rPr>
              <a:t>Programing</a:t>
            </a:r>
            <a:r>
              <a:rPr lang="en-US" altLang="zh-TW" sz="1800" b="0" i="0" dirty="0">
                <a:solidFill>
                  <a:srgbClr val="FFFF00"/>
                </a:solidFill>
                <a:latin typeface="+mj-lt"/>
              </a:rPr>
              <a:t> Kit)</a:t>
            </a:r>
            <a:endParaRPr lang="zh-TW" altLang="en-US" sz="1800" b="0" i="0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572000" y="5157192"/>
            <a:ext cx="201622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b="0" i="0" dirty="0" err="1">
                <a:solidFill>
                  <a:schemeClr val="tx1"/>
                </a:solidFill>
                <a:latin typeface="+mj-lt"/>
              </a:rPr>
              <a:t>sample.out</a:t>
            </a:r>
            <a:endParaRPr lang="zh-TW" altLang="en-US" sz="2000" b="0" i="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>
                <a:latin typeface="Helvetica"/>
                <a:ea typeface="新細明體" charset="-120"/>
              </a:rPr>
              <a:t>LEDA Overview</a:t>
            </a:r>
            <a:endParaRPr lang="zh-TW" altLang="en-US">
              <a:latin typeface="Helvetica"/>
              <a:ea typeface="新細明體" charset="-120"/>
            </a:endParaRPr>
          </a:p>
        </p:txBody>
      </p:sp>
      <p:sp>
        <p:nvSpPr>
          <p:cNvPr id="16386" name="內容版面配置區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zh-TW">
                <a:latin typeface="Helvetica"/>
                <a:ea typeface="新細明體" charset="-120"/>
              </a:rPr>
              <a:t>C++ class library for efficient data types and algorithms</a:t>
            </a:r>
          </a:p>
          <a:p>
            <a:pPr lvl="1"/>
            <a:r>
              <a:rPr lang="en-US" altLang="zh-TW">
                <a:latin typeface="Helvetica"/>
                <a:ea typeface="新細明體" charset="-120"/>
              </a:rPr>
              <a:t>Graph and network problems, geometric computations, combinatorial optimization</a:t>
            </a:r>
          </a:p>
        </p:txBody>
      </p:sp>
      <p:grpSp>
        <p:nvGrpSpPr>
          <p:cNvPr id="16387" name="群組 27"/>
          <p:cNvGrpSpPr>
            <a:grpSpLocks/>
          </p:cNvGrpSpPr>
          <p:nvPr/>
        </p:nvGrpSpPr>
        <p:grpSpPr bwMode="auto">
          <a:xfrm>
            <a:off x="179388" y="3141663"/>
            <a:ext cx="8856662" cy="3311525"/>
            <a:chOff x="179512" y="3356992"/>
            <a:chExt cx="8856984" cy="3312368"/>
          </a:xfrm>
        </p:grpSpPr>
        <p:sp>
          <p:nvSpPr>
            <p:cNvPr id="58" name="圓角矩形 57"/>
            <p:cNvSpPr/>
            <p:nvPr/>
          </p:nvSpPr>
          <p:spPr bwMode="auto">
            <a:xfrm>
              <a:off x="179512" y="3356992"/>
              <a:ext cx="8856984" cy="3312368"/>
            </a:xfrm>
            <a:prstGeom prst="round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zh-TW" altLang="en-US">
                <a:solidFill>
                  <a:schemeClr val="folHlink"/>
                </a:solidFill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6" name="圓角矩形 5"/>
            <p:cNvSpPr/>
            <p:nvPr/>
          </p:nvSpPr>
          <p:spPr bwMode="auto">
            <a:xfrm>
              <a:off x="4105461" y="4833156"/>
              <a:ext cx="1030977" cy="408623"/>
            </a:xfrm>
            <a:prstGeom prst="roundRect">
              <a:avLst/>
            </a:prstGeom>
            <a:solidFill>
              <a:srgbClr val="92D050"/>
            </a:solidFill>
            <a:ln>
              <a:headEnd type="none" w="med" len="med"/>
              <a:tailEnd type="triangl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TW" sz="1800" i="0" dirty="0">
                  <a:solidFill>
                    <a:srgbClr val="080808"/>
                  </a:solidFill>
                  <a:ea typeface="新細明體" charset="-120"/>
                </a:rPr>
                <a:t>Graphs</a:t>
              </a:r>
              <a:endParaRPr lang="zh-TW" altLang="en-US" sz="1800" i="0" dirty="0">
                <a:solidFill>
                  <a:srgbClr val="080808"/>
                </a:solidFill>
                <a:ea typeface="新細明體" charset="-120"/>
              </a:endParaRPr>
            </a:p>
          </p:txBody>
        </p:sp>
        <p:sp>
          <p:nvSpPr>
            <p:cNvPr id="8" name="圓角矩形 7"/>
            <p:cNvSpPr/>
            <p:nvPr/>
          </p:nvSpPr>
          <p:spPr bwMode="auto">
            <a:xfrm>
              <a:off x="3491880" y="6057292"/>
              <a:ext cx="2258139" cy="408623"/>
            </a:xfrm>
            <a:prstGeom prst="round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TW" sz="1800" i="0" dirty="0">
                  <a:solidFill>
                    <a:srgbClr val="080808"/>
                  </a:solidFill>
                  <a:ea typeface="新細明體" charset="-120"/>
                </a:rPr>
                <a:t>Embedded Graphs</a:t>
              </a:r>
              <a:endParaRPr lang="zh-TW" altLang="en-US" sz="1800" i="0" dirty="0">
                <a:solidFill>
                  <a:srgbClr val="080808"/>
                </a:solidFill>
                <a:ea typeface="新細明體" charset="-120"/>
              </a:endParaRPr>
            </a:p>
          </p:txBody>
        </p:sp>
        <p:sp>
          <p:nvSpPr>
            <p:cNvPr id="9" name="圓角矩形 8"/>
            <p:cNvSpPr/>
            <p:nvPr/>
          </p:nvSpPr>
          <p:spPr bwMode="auto">
            <a:xfrm>
              <a:off x="6661062" y="6057292"/>
              <a:ext cx="2158828" cy="408623"/>
            </a:xfrm>
            <a:prstGeom prst="round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TW" sz="1800" i="0" dirty="0">
                  <a:solidFill>
                    <a:srgbClr val="080808"/>
                  </a:solidFill>
                  <a:ea typeface="新細明體" charset="-120"/>
                </a:rPr>
                <a:t>Graph Algorithms</a:t>
              </a:r>
              <a:endParaRPr lang="zh-TW" altLang="en-US" sz="1800" i="0" dirty="0">
                <a:solidFill>
                  <a:srgbClr val="080808"/>
                </a:solidFill>
                <a:ea typeface="新細明體" charset="-120"/>
              </a:endParaRPr>
            </a:p>
          </p:txBody>
        </p:sp>
        <p:sp>
          <p:nvSpPr>
            <p:cNvPr id="10" name="圓角矩形 9"/>
            <p:cNvSpPr/>
            <p:nvPr/>
          </p:nvSpPr>
          <p:spPr bwMode="auto">
            <a:xfrm>
              <a:off x="6516465" y="4833156"/>
              <a:ext cx="2448023" cy="408623"/>
            </a:xfrm>
            <a:prstGeom prst="round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TW" sz="1800" i="0" dirty="0">
                  <a:solidFill>
                    <a:srgbClr val="080808"/>
                  </a:solidFill>
                  <a:ea typeface="新細明體" charset="-120"/>
                </a:rPr>
                <a:t>Advance Data Types</a:t>
              </a:r>
              <a:endParaRPr lang="zh-TW" altLang="en-US" sz="1800" i="0" dirty="0">
                <a:solidFill>
                  <a:srgbClr val="080808"/>
                </a:solidFill>
                <a:ea typeface="新細明體" charset="-120"/>
              </a:endParaRPr>
            </a:p>
          </p:txBody>
        </p:sp>
        <p:sp>
          <p:nvSpPr>
            <p:cNvPr id="11" name="圓角矩形 10"/>
            <p:cNvSpPr/>
            <p:nvPr/>
          </p:nvSpPr>
          <p:spPr bwMode="auto">
            <a:xfrm>
              <a:off x="6691263" y="3645024"/>
              <a:ext cx="2098426" cy="408623"/>
            </a:xfrm>
            <a:prstGeom prst="roundRect">
              <a:avLst/>
            </a:prstGeom>
            <a:solidFill>
              <a:srgbClr val="92D050"/>
            </a:solidFill>
            <a:ln>
              <a:headEnd type="none" w="med" len="med"/>
              <a:tailEnd type="triangl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TW" sz="1800" i="0" dirty="0">
                  <a:solidFill>
                    <a:srgbClr val="080808"/>
                  </a:solidFill>
                  <a:ea typeface="新細明體" charset="-120"/>
                </a:rPr>
                <a:t>Basic Data Types</a:t>
              </a:r>
              <a:endParaRPr lang="zh-TW" altLang="en-US" sz="1800" i="0" dirty="0">
                <a:solidFill>
                  <a:srgbClr val="080808"/>
                </a:solidFill>
                <a:ea typeface="新細明體" charset="-120"/>
              </a:endParaRPr>
            </a:p>
          </p:txBody>
        </p:sp>
        <p:sp>
          <p:nvSpPr>
            <p:cNvPr id="12" name="圓角矩形 11"/>
            <p:cNvSpPr/>
            <p:nvPr/>
          </p:nvSpPr>
          <p:spPr bwMode="auto">
            <a:xfrm>
              <a:off x="3959561" y="3645024"/>
              <a:ext cx="1322777" cy="408623"/>
            </a:xfrm>
            <a:prstGeom prst="roundRect">
              <a:avLst/>
            </a:prstGeom>
            <a:solidFill>
              <a:srgbClr val="92D050"/>
            </a:solidFill>
            <a:ln>
              <a:headEnd type="none" w="med" len="med"/>
              <a:tailEnd type="triangl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TW" sz="1800" i="0" dirty="0" err="1">
                  <a:solidFill>
                    <a:srgbClr val="080808"/>
                  </a:solidFill>
                  <a:ea typeface="新細明體" charset="-120"/>
                </a:rPr>
                <a:t>GraphWin</a:t>
              </a:r>
              <a:endParaRPr lang="zh-TW" altLang="en-US" sz="1800" i="0" dirty="0">
                <a:solidFill>
                  <a:srgbClr val="080808"/>
                </a:solidFill>
                <a:ea typeface="新細明體" charset="-120"/>
              </a:endParaRPr>
            </a:p>
          </p:txBody>
        </p:sp>
        <p:sp>
          <p:nvSpPr>
            <p:cNvPr id="13" name="圓角矩形 12"/>
            <p:cNvSpPr/>
            <p:nvPr/>
          </p:nvSpPr>
          <p:spPr bwMode="auto">
            <a:xfrm>
              <a:off x="1901436" y="3645024"/>
              <a:ext cx="1230404" cy="408623"/>
            </a:xfrm>
            <a:prstGeom prst="round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TW" sz="1800" i="0" dirty="0">
                  <a:solidFill>
                    <a:srgbClr val="080808"/>
                  </a:solidFill>
                  <a:ea typeface="新細明體" charset="-120"/>
                </a:rPr>
                <a:t>Windows</a:t>
              </a:r>
              <a:endParaRPr lang="zh-TW" altLang="en-US" sz="1800" i="0" dirty="0">
                <a:solidFill>
                  <a:srgbClr val="080808"/>
                </a:solidFill>
                <a:ea typeface="新細明體" charset="-120"/>
              </a:endParaRPr>
            </a:p>
          </p:txBody>
        </p:sp>
        <p:sp>
          <p:nvSpPr>
            <p:cNvPr id="14" name="圓角矩形 13"/>
            <p:cNvSpPr/>
            <p:nvPr/>
          </p:nvSpPr>
          <p:spPr bwMode="auto">
            <a:xfrm>
              <a:off x="683024" y="4833156"/>
              <a:ext cx="2193399" cy="408623"/>
            </a:xfrm>
            <a:prstGeom prst="round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TW" sz="1800" i="0" dirty="0">
                  <a:solidFill>
                    <a:srgbClr val="080808"/>
                  </a:solidFill>
                  <a:ea typeface="新細明體" charset="-120"/>
                </a:rPr>
                <a:t>Geometry Kernels</a:t>
              </a:r>
              <a:endParaRPr lang="zh-TW" altLang="en-US" sz="1800" i="0" dirty="0">
                <a:solidFill>
                  <a:srgbClr val="080808"/>
                </a:solidFill>
                <a:ea typeface="新細明體" charset="-120"/>
              </a:endParaRPr>
            </a:p>
          </p:txBody>
        </p:sp>
        <p:sp>
          <p:nvSpPr>
            <p:cNvPr id="15" name="圓角矩形 14"/>
            <p:cNvSpPr/>
            <p:nvPr/>
          </p:nvSpPr>
          <p:spPr bwMode="auto">
            <a:xfrm>
              <a:off x="499615" y="6057292"/>
              <a:ext cx="2560217" cy="408623"/>
            </a:xfrm>
            <a:prstGeom prst="round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TW" sz="1800" i="0" dirty="0">
                  <a:solidFill>
                    <a:srgbClr val="080808"/>
                  </a:solidFill>
                  <a:ea typeface="新細明體" charset="-120"/>
                </a:rPr>
                <a:t>Geometry Algorithms</a:t>
              </a:r>
              <a:endParaRPr lang="zh-TW" altLang="en-US" sz="1800" i="0" dirty="0">
                <a:solidFill>
                  <a:srgbClr val="080808"/>
                </a:solidFill>
                <a:ea typeface="新細明體" charset="-120"/>
              </a:endParaRPr>
            </a:p>
          </p:txBody>
        </p:sp>
        <p:sp>
          <p:nvSpPr>
            <p:cNvPr id="16" name="圓角矩形 15"/>
            <p:cNvSpPr/>
            <p:nvPr/>
          </p:nvSpPr>
          <p:spPr bwMode="auto">
            <a:xfrm>
              <a:off x="328345" y="3645024"/>
              <a:ext cx="1219319" cy="408623"/>
            </a:xfrm>
            <a:prstGeom prst="round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TW" sz="1800" i="0" dirty="0">
                  <a:solidFill>
                    <a:srgbClr val="080808"/>
                  </a:solidFill>
                  <a:ea typeface="新細明體" charset="-120"/>
                </a:rPr>
                <a:t>Numbers</a:t>
              </a:r>
              <a:endParaRPr lang="zh-TW" altLang="en-US" sz="1800" i="0" dirty="0">
                <a:solidFill>
                  <a:srgbClr val="080808"/>
                </a:solidFill>
                <a:ea typeface="新細明體" charset="-120"/>
              </a:endParaRPr>
            </a:p>
          </p:txBody>
        </p:sp>
        <p:cxnSp>
          <p:nvCxnSpPr>
            <p:cNvPr id="16422" name="直線單箭頭接點 17"/>
            <p:cNvCxnSpPr>
              <a:cxnSpLocks noChangeShapeType="1"/>
              <a:stCxn id="0" idx="1"/>
              <a:endCxn id="0" idx="0"/>
            </p:cNvCxnSpPr>
            <p:nvPr/>
          </p:nvCxnSpPr>
          <p:spPr bwMode="auto">
            <a:xfrm rot="10800000" flipV="1">
              <a:off x="4620951" y="3849336"/>
              <a:ext cx="2070313" cy="983820"/>
            </a:xfrm>
            <a:prstGeom prst="straightConnector1">
              <a:avLst/>
            </a:prstGeom>
            <a:noFill/>
            <a:ln w="38100" algn="ctr">
              <a:solidFill>
                <a:srgbClr val="080808"/>
              </a:solidFill>
              <a:round/>
              <a:headEnd/>
              <a:tailEnd type="arrow" w="med" len="med"/>
            </a:ln>
          </p:spPr>
        </p:cxnSp>
        <p:cxnSp>
          <p:nvCxnSpPr>
            <p:cNvPr id="16423" name="直線單箭頭接點 18"/>
            <p:cNvCxnSpPr>
              <a:cxnSpLocks noChangeShapeType="1"/>
              <a:stCxn id="0" idx="2"/>
              <a:endCxn id="0" idx="0"/>
            </p:cNvCxnSpPr>
            <p:nvPr/>
          </p:nvCxnSpPr>
          <p:spPr bwMode="auto">
            <a:xfrm rot="16200000" flipH="1">
              <a:off x="7350722" y="4443400"/>
              <a:ext cx="779509" cy="1"/>
            </a:xfrm>
            <a:prstGeom prst="straightConnector1">
              <a:avLst/>
            </a:prstGeom>
            <a:noFill/>
            <a:ln w="38100" algn="ctr">
              <a:solidFill>
                <a:srgbClr val="080808"/>
              </a:solidFill>
              <a:round/>
              <a:headEnd/>
              <a:tailEnd type="arrow" w="med" len="med"/>
            </a:ln>
          </p:spPr>
        </p:cxnSp>
        <p:cxnSp>
          <p:nvCxnSpPr>
            <p:cNvPr id="16424" name="直線單箭頭接點 21"/>
            <p:cNvCxnSpPr>
              <a:cxnSpLocks noChangeShapeType="1"/>
              <a:endCxn id="0" idx="0"/>
            </p:cNvCxnSpPr>
            <p:nvPr/>
          </p:nvCxnSpPr>
          <p:spPr bwMode="auto">
            <a:xfrm>
              <a:off x="5148064" y="5013177"/>
              <a:ext cx="2592412" cy="1044115"/>
            </a:xfrm>
            <a:prstGeom prst="straightConnector1">
              <a:avLst/>
            </a:prstGeom>
            <a:noFill/>
            <a:ln w="38100" algn="ctr">
              <a:solidFill>
                <a:srgbClr val="080808"/>
              </a:solidFill>
              <a:round/>
              <a:headEnd/>
              <a:tailEnd type="arrow" w="med" len="med"/>
            </a:ln>
          </p:spPr>
        </p:cxnSp>
        <p:cxnSp>
          <p:nvCxnSpPr>
            <p:cNvPr id="16425" name="直線單箭頭接點 24"/>
            <p:cNvCxnSpPr>
              <a:cxnSpLocks noChangeShapeType="1"/>
              <a:stCxn id="0" idx="2"/>
              <a:endCxn id="0" idx="0"/>
            </p:cNvCxnSpPr>
            <p:nvPr/>
          </p:nvCxnSpPr>
          <p:spPr bwMode="auto">
            <a:xfrm rot="5400000">
              <a:off x="4213194" y="5649535"/>
              <a:ext cx="815513" cy="1588"/>
            </a:xfrm>
            <a:prstGeom prst="straightConnector1">
              <a:avLst/>
            </a:prstGeom>
            <a:noFill/>
            <a:ln w="38100" algn="ctr">
              <a:solidFill>
                <a:srgbClr val="080808"/>
              </a:solidFill>
              <a:round/>
              <a:headEnd/>
              <a:tailEnd type="arrow" w="med" len="med"/>
            </a:ln>
          </p:spPr>
        </p:cxnSp>
        <p:cxnSp>
          <p:nvCxnSpPr>
            <p:cNvPr id="16426" name="直線單箭頭接點 28"/>
            <p:cNvCxnSpPr>
              <a:cxnSpLocks noChangeShapeType="1"/>
              <a:stCxn id="0" idx="1"/>
              <a:endCxn id="0" idx="0"/>
            </p:cNvCxnSpPr>
            <p:nvPr/>
          </p:nvCxnSpPr>
          <p:spPr bwMode="auto">
            <a:xfrm rot="10800000" flipV="1">
              <a:off x="1779725" y="5037468"/>
              <a:ext cx="2325737" cy="1019824"/>
            </a:xfrm>
            <a:prstGeom prst="straightConnector1">
              <a:avLst/>
            </a:prstGeom>
            <a:noFill/>
            <a:ln w="38100" algn="ctr">
              <a:solidFill>
                <a:srgbClr val="080808"/>
              </a:solidFill>
              <a:round/>
              <a:headEnd/>
              <a:tailEnd type="arrow" w="med" len="med"/>
            </a:ln>
          </p:spPr>
        </p:cxnSp>
        <p:cxnSp>
          <p:nvCxnSpPr>
            <p:cNvPr id="16427" name="直線單箭頭接點 31"/>
            <p:cNvCxnSpPr>
              <a:cxnSpLocks noChangeShapeType="1"/>
              <a:stCxn id="0" idx="2"/>
              <a:endCxn id="0" idx="0"/>
            </p:cNvCxnSpPr>
            <p:nvPr/>
          </p:nvCxnSpPr>
          <p:spPr bwMode="auto">
            <a:xfrm rot="5400000">
              <a:off x="1371968" y="5649535"/>
              <a:ext cx="815513" cy="1588"/>
            </a:xfrm>
            <a:prstGeom prst="straightConnector1">
              <a:avLst/>
            </a:prstGeom>
            <a:noFill/>
            <a:ln w="38100" algn="ctr">
              <a:solidFill>
                <a:srgbClr val="080808"/>
              </a:solidFill>
              <a:round/>
              <a:headEnd/>
              <a:tailEnd type="arrow" w="med" len="med"/>
            </a:ln>
          </p:spPr>
        </p:cxnSp>
        <p:cxnSp>
          <p:nvCxnSpPr>
            <p:cNvPr id="16428" name="直線單箭頭接點 34"/>
            <p:cNvCxnSpPr>
              <a:cxnSpLocks noChangeShapeType="1"/>
              <a:endCxn id="0" idx="0"/>
            </p:cNvCxnSpPr>
            <p:nvPr/>
          </p:nvCxnSpPr>
          <p:spPr bwMode="auto">
            <a:xfrm rot="16200000" flipH="1">
              <a:off x="7326372" y="5643187"/>
              <a:ext cx="828091" cy="118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prstDash val="sysDash"/>
              <a:round/>
              <a:headEnd/>
              <a:tailEnd type="arrow" w="med" len="med"/>
            </a:ln>
          </p:spPr>
        </p:cxnSp>
        <p:cxnSp>
          <p:nvCxnSpPr>
            <p:cNvPr id="16429" name="直線單箭頭接點 37"/>
            <p:cNvCxnSpPr>
              <a:cxnSpLocks noChangeShapeType="1"/>
              <a:endCxn id="0" idx="3"/>
            </p:cNvCxnSpPr>
            <p:nvPr/>
          </p:nvCxnSpPr>
          <p:spPr bwMode="auto">
            <a:xfrm rot="10800000" flipV="1">
              <a:off x="5750020" y="6237312"/>
              <a:ext cx="910213" cy="24292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prstDash val="sysDash"/>
              <a:round/>
              <a:headEnd/>
              <a:tailEnd type="arrow" w="med" len="med"/>
            </a:ln>
          </p:spPr>
        </p:cxnSp>
        <p:cxnSp>
          <p:nvCxnSpPr>
            <p:cNvPr id="16430" name="直線單箭頭接點 41"/>
            <p:cNvCxnSpPr>
              <a:cxnSpLocks noChangeShapeType="1"/>
              <a:stCxn id="0" idx="1"/>
              <a:endCxn id="0" idx="3"/>
            </p:cNvCxnSpPr>
            <p:nvPr/>
          </p:nvCxnSpPr>
          <p:spPr bwMode="auto">
            <a:xfrm rot="10800000">
              <a:off x="3059832" y="6261604"/>
              <a:ext cx="432048" cy="1588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prstDash val="sysDash"/>
              <a:round/>
              <a:headEnd/>
              <a:tailEnd type="arrow" w="med" len="med"/>
            </a:ln>
          </p:spPr>
        </p:cxnSp>
        <p:cxnSp>
          <p:nvCxnSpPr>
            <p:cNvPr id="16431" name="直線單箭頭接點 45"/>
            <p:cNvCxnSpPr>
              <a:cxnSpLocks noChangeShapeType="1"/>
              <a:stCxn id="0" idx="0"/>
              <a:endCxn id="0" idx="2"/>
            </p:cNvCxnSpPr>
            <p:nvPr/>
          </p:nvCxnSpPr>
          <p:spPr bwMode="auto">
            <a:xfrm rot="5400000" flipH="1" flipV="1">
              <a:off x="1758427" y="4074945"/>
              <a:ext cx="779509" cy="736914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prstDash val="sysDash"/>
              <a:round/>
              <a:headEnd/>
              <a:tailEnd type="arrow" w="med" len="med"/>
            </a:ln>
          </p:spPr>
        </p:cxnSp>
        <p:cxnSp>
          <p:nvCxnSpPr>
            <p:cNvPr id="16432" name="直線單箭頭接點 48"/>
            <p:cNvCxnSpPr>
              <a:cxnSpLocks noChangeShapeType="1"/>
              <a:stCxn id="0" idx="3"/>
              <a:endCxn id="0" idx="1"/>
            </p:cNvCxnSpPr>
            <p:nvPr/>
          </p:nvCxnSpPr>
          <p:spPr bwMode="auto">
            <a:xfrm>
              <a:off x="3131840" y="3849336"/>
              <a:ext cx="827721" cy="1588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prstDash val="sysDash"/>
              <a:round/>
              <a:headEnd/>
              <a:tailEnd type="arrow" w="med" len="med"/>
            </a:ln>
          </p:spPr>
        </p:cxnSp>
        <p:cxnSp>
          <p:nvCxnSpPr>
            <p:cNvPr id="16433" name="直線單箭頭接點 51"/>
            <p:cNvCxnSpPr>
              <a:cxnSpLocks noChangeShapeType="1"/>
              <a:stCxn id="0" idx="0"/>
              <a:endCxn id="0" idx="2"/>
            </p:cNvCxnSpPr>
            <p:nvPr/>
          </p:nvCxnSpPr>
          <p:spPr bwMode="auto">
            <a:xfrm rot="5400000" flipH="1" flipV="1">
              <a:off x="4231196" y="4443402"/>
              <a:ext cx="779509" cy="1588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prstDash val="sysDash"/>
              <a:round/>
              <a:headEnd/>
              <a:tailEnd type="arrow" w="med" len="med"/>
            </a:ln>
          </p:spPr>
        </p:cxnSp>
        <p:cxnSp>
          <p:nvCxnSpPr>
            <p:cNvPr id="16434" name="直線單箭頭接點 54"/>
            <p:cNvCxnSpPr>
              <a:cxnSpLocks noChangeShapeType="1"/>
              <a:stCxn id="0" idx="2"/>
              <a:endCxn id="0" idx="0"/>
            </p:cNvCxnSpPr>
            <p:nvPr/>
          </p:nvCxnSpPr>
          <p:spPr bwMode="auto">
            <a:xfrm rot="16200000" flipH="1">
              <a:off x="969110" y="4022541"/>
              <a:ext cx="779509" cy="841719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prstDash val="sysDash"/>
              <a:round/>
              <a:headEnd/>
              <a:tailEnd type="arrow" w="med" len="med"/>
            </a:ln>
          </p:spPr>
        </p:cxnSp>
      </p:grpSp>
      <p:sp>
        <p:nvSpPr>
          <p:cNvPr id="30" name="文字方塊 29"/>
          <p:cNvSpPr txBox="1"/>
          <p:nvPr/>
        </p:nvSpPr>
        <p:spPr>
          <a:xfrm>
            <a:off x="34925" y="6505575"/>
            <a:ext cx="7669213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zh-TW" i="0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Ref: "</a:t>
            </a:r>
            <a:r>
              <a:rPr lang="en-US" altLang="zh-TW" b="0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LEDA  A Platform for Combinatorial and Geometric Computing</a:t>
            </a:r>
            <a:r>
              <a:rPr lang="en-US" altLang="zh-TW" i="0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" CH.0 P.14 </a:t>
            </a:r>
            <a:r>
              <a:rPr lang="en-US" altLang="zh-TW" i="0" dirty="0" err="1">
                <a:solidFill>
                  <a:schemeClr val="tx1">
                    <a:lumMod val="95000"/>
                  </a:schemeClr>
                </a:solidFill>
                <a:latin typeface="+mn-lt"/>
              </a:rPr>
              <a:t>Fig.A</a:t>
            </a:r>
            <a:endParaRPr lang="zh-TW" altLang="en-US" i="0" dirty="0">
              <a:solidFill>
                <a:schemeClr val="tx1">
                  <a:lumMod val="9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>
                <a:latin typeface="Helvetica"/>
                <a:ea typeface="新細明體" charset="-120"/>
              </a:rPr>
              <a:t>Basic Data Type</a:t>
            </a:r>
            <a:endParaRPr lang="zh-TW" altLang="en-US">
              <a:latin typeface="Helvetica"/>
              <a:ea typeface="新細明體" charset="-120"/>
            </a:endParaRPr>
          </a:p>
        </p:txBody>
      </p:sp>
      <p:sp>
        <p:nvSpPr>
          <p:cNvPr id="17410" name="內容版面配置區 2"/>
          <p:cNvSpPr>
            <a:spLocks noGrp="1"/>
          </p:cNvSpPr>
          <p:nvPr>
            <p:ph idx="4294967295"/>
          </p:nvPr>
        </p:nvSpPr>
        <p:spPr>
          <a:xfrm>
            <a:off x="611188" y="1484313"/>
            <a:ext cx="7772400" cy="4924425"/>
          </a:xfrm>
        </p:spPr>
        <p:txBody>
          <a:bodyPr/>
          <a:lstStyle/>
          <a:p>
            <a:r>
              <a:rPr lang="en-US" altLang="zh-TW">
                <a:latin typeface="Helvetica"/>
                <a:ea typeface="新細明體" charset="-120"/>
              </a:rPr>
              <a:t>String</a:t>
            </a:r>
          </a:p>
          <a:p>
            <a:r>
              <a:rPr lang="en-US" altLang="zh-TW">
                <a:latin typeface="Helvetica"/>
                <a:ea typeface="新細明體" charset="-120"/>
              </a:rPr>
              <a:t>Tuple</a:t>
            </a:r>
          </a:p>
          <a:p>
            <a:endParaRPr lang="zh-TW" altLang="en-US">
              <a:latin typeface="Helvetica"/>
              <a:ea typeface="新細明體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635375" y="1268413"/>
            <a:ext cx="5257800" cy="5302250"/>
          </a:xfrm>
          <a:prstGeom prst="rect">
            <a:avLst/>
          </a:prstGeom>
          <a:solidFill>
            <a:schemeClr val="accent4">
              <a:lumMod val="2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en-US" altLang="zh-TW" sz="1600" b="0" i="0">
                <a:solidFill>
                  <a:schemeClr val="tx1"/>
                </a:solidFill>
                <a:latin typeface="YaHei Consolas Hybrid"/>
                <a:ea typeface="新細明體" charset="-120"/>
              </a:rPr>
              <a:t>#include &lt;LEDA/core/string.h&gt;</a:t>
            </a:r>
          </a:p>
          <a:p>
            <a:pPr eaLnBrk="0" hangingPunct="0">
              <a:spcBef>
                <a:spcPct val="50000"/>
              </a:spcBef>
            </a:pPr>
            <a:endParaRPr lang="en-US" altLang="zh-TW" sz="1600" b="0" i="0">
              <a:solidFill>
                <a:schemeClr val="tx1"/>
              </a:solidFill>
              <a:latin typeface="YaHei Consolas Hybrid"/>
              <a:ea typeface="新細明體" charset="-12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TW" sz="1600" b="0" i="0">
                <a:solidFill>
                  <a:schemeClr val="tx1"/>
                </a:solidFill>
                <a:latin typeface="YaHei Consolas Hybrid"/>
                <a:ea typeface="新細明體" charset="-120"/>
              </a:rPr>
              <a:t>int main()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TW" sz="1600" b="0" i="0">
                <a:solidFill>
                  <a:schemeClr val="tx1"/>
                </a:solidFill>
                <a:latin typeface="YaHei Consolas Hybrid"/>
                <a:ea typeface="新細明體" charset="-120"/>
              </a:rPr>
              <a:t>{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TW" sz="1600" b="0" i="0">
                <a:solidFill>
                  <a:schemeClr val="tx1"/>
                </a:solidFill>
                <a:latin typeface="YaHei Consolas Hybrid"/>
                <a:ea typeface="新細明體" charset="-120"/>
              </a:rPr>
              <a:t>	leda::string a="thomas";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TW" sz="1600" b="0" i="0">
                <a:solidFill>
                  <a:schemeClr val="tx1"/>
                </a:solidFill>
                <a:latin typeface="YaHei Consolas Hybrid"/>
                <a:ea typeface="新細明體" charset="-120"/>
              </a:rPr>
              <a:t>	leda::string b="christian";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TW" sz="1600" b="0" i="0">
                <a:solidFill>
                  <a:schemeClr val="tx1"/>
                </a:solidFill>
                <a:latin typeface="YaHei Consolas Hybrid"/>
                <a:ea typeface="新細明體" charset="-120"/>
              </a:rPr>
              <a:t>	leda::string c="thomas";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TW" sz="1600" b="0" i="0">
                <a:solidFill>
                  <a:schemeClr val="tx1"/>
                </a:solidFill>
                <a:latin typeface="YaHei Consolas Hybrid"/>
                <a:ea typeface="新細明體" charset="-120"/>
              </a:rPr>
              <a:t>	if (a==c) std::cout &lt;&lt; "a==c\n"; 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TW" sz="1600" b="0" i="0">
                <a:solidFill>
                  <a:schemeClr val="tx1"/>
                </a:solidFill>
                <a:latin typeface="YaHei Consolas Hybrid"/>
                <a:ea typeface="新細明體" charset="-120"/>
              </a:rPr>
              <a:t>	</a:t>
            </a:r>
            <a:r>
              <a:rPr lang="en-US" altLang="zh-TW" sz="1600" i="0">
                <a:solidFill>
                  <a:srgbClr val="FF00FF"/>
                </a:solidFill>
                <a:latin typeface="YaHei Consolas Hybrid"/>
                <a:ea typeface="新細明體" charset="-120"/>
              </a:rPr>
              <a:t>//strings can be compared with ==</a:t>
            </a:r>
            <a:endParaRPr lang="en-US" altLang="zh-TW" sz="1600" b="0" i="0">
              <a:solidFill>
                <a:srgbClr val="FF00FF"/>
              </a:solidFill>
              <a:latin typeface="YaHei Consolas Hybrid"/>
              <a:ea typeface="新細明體" charset="-12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TW" sz="1600" b="0" i="0">
                <a:solidFill>
                  <a:schemeClr val="tx1"/>
                </a:solidFill>
                <a:latin typeface="YaHei Consolas Hybrid"/>
                <a:ea typeface="新細明體" charset="-120"/>
              </a:rPr>
              <a:t>	std::cout &lt;&lt; b(0,4) &lt;&lt; std::endl;     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TW" sz="1600" b="0" i="0">
                <a:solidFill>
                  <a:schemeClr val="tx1"/>
                </a:solidFill>
                <a:latin typeface="YaHei Consolas Hybrid"/>
                <a:ea typeface="新細明體" charset="-120"/>
              </a:rPr>
              <a:t>	</a:t>
            </a:r>
            <a:r>
              <a:rPr lang="en-US" altLang="zh-TW" sz="1600" i="0">
                <a:solidFill>
                  <a:srgbClr val="FF00FF"/>
                </a:solidFill>
                <a:latin typeface="YaHei Consolas Hybrid"/>
                <a:ea typeface="新細明體" charset="-120"/>
              </a:rPr>
              <a:t>//outputs the first five letters of b</a:t>
            </a:r>
            <a:endParaRPr lang="en-US" altLang="zh-TW" sz="1600" b="0" i="0">
              <a:solidFill>
                <a:srgbClr val="FF00FF"/>
              </a:solidFill>
              <a:latin typeface="YaHei Consolas Hybrid"/>
              <a:ea typeface="新細明體" charset="-12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TW" sz="1600" b="0" i="0">
                <a:solidFill>
                  <a:schemeClr val="tx1"/>
                </a:solidFill>
                <a:latin typeface="YaHei Consolas Hybrid"/>
                <a:ea typeface="新細明體" charset="-120"/>
              </a:rPr>
              <a:t>	return 0;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TW" sz="1600" b="0" i="0">
                <a:solidFill>
                  <a:schemeClr val="tx1"/>
                </a:solidFill>
                <a:latin typeface="YaHei Consolas Hybrid"/>
                <a:ea typeface="新細明體" charset="-120"/>
              </a:rPr>
              <a:t>}</a:t>
            </a:r>
            <a:endParaRPr lang="zh-TW" altLang="en-US" sz="1600" b="0" i="0">
              <a:solidFill>
                <a:schemeClr val="tx1"/>
              </a:solidFill>
              <a:latin typeface="YaHei Consolas Hybrid"/>
              <a:ea typeface="新細明體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35375" y="1268413"/>
            <a:ext cx="5257800" cy="5329237"/>
          </a:xfrm>
          <a:prstGeom prst="rect">
            <a:avLst/>
          </a:prstGeom>
          <a:solidFill>
            <a:schemeClr val="accent4">
              <a:lumMod val="2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en-US" altLang="zh-TW" sz="1600" b="0" i="0">
                <a:solidFill>
                  <a:schemeClr val="tx1"/>
                </a:solidFill>
                <a:latin typeface="YaHei Consolas Hybrid"/>
                <a:ea typeface="新細明體" charset="-120"/>
              </a:rPr>
              <a:t>#include &lt;LEDA/core/tuple.h&gt;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TW" sz="1600" b="0" i="0">
                <a:solidFill>
                  <a:schemeClr val="tx1"/>
                </a:solidFill>
                <a:latin typeface="YaHei Consolas Hybrid"/>
                <a:ea typeface="新細明體" charset="-120"/>
              </a:rPr>
              <a:t>#include &lt;LEDA/core/string.h&gt;</a:t>
            </a:r>
          </a:p>
          <a:p>
            <a:pPr eaLnBrk="0" hangingPunct="0">
              <a:spcBef>
                <a:spcPct val="50000"/>
              </a:spcBef>
            </a:pPr>
            <a:endParaRPr lang="en-US" altLang="zh-TW" sz="1600" b="0" i="0">
              <a:solidFill>
                <a:schemeClr val="tx1"/>
              </a:solidFill>
              <a:latin typeface="YaHei Consolas Hybrid"/>
              <a:ea typeface="新細明體" charset="-12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TW" sz="1600" b="0" i="0">
                <a:solidFill>
                  <a:schemeClr val="tx1"/>
                </a:solidFill>
                <a:latin typeface="YaHei Consolas Hybrid"/>
                <a:ea typeface="新細明體" charset="-120"/>
              </a:rPr>
              <a:t>using namespace leda;</a:t>
            </a:r>
          </a:p>
          <a:p>
            <a:pPr eaLnBrk="0" hangingPunct="0">
              <a:spcBef>
                <a:spcPct val="50000"/>
              </a:spcBef>
            </a:pPr>
            <a:endParaRPr lang="en-US" altLang="zh-TW" sz="1600" b="0" i="0">
              <a:solidFill>
                <a:schemeClr val="tx1"/>
              </a:solidFill>
              <a:latin typeface="YaHei Consolas Hybrid"/>
              <a:ea typeface="新細明體" charset="-12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TW" sz="1600" b="0" i="0">
                <a:solidFill>
                  <a:schemeClr val="tx1"/>
                </a:solidFill>
                <a:latin typeface="YaHei Consolas Hybrid"/>
                <a:ea typeface="新細明體" charset="-120"/>
              </a:rPr>
              <a:t>int main()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TW" sz="1600" b="0" i="0">
                <a:solidFill>
                  <a:schemeClr val="tx1"/>
                </a:solidFill>
                <a:latin typeface="YaHei Consolas Hybrid"/>
                <a:ea typeface="新細明體" charset="-120"/>
              </a:rPr>
              <a:t>{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TW" sz="1600" b="0" i="0">
                <a:solidFill>
                  <a:schemeClr val="tx1"/>
                </a:solidFill>
                <a:latin typeface="YaHei Consolas Hybrid"/>
                <a:ea typeface="新細明體" charset="-120"/>
              </a:rPr>
              <a:t>  </a:t>
            </a:r>
            <a:r>
              <a:rPr lang="en-US" altLang="zh-TW" sz="1600" b="0" i="0">
                <a:solidFill>
                  <a:srgbClr val="FFFF00"/>
                </a:solidFill>
                <a:latin typeface="YaHei Consolas Hybrid"/>
                <a:ea typeface="新細明體" charset="-120"/>
              </a:rPr>
              <a:t>three_tuple&lt;int,string,double&gt; </a:t>
            </a:r>
            <a:r>
              <a:rPr lang="en-US" altLang="zh-TW" sz="1600" b="0" i="0">
                <a:solidFill>
                  <a:schemeClr val="tx1"/>
                </a:solidFill>
                <a:latin typeface="YaHei Consolas Hybrid"/>
                <a:ea typeface="新細明體" charset="-120"/>
              </a:rPr>
              <a:t>      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TW" sz="1600" b="0" i="0">
                <a:solidFill>
                  <a:schemeClr val="tx1"/>
                </a:solidFill>
                <a:latin typeface="YaHei Consolas Hybrid"/>
                <a:ea typeface="新細明體" charset="-120"/>
              </a:rPr>
              <a:t>     triple(17,"triple",3.1413);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TW" sz="1600" b="0" i="0">
                <a:solidFill>
                  <a:schemeClr val="tx1"/>
                </a:solidFill>
                <a:latin typeface="YaHei Consolas Hybrid"/>
                <a:ea typeface="新細明體" charset="-120"/>
              </a:rPr>
              <a:t>  std::cout &lt;&lt; triple &lt;&lt; std::endl;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TW" sz="1600" b="0" i="0">
                <a:solidFill>
                  <a:schemeClr val="tx1"/>
                </a:solidFill>
                <a:latin typeface="YaHei Consolas Hybrid"/>
                <a:ea typeface="新細明體" charset="-120"/>
              </a:rPr>
              <a:t>  return 0;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TW" sz="1600" b="0" i="0">
                <a:solidFill>
                  <a:schemeClr val="tx1"/>
                </a:solidFill>
                <a:latin typeface="YaHei Consolas Hybrid"/>
                <a:ea typeface="新細明體" charset="-120"/>
              </a:rPr>
              <a:t>}</a:t>
            </a:r>
            <a:endParaRPr lang="zh-TW" altLang="en-US" sz="1600" b="0" i="0">
              <a:solidFill>
                <a:schemeClr val="tx1"/>
              </a:solidFill>
              <a:latin typeface="YaHei Consolas Hybrid"/>
              <a:ea typeface="新細明體" charset="-12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>
                <a:latin typeface="Helvetica"/>
                <a:ea typeface="新細明體" charset="-120"/>
              </a:rPr>
              <a:t>Container</a:t>
            </a:r>
            <a:endParaRPr lang="zh-TW" altLang="en-US">
              <a:latin typeface="Helvetica"/>
              <a:ea typeface="新細明體" charset="-120"/>
            </a:endParaRPr>
          </a:p>
        </p:txBody>
      </p:sp>
      <p:sp>
        <p:nvSpPr>
          <p:cNvPr id="18434" name="內容版面配置區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zh-TW">
                <a:latin typeface="Helvetica"/>
                <a:ea typeface="新細明體" charset="-120"/>
              </a:rPr>
              <a:t>Array</a:t>
            </a:r>
          </a:p>
          <a:p>
            <a:r>
              <a:rPr lang="en-US" altLang="zh-TW">
                <a:latin typeface="Helvetica"/>
                <a:ea typeface="新細明體" charset="-120"/>
              </a:rPr>
              <a:t>Dictionary Array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2411413" y="2708275"/>
            <a:ext cx="6408737" cy="2160588"/>
          </a:xfrm>
          <a:prstGeom prst="rect">
            <a:avLst/>
          </a:prstGeom>
          <a:solidFill>
            <a:schemeClr val="accent4">
              <a:lumMod val="2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spcBef>
                <a:spcPct val="50000"/>
              </a:spcBef>
            </a:pPr>
            <a:endParaRPr lang="en-US" altLang="zh-TW" sz="1600" b="0" i="0">
              <a:solidFill>
                <a:schemeClr val="tx1"/>
              </a:solidFill>
              <a:latin typeface="YaHei Consolas Hybrid"/>
              <a:ea typeface="新細明體" charset="-12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TW" sz="1600" b="0" i="0">
                <a:solidFill>
                  <a:schemeClr val="tx1"/>
                </a:solidFill>
                <a:latin typeface="YaHei Consolas Hybrid"/>
                <a:ea typeface="新細明體" charset="-120"/>
              </a:rPr>
              <a:t>leda::array&lt;int&gt; A(1,100);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TW" sz="1600" b="0" i="0">
                <a:solidFill>
                  <a:schemeClr val="tx1"/>
                </a:solidFill>
                <a:latin typeface="YaHei Consolas Hybrid"/>
                <a:ea typeface="新細明體" charset="-120"/>
              </a:rPr>
              <a:t>int i;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TW" sz="1600" b="0" i="0">
                <a:solidFill>
                  <a:srgbClr val="FFFF00"/>
                </a:solidFill>
                <a:latin typeface="YaHei Consolas Hybrid"/>
                <a:ea typeface="新細明體" charset="-120"/>
              </a:rPr>
              <a:t>for (i=A.low(); i&lt;=A.high(); i++)</a:t>
            </a:r>
            <a:r>
              <a:rPr lang="en-US" altLang="zh-TW" sz="1600" b="0" i="0">
                <a:solidFill>
                  <a:schemeClr val="tx1"/>
                </a:solidFill>
                <a:latin typeface="YaHei Consolas Hybrid"/>
                <a:ea typeface="新細明體" charset="-120"/>
              </a:rPr>
              <a:t>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TW" sz="1600" b="0" i="0">
                <a:solidFill>
                  <a:schemeClr val="tx1"/>
                </a:solidFill>
                <a:latin typeface="YaHei Consolas Hybrid"/>
                <a:ea typeface="新細明體" charset="-120"/>
              </a:rPr>
              <a:t>    A[i]=i;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TW" sz="1600" b="0" i="0">
                <a:solidFill>
                  <a:schemeClr val="tx1"/>
                </a:solidFill>
                <a:latin typeface="YaHei Consolas Hybrid"/>
                <a:ea typeface="新細明體" charset="-120"/>
              </a:rPr>
              <a:t>std::cout &lt;&lt; A[73] &lt;&lt; " " &lt;&lt; A[99] &lt;&lt; std::endl;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2411413" y="2708275"/>
            <a:ext cx="6408737" cy="3024188"/>
          </a:xfrm>
          <a:prstGeom prst="rect">
            <a:avLst/>
          </a:prstGeom>
          <a:solidFill>
            <a:schemeClr val="accent4">
              <a:lumMod val="2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spcBef>
                <a:spcPct val="50000"/>
              </a:spcBef>
            </a:pPr>
            <a:endParaRPr lang="en-US" altLang="zh-TW" sz="1600" b="0" i="0">
              <a:solidFill>
                <a:schemeClr val="tx1"/>
              </a:solidFill>
              <a:latin typeface="YaHei Consolas Hybrid"/>
              <a:ea typeface="新細明體" charset="-12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TW" sz="1600" b="0" i="0">
                <a:solidFill>
                  <a:schemeClr val="tx1"/>
                </a:solidFill>
                <a:latin typeface="YaHei Consolas Hybrid"/>
                <a:ea typeface="新細明體" charset="-120"/>
              </a:rPr>
              <a:t>d_array&lt;string,string&gt; D;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TW" sz="1600" b="0" i="0">
                <a:solidFill>
                  <a:srgbClr val="FF00FF"/>
                </a:solidFill>
                <a:latin typeface="YaHei Consolas Hybrid"/>
                <a:ea typeface="新細明體" charset="-120"/>
              </a:rPr>
              <a:t>//objects of type string, keys of type string</a:t>
            </a:r>
          </a:p>
          <a:p>
            <a:pPr eaLnBrk="0" hangingPunct="0">
              <a:spcBef>
                <a:spcPct val="50000"/>
              </a:spcBef>
            </a:pPr>
            <a:endParaRPr lang="en-US" altLang="zh-TW" sz="1600" b="0" i="0">
              <a:solidFill>
                <a:schemeClr val="tx1"/>
              </a:solidFill>
              <a:latin typeface="YaHei Consolas Hybrid"/>
              <a:ea typeface="新細明體" charset="-12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TW" sz="1600" b="0" i="0">
                <a:solidFill>
                  <a:srgbClr val="FFFF00"/>
                </a:solidFill>
                <a:latin typeface="YaHei Consolas Hybrid"/>
                <a:ea typeface="新細明體" charset="-120"/>
              </a:rPr>
              <a:t>D["hello"]="hallo"; D["world"]="Welt"; D["book"]="Buch";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TW" sz="1600" b="0" i="0">
                <a:solidFill>
                  <a:schemeClr val="tx1"/>
                </a:solidFill>
                <a:latin typeface="YaHei Consolas Hybrid"/>
                <a:ea typeface="新細明體" charset="-120"/>
              </a:rPr>
              <a:t>string s;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TW" sz="1600" b="0" i="0">
                <a:solidFill>
                  <a:schemeClr val="tx1"/>
                </a:solidFill>
                <a:latin typeface="YaHei Consolas Hybrid"/>
                <a:ea typeface="新細明體" charset="-120"/>
              </a:rPr>
              <a:t>forall_defined(s,D) std::cout &lt;&lt; s &lt;&lt;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TW" sz="1600" b="0" i="0">
                <a:solidFill>
                  <a:schemeClr val="tx1"/>
                </a:solidFill>
                <a:latin typeface="YaHei Consolas Hybrid"/>
                <a:ea typeface="新細明體" charset="-120"/>
              </a:rPr>
              <a:t>     " " &lt;&lt; D[s] &lt;&lt; std::endl;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>
                <a:latin typeface="Helvetica"/>
                <a:ea typeface="新細明體" charset="-120"/>
              </a:rPr>
              <a:t>GraphWin</a:t>
            </a:r>
            <a:endParaRPr lang="zh-TW" altLang="en-US">
              <a:latin typeface="Helvetica"/>
              <a:ea typeface="新細明體" charset="-120"/>
            </a:endParaRPr>
          </a:p>
        </p:txBody>
      </p:sp>
      <p:sp>
        <p:nvSpPr>
          <p:cNvPr id="19458" name="內容版面配置區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zh-TW">
                <a:latin typeface="Helvetica"/>
                <a:ea typeface="新細明體" charset="-120"/>
              </a:rPr>
              <a:t>The GraphWin combines Graphs and Windows</a:t>
            </a:r>
          </a:p>
          <a:p>
            <a:r>
              <a:rPr lang="en-US" altLang="zh-TW">
                <a:latin typeface="Helvetica"/>
                <a:ea typeface="新細明體" charset="-120"/>
              </a:rPr>
              <a:t>Applications</a:t>
            </a:r>
          </a:p>
          <a:p>
            <a:pPr lvl="1"/>
            <a:r>
              <a:rPr lang="en-US" altLang="zh-TW">
                <a:latin typeface="Helvetica"/>
                <a:ea typeface="新細明體" charset="-120"/>
              </a:rPr>
              <a:t>An Interactive GUI</a:t>
            </a:r>
          </a:p>
          <a:p>
            <a:pPr lvl="1"/>
            <a:r>
              <a:rPr lang="en-US" altLang="zh-TW">
                <a:latin typeface="Helvetica"/>
                <a:ea typeface="新細明體" charset="-120"/>
              </a:rPr>
              <a:t>Construct and display graphs</a:t>
            </a:r>
          </a:p>
          <a:p>
            <a:pPr lvl="1"/>
            <a:r>
              <a:rPr lang="en-US" altLang="zh-TW">
                <a:latin typeface="Helvetica"/>
                <a:ea typeface="新細明體" charset="-120"/>
              </a:rPr>
              <a:t>Visualize graphs and the results of graph algorithms</a:t>
            </a:r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>
                <a:latin typeface="Helvetica"/>
                <a:ea typeface="新細明體" charset="-120"/>
              </a:rPr>
              <a:t>Create a GraphWin</a:t>
            </a:r>
            <a:endParaRPr lang="zh-TW" altLang="en-US">
              <a:latin typeface="Helvetica"/>
              <a:ea typeface="新細明體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15900" y="1628775"/>
            <a:ext cx="4860925" cy="4968875"/>
          </a:xfrm>
          <a:prstGeom prst="rect">
            <a:avLst/>
          </a:prstGeom>
          <a:solidFill>
            <a:schemeClr val="accent4">
              <a:lumMod val="2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en-US" altLang="zh-TW" sz="1600" b="0" i="0">
                <a:solidFill>
                  <a:srgbClr val="F2F2F2"/>
                </a:solidFill>
                <a:latin typeface="YaHei Consolas Hybrid"/>
                <a:ea typeface="新細明體" charset="-120"/>
              </a:rPr>
              <a:t>GRAPH&lt;int, int&gt; G;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TW" sz="1600" b="0" i="0">
                <a:solidFill>
                  <a:srgbClr val="F2F2F2"/>
                </a:solidFill>
                <a:latin typeface="YaHei Consolas Hybrid"/>
                <a:ea typeface="新細明體" charset="-120"/>
              </a:rPr>
              <a:t>GraphWin gw;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TW" sz="1600" b="0" i="0">
                <a:solidFill>
                  <a:srgbClr val="FF00FF"/>
                </a:solidFill>
                <a:latin typeface="YaHei Consolas Hybrid"/>
                <a:ea typeface="新細明體" charset="-120"/>
              </a:rPr>
              <a:t>//initial the graph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TW" sz="1600" b="0" i="0">
                <a:solidFill>
                  <a:srgbClr val="F2F2F2"/>
                </a:solidFill>
                <a:latin typeface="YaHei Consolas Hybrid"/>
                <a:ea typeface="新細明體" charset="-120"/>
              </a:rPr>
              <a:t>random_simple_undirected_graph(G, 4, 3);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TW" sz="1600" b="0" i="0">
                <a:solidFill>
                  <a:srgbClr val="F2F2F2"/>
                </a:solidFill>
                <a:latin typeface="YaHei Consolas Hybrid"/>
                <a:ea typeface="新細明體" charset="-120"/>
              </a:rPr>
              <a:t>Make_Connected(G);</a:t>
            </a:r>
          </a:p>
          <a:p>
            <a:pPr eaLnBrk="0" hangingPunct="0">
              <a:spcBef>
                <a:spcPct val="50000"/>
              </a:spcBef>
            </a:pPr>
            <a:endParaRPr lang="en-US" altLang="zh-TW" sz="1600" b="0" i="0">
              <a:solidFill>
                <a:srgbClr val="F2F2F2"/>
              </a:solidFill>
              <a:latin typeface="YaHei Consolas Hybrid"/>
              <a:ea typeface="新細明體" charset="-12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TW" sz="1600" b="0" i="0">
                <a:solidFill>
                  <a:srgbClr val="FF00FF"/>
                </a:solidFill>
                <a:latin typeface="YaHei Consolas Hybrid"/>
                <a:ea typeface="新細明體" charset="-120"/>
              </a:rPr>
              <a:t>//set graphwin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TW" sz="1600" b="0" i="0">
                <a:solidFill>
                  <a:srgbClr val="F2F2F2"/>
                </a:solidFill>
                <a:latin typeface="YaHei Consolas Hybrid"/>
                <a:ea typeface="新細明體" charset="-120"/>
              </a:rPr>
              <a:t>gw.set_graph(G);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TW" sz="1600" b="0" i="0">
                <a:solidFill>
                  <a:srgbClr val="F2F2F2"/>
                </a:solidFill>
                <a:latin typeface="YaHei Consolas Hybrid"/>
                <a:ea typeface="新細明體" charset="-120"/>
              </a:rPr>
              <a:t>gw.set_edge_direction(undirected_edge);</a:t>
            </a:r>
          </a:p>
          <a:p>
            <a:pPr eaLnBrk="0" hangingPunct="0">
              <a:spcBef>
                <a:spcPct val="50000"/>
              </a:spcBef>
            </a:pPr>
            <a:endParaRPr lang="en-US" altLang="zh-TW" sz="1600" b="0" i="0">
              <a:solidFill>
                <a:srgbClr val="F2F2F2"/>
              </a:solidFill>
              <a:latin typeface="YaHei Consolas Hybrid"/>
              <a:ea typeface="新細明體" charset="-12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TW" sz="1600" b="0" i="0">
                <a:solidFill>
                  <a:srgbClr val="FF00FF"/>
                </a:solidFill>
                <a:latin typeface="YaHei Consolas Hybrid"/>
                <a:ea typeface="新細明體" charset="-120"/>
              </a:rPr>
              <a:t>//show graphwin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TW" sz="1600" b="0" i="0">
                <a:solidFill>
                  <a:srgbClr val="F2F2F2"/>
                </a:solidFill>
                <a:latin typeface="YaHei Consolas Hybrid"/>
                <a:ea typeface="新細明體" charset="-120"/>
              </a:rPr>
              <a:t>gw.display(window::center,window::center);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TW" sz="1600" b="0" i="0">
                <a:solidFill>
                  <a:srgbClr val="F2F2F2"/>
                </a:solidFill>
                <a:latin typeface="YaHei Consolas Hybrid"/>
                <a:ea typeface="新細明體" charset="-120"/>
              </a:rPr>
              <a:t>gw.edit();</a:t>
            </a: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263" y="1611313"/>
            <a:ext cx="3887787" cy="396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>
                <a:latin typeface="Helvetica"/>
                <a:ea typeface="新細明體" charset="-120"/>
              </a:rPr>
              <a:t>Graph</a:t>
            </a:r>
            <a:endParaRPr lang="zh-TW" altLang="en-US">
              <a:latin typeface="Helvetica"/>
              <a:ea typeface="新細明體" charset="-120"/>
            </a:endParaRPr>
          </a:p>
        </p:txBody>
      </p:sp>
      <p:sp>
        <p:nvSpPr>
          <p:cNvPr id="21506" name="內容版面配置區 2"/>
          <p:cNvSpPr>
            <a:spLocks noGrp="1"/>
          </p:cNvSpPr>
          <p:nvPr>
            <p:ph idx="4294967295"/>
          </p:nvPr>
        </p:nvSpPr>
        <p:spPr>
          <a:xfrm>
            <a:off x="698500" y="1493838"/>
            <a:ext cx="7772400" cy="1647825"/>
          </a:xfrm>
        </p:spPr>
        <p:txBody>
          <a:bodyPr/>
          <a:lstStyle/>
          <a:p>
            <a:r>
              <a:rPr lang="en-US" altLang="zh-TW">
                <a:latin typeface="Helvetica"/>
                <a:ea typeface="新細明體" charset="-120"/>
              </a:rPr>
              <a:t>Elements in a Graph</a:t>
            </a:r>
          </a:p>
          <a:p>
            <a:pPr lvl="1"/>
            <a:r>
              <a:rPr lang="en-US" altLang="zh-TW">
                <a:latin typeface="Helvetica"/>
                <a:ea typeface="新細明體" charset="-120"/>
              </a:rPr>
              <a:t>Node set</a:t>
            </a:r>
          </a:p>
          <a:p>
            <a:pPr lvl="1"/>
            <a:r>
              <a:rPr lang="en-US" altLang="zh-TW">
                <a:latin typeface="Helvetica"/>
                <a:ea typeface="新細明體" charset="-120"/>
              </a:rPr>
              <a:t>Edge set</a:t>
            </a:r>
          </a:p>
          <a:p>
            <a:pPr>
              <a:buFontTx/>
              <a:buNone/>
            </a:pPr>
            <a:endParaRPr lang="zh-TW" altLang="en-US">
              <a:latin typeface="Helvetica"/>
              <a:ea typeface="新細明體" charset="-120"/>
            </a:endParaRPr>
          </a:p>
        </p:txBody>
      </p:sp>
      <p:grpSp>
        <p:nvGrpSpPr>
          <p:cNvPr id="21507" name="群組 3"/>
          <p:cNvGrpSpPr>
            <a:grpSpLocks/>
          </p:cNvGrpSpPr>
          <p:nvPr/>
        </p:nvGrpSpPr>
        <p:grpSpPr bwMode="auto">
          <a:xfrm>
            <a:off x="2266950" y="3305175"/>
            <a:ext cx="4181475" cy="3257550"/>
            <a:chOff x="2762250" y="2352675"/>
            <a:chExt cx="4181475" cy="3257550"/>
          </a:xfrm>
        </p:grpSpPr>
        <p:sp>
          <p:nvSpPr>
            <p:cNvPr id="5" name="橢圓 4"/>
            <p:cNvSpPr/>
            <p:nvPr/>
          </p:nvSpPr>
          <p:spPr bwMode="auto">
            <a:xfrm>
              <a:off x="2762250" y="2352675"/>
              <a:ext cx="628650" cy="542925"/>
            </a:xfrm>
            <a:prstGeom prst="ellipse">
              <a:avLst/>
            </a:prstGeom>
            <a:solidFill>
              <a:srgbClr val="99CC00"/>
            </a:solidFill>
            <a:ln>
              <a:headEnd type="none" w="med" len="med"/>
              <a:tailEnd type="triangl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zh-TW" altLang="en-US" dirty="0">
                <a:solidFill>
                  <a:schemeClr val="folHlink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橢圓 5"/>
            <p:cNvSpPr/>
            <p:nvPr/>
          </p:nvSpPr>
          <p:spPr bwMode="auto">
            <a:xfrm>
              <a:off x="2857500" y="3867150"/>
              <a:ext cx="628650" cy="542925"/>
            </a:xfrm>
            <a:prstGeom prst="ellipse">
              <a:avLst/>
            </a:prstGeom>
            <a:solidFill>
              <a:srgbClr val="99CC00"/>
            </a:solidFill>
            <a:ln>
              <a:headEnd type="none" w="med" len="med"/>
              <a:tailEnd type="triangl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zh-TW" altLang="en-US" dirty="0">
                <a:solidFill>
                  <a:schemeClr val="folHlink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橢圓 6"/>
            <p:cNvSpPr/>
            <p:nvPr/>
          </p:nvSpPr>
          <p:spPr bwMode="auto">
            <a:xfrm>
              <a:off x="6315075" y="2876550"/>
              <a:ext cx="628650" cy="542925"/>
            </a:xfrm>
            <a:prstGeom prst="ellipse">
              <a:avLst/>
            </a:prstGeom>
            <a:solidFill>
              <a:srgbClr val="99CC00"/>
            </a:solidFill>
            <a:ln>
              <a:headEnd type="none" w="med" len="med"/>
              <a:tailEnd type="triangl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zh-TW" altLang="en-US" dirty="0">
                <a:solidFill>
                  <a:schemeClr val="folHlink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橢圓 7"/>
            <p:cNvSpPr/>
            <p:nvPr/>
          </p:nvSpPr>
          <p:spPr bwMode="auto">
            <a:xfrm>
              <a:off x="5629275" y="4895850"/>
              <a:ext cx="628650" cy="542925"/>
            </a:xfrm>
            <a:prstGeom prst="ellipse">
              <a:avLst/>
            </a:prstGeom>
            <a:solidFill>
              <a:srgbClr val="99CC00"/>
            </a:solidFill>
            <a:ln>
              <a:headEnd type="none" w="med" len="med"/>
              <a:tailEnd type="triangl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zh-TW" altLang="en-US" dirty="0">
                <a:solidFill>
                  <a:schemeClr val="folHlink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" name="橢圓 8"/>
            <p:cNvSpPr/>
            <p:nvPr/>
          </p:nvSpPr>
          <p:spPr bwMode="auto">
            <a:xfrm>
              <a:off x="3857625" y="5067300"/>
              <a:ext cx="628650" cy="542925"/>
            </a:xfrm>
            <a:prstGeom prst="ellipse">
              <a:avLst/>
            </a:prstGeom>
            <a:solidFill>
              <a:srgbClr val="99CC00"/>
            </a:solidFill>
            <a:ln>
              <a:headEnd type="none" w="med" len="med"/>
              <a:tailEnd type="triangl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zh-TW" altLang="en-US" dirty="0">
                <a:solidFill>
                  <a:schemeClr val="folHlink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0" name="橢圓 9"/>
            <p:cNvSpPr/>
            <p:nvPr/>
          </p:nvSpPr>
          <p:spPr bwMode="auto">
            <a:xfrm>
              <a:off x="4543425" y="2581275"/>
              <a:ext cx="628650" cy="542925"/>
            </a:xfrm>
            <a:prstGeom prst="ellipse">
              <a:avLst/>
            </a:prstGeom>
            <a:solidFill>
              <a:srgbClr val="99CC00"/>
            </a:solidFill>
            <a:ln>
              <a:headEnd type="none" w="med" len="med"/>
              <a:tailEnd type="triangl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zh-TW" altLang="en-US" dirty="0">
                <a:solidFill>
                  <a:schemeClr val="folHlink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</p:grpSp>
      <p:grpSp>
        <p:nvGrpSpPr>
          <p:cNvPr id="21508" name="群組 10"/>
          <p:cNvGrpSpPr>
            <a:grpSpLocks/>
          </p:cNvGrpSpPr>
          <p:nvPr/>
        </p:nvGrpSpPr>
        <p:grpSpPr bwMode="auto">
          <a:xfrm>
            <a:off x="2571750" y="3562350"/>
            <a:ext cx="3330575" cy="2517775"/>
            <a:chOff x="2581275" y="3581400"/>
            <a:chExt cx="3330565" cy="2517909"/>
          </a:xfrm>
        </p:grpSpPr>
        <p:cxnSp>
          <p:nvCxnSpPr>
            <p:cNvPr id="21515" name="直線接點 11"/>
            <p:cNvCxnSpPr>
              <a:cxnSpLocks noChangeShapeType="1"/>
              <a:endCxn id="0" idx="2"/>
            </p:cNvCxnSpPr>
            <p:nvPr/>
          </p:nvCxnSpPr>
          <p:spPr bwMode="auto">
            <a:xfrm>
              <a:off x="2895600" y="3581400"/>
              <a:ext cx="1152525" cy="223838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21516" name="直線接點 12"/>
            <p:cNvCxnSpPr>
              <a:cxnSpLocks noChangeShapeType="1"/>
              <a:stCxn id="0" idx="4"/>
              <a:endCxn id="0" idx="0"/>
            </p:cNvCxnSpPr>
            <p:nvPr/>
          </p:nvCxnSpPr>
          <p:spPr bwMode="auto">
            <a:xfrm rot="16200000" flipH="1">
              <a:off x="2143125" y="4286250"/>
              <a:ext cx="971550" cy="9525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21517" name="直線接點 13"/>
            <p:cNvCxnSpPr>
              <a:cxnSpLocks noChangeShapeType="1"/>
              <a:stCxn id="0" idx="5"/>
              <a:endCxn id="0" idx="1"/>
            </p:cNvCxnSpPr>
            <p:nvPr/>
          </p:nvCxnSpPr>
          <p:spPr bwMode="auto">
            <a:xfrm rot="16200000" flipH="1">
              <a:off x="2935153" y="3636973"/>
              <a:ext cx="2159268" cy="2422503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21518" name="直線接點 14"/>
            <p:cNvCxnSpPr>
              <a:cxnSpLocks noChangeShapeType="1"/>
              <a:stCxn id="0" idx="5"/>
              <a:endCxn id="0" idx="1"/>
            </p:cNvCxnSpPr>
            <p:nvPr/>
          </p:nvCxnSpPr>
          <p:spPr bwMode="auto">
            <a:xfrm rot="16200000" flipH="1">
              <a:off x="3940041" y="4641861"/>
              <a:ext cx="1930668" cy="641328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21519" name="直線接點 15"/>
            <p:cNvCxnSpPr>
              <a:cxnSpLocks noChangeShapeType="1"/>
              <a:endCxn id="0" idx="3"/>
            </p:cNvCxnSpPr>
            <p:nvPr/>
          </p:nvCxnSpPr>
          <p:spPr bwMode="auto">
            <a:xfrm flipV="1">
              <a:off x="2990853" y="4292466"/>
              <a:ext cx="2920986" cy="793887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21520" name="直線接點 16"/>
            <p:cNvCxnSpPr>
              <a:cxnSpLocks noChangeShapeType="1"/>
              <a:stCxn id="0" idx="7"/>
              <a:endCxn id="0" idx="3"/>
            </p:cNvCxnSpPr>
            <p:nvPr/>
          </p:nvCxnSpPr>
          <p:spPr bwMode="auto">
            <a:xfrm rot="5400000" flipH="1" flipV="1">
              <a:off x="4001954" y="4189424"/>
              <a:ext cx="1806843" cy="2012928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</p:spPr>
        </p:cxnSp>
      </p:grpSp>
      <p:sp>
        <p:nvSpPr>
          <p:cNvPr id="18" name="橢圓形圖說文字 17"/>
          <p:cNvSpPr/>
          <p:nvPr/>
        </p:nvSpPr>
        <p:spPr bwMode="auto">
          <a:xfrm>
            <a:off x="6109057" y="3248025"/>
            <a:ext cx="935913" cy="454432"/>
          </a:xfrm>
          <a:prstGeom prst="wedgeEllipseCallout">
            <a:avLst>
              <a:gd name="adj1" fmla="val -38134"/>
              <a:gd name="adj2" fmla="val 102324"/>
            </a:avLst>
          </a:prstGeom>
          <a:ln>
            <a:headEnd type="none" w="med" len="med"/>
            <a:tailEnd type="triangl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TW" sz="1500" i="0" dirty="0">
                <a:solidFill>
                  <a:schemeClr val="bg2"/>
                </a:solidFill>
                <a:ea typeface="新細明體" pitchFamily="18" charset="-120"/>
              </a:rPr>
              <a:t>Node</a:t>
            </a:r>
            <a:endParaRPr lang="zh-TW" altLang="en-US" sz="1500" i="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19" name="橢圓形圖說文字 18"/>
          <p:cNvSpPr/>
          <p:nvPr/>
        </p:nvSpPr>
        <p:spPr bwMode="auto">
          <a:xfrm>
            <a:off x="5688322" y="4581525"/>
            <a:ext cx="920135" cy="454432"/>
          </a:xfrm>
          <a:prstGeom prst="wedgeEllipseCallout">
            <a:avLst>
              <a:gd name="adj1" fmla="val -68666"/>
              <a:gd name="adj2" fmla="val -29725"/>
            </a:avLst>
          </a:prstGeom>
          <a:ln>
            <a:headEnd type="none" w="med" len="med"/>
            <a:tailEnd type="triangl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TW" sz="1500" i="0" dirty="0">
                <a:solidFill>
                  <a:schemeClr val="bg2"/>
                </a:solidFill>
                <a:ea typeface="新細明體" pitchFamily="18" charset="-120"/>
              </a:rPr>
              <a:t>Edge</a:t>
            </a:r>
            <a:endParaRPr lang="zh-TW" altLang="en-US" sz="1500" i="0" dirty="0">
              <a:solidFill>
                <a:schemeClr val="bg2"/>
              </a:solidFill>
              <a:ea typeface="新細明體" pitchFamily="18" charset="-12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>
                <a:latin typeface="Helvetica"/>
                <a:ea typeface="新細明體" charset="-120"/>
              </a:rPr>
              <a:t>Graph Representation</a:t>
            </a:r>
            <a:endParaRPr lang="zh-TW" altLang="en-US">
              <a:latin typeface="Helvetica"/>
              <a:ea typeface="新細明體" charset="-120"/>
            </a:endParaRPr>
          </a:p>
        </p:txBody>
      </p:sp>
      <p:grpSp>
        <p:nvGrpSpPr>
          <p:cNvPr id="4" name="內容版面配置區 3"/>
          <p:cNvGrpSpPr>
            <a:grpSpLocks noGrp="1"/>
          </p:cNvGrpSpPr>
          <p:nvPr/>
        </p:nvGrpSpPr>
        <p:grpSpPr>
          <a:xfrm>
            <a:off x="775925" y="2825865"/>
            <a:ext cx="3400817" cy="3286177"/>
            <a:chOff x="539552" y="1196752"/>
            <a:chExt cx="4176464" cy="2880320"/>
          </a:xfrm>
          <a:solidFill>
            <a:srgbClr val="00B050"/>
          </a:solidFill>
        </p:grpSpPr>
        <p:sp>
          <p:nvSpPr>
            <p:cNvPr id="5" name="流程圖: 延遲 4"/>
            <p:cNvSpPr/>
            <p:nvPr/>
          </p:nvSpPr>
          <p:spPr>
            <a:xfrm>
              <a:off x="1115616" y="1196752"/>
              <a:ext cx="936104" cy="864096"/>
            </a:xfrm>
            <a:prstGeom prst="flowChartDelay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endParaRPr lang="zh-TW" altLang="en-US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6" name="流程圖: 延遲 5"/>
            <p:cNvSpPr/>
            <p:nvPr/>
          </p:nvSpPr>
          <p:spPr>
            <a:xfrm>
              <a:off x="1187624" y="3212976"/>
              <a:ext cx="936104" cy="864096"/>
            </a:xfrm>
            <a:prstGeom prst="flowChartDelay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endParaRPr lang="zh-TW" altLang="en-US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7" name="流程圖: 延遲 6"/>
            <p:cNvSpPr/>
            <p:nvPr/>
          </p:nvSpPr>
          <p:spPr>
            <a:xfrm>
              <a:off x="3275856" y="2060848"/>
              <a:ext cx="936104" cy="864096"/>
            </a:xfrm>
            <a:prstGeom prst="flowChartDelay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endParaRPr lang="zh-TW" altLang="en-US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cxnSp>
          <p:nvCxnSpPr>
            <p:cNvPr id="8" name="直線接點 7"/>
            <p:cNvCxnSpPr>
              <a:stCxn id="5" idx="1"/>
            </p:cNvCxnSpPr>
            <p:nvPr/>
          </p:nvCxnSpPr>
          <p:spPr>
            <a:xfrm rot="10800000">
              <a:off x="539552" y="1628800"/>
              <a:ext cx="576064" cy="0"/>
            </a:xfrm>
            <a:prstGeom prst="line">
              <a:avLst/>
            </a:prstGeom>
            <a:grp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 rot="10800000">
              <a:off x="539552" y="1916832"/>
              <a:ext cx="576064" cy="0"/>
            </a:xfrm>
            <a:prstGeom prst="line">
              <a:avLst/>
            </a:prstGeom>
            <a:grp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 rot="10800000">
              <a:off x="611560" y="3501008"/>
              <a:ext cx="576064" cy="0"/>
            </a:xfrm>
            <a:prstGeom prst="line">
              <a:avLst/>
            </a:prstGeom>
            <a:grp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 rot="10800000">
              <a:off x="611560" y="3861048"/>
              <a:ext cx="576064" cy="0"/>
            </a:xfrm>
            <a:prstGeom prst="line">
              <a:avLst/>
            </a:prstGeom>
            <a:grp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>
              <a:endCxn id="6" idx="3"/>
            </p:cNvCxnSpPr>
            <p:nvPr/>
          </p:nvCxnSpPr>
          <p:spPr>
            <a:xfrm rot="10800000" flipV="1">
              <a:off x="2123728" y="2636912"/>
              <a:ext cx="1152128" cy="1008112"/>
            </a:xfrm>
            <a:prstGeom prst="bentConnector3">
              <a:avLst>
                <a:gd name="adj1" fmla="val 50000"/>
              </a:avLst>
            </a:prstGeom>
            <a:grp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4"/>
            <p:cNvCxnSpPr>
              <a:endCxn id="5" idx="3"/>
            </p:cNvCxnSpPr>
            <p:nvPr/>
          </p:nvCxnSpPr>
          <p:spPr>
            <a:xfrm rot="10800000">
              <a:off x="2051720" y="1628800"/>
              <a:ext cx="1224136" cy="720080"/>
            </a:xfrm>
            <a:prstGeom prst="bentConnector3">
              <a:avLst>
                <a:gd name="adj1" fmla="val 50000"/>
              </a:avLst>
            </a:prstGeom>
            <a:grp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>
              <a:endCxn id="7" idx="3"/>
            </p:cNvCxnSpPr>
            <p:nvPr/>
          </p:nvCxnSpPr>
          <p:spPr>
            <a:xfrm rot="10800000">
              <a:off x="4211960" y="2492896"/>
              <a:ext cx="504056" cy="0"/>
            </a:xfrm>
            <a:prstGeom prst="line">
              <a:avLst/>
            </a:prstGeom>
            <a:grp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24"/>
            <p:cNvSpPr txBox="1"/>
            <p:nvPr/>
          </p:nvSpPr>
          <p:spPr>
            <a:xfrm>
              <a:off x="1403648" y="1340768"/>
              <a:ext cx="360040" cy="615553"/>
            </a:xfrm>
            <a:prstGeom prst="rect">
              <a:avLst/>
            </a:prstGeom>
            <a:grpFill/>
            <a:ln>
              <a:noFill/>
            </a:ln>
          </p:spPr>
          <p:txBody>
            <a:bodyPr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zh-TW" sz="3000" dirty="0">
                  <a:solidFill>
                    <a:schemeClr val="tx1">
                      <a:lumMod val="95000"/>
                    </a:schemeClr>
                  </a:solidFill>
                </a:rPr>
                <a:t>1</a:t>
              </a:r>
              <a:endParaRPr lang="zh-TW" altLang="en-US" sz="3000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16" name="文字方塊 25"/>
            <p:cNvSpPr txBox="1"/>
            <p:nvPr/>
          </p:nvSpPr>
          <p:spPr>
            <a:xfrm>
              <a:off x="1403648" y="3356992"/>
              <a:ext cx="360040" cy="615553"/>
            </a:xfrm>
            <a:prstGeom prst="rect">
              <a:avLst/>
            </a:prstGeom>
            <a:grpFill/>
            <a:ln>
              <a:noFill/>
            </a:ln>
          </p:spPr>
          <p:txBody>
            <a:bodyPr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zh-TW" sz="3000" dirty="0">
                  <a:solidFill>
                    <a:schemeClr val="tx1">
                      <a:lumMod val="95000"/>
                    </a:schemeClr>
                  </a:solidFill>
                </a:rPr>
                <a:t>2</a:t>
              </a:r>
              <a:endParaRPr lang="zh-TW" altLang="en-US" sz="3000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17" name="文字方塊 26"/>
            <p:cNvSpPr txBox="1"/>
            <p:nvPr/>
          </p:nvSpPr>
          <p:spPr>
            <a:xfrm>
              <a:off x="3491880" y="2204864"/>
              <a:ext cx="360040" cy="615553"/>
            </a:xfrm>
            <a:prstGeom prst="rect">
              <a:avLst/>
            </a:prstGeom>
            <a:grpFill/>
            <a:ln>
              <a:noFill/>
            </a:ln>
          </p:spPr>
          <p:txBody>
            <a:bodyPr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zh-TW" sz="3000" dirty="0">
                  <a:solidFill>
                    <a:schemeClr val="tx1">
                      <a:lumMod val="95000"/>
                    </a:schemeClr>
                  </a:solidFill>
                </a:rPr>
                <a:t>3</a:t>
              </a:r>
              <a:endParaRPr lang="zh-TW" altLang="en-US" sz="3000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</p:grpSp>
      <p:grpSp>
        <p:nvGrpSpPr>
          <p:cNvPr id="22531" name="群組 17"/>
          <p:cNvGrpSpPr>
            <a:grpSpLocks/>
          </p:cNvGrpSpPr>
          <p:nvPr/>
        </p:nvGrpSpPr>
        <p:grpSpPr bwMode="auto">
          <a:xfrm>
            <a:off x="5795963" y="2924175"/>
            <a:ext cx="2736850" cy="2808288"/>
            <a:chOff x="5796136" y="1196752"/>
            <a:chExt cx="2736304" cy="2808312"/>
          </a:xfrm>
        </p:grpSpPr>
        <p:sp>
          <p:nvSpPr>
            <p:cNvPr id="19" name="橢圓 18"/>
            <p:cNvSpPr/>
            <p:nvPr/>
          </p:nvSpPr>
          <p:spPr>
            <a:xfrm>
              <a:off x="5940569" y="1196752"/>
              <a:ext cx="718995" cy="79217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TW" sz="3000" dirty="0">
                  <a:solidFill>
                    <a:schemeClr val="tx1"/>
                  </a:solidFill>
                </a:rPr>
                <a:t>1</a:t>
              </a:r>
              <a:endParaRPr lang="zh-TW" altLang="en-US" sz="3000" dirty="0">
                <a:solidFill>
                  <a:schemeClr val="tx1"/>
                </a:solidFill>
              </a:endParaRPr>
            </a:p>
          </p:txBody>
        </p:sp>
        <p:sp>
          <p:nvSpPr>
            <p:cNvPr id="20" name="橢圓 19"/>
            <p:cNvSpPr/>
            <p:nvPr/>
          </p:nvSpPr>
          <p:spPr>
            <a:xfrm>
              <a:off x="5796136" y="3212894"/>
              <a:ext cx="720581" cy="79217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TW" sz="3000" dirty="0">
                  <a:solidFill>
                    <a:schemeClr val="tx1"/>
                  </a:solidFill>
                </a:rPr>
                <a:t>2</a:t>
              </a:r>
              <a:endParaRPr lang="zh-TW" altLang="en-US" sz="3000" dirty="0">
                <a:solidFill>
                  <a:schemeClr val="tx1"/>
                </a:solidFill>
              </a:endParaRPr>
            </a:p>
          </p:txBody>
        </p:sp>
        <p:sp>
          <p:nvSpPr>
            <p:cNvPr id="21" name="橢圓 20"/>
            <p:cNvSpPr/>
            <p:nvPr/>
          </p:nvSpPr>
          <p:spPr>
            <a:xfrm>
              <a:off x="7811859" y="2492163"/>
              <a:ext cx="720581" cy="79217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TW" sz="3000" dirty="0">
                  <a:solidFill>
                    <a:schemeClr val="tx1"/>
                  </a:solidFill>
                </a:rPr>
                <a:t>3</a:t>
              </a:r>
              <a:endParaRPr lang="zh-TW" altLang="en-US" sz="30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直線接點 21"/>
            <p:cNvCxnSpPr>
              <a:stCxn id="21" idx="1"/>
              <a:endCxn id="19" idx="5"/>
            </p:cNvCxnSpPr>
            <p:nvPr/>
          </p:nvCxnSpPr>
          <p:spPr>
            <a:xfrm rot="16200000" flipV="1">
              <a:off x="6868201" y="1559641"/>
              <a:ext cx="736606" cy="1363390"/>
            </a:xfrm>
            <a:prstGeom prst="line">
              <a:avLst/>
            </a:prstGeom>
            <a:ln w="508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21" idx="3"/>
              <a:endCxn id="20" idx="6"/>
            </p:cNvCxnSpPr>
            <p:nvPr/>
          </p:nvCxnSpPr>
          <p:spPr>
            <a:xfrm rot="5400000">
              <a:off x="6996794" y="2688368"/>
              <a:ext cx="441329" cy="1401482"/>
            </a:xfrm>
            <a:prstGeom prst="line">
              <a:avLst/>
            </a:prstGeom>
            <a:ln w="508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532" name="向右箭號 23"/>
          <p:cNvSpPr>
            <a:spLocks noChangeArrowheads="1"/>
          </p:cNvSpPr>
          <p:nvPr/>
        </p:nvSpPr>
        <p:spPr bwMode="auto">
          <a:xfrm>
            <a:off x="4356100" y="3573463"/>
            <a:ext cx="1079500" cy="11509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FF"/>
          </a:solidFill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zh-TW" altLang="en-US"/>
          </a:p>
        </p:txBody>
      </p: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Pulse">
  <a:themeElements>
    <a:clrScheme name="Pulse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Puls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400" b="1" i="1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Times New Roman" pitchFamily="18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400" b="1" i="1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Times New Roman" pitchFamily="18" charset="0"/>
            <a:ea typeface="新細明體" charset="-120"/>
          </a:defRPr>
        </a:defPPr>
      </a:lstStyle>
    </a:lnDef>
  </a:objectDefaults>
  <a:extraClrSchemeLst>
    <a:extraClrScheme>
      <a:clrScheme name="Pulse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e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e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e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e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3094</TotalTime>
  <Words>1106</Words>
  <Application>Microsoft Office PowerPoint</Application>
  <PresentationFormat>如螢幕大小 (4:3)</PresentationFormat>
  <Paragraphs>249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Helvetica</vt:lpstr>
      <vt:lpstr>Arial Unicode MS</vt:lpstr>
      <vt:lpstr>Calibri</vt:lpstr>
      <vt:lpstr>Times New Roman</vt:lpstr>
      <vt:lpstr>YaHei Consolas Hybrid</vt:lpstr>
      <vt:lpstr>Pulse</vt:lpstr>
      <vt:lpstr>Library of Efficient Data types and Algorithms (LEDA)</vt:lpstr>
      <vt:lpstr>Outline</vt:lpstr>
      <vt:lpstr>LEDA Overview</vt:lpstr>
      <vt:lpstr>Basic Data Type</vt:lpstr>
      <vt:lpstr>Container</vt:lpstr>
      <vt:lpstr>GraphWin</vt:lpstr>
      <vt:lpstr>Create a GraphWin</vt:lpstr>
      <vt:lpstr>Graph</vt:lpstr>
      <vt:lpstr>Graph Representation</vt:lpstr>
      <vt:lpstr>Graph Data Structure</vt:lpstr>
      <vt:lpstr>Basic Graph Operation</vt:lpstr>
      <vt:lpstr>Graphs</vt:lpstr>
      <vt:lpstr>Graph Traversal Example</vt:lpstr>
      <vt:lpstr>Example Code</vt:lpstr>
      <vt:lpstr>Graph Traversal Visualization</vt:lpstr>
      <vt:lpstr>Min Cut Example</vt:lpstr>
      <vt:lpstr>Example Code</vt:lpstr>
      <vt:lpstr>Outline</vt:lpstr>
      <vt:lpstr>Resource of LEDA</vt:lpstr>
      <vt:lpstr>Compilation on Workstation</vt:lpstr>
      <vt:lpstr>Appendix</vt:lpstr>
      <vt:lpstr>State Probability Calculation</vt:lpstr>
      <vt:lpstr>Linear Programming Solver</vt:lpstr>
    </vt:vector>
  </TitlesOfParts>
  <Company>YZU-1413A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Adaptive Flash Translation Layer for High-Performance Storage Systems</dc:title>
  <dc:creator>kpxx</dc:creator>
  <cp:lastModifiedBy>賴御誠</cp:lastModifiedBy>
  <cp:revision>257</cp:revision>
  <dcterms:created xsi:type="dcterms:W3CDTF">2011-05-03T02:58:02Z</dcterms:created>
  <dcterms:modified xsi:type="dcterms:W3CDTF">2021-06-16T09:14:07Z</dcterms:modified>
</cp:coreProperties>
</file>