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A3D1E1-8D33-4107-B8BA-579A24B1B16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78DA107-01C4-4BF5-ACEA-74788E5C6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9B8D658-E515-4381-9878-E7C96F8F94A6}"/>
              </a:ext>
            </a:extLst>
          </p:cNvPr>
          <p:cNvSpPr>
            <a:spLocks noGrp="1"/>
          </p:cNvSpPr>
          <p:nvPr>
            <p:ph type="dt" sz="half" idx="10"/>
          </p:nvPr>
        </p:nvSpPr>
        <p:spPr/>
        <p:txBody>
          <a:bodyPr/>
          <a:lstStyle/>
          <a:p>
            <a:fld id="{C8C3FB1C-BFF7-4C3C-A83C-B4CA2034C47E}" type="datetimeFigureOut">
              <a:rPr lang="zh-TW" altLang="en-US" smtClean="0"/>
              <a:t>2020/6/25</a:t>
            </a:fld>
            <a:endParaRPr lang="zh-TW" altLang="en-US"/>
          </a:p>
        </p:txBody>
      </p:sp>
      <p:sp>
        <p:nvSpPr>
          <p:cNvPr id="5" name="頁尾版面配置區 4">
            <a:extLst>
              <a:ext uri="{FF2B5EF4-FFF2-40B4-BE49-F238E27FC236}">
                <a16:creationId xmlns:a16="http://schemas.microsoft.com/office/drawing/2014/main" id="{FA50D090-6491-43ED-8AAF-05C757A3A6D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75176C6-E189-4B23-B73A-6D8B275DDAAE}"/>
              </a:ext>
            </a:extLst>
          </p:cNvPr>
          <p:cNvSpPr>
            <a:spLocks noGrp="1"/>
          </p:cNvSpPr>
          <p:nvPr>
            <p:ph type="sldNum" sz="quarter" idx="12"/>
          </p:nvPr>
        </p:nvSpPr>
        <p:spPr/>
        <p:txBody>
          <a:body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281762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671680-B08F-4548-A84A-7512A3097A2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3B8AE70-16BC-402B-AE4B-A4C9CB91A1A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CE300CA-9212-434D-978A-5EA3A1ACCC4E}"/>
              </a:ext>
            </a:extLst>
          </p:cNvPr>
          <p:cNvSpPr>
            <a:spLocks noGrp="1"/>
          </p:cNvSpPr>
          <p:nvPr>
            <p:ph type="dt" sz="half" idx="10"/>
          </p:nvPr>
        </p:nvSpPr>
        <p:spPr/>
        <p:txBody>
          <a:bodyPr/>
          <a:lstStyle/>
          <a:p>
            <a:fld id="{C8C3FB1C-BFF7-4C3C-A83C-B4CA2034C47E}" type="datetimeFigureOut">
              <a:rPr lang="zh-TW" altLang="en-US" smtClean="0"/>
              <a:t>2020/6/25</a:t>
            </a:fld>
            <a:endParaRPr lang="zh-TW" altLang="en-US"/>
          </a:p>
        </p:txBody>
      </p:sp>
      <p:sp>
        <p:nvSpPr>
          <p:cNvPr id="5" name="頁尾版面配置區 4">
            <a:extLst>
              <a:ext uri="{FF2B5EF4-FFF2-40B4-BE49-F238E27FC236}">
                <a16:creationId xmlns:a16="http://schemas.microsoft.com/office/drawing/2014/main" id="{96C530FC-8F68-4903-87C4-2EA8C2AEF14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DE4014F-C5E8-47CB-BC0E-75A5C85DE748}"/>
              </a:ext>
            </a:extLst>
          </p:cNvPr>
          <p:cNvSpPr>
            <a:spLocks noGrp="1"/>
          </p:cNvSpPr>
          <p:nvPr>
            <p:ph type="sldNum" sz="quarter" idx="12"/>
          </p:nvPr>
        </p:nvSpPr>
        <p:spPr/>
        <p:txBody>
          <a:body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113163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96379FF-80E8-4A7E-81E4-0414729BBB4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E3710AA-43EA-4B26-8AD3-789557205BD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BB48D3D-ED26-4FB2-AA7C-02099EAC7B4F}"/>
              </a:ext>
            </a:extLst>
          </p:cNvPr>
          <p:cNvSpPr>
            <a:spLocks noGrp="1"/>
          </p:cNvSpPr>
          <p:nvPr>
            <p:ph type="dt" sz="half" idx="10"/>
          </p:nvPr>
        </p:nvSpPr>
        <p:spPr/>
        <p:txBody>
          <a:bodyPr/>
          <a:lstStyle/>
          <a:p>
            <a:fld id="{C8C3FB1C-BFF7-4C3C-A83C-B4CA2034C47E}" type="datetimeFigureOut">
              <a:rPr lang="zh-TW" altLang="en-US" smtClean="0"/>
              <a:t>2020/6/25</a:t>
            </a:fld>
            <a:endParaRPr lang="zh-TW" altLang="en-US"/>
          </a:p>
        </p:txBody>
      </p:sp>
      <p:sp>
        <p:nvSpPr>
          <p:cNvPr id="5" name="頁尾版面配置區 4">
            <a:extLst>
              <a:ext uri="{FF2B5EF4-FFF2-40B4-BE49-F238E27FC236}">
                <a16:creationId xmlns:a16="http://schemas.microsoft.com/office/drawing/2014/main" id="{4FBCC14C-9BF3-4127-9ABD-F4510401A7A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5A7C4EF-C965-4E11-A3CC-3AA9B5A91C64}"/>
              </a:ext>
            </a:extLst>
          </p:cNvPr>
          <p:cNvSpPr>
            <a:spLocks noGrp="1"/>
          </p:cNvSpPr>
          <p:nvPr>
            <p:ph type="sldNum" sz="quarter" idx="12"/>
          </p:nvPr>
        </p:nvSpPr>
        <p:spPr/>
        <p:txBody>
          <a:body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76307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1E7F32-7D49-4339-B51E-3C4E3F5CE82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EAF1B1D-6717-440E-A93D-6720BB7DE4B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5CD2B43-0DBE-4D5F-AD1E-6A3E55363AC5}"/>
              </a:ext>
            </a:extLst>
          </p:cNvPr>
          <p:cNvSpPr>
            <a:spLocks noGrp="1"/>
          </p:cNvSpPr>
          <p:nvPr>
            <p:ph type="dt" sz="half" idx="10"/>
          </p:nvPr>
        </p:nvSpPr>
        <p:spPr/>
        <p:txBody>
          <a:bodyPr/>
          <a:lstStyle/>
          <a:p>
            <a:fld id="{C8C3FB1C-BFF7-4C3C-A83C-B4CA2034C47E}" type="datetimeFigureOut">
              <a:rPr lang="zh-TW" altLang="en-US" smtClean="0"/>
              <a:t>2020/6/25</a:t>
            </a:fld>
            <a:endParaRPr lang="zh-TW" altLang="en-US"/>
          </a:p>
        </p:txBody>
      </p:sp>
      <p:sp>
        <p:nvSpPr>
          <p:cNvPr id="5" name="頁尾版面配置區 4">
            <a:extLst>
              <a:ext uri="{FF2B5EF4-FFF2-40B4-BE49-F238E27FC236}">
                <a16:creationId xmlns:a16="http://schemas.microsoft.com/office/drawing/2014/main" id="{9AC14F2E-5EDA-4769-BBE5-6974BC94176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36A8348-E905-4650-9879-81CDD7BD2EF0}"/>
              </a:ext>
            </a:extLst>
          </p:cNvPr>
          <p:cNvSpPr>
            <a:spLocks noGrp="1"/>
          </p:cNvSpPr>
          <p:nvPr>
            <p:ph type="sldNum" sz="quarter" idx="12"/>
          </p:nvPr>
        </p:nvSpPr>
        <p:spPr/>
        <p:txBody>
          <a:body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219921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12A54A-7759-43ED-8041-5A208682CBC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FC0D1DE-D1B7-4B84-9EF4-99FD84600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8770A69-9D0D-45F1-B4EE-221A4251FF8C}"/>
              </a:ext>
            </a:extLst>
          </p:cNvPr>
          <p:cNvSpPr>
            <a:spLocks noGrp="1"/>
          </p:cNvSpPr>
          <p:nvPr>
            <p:ph type="dt" sz="half" idx="10"/>
          </p:nvPr>
        </p:nvSpPr>
        <p:spPr/>
        <p:txBody>
          <a:bodyPr/>
          <a:lstStyle/>
          <a:p>
            <a:fld id="{C8C3FB1C-BFF7-4C3C-A83C-B4CA2034C47E}" type="datetimeFigureOut">
              <a:rPr lang="zh-TW" altLang="en-US" smtClean="0"/>
              <a:t>2020/6/25</a:t>
            </a:fld>
            <a:endParaRPr lang="zh-TW" altLang="en-US"/>
          </a:p>
        </p:txBody>
      </p:sp>
      <p:sp>
        <p:nvSpPr>
          <p:cNvPr id="5" name="頁尾版面配置區 4">
            <a:extLst>
              <a:ext uri="{FF2B5EF4-FFF2-40B4-BE49-F238E27FC236}">
                <a16:creationId xmlns:a16="http://schemas.microsoft.com/office/drawing/2014/main" id="{94675032-043C-4D88-BD25-7F84C88907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B9F5D24-5547-4D2D-A4D4-467C7CC058EB}"/>
              </a:ext>
            </a:extLst>
          </p:cNvPr>
          <p:cNvSpPr>
            <a:spLocks noGrp="1"/>
          </p:cNvSpPr>
          <p:nvPr>
            <p:ph type="sldNum" sz="quarter" idx="12"/>
          </p:nvPr>
        </p:nvSpPr>
        <p:spPr/>
        <p:txBody>
          <a:body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57333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82174A-0E76-4EAD-83B9-913772C35AF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8421129-FC7B-4C1A-866F-5C17FE242B86}"/>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D9B2410-6871-4BD1-909D-8BD0851606E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7BFBF624-8AD3-4A76-9828-B1C0CD01C23D}"/>
              </a:ext>
            </a:extLst>
          </p:cNvPr>
          <p:cNvSpPr>
            <a:spLocks noGrp="1"/>
          </p:cNvSpPr>
          <p:nvPr>
            <p:ph type="dt" sz="half" idx="10"/>
          </p:nvPr>
        </p:nvSpPr>
        <p:spPr/>
        <p:txBody>
          <a:bodyPr/>
          <a:lstStyle/>
          <a:p>
            <a:fld id="{C8C3FB1C-BFF7-4C3C-A83C-B4CA2034C47E}" type="datetimeFigureOut">
              <a:rPr lang="zh-TW" altLang="en-US" smtClean="0"/>
              <a:t>2020/6/25</a:t>
            </a:fld>
            <a:endParaRPr lang="zh-TW" altLang="en-US"/>
          </a:p>
        </p:txBody>
      </p:sp>
      <p:sp>
        <p:nvSpPr>
          <p:cNvPr id="6" name="頁尾版面配置區 5">
            <a:extLst>
              <a:ext uri="{FF2B5EF4-FFF2-40B4-BE49-F238E27FC236}">
                <a16:creationId xmlns:a16="http://schemas.microsoft.com/office/drawing/2014/main" id="{00F207F0-B88D-4D02-88EC-72CCE37B2DB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0B06D50-B4D4-4462-BF8A-699A5091B441}"/>
              </a:ext>
            </a:extLst>
          </p:cNvPr>
          <p:cNvSpPr>
            <a:spLocks noGrp="1"/>
          </p:cNvSpPr>
          <p:nvPr>
            <p:ph type="sldNum" sz="quarter" idx="12"/>
          </p:nvPr>
        </p:nvSpPr>
        <p:spPr/>
        <p:txBody>
          <a:body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257978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18CACB-07B3-4A62-A1F2-31596332BBC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C68A05D-40E7-4FCE-B4DE-C48D472D9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A21E784-A610-4360-A5A1-A8F3ADA8F24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EA71CDE-8C79-422B-9C4E-5A2C0DB86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A04C28A-9AB0-4184-A2E0-CA6F9CC202B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08267F9-BCD8-46E6-BEF6-6FEF08C47D7C}"/>
              </a:ext>
            </a:extLst>
          </p:cNvPr>
          <p:cNvSpPr>
            <a:spLocks noGrp="1"/>
          </p:cNvSpPr>
          <p:nvPr>
            <p:ph type="dt" sz="half" idx="10"/>
          </p:nvPr>
        </p:nvSpPr>
        <p:spPr/>
        <p:txBody>
          <a:bodyPr/>
          <a:lstStyle/>
          <a:p>
            <a:fld id="{C8C3FB1C-BFF7-4C3C-A83C-B4CA2034C47E}" type="datetimeFigureOut">
              <a:rPr lang="zh-TW" altLang="en-US" smtClean="0"/>
              <a:t>2020/6/25</a:t>
            </a:fld>
            <a:endParaRPr lang="zh-TW" altLang="en-US"/>
          </a:p>
        </p:txBody>
      </p:sp>
      <p:sp>
        <p:nvSpPr>
          <p:cNvPr id="8" name="頁尾版面配置區 7">
            <a:extLst>
              <a:ext uri="{FF2B5EF4-FFF2-40B4-BE49-F238E27FC236}">
                <a16:creationId xmlns:a16="http://schemas.microsoft.com/office/drawing/2014/main" id="{4359AD22-D9BD-4351-8CA9-A54DF1D249E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C77C0EE-BE85-44F6-86D1-FF68EBF83CC1}"/>
              </a:ext>
            </a:extLst>
          </p:cNvPr>
          <p:cNvSpPr>
            <a:spLocks noGrp="1"/>
          </p:cNvSpPr>
          <p:nvPr>
            <p:ph type="sldNum" sz="quarter" idx="12"/>
          </p:nvPr>
        </p:nvSpPr>
        <p:spPr/>
        <p:txBody>
          <a:body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60507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536B9C-9B43-422D-A723-9AEC888C712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9830BE5-68D4-47FA-B048-053DF5AC9862}"/>
              </a:ext>
            </a:extLst>
          </p:cNvPr>
          <p:cNvSpPr>
            <a:spLocks noGrp="1"/>
          </p:cNvSpPr>
          <p:nvPr>
            <p:ph type="dt" sz="half" idx="10"/>
          </p:nvPr>
        </p:nvSpPr>
        <p:spPr/>
        <p:txBody>
          <a:bodyPr/>
          <a:lstStyle/>
          <a:p>
            <a:fld id="{C8C3FB1C-BFF7-4C3C-A83C-B4CA2034C47E}" type="datetimeFigureOut">
              <a:rPr lang="zh-TW" altLang="en-US" smtClean="0"/>
              <a:t>2020/6/25</a:t>
            </a:fld>
            <a:endParaRPr lang="zh-TW" altLang="en-US"/>
          </a:p>
        </p:txBody>
      </p:sp>
      <p:sp>
        <p:nvSpPr>
          <p:cNvPr id="4" name="頁尾版面配置區 3">
            <a:extLst>
              <a:ext uri="{FF2B5EF4-FFF2-40B4-BE49-F238E27FC236}">
                <a16:creationId xmlns:a16="http://schemas.microsoft.com/office/drawing/2014/main" id="{CB526948-F3EA-45B3-93CB-ECD97238C50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695B56D-3F1E-4F0F-95B4-B03FDB0A4675}"/>
              </a:ext>
            </a:extLst>
          </p:cNvPr>
          <p:cNvSpPr>
            <a:spLocks noGrp="1"/>
          </p:cNvSpPr>
          <p:nvPr>
            <p:ph type="sldNum" sz="quarter" idx="12"/>
          </p:nvPr>
        </p:nvSpPr>
        <p:spPr/>
        <p:txBody>
          <a:body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94002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EC4ECA5-7C00-44DF-B7CF-DD408EC422BD}"/>
              </a:ext>
            </a:extLst>
          </p:cNvPr>
          <p:cNvSpPr>
            <a:spLocks noGrp="1"/>
          </p:cNvSpPr>
          <p:nvPr>
            <p:ph type="dt" sz="half" idx="10"/>
          </p:nvPr>
        </p:nvSpPr>
        <p:spPr/>
        <p:txBody>
          <a:bodyPr/>
          <a:lstStyle/>
          <a:p>
            <a:fld id="{C8C3FB1C-BFF7-4C3C-A83C-B4CA2034C47E}" type="datetimeFigureOut">
              <a:rPr lang="zh-TW" altLang="en-US" smtClean="0"/>
              <a:t>2020/6/25</a:t>
            </a:fld>
            <a:endParaRPr lang="zh-TW" altLang="en-US"/>
          </a:p>
        </p:txBody>
      </p:sp>
      <p:sp>
        <p:nvSpPr>
          <p:cNvPr id="3" name="頁尾版面配置區 2">
            <a:extLst>
              <a:ext uri="{FF2B5EF4-FFF2-40B4-BE49-F238E27FC236}">
                <a16:creationId xmlns:a16="http://schemas.microsoft.com/office/drawing/2014/main" id="{B3817DE6-1E1C-465C-A0C7-3FFDAB9F4AF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FF9429A-D6E1-4382-ACFD-4B33AF080940}"/>
              </a:ext>
            </a:extLst>
          </p:cNvPr>
          <p:cNvSpPr>
            <a:spLocks noGrp="1"/>
          </p:cNvSpPr>
          <p:nvPr>
            <p:ph type="sldNum" sz="quarter" idx="12"/>
          </p:nvPr>
        </p:nvSpPr>
        <p:spPr/>
        <p:txBody>
          <a:body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261646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F0309A-2285-4DAB-BB3A-3530AEDCB57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E5B2673-2DA5-4552-87DE-5B809D6EE2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EA2133F-864B-409E-9ECB-38C01A083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7F04D74-0141-4FE1-A16F-17C3D79F460B}"/>
              </a:ext>
            </a:extLst>
          </p:cNvPr>
          <p:cNvSpPr>
            <a:spLocks noGrp="1"/>
          </p:cNvSpPr>
          <p:nvPr>
            <p:ph type="dt" sz="half" idx="10"/>
          </p:nvPr>
        </p:nvSpPr>
        <p:spPr/>
        <p:txBody>
          <a:bodyPr/>
          <a:lstStyle/>
          <a:p>
            <a:fld id="{C8C3FB1C-BFF7-4C3C-A83C-B4CA2034C47E}" type="datetimeFigureOut">
              <a:rPr lang="zh-TW" altLang="en-US" smtClean="0"/>
              <a:t>2020/6/25</a:t>
            </a:fld>
            <a:endParaRPr lang="zh-TW" altLang="en-US"/>
          </a:p>
        </p:txBody>
      </p:sp>
      <p:sp>
        <p:nvSpPr>
          <p:cNvPr id="6" name="頁尾版面配置區 5">
            <a:extLst>
              <a:ext uri="{FF2B5EF4-FFF2-40B4-BE49-F238E27FC236}">
                <a16:creationId xmlns:a16="http://schemas.microsoft.com/office/drawing/2014/main" id="{2D833550-9C07-4ADB-A821-4D54510726D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DE1F176-2170-42F0-948D-9627B7007A59}"/>
              </a:ext>
            </a:extLst>
          </p:cNvPr>
          <p:cNvSpPr>
            <a:spLocks noGrp="1"/>
          </p:cNvSpPr>
          <p:nvPr>
            <p:ph type="sldNum" sz="quarter" idx="12"/>
          </p:nvPr>
        </p:nvSpPr>
        <p:spPr/>
        <p:txBody>
          <a:body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340469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10F134-C613-4EF4-8669-785EEFF5EEF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EDED4C7-8104-4441-99FA-19DCCF609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7C7BAA2-D6C2-478F-AF1B-815584B08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84829AD-BDC1-4A69-A2C4-46A769192A12}"/>
              </a:ext>
            </a:extLst>
          </p:cNvPr>
          <p:cNvSpPr>
            <a:spLocks noGrp="1"/>
          </p:cNvSpPr>
          <p:nvPr>
            <p:ph type="dt" sz="half" idx="10"/>
          </p:nvPr>
        </p:nvSpPr>
        <p:spPr/>
        <p:txBody>
          <a:bodyPr/>
          <a:lstStyle/>
          <a:p>
            <a:fld id="{C8C3FB1C-BFF7-4C3C-A83C-B4CA2034C47E}" type="datetimeFigureOut">
              <a:rPr lang="zh-TW" altLang="en-US" smtClean="0"/>
              <a:t>2020/6/25</a:t>
            </a:fld>
            <a:endParaRPr lang="zh-TW" altLang="en-US"/>
          </a:p>
        </p:txBody>
      </p:sp>
      <p:sp>
        <p:nvSpPr>
          <p:cNvPr id="6" name="頁尾版面配置區 5">
            <a:extLst>
              <a:ext uri="{FF2B5EF4-FFF2-40B4-BE49-F238E27FC236}">
                <a16:creationId xmlns:a16="http://schemas.microsoft.com/office/drawing/2014/main" id="{A5742CAC-4D96-4C83-83BC-1B81693178E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9C16E30-CFB5-467C-8702-4646AB6698FA}"/>
              </a:ext>
            </a:extLst>
          </p:cNvPr>
          <p:cNvSpPr>
            <a:spLocks noGrp="1"/>
          </p:cNvSpPr>
          <p:nvPr>
            <p:ph type="sldNum" sz="quarter" idx="12"/>
          </p:nvPr>
        </p:nvSpPr>
        <p:spPr/>
        <p:txBody>
          <a:body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297027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3459930-B9D2-4226-A348-B14F4995B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814D572-FF42-40F0-A431-43035FE1E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C552D3F-8EE0-49A6-A835-0675BFA7C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3FB1C-BFF7-4C3C-A83C-B4CA2034C47E}" type="datetimeFigureOut">
              <a:rPr lang="zh-TW" altLang="en-US" smtClean="0"/>
              <a:t>2020/6/25</a:t>
            </a:fld>
            <a:endParaRPr lang="zh-TW" altLang="en-US"/>
          </a:p>
        </p:txBody>
      </p:sp>
      <p:sp>
        <p:nvSpPr>
          <p:cNvPr id="5" name="頁尾版面配置區 4">
            <a:extLst>
              <a:ext uri="{FF2B5EF4-FFF2-40B4-BE49-F238E27FC236}">
                <a16:creationId xmlns:a16="http://schemas.microsoft.com/office/drawing/2014/main" id="{5870BA7C-480A-4421-889E-1C33289919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F9CD915-92F4-4A95-960E-47054877D9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D8987-C691-4416-B504-C6D1F295F37C}" type="slidenum">
              <a:rPr lang="zh-TW" altLang="en-US" smtClean="0"/>
              <a:t>‹#›</a:t>
            </a:fld>
            <a:endParaRPr lang="zh-TW" altLang="en-US"/>
          </a:p>
        </p:txBody>
      </p:sp>
    </p:spTree>
    <p:extLst>
      <p:ext uri="{BB962C8B-B14F-4D97-AF65-F5344CB8AC3E}">
        <p14:creationId xmlns:p14="http://schemas.microsoft.com/office/powerpoint/2010/main" val="199866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cm.cs.nthu.edu.tw/contest/203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Shape 11">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6244CF08-B656-4D3D-BA41-F78490926FA3}"/>
              </a:ext>
            </a:extLst>
          </p:cNvPr>
          <p:cNvSpPr>
            <a:spLocks noGrp="1"/>
          </p:cNvSpPr>
          <p:nvPr>
            <p:ph type="ctrTitle"/>
          </p:nvPr>
        </p:nvSpPr>
        <p:spPr>
          <a:xfrm>
            <a:off x="880281" y="2961564"/>
            <a:ext cx="5124734" cy="3268639"/>
          </a:xfrm>
        </p:spPr>
        <p:txBody>
          <a:bodyPr anchor="ctr">
            <a:normAutofit/>
          </a:bodyPr>
          <a:lstStyle/>
          <a:p>
            <a:pPr algn="l"/>
            <a:r>
              <a:rPr lang="sv-SE" altLang="zh-TW" sz="4500">
                <a:solidFill>
                  <a:schemeClr val="bg1"/>
                </a:solidFill>
              </a:rPr>
              <a:t>2037 - I2P(I) 2020_Chen_bonus5</a:t>
            </a:r>
            <a:endParaRPr lang="zh-TW" altLang="en-US" sz="4500">
              <a:solidFill>
                <a:schemeClr val="bg1"/>
              </a:solidFill>
            </a:endParaRPr>
          </a:p>
        </p:txBody>
      </p:sp>
      <p:sp>
        <p:nvSpPr>
          <p:cNvPr id="3" name="副標題 2">
            <a:extLst>
              <a:ext uri="{FF2B5EF4-FFF2-40B4-BE49-F238E27FC236}">
                <a16:creationId xmlns:a16="http://schemas.microsoft.com/office/drawing/2014/main" id="{4108DF39-2A03-4C0C-A22C-70B2A7FB4DB1}"/>
              </a:ext>
            </a:extLst>
          </p:cNvPr>
          <p:cNvSpPr>
            <a:spLocks noGrp="1"/>
          </p:cNvSpPr>
          <p:nvPr>
            <p:ph type="subTitle" idx="1"/>
          </p:nvPr>
        </p:nvSpPr>
        <p:spPr>
          <a:xfrm>
            <a:off x="6304333" y="1340553"/>
            <a:ext cx="2223009" cy="1200095"/>
          </a:xfrm>
        </p:spPr>
        <p:txBody>
          <a:bodyPr anchor="ctr">
            <a:normAutofit/>
          </a:bodyPr>
          <a:lstStyle/>
          <a:p>
            <a:r>
              <a:rPr lang="zh-TW" altLang="en-US" sz="2000">
                <a:solidFill>
                  <a:schemeClr val="bg1"/>
                </a:solidFill>
                <a:hlinkClick r:id="rId2"/>
              </a:rPr>
              <a:t>賴御誠　編著</a:t>
            </a:r>
            <a:endParaRPr lang="en-US" altLang="zh-TW" sz="2000">
              <a:solidFill>
                <a:schemeClr val="bg1"/>
              </a:solidFill>
            </a:endParaRPr>
          </a:p>
          <a:p>
            <a:r>
              <a:rPr lang="zh-TW" altLang="en-US" sz="2000">
                <a:solidFill>
                  <a:schemeClr val="bg1"/>
                </a:solidFill>
              </a:rPr>
              <a:t>截止日期：</a:t>
            </a:r>
            <a:r>
              <a:rPr lang="en-US" altLang="zh-TW" sz="2000">
                <a:solidFill>
                  <a:schemeClr val="bg1"/>
                </a:solidFill>
              </a:rPr>
              <a:t>2020/07/02 18:30</a:t>
            </a:r>
            <a:endParaRPr lang="zh-TW" altLang="en-US" sz="2000">
              <a:solidFill>
                <a:schemeClr val="bg1"/>
              </a:solidFill>
            </a:endParaRPr>
          </a:p>
        </p:txBody>
      </p:sp>
      <p:grpSp>
        <p:nvGrpSpPr>
          <p:cNvPr id="16" name="Group 15">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1900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916C936-D099-40FA-9FEA-9238D4632EF9}"/>
              </a:ext>
            </a:extLst>
          </p:cNvPr>
          <p:cNvSpPr>
            <a:spLocks noGrp="1"/>
          </p:cNvSpPr>
          <p:nvPr>
            <p:ph type="title"/>
          </p:nvPr>
        </p:nvSpPr>
        <p:spPr>
          <a:xfrm>
            <a:off x="965199" y="447741"/>
            <a:ext cx="4278623" cy="1645919"/>
          </a:xfrm>
        </p:spPr>
        <p:txBody>
          <a:bodyPr vert="horz" lIns="91440" tIns="45720" rIns="91440" bIns="45720" rtlCol="0">
            <a:normAutofit/>
          </a:bodyPr>
          <a:lstStyle/>
          <a:p>
            <a:r>
              <a:rPr lang="zh-TW" altLang="en-US" sz="4000" kern="1200">
                <a:latin typeface="+mj-lt"/>
                <a:ea typeface="+mj-ea"/>
                <a:cs typeface="+mj-cs"/>
              </a:rPr>
              <a:t>目錄</a:t>
            </a:r>
          </a:p>
        </p:txBody>
      </p:sp>
      <p:sp>
        <p:nvSpPr>
          <p:cNvPr id="30" name="Freeform: Shape 2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Shape 3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6" name="Group 3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3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內容版面配置區 2">
            <a:extLst>
              <a:ext uri="{FF2B5EF4-FFF2-40B4-BE49-F238E27FC236}">
                <a16:creationId xmlns:a16="http://schemas.microsoft.com/office/drawing/2014/main" id="{61027E43-6F29-49E7-AF05-9EBD1FEC17F9}"/>
              </a:ext>
            </a:extLst>
          </p:cNvPr>
          <p:cNvSpPr>
            <a:spLocks noGrp="1"/>
          </p:cNvSpPr>
          <p:nvPr>
            <p:ph idx="1"/>
          </p:nvPr>
        </p:nvSpPr>
        <p:spPr>
          <a:xfrm>
            <a:off x="965199" y="2912937"/>
            <a:ext cx="4741917" cy="3093546"/>
          </a:xfrm>
        </p:spPr>
        <p:txBody>
          <a:bodyPr vert="horz" lIns="91440" tIns="45720" rIns="91440" bIns="45720" rtlCol="0">
            <a:normAutofit/>
          </a:bodyPr>
          <a:lstStyle/>
          <a:p>
            <a:pPr marL="0" indent="0">
              <a:buNone/>
            </a:pPr>
            <a:r>
              <a:rPr lang="en-US" altLang="zh-TW" sz="2400" kern="1200">
                <a:solidFill>
                  <a:schemeClr val="bg1"/>
                </a:solidFill>
                <a:latin typeface="+mn-lt"/>
                <a:ea typeface="+mn-ea"/>
                <a:cs typeface="+mn-cs"/>
              </a:rPr>
              <a:t>12712 - Got flunked </a:t>
            </a:r>
          </a:p>
        </p:txBody>
      </p:sp>
    </p:spTree>
    <p:extLst>
      <p:ext uri="{BB962C8B-B14F-4D97-AF65-F5344CB8AC3E}">
        <p14:creationId xmlns:p14="http://schemas.microsoft.com/office/powerpoint/2010/main" val="50534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Shape 13">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標題 3">
            <a:extLst>
              <a:ext uri="{FF2B5EF4-FFF2-40B4-BE49-F238E27FC236}">
                <a16:creationId xmlns:a16="http://schemas.microsoft.com/office/drawing/2014/main" id="{3FFD01E4-3B46-4723-8F75-095DADF7A35B}"/>
              </a:ext>
            </a:extLst>
          </p:cNvPr>
          <p:cNvSpPr>
            <a:spLocks noGrp="1"/>
          </p:cNvSpPr>
          <p:nvPr>
            <p:ph type="title"/>
          </p:nvPr>
        </p:nvSpPr>
        <p:spPr>
          <a:xfrm>
            <a:off x="880281" y="2961564"/>
            <a:ext cx="5124734" cy="3268639"/>
          </a:xfrm>
        </p:spPr>
        <p:txBody>
          <a:bodyPr vert="horz" lIns="91440" tIns="45720" rIns="91440" bIns="45720" rtlCol="0" anchor="ctr">
            <a:normAutofit/>
          </a:bodyPr>
          <a:lstStyle/>
          <a:p>
            <a:r>
              <a:rPr lang="en-US" altLang="zh-TW" sz="7200" kern="1200">
                <a:solidFill>
                  <a:schemeClr val="bg1"/>
                </a:solidFill>
                <a:latin typeface="+mj-lt"/>
                <a:ea typeface="+mj-ea"/>
                <a:cs typeface="+mj-cs"/>
              </a:rPr>
              <a:t>12712 - Got flunked  </a:t>
            </a:r>
          </a:p>
        </p:txBody>
      </p:sp>
      <p:sp>
        <p:nvSpPr>
          <p:cNvPr id="5" name="文字版面配置區 4">
            <a:extLst>
              <a:ext uri="{FF2B5EF4-FFF2-40B4-BE49-F238E27FC236}">
                <a16:creationId xmlns:a16="http://schemas.microsoft.com/office/drawing/2014/main" id="{ECA53710-9EB9-4435-B2ED-7BA9519748CF}"/>
              </a:ext>
            </a:extLst>
          </p:cNvPr>
          <p:cNvSpPr>
            <a:spLocks noGrp="1"/>
          </p:cNvSpPr>
          <p:nvPr>
            <p:ph type="body" idx="1"/>
          </p:nvPr>
        </p:nvSpPr>
        <p:spPr>
          <a:xfrm>
            <a:off x="6304333" y="1340553"/>
            <a:ext cx="2223009" cy="1200095"/>
          </a:xfrm>
        </p:spPr>
        <p:txBody>
          <a:bodyPr vert="horz" lIns="91440" tIns="45720" rIns="91440" bIns="45720" rtlCol="0" anchor="ctr">
            <a:normAutofit/>
          </a:bodyPr>
          <a:lstStyle/>
          <a:p>
            <a:pPr algn="ctr"/>
            <a:r>
              <a:rPr lang="zh-TW" altLang="en-US" sz="2000" kern="1200">
                <a:solidFill>
                  <a:schemeClr val="bg1"/>
                </a:solidFill>
                <a:latin typeface="+mn-lt"/>
                <a:ea typeface="+mn-ea"/>
                <a:cs typeface="+mn-cs"/>
              </a:rPr>
              <a:t>難易度：★ ★ ★ ★ ★ ★ ★ ★ ★ ★ ★ ★ ★ ★ ★ ★ ★ ★ ★</a:t>
            </a:r>
            <a:endParaRPr lang="en-US" altLang="zh-TW" sz="2000" kern="1200">
              <a:solidFill>
                <a:schemeClr val="bg1"/>
              </a:solidFill>
              <a:latin typeface="+mn-lt"/>
              <a:ea typeface="+mn-ea"/>
              <a:cs typeface="+mn-cs"/>
            </a:endParaRPr>
          </a:p>
        </p:txBody>
      </p:sp>
      <p:grpSp>
        <p:nvGrpSpPr>
          <p:cNvPr id="18" name="Group 17">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9"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8454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3">
            <a:extLst>
              <a:ext uri="{FF2B5EF4-FFF2-40B4-BE49-F238E27FC236}">
                <a16:creationId xmlns:a16="http://schemas.microsoft.com/office/drawing/2014/main" id="{7A9B11DC-D93F-4185-8BE7-D2C3C5BADC12}"/>
              </a:ext>
            </a:extLst>
          </p:cNvPr>
          <p:cNvSpPr>
            <a:spLocks noGrp="1"/>
          </p:cNvSpPr>
          <p:nvPr>
            <p:ph type="title"/>
          </p:nvPr>
        </p:nvSpPr>
        <p:spPr>
          <a:xfrm>
            <a:off x="965199" y="447741"/>
            <a:ext cx="4278623" cy="1645919"/>
          </a:xfrm>
        </p:spPr>
        <p:txBody>
          <a:bodyPr>
            <a:normAutofit/>
          </a:bodyPr>
          <a:lstStyle/>
          <a:p>
            <a:r>
              <a:rPr lang="zh-TW" altLang="en-US" sz="4000"/>
              <a:t>題目說明</a:t>
            </a:r>
          </a:p>
        </p:txBody>
      </p:sp>
      <p:sp>
        <p:nvSpPr>
          <p:cNvPr id="12" name="Freeform: Shape 11">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Shape 15">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8" name="Group 17">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9"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 name="內容版面配置區 4">
            <a:extLst>
              <a:ext uri="{FF2B5EF4-FFF2-40B4-BE49-F238E27FC236}">
                <a16:creationId xmlns:a16="http://schemas.microsoft.com/office/drawing/2014/main" id="{5F4081D2-D6C8-4ABE-A3A9-B01345998EF1}"/>
              </a:ext>
            </a:extLst>
          </p:cNvPr>
          <p:cNvSpPr>
            <a:spLocks noGrp="1"/>
          </p:cNvSpPr>
          <p:nvPr>
            <p:ph idx="1"/>
          </p:nvPr>
        </p:nvSpPr>
        <p:spPr>
          <a:xfrm>
            <a:off x="965199" y="2912937"/>
            <a:ext cx="4741917" cy="3093546"/>
          </a:xfrm>
        </p:spPr>
        <p:txBody>
          <a:bodyPr>
            <a:normAutofit/>
          </a:bodyPr>
          <a:lstStyle/>
          <a:p>
            <a:r>
              <a:rPr lang="zh-TW" altLang="en-US" sz="2000">
                <a:solidFill>
                  <a:schemeClr val="bg1"/>
                </a:solidFill>
              </a:rPr>
              <a:t>總是有些課程會讓修課學生感到絕望，有可能是高等微積分、複變函數論，也有可能是</a:t>
            </a:r>
            <a:r>
              <a:rPr lang="en-US" altLang="zh-TW" sz="2000">
                <a:solidFill>
                  <a:schemeClr val="bg1"/>
                </a:solidFill>
              </a:rPr>
              <a:t>…..</a:t>
            </a:r>
            <a:r>
              <a:rPr lang="zh-TW" altLang="en-US" sz="2000">
                <a:solidFill>
                  <a:schemeClr val="bg1"/>
                </a:solidFill>
              </a:rPr>
              <a:t>計算機程式設計，誰知道？</a:t>
            </a:r>
            <a:endParaRPr lang="en-US" altLang="zh-TW" sz="2000">
              <a:solidFill>
                <a:schemeClr val="bg1"/>
              </a:solidFill>
            </a:endParaRPr>
          </a:p>
          <a:p>
            <a:r>
              <a:rPr lang="zh-TW" altLang="en-US" sz="2000">
                <a:solidFill>
                  <a:schemeClr val="bg1"/>
                </a:solidFill>
              </a:rPr>
              <a:t>你只知道這門課是陳煥宗開的，他的助教喜歡出一堆靠北難的題目，讓很多學生都絕望到主動放棄</a:t>
            </a:r>
            <a:endParaRPr lang="en-US" altLang="zh-TW" sz="2000">
              <a:solidFill>
                <a:schemeClr val="bg1"/>
              </a:solidFill>
            </a:endParaRPr>
          </a:p>
          <a:p>
            <a:r>
              <a:rPr lang="zh-TW" altLang="en-US" sz="2000">
                <a:solidFill>
                  <a:schemeClr val="bg1"/>
                </a:solidFill>
              </a:rPr>
              <a:t>但是，把該門課程的學生都當掉意味著陳煥宗必須要繳交一份報告書給教務處，但是陳煥宗很懶他不想寫，所以他決定只讓剛好一位學生通過那門課</a:t>
            </a:r>
            <a:endParaRPr lang="en-US" altLang="zh-TW" sz="2000">
              <a:solidFill>
                <a:schemeClr val="bg1"/>
              </a:solidFill>
            </a:endParaRPr>
          </a:p>
        </p:txBody>
      </p:sp>
    </p:spTree>
    <p:extLst>
      <p:ext uri="{BB962C8B-B14F-4D97-AF65-F5344CB8AC3E}">
        <p14:creationId xmlns:p14="http://schemas.microsoft.com/office/powerpoint/2010/main" val="111266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3">
            <a:extLst>
              <a:ext uri="{FF2B5EF4-FFF2-40B4-BE49-F238E27FC236}">
                <a16:creationId xmlns:a16="http://schemas.microsoft.com/office/drawing/2014/main" id="{7A9B11DC-D93F-4185-8BE7-D2C3C5BADC12}"/>
              </a:ext>
            </a:extLst>
          </p:cNvPr>
          <p:cNvSpPr>
            <a:spLocks noGrp="1"/>
          </p:cNvSpPr>
          <p:nvPr>
            <p:ph type="title"/>
          </p:nvPr>
        </p:nvSpPr>
        <p:spPr>
          <a:xfrm>
            <a:off x="965199" y="447741"/>
            <a:ext cx="4278623" cy="1645919"/>
          </a:xfrm>
        </p:spPr>
        <p:txBody>
          <a:bodyPr>
            <a:normAutofit/>
          </a:bodyPr>
          <a:lstStyle/>
          <a:p>
            <a:r>
              <a:rPr lang="zh-TW" altLang="en-US" sz="4000"/>
              <a:t>題目說明</a:t>
            </a:r>
          </a:p>
        </p:txBody>
      </p:sp>
      <p:sp>
        <p:nvSpPr>
          <p:cNvPr id="12" name="Freeform: Shape 11">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Shape 15">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8" name="Group 17">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9"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 name="內容版面配置區 4">
            <a:extLst>
              <a:ext uri="{FF2B5EF4-FFF2-40B4-BE49-F238E27FC236}">
                <a16:creationId xmlns:a16="http://schemas.microsoft.com/office/drawing/2014/main" id="{5F4081D2-D6C8-4ABE-A3A9-B01345998EF1}"/>
              </a:ext>
            </a:extLst>
          </p:cNvPr>
          <p:cNvSpPr>
            <a:spLocks noGrp="1"/>
          </p:cNvSpPr>
          <p:nvPr>
            <p:ph idx="1"/>
          </p:nvPr>
        </p:nvSpPr>
        <p:spPr>
          <a:xfrm>
            <a:off x="965199" y="2912937"/>
            <a:ext cx="4741917" cy="3093546"/>
          </a:xfrm>
        </p:spPr>
        <p:txBody>
          <a:bodyPr>
            <a:normAutofit/>
          </a:bodyPr>
          <a:lstStyle/>
          <a:p>
            <a:r>
              <a:rPr lang="zh-TW" altLang="en-US" sz="1500">
                <a:solidFill>
                  <a:schemeClr val="bg1"/>
                </a:solidFill>
              </a:rPr>
              <a:t>陳煥宗決定辦一場競賽，競賽規則如下：</a:t>
            </a:r>
            <a:endParaRPr lang="en-US" altLang="zh-TW" sz="1500">
              <a:solidFill>
                <a:schemeClr val="bg1"/>
              </a:solidFill>
            </a:endParaRPr>
          </a:p>
          <a:p>
            <a:pPr lvl="1"/>
            <a:r>
              <a:rPr lang="zh-TW" altLang="en-US" sz="1500">
                <a:solidFill>
                  <a:schemeClr val="bg1"/>
                </a:solidFill>
              </a:rPr>
              <a:t>如果只有一名學生的話，該學生獲勝，比賽結束</a:t>
            </a:r>
            <a:endParaRPr lang="en-US" altLang="zh-TW" sz="1500">
              <a:solidFill>
                <a:schemeClr val="bg1"/>
              </a:solidFill>
            </a:endParaRPr>
          </a:p>
          <a:p>
            <a:pPr lvl="1"/>
            <a:r>
              <a:rPr lang="zh-TW" altLang="en-US" sz="1500">
                <a:solidFill>
                  <a:schemeClr val="bg1"/>
                </a:solidFill>
              </a:rPr>
              <a:t>如果有偶數個學生的話，把兩兩一組互相決鬥，淘汰一半的學生</a:t>
            </a:r>
            <a:endParaRPr lang="en-US" altLang="zh-TW" sz="1500">
              <a:solidFill>
                <a:schemeClr val="bg1"/>
              </a:solidFill>
            </a:endParaRPr>
          </a:p>
          <a:p>
            <a:pPr lvl="1"/>
            <a:r>
              <a:rPr lang="zh-TW" altLang="en-US" sz="1500">
                <a:solidFill>
                  <a:schemeClr val="bg1"/>
                </a:solidFill>
              </a:rPr>
              <a:t>如果有基數個學生的話，依序循環制決鬥，比如有 </a:t>
            </a:r>
            <a:r>
              <a:rPr lang="en-US" altLang="zh-TW" sz="1500">
                <a:solidFill>
                  <a:schemeClr val="bg1"/>
                </a:solidFill>
              </a:rPr>
              <a:t>x </a:t>
            </a:r>
            <a:r>
              <a:rPr lang="zh-TW" altLang="en-US" sz="1500">
                <a:solidFill>
                  <a:schemeClr val="bg1"/>
                </a:solidFill>
              </a:rPr>
              <a:t>個學生，則需要 </a:t>
            </a:r>
            <a:r>
              <a:rPr lang="en-US" altLang="zh-TW" sz="1500">
                <a:solidFill>
                  <a:schemeClr val="bg1"/>
                </a:solidFill>
              </a:rPr>
              <a:t>x(x-1)/2 </a:t>
            </a:r>
            <a:r>
              <a:rPr lang="zh-TW" altLang="en-US" sz="1500">
                <a:solidFill>
                  <a:schemeClr val="bg1"/>
                </a:solidFill>
              </a:rPr>
              <a:t>場比賽</a:t>
            </a:r>
            <a:endParaRPr lang="en-US" altLang="zh-TW" sz="1500">
              <a:solidFill>
                <a:schemeClr val="bg1"/>
              </a:solidFill>
            </a:endParaRPr>
          </a:p>
          <a:p>
            <a:r>
              <a:rPr lang="zh-TW" altLang="en-US" sz="1500">
                <a:solidFill>
                  <a:schemeClr val="bg1"/>
                </a:solidFill>
              </a:rPr>
              <a:t>比如有 </a:t>
            </a:r>
            <a:r>
              <a:rPr lang="en-US" altLang="zh-TW" sz="1500">
                <a:solidFill>
                  <a:schemeClr val="bg1"/>
                </a:solidFill>
              </a:rPr>
              <a:t>20 </a:t>
            </a:r>
            <a:r>
              <a:rPr lang="zh-TW" altLang="en-US" sz="1500">
                <a:solidFill>
                  <a:schemeClr val="bg1"/>
                </a:solidFill>
              </a:rPr>
              <a:t>位學生，先辦 </a:t>
            </a:r>
            <a:r>
              <a:rPr lang="en-US" altLang="zh-TW" sz="1500">
                <a:solidFill>
                  <a:schemeClr val="bg1"/>
                </a:solidFill>
              </a:rPr>
              <a:t>10 </a:t>
            </a:r>
            <a:r>
              <a:rPr lang="zh-TW" altLang="en-US" sz="1500">
                <a:solidFill>
                  <a:schemeClr val="bg1"/>
                </a:solidFill>
              </a:rPr>
              <a:t>場互相決鬥，剩下 </a:t>
            </a:r>
            <a:r>
              <a:rPr lang="en-US" altLang="zh-TW" sz="1500">
                <a:solidFill>
                  <a:schemeClr val="bg1"/>
                </a:solidFill>
              </a:rPr>
              <a:t>10 </a:t>
            </a:r>
            <a:r>
              <a:rPr lang="zh-TW" altLang="en-US" sz="1500">
                <a:solidFill>
                  <a:schemeClr val="bg1"/>
                </a:solidFill>
              </a:rPr>
              <a:t>位學生再辦 </a:t>
            </a:r>
            <a:r>
              <a:rPr lang="en-US" altLang="zh-TW" sz="1500">
                <a:solidFill>
                  <a:schemeClr val="bg1"/>
                </a:solidFill>
              </a:rPr>
              <a:t>5</a:t>
            </a:r>
            <a:r>
              <a:rPr lang="zh-TW" altLang="en-US" sz="1500">
                <a:solidFill>
                  <a:schemeClr val="bg1"/>
                </a:solidFill>
              </a:rPr>
              <a:t> 場互相決鬥，最後剩下的 </a:t>
            </a:r>
            <a:r>
              <a:rPr lang="en-US" altLang="zh-TW" sz="1500">
                <a:solidFill>
                  <a:schemeClr val="bg1"/>
                </a:solidFill>
              </a:rPr>
              <a:t>5</a:t>
            </a:r>
            <a:r>
              <a:rPr lang="zh-TW" altLang="en-US" sz="1500">
                <a:solidFill>
                  <a:schemeClr val="bg1"/>
                </a:solidFill>
              </a:rPr>
              <a:t>位則辦</a:t>
            </a:r>
            <a:r>
              <a:rPr lang="en-US" altLang="zh-TW" sz="1500">
                <a:solidFill>
                  <a:schemeClr val="bg1"/>
                </a:solidFill>
              </a:rPr>
              <a:t>5</a:t>
            </a:r>
            <a:r>
              <a:rPr lang="zh-TW" altLang="en-US" sz="1500">
                <a:solidFill>
                  <a:schemeClr val="bg1"/>
                </a:solidFill>
              </a:rPr>
              <a:t>場循環制決鬥，也就是需要 </a:t>
            </a:r>
            <a:r>
              <a:rPr lang="en-US" altLang="zh-TW" sz="1500">
                <a:solidFill>
                  <a:schemeClr val="bg1"/>
                </a:solidFill>
              </a:rPr>
              <a:t>10+5+10=25</a:t>
            </a:r>
            <a:r>
              <a:rPr lang="zh-TW" altLang="en-US" sz="1500">
                <a:solidFill>
                  <a:schemeClr val="bg1"/>
                </a:solidFill>
              </a:rPr>
              <a:t> 場比賽</a:t>
            </a:r>
            <a:endParaRPr lang="en-US" altLang="zh-TW" sz="1500">
              <a:solidFill>
                <a:schemeClr val="bg1"/>
              </a:solidFill>
            </a:endParaRPr>
          </a:p>
          <a:p>
            <a:r>
              <a:rPr lang="zh-TW" altLang="en-US" sz="1500">
                <a:solidFill>
                  <a:schemeClr val="bg1"/>
                </a:solidFill>
              </a:rPr>
              <a:t>陳煥宗的助教想要看 </a:t>
            </a:r>
            <a:r>
              <a:rPr lang="en-US" altLang="zh-TW" sz="1500">
                <a:solidFill>
                  <a:schemeClr val="bg1"/>
                </a:solidFill>
              </a:rPr>
              <a:t>n </a:t>
            </a:r>
            <a:r>
              <a:rPr lang="zh-TW" altLang="en-US" sz="1500">
                <a:solidFill>
                  <a:schemeClr val="bg1"/>
                </a:solidFill>
              </a:rPr>
              <a:t>場學生互相殘殺的比賽，請算出需要幾位修課學生</a:t>
            </a:r>
            <a:endParaRPr lang="en-US" altLang="zh-TW" sz="1500">
              <a:solidFill>
                <a:schemeClr val="bg1"/>
              </a:solidFill>
            </a:endParaRPr>
          </a:p>
        </p:txBody>
      </p:sp>
    </p:spTree>
    <p:extLst>
      <p:ext uri="{BB962C8B-B14F-4D97-AF65-F5344CB8AC3E}">
        <p14:creationId xmlns:p14="http://schemas.microsoft.com/office/powerpoint/2010/main" val="3002739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B270FF3-4815-440E-A021-46F1F7C90B6E}"/>
              </a:ext>
            </a:extLst>
          </p:cNvPr>
          <p:cNvSpPr>
            <a:spLocks noGrp="1"/>
          </p:cNvSpPr>
          <p:nvPr>
            <p:ph type="title"/>
          </p:nvPr>
        </p:nvSpPr>
        <p:spPr>
          <a:xfrm>
            <a:off x="965199" y="447741"/>
            <a:ext cx="4278623" cy="1645919"/>
          </a:xfrm>
        </p:spPr>
        <p:txBody>
          <a:bodyPr>
            <a:normAutofit/>
          </a:bodyPr>
          <a:lstStyle/>
          <a:p>
            <a:r>
              <a:rPr lang="zh-TW" altLang="en-US" sz="4000"/>
              <a:t>輸入輸出</a:t>
            </a:r>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內容版面配置區 2">
            <a:extLst>
              <a:ext uri="{FF2B5EF4-FFF2-40B4-BE49-F238E27FC236}">
                <a16:creationId xmlns:a16="http://schemas.microsoft.com/office/drawing/2014/main" id="{235438EA-82CE-4DE1-AF10-3267A2F7EF04}"/>
              </a:ext>
            </a:extLst>
          </p:cNvPr>
          <p:cNvSpPr>
            <a:spLocks noGrp="1"/>
          </p:cNvSpPr>
          <p:nvPr>
            <p:ph idx="1"/>
          </p:nvPr>
        </p:nvSpPr>
        <p:spPr>
          <a:xfrm>
            <a:off x="965199" y="2912937"/>
            <a:ext cx="4741917" cy="3093546"/>
          </a:xfrm>
        </p:spPr>
        <p:txBody>
          <a:bodyPr>
            <a:normAutofit/>
          </a:bodyPr>
          <a:lstStyle/>
          <a:p>
            <a:r>
              <a:rPr lang="zh-TW" altLang="en-US" sz="2400">
                <a:solidFill>
                  <a:schemeClr val="bg1"/>
                </a:solidFill>
              </a:rPr>
              <a:t>輸入：有</a:t>
            </a:r>
            <a:r>
              <a:rPr lang="en-US" altLang="zh-TW" sz="2400">
                <a:solidFill>
                  <a:schemeClr val="bg1"/>
                </a:solidFill>
              </a:rPr>
              <a:t>T(1&lt;=T&lt;=50)</a:t>
            </a:r>
            <a:r>
              <a:rPr lang="zh-TW" altLang="en-US" sz="2400">
                <a:solidFill>
                  <a:schemeClr val="bg1"/>
                </a:solidFill>
              </a:rPr>
              <a:t>筆測資，每筆測資是想看的比賽數量</a:t>
            </a:r>
            <a:r>
              <a:rPr lang="en-US" altLang="zh-TW" sz="2400">
                <a:solidFill>
                  <a:schemeClr val="bg1"/>
                </a:solidFill>
              </a:rPr>
              <a:t>n(1&lt;=n&lt;=10^18)</a:t>
            </a:r>
          </a:p>
          <a:p>
            <a:r>
              <a:rPr lang="zh-TW" altLang="en-US" sz="2400">
                <a:solidFill>
                  <a:schemeClr val="bg1"/>
                </a:solidFill>
              </a:rPr>
              <a:t>輸出：最少需要的修課學生數量，每行要換行，若無法的話則輸出 </a:t>
            </a:r>
            <a:r>
              <a:rPr lang="en-US" altLang="zh-TW" sz="2400">
                <a:solidFill>
                  <a:schemeClr val="bg1"/>
                </a:solidFill>
              </a:rPr>
              <a:t>-1</a:t>
            </a:r>
          </a:p>
        </p:txBody>
      </p:sp>
    </p:spTree>
    <p:extLst>
      <p:ext uri="{BB962C8B-B14F-4D97-AF65-F5344CB8AC3E}">
        <p14:creationId xmlns:p14="http://schemas.microsoft.com/office/powerpoint/2010/main" val="180293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FF5C7C4-CEA6-4E57-9B4B-50497B696828}"/>
              </a:ext>
            </a:extLst>
          </p:cNvPr>
          <p:cNvSpPr>
            <a:spLocks noGrp="1"/>
          </p:cNvSpPr>
          <p:nvPr>
            <p:ph type="title"/>
          </p:nvPr>
        </p:nvSpPr>
        <p:spPr>
          <a:xfrm>
            <a:off x="8006085" y="1470990"/>
            <a:ext cx="3689091" cy="3777665"/>
          </a:xfrm>
        </p:spPr>
        <p:txBody>
          <a:bodyPr anchor="t">
            <a:normAutofit/>
          </a:bodyPr>
          <a:lstStyle/>
          <a:p>
            <a:r>
              <a:rPr lang="zh-TW" altLang="en-US" dirty="0"/>
              <a:t>先備知識</a:t>
            </a:r>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內容版面配置區 2">
            <a:extLst>
              <a:ext uri="{FF2B5EF4-FFF2-40B4-BE49-F238E27FC236}">
                <a16:creationId xmlns:a16="http://schemas.microsoft.com/office/drawing/2014/main" id="{D5571BB4-6AAA-44BD-80F7-78805BDA3F4E}"/>
              </a:ext>
            </a:extLst>
          </p:cNvPr>
          <p:cNvSpPr>
            <a:spLocks noGrp="1"/>
          </p:cNvSpPr>
          <p:nvPr>
            <p:ph idx="1"/>
          </p:nvPr>
        </p:nvSpPr>
        <p:spPr>
          <a:xfrm>
            <a:off x="756746" y="2863018"/>
            <a:ext cx="4666592" cy="3304451"/>
          </a:xfrm>
        </p:spPr>
        <p:txBody>
          <a:bodyPr>
            <a:normAutofit/>
          </a:bodyPr>
          <a:lstStyle/>
          <a:p>
            <a:r>
              <a:rPr lang="zh-TW" altLang="en-US" sz="2400">
                <a:solidFill>
                  <a:schemeClr val="bg1"/>
                </a:solidFill>
              </a:rPr>
              <a:t>競技程式設計技能</a:t>
            </a:r>
            <a:endParaRPr lang="en-US" altLang="zh-TW" sz="2400">
              <a:solidFill>
                <a:schemeClr val="bg1"/>
              </a:solidFill>
            </a:endParaRPr>
          </a:p>
          <a:p>
            <a:r>
              <a:rPr lang="en-US" altLang="zh-TW" sz="2400">
                <a:solidFill>
                  <a:schemeClr val="bg1"/>
                </a:solidFill>
              </a:rPr>
              <a:t>Binary Search </a:t>
            </a:r>
            <a:r>
              <a:rPr lang="zh-TW" altLang="en-US" sz="2400">
                <a:solidFill>
                  <a:schemeClr val="bg1"/>
                </a:solidFill>
              </a:rPr>
              <a:t>二元樹搜尋法</a:t>
            </a:r>
            <a:endParaRPr lang="en-US" altLang="zh-TW" sz="2400">
              <a:solidFill>
                <a:schemeClr val="bg1"/>
              </a:solidFill>
            </a:endParaRPr>
          </a:p>
          <a:p>
            <a:r>
              <a:rPr lang="zh-TW" altLang="en-US" sz="2400">
                <a:solidFill>
                  <a:schemeClr val="bg1"/>
                </a:solidFill>
              </a:rPr>
              <a:t>搜尋法的時間複雜度比較</a:t>
            </a:r>
          </a:p>
        </p:txBody>
      </p:sp>
    </p:spTree>
    <p:extLst>
      <p:ext uri="{BB962C8B-B14F-4D97-AF65-F5344CB8AC3E}">
        <p14:creationId xmlns:p14="http://schemas.microsoft.com/office/powerpoint/2010/main" val="288840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FCCEB12-D01C-416D-B3B0-6A5CFCC5D09A}"/>
              </a:ext>
            </a:extLst>
          </p:cNvPr>
          <p:cNvSpPr>
            <a:spLocks noGrp="1"/>
          </p:cNvSpPr>
          <p:nvPr>
            <p:ph type="title"/>
          </p:nvPr>
        </p:nvSpPr>
        <p:spPr>
          <a:xfrm>
            <a:off x="8006085" y="1470990"/>
            <a:ext cx="3689091" cy="3777665"/>
          </a:xfrm>
        </p:spPr>
        <p:txBody>
          <a:bodyPr anchor="t">
            <a:normAutofit/>
          </a:bodyPr>
          <a:lstStyle/>
          <a:p>
            <a:r>
              <a:rPr lang="zh-TW" altLang="en-US"/>
              <a:t>題目思路</a:t>
            </a:r>
          </a:p>
        </p:txBody>
      </p:sp>
      <p:sp>
        <p:nvSpPr>
          <p:cNvPr id="37" name="Freeform: Shape 36">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內容版面配置區 2">
            <a:extLst>
              <a:ext uri="{FF2B5EF4-FFF2-40B4-BE49-F238E27FC236}">
                <a16:creationId xmlns:a16="http://schemas.microsoft.com/office/drawing/2014/main" id="{2AF7988B-B1A6-4FC7-8C05-F460F362FE72}"/>
              </a:ext>
            </a:extLst>
          </p:cNvPr>
          <p:cNvSpPr>
            <a:spLocks noGrp="1"/>
          </p:cNvSpPr>
          <p:nvPr>
            <p:ph idx="1"/>
          </p:nvPr>
        </p:nvSpPr>
        <p:spPr>
          <a:xfrm>
            <a:off x="756746" y="2863018"/>
            <a:ext cx="4666592" cy="3304451"/>
          </a:xfrm>
        </p:spPr>
        <p:txBody>
          <a:bodyPr>
            <a:normAutofit/>
          </a:bodyPr>
          <a:lstStyle/>
          <a:p>
            <a:r>
              <a:rPr lang="zh-TW" altLang="en-US" sz="2000">
                <a:solidFill>
                  <a:schemeClr val="bg1"/>
                </a:solidFill>
              </a:rPr>
              <a:t>這題需要結合 </a:t>
            </a:r>
            <a:r>
              <a:rPr lang="en-US" altLang="zh-TW" sz="2000">
                <a:solidFill>
                  <a:schemeClr val="bg1"/>
                </a:solidFill>
              </a:rPr>
              <a:t>brute force(</a:t>
            </a:r>
            <a:r>
              <a:rPr lang="zh-TW" altLang="en-US" sz="2000">
                <a:solidFill>
                  <a:schemeClr val="bg1"/>
                </a:solidFill>
              </a:rPr>
              <a:t>暴力搜尋</a:t>
            </a:r>
            <a:r>
              <a:rPr lang="en-US" altLang="zh-TW" sz="2000">
                <a:solidFill>
                  <a:schemeClr val="bg1"/>
                </a:solidFill>
              </a:rPr>
              <a:t>) </a:t>
            </a:r>
            <a:r>
              <a:rPr lang="zh-TW" altLang="en-US" sz="2000">
                <a:solidFill>
                  <a:schemeClr val="bg1"/>
                </a:solidFill>
              </a:rPr>
              <a:t>與</a:t>
            </a:r>
            <a:r>
              <a:rPr lang="en-US" altLang="zh-TW" sz="2000">
                <a:solidFill>
                  <a:schemeClr val="bg1"/>
                </a:solidFill>
              </a:rPr>
              <a:t> binary search(</a:t>
            </a:r>
            <a:r>
              <a:rPr lang="zh-TW" altLang="en-US" sz="2000">
                <a:solidFill>
                  <a:schemeClr val="bg1"/>
                </a:solidFill>
              </a:rPr>
              <a:t>二分搜尋</a:t>
            </a:r>
            <a:r>
              <a:rPr lang="en-US" altLang="zh-TW" sz="2000">
                <a:solidFill>
                  <a:schemeClr val="bg1"/>
                </a:solidFill>
              </a:rPr>
              <a:t>)</a:t>
            </a:r>
          </a:p>
          <a:p>
            <a:pPr lvl="1"/>
            <a:r>
              <a:rPr lang="zh-TW" altLang="en-US" sz="2000">
                <a:solidFill>
                  <a:schemeClr val="bg1"/>
                </a:solidFill>
              </a:rPr>
              <a:t>暴力法：當數字很小的時候可以用</a:t>
            </a:r>
            <a:endParaRPr lang="en-US" altLang="zh-TW" sz="2000">
              <a:solidFill>
                <a:schemeClr val="bg1"/>
              </a:solidFill>
            </a:endParaRPr>
          </a:p>
          <a:p>
            <a:pPr lvl="1"/>
            <a:r>
              <a:rPr lang="zh-TW" altLang="en-US" sz="2000">
                <a:solidFill>
                  <a:schemeClr val="bg1"/>
                </a:solidFill>
              </a:rPr>
              <a:t>二分搜尋：當序列是由小到大或者由大到小時可以用</a:t>
            </a:r>
            <a:endParaRPr lang="en-US" altLang="zh-TW" sz="2000">
              <a:solidFill>
                <a:schemeClr val="bg1"/>
              </a:solidFill>
            </a:endParaRPr>
          </a:p>
          <a:p>
            <a:r>
              <a:rPr lang="zh-TW" altLang="en-US" sz="2000">
                <a:solidFill>
                  <a:schemeClr val="bg1"/>
                </a:solidFill>
              </a:rPr>
              <a:t>如何建立 </a:t>
            </a:r>
            <a:r>
              <a:rPr lang="en-US" altLang="zh-TW" sz="2000">
                <a:solidFill>
                  <a:schemeClr val="bg1"/>
                </a:solidFill>
              </a:rPr>
              <a:t>10^18 index </a:t>
            </a:r>
            <a:r>
              <a:rPr lang="zh-TW" altLang="en-US" sz="2000">
                <a:solidFill>
                  <a:schemeClr val="bg1"/>
                </a:solidFill>
              </a:rPr>
              <a:t>大小的資料結構</a:t>
            </a:r>
            <a:endParaRPr lang="en-US" altLang="zh-TW" sz="2000">
              <a:solidFill>
                <a:schemeClr val="bg1"/>
              </a:solidFill>
            </a:endParaRPr>
          </a:p>
          <a:p>
            <a:r>
              <a:rPr lang="zh-TW" altLang="en-US" sz="2000">
                <a:solidFill>
                  <a:schemeClr val="bg1"/>
                </a:solidFill>
              </a:rPr>
              <a:t>有</a:t>
            </a:r>
            <a:r>
              <a:rPr lang="en-US" altLang="zh-TW" sz="2000">
                <a:solidFill>
                  <a:schemeClr val="bg1"/>
                </a:solidFill>
              </a:rPr>
              <a:t>1</a:t>
            </a:r>
            <a:r>
              <a:rPr lang="zh-TW" altLang="en-US" sz="2000">
                <a:solidFill>
                  <a:schemeClr val="bg1"/>
                </a:solidFill>
              </a:rPr>
              <a:t>個學生可以產生幾場比賽，有</a:t>
            </a:r>
            <a:r>
              <a:rPr lang="en-US" altLang="zh-TW" sz="2000">
                <a:solidFill>
                  <a:schemeClr val="bg1"/>
                </a:solidFill>
              </a:rPr>
              <a:t>2</a:t>
            </a:r>
            <a:r>
              <a:rPr lang="zh-TW" altLang="en-US" sz="2000">
                <a:solidFill>
                  <a:schemeClr val="bg1"/>
                </a:solidFill>
              </a:rPr>
              <a:t>個學生可以產生幾場比賽，</a:t>
            </a:r>
            <a:r>
              <a:rPr lang="en-US" altLang="zh-TW" sz="2000">
                <a:solidFill>
                  <a:schemeClr val="bg1"/>
                </a:solidFill>
              </a:rPr>
              <a:t>3</a:t>
            </a:r>
            <a:r>
              <a:rPr lang="zh-TW" altLang="en-US" sz="2000">
                <a:solidFill>
                  <a:schemeClr val="bg1"/>
                </a:solidFill>
              </a:rPr>
              <a:t>個</a:t>
            </a:r>
            <a:r>
              <a:rPr lang="en-US" altLang="zh-TW" sz="2000">
                <a:solidFill>
                  <a:schemeClr val="bg1"/>
                </a:solidFill>
              </a:rPr>
              <a:t>4</a:t>
            </a:r>
            <a:r>
              <a:rPr lang="zh-TW" altLang="en-US" sz="2000">
                <a:solidFill>
                  <a:schemeClr val="bg1"/>
                </a:solidFill>
              </a:rPr>
              <a:t>個</a:t>
            </a:r>
            <a:r>
              <a:rPr lang="en-US" altLang="zh-TW" sz="2000">
                <a:solidFill>
                  <a:schemeClr val="bg1"/>
                </a:solidFill>
              </a:rPr>
              <a:t>5</a:t>
            </a:r>
            <a:r>
              <a:rPr lang="zh-TW" altLang="en-US" sz="2000">
                <a:solidFill>
                  <a:schemeClr val="bg1"/>
                </a:solidFill>
              </a:rPr>
              <a:t>個又是如何</a:t>
            </a:r>
          </a:p>
          <a:p>
            <a:endParaRPr lang="zh-TW" altLang="en-US" sz="2000">
              <a:solidFill>
                <a:schemeClr val="bg1"/>
              </a:solidFill>
            </a:endParaRPr>
          </a:p>
        </p:txBody>
      </p:sp>
    </p:spTree>
    <p:extLst>
      <p:ext uri="{BB962C8B-B14F-4D97-AF65-F5344CB8AC3E}">
        <p14:creationId xmlns:p14="http://schemas.microsoft.com/office/powerpoint/2010/main" val="12838203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Words>
  <Application>Microsoft Office PowerPoint</Application>
  <PresentationFormat>寬螢幕</PresentationFormat>
  <Paragraphs>31</Paragraphs>
  <Slides>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Arial</vt:lpstr>
      <vt:lpstr>Calibri</vt:lpstr>
      <vt:lpstr>Calibri Light</vt:lpstr>
      <vt:lpstr>Office 佈景主題</vt:lpstr>
      <vt:lpstr>2037 - I2P(I) 2020_Chen_bonus5</vt:lpstr>
      <vt:lpstr>目錄</vt:lpstr>
      <vt:lpstr>12712 - Got flunked  </vt:lpstr>
      <vt:lpstr>題目說明</vt:lpstr>
      <vt:lpstr>題目說明</vt:lpstr>
      <vt:lpstr>輸入輸出</vt:lpstr>
      <vt:lpstr>先備知識</vt:lpstr>
      <vt:lpstr>題目思路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2037 - I2P(I) 2020_Chen_bonus5</dc:title>
  <dc:creator>賴御誠</dc:creator>
  <cp:lastModifiedBy>賴御誠</cp:lastModifiedBy>
  <cp:revision>1</cp:revision>
  <dcterms:created xsi:type="dcterms:W3CDTF">2020-06-25T05:59:31Z</dcterms:created>
  <dcterms:modified xsi:type="dcterms:W3CDTF">2020-06-25T06:00:23Z</dcterms:modified>
</cp:coreProperties>
</file>