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F9FD0-AC6E-4990-ACA4-7059D60C1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F8E282-A523-414F-8ED2-939172968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82EBC-BE5E-47AF-99E4-22FBA1A3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84532-18BF-4FC7-ACC9-D9A0A815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D45885-39D7-4281-AE2C-E908588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DD0F6-E155-4310-81C0-AD9D43E5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97E94F-A4D0-49FE-922E-563183CC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ED956-D2DC-4C98-B147-35B9743F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C8A47-FEFD-473F-8509-12C2D3CE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6CC24-E5AB-47A6-959C-84A85A13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FCA60F-6607-4711-B5D7-B0DAF9D4F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59D5C-5338-4D25-9462-3256C1D9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182F6-765A-4BD1-8667-3EFAFE9E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A62FB-89CB-4D54-8BA5-C42BF9CB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864BE-1976-4DC4-88CA-DDBA415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92FC8-C11B-4E24-8351-40CCB481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7482C-7C33-40C6-8A1A-216E6D85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EE2C6-1D7E-42BF-9BD3-440BADD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76316-D4E1-4083-BF5A-A992DB8B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96867-4FCE-433C-ADEA-814B861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B24D6-7625-4193-9A55-CEFC3A05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C5E0FE-4850-40B7-92D7-075D221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86002-A0F7-4778-84EA-721B7D98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3DB0D-623B-46F5-B418-178B608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AEC02-AE0D-4C2E-963E-56F5917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5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4B34C-C869-40DD-B854-8EA9BED5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1D6045-306B-4B20-98FE-D80583541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DF77F9-E167-4FA8-86D7-2F6F6DB3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C6BD5-0CB0-4BF6-904B-1C93AFB6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E3A4F-BBAE-4033-8654-79145CA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AEB902-9036-4E27-9897-8F94DF99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57D6F-F5B6-4C7F-8EF1-BF936BB9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48C569-3B7D-4E05-A5F5-B50B71FA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482A5B-CC30-4BB6-B9A8-70DEC693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76CBEE-9F92-47A7-950B-A5AFD0E7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D19C14-1499-4722-9F4A-9915AE33A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B76D59-C780-4275-B31B-99BE7322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2A98C0-BE52-4074-B0AE-8B0954A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CD5851-69E4-426C-A82E-504DDFD2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1106F-ED85-47CB-83FB-1C6C5B8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D61A36-52ED-48CB-9850-A028CFC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CD85F2-A4B9-45A2-85FE-DE628E4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70F65D-45F6-4F94-AD9F-62F7D187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6C3309-7BB1-4C32-A889-94C09020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983284-0894-49F0-847E-AE120BBF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505B8-8019-4A8C-BB8C-B1A564E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4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F6DB0-4238-4091-838D-EC203C6F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83D21-7EE1-4EA2-A695-755A7F1A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5D6922-B087-45D2-BEAC-D213241A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B4CDC1-0830-49FF-944A-BFB486E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9F492-516A-4B07-81E5-9154E06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F8FA63-EA04-4339-B684-BFA99E68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1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74992-21F6-44C2-AF7B-6AD3A183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03A6F0-3512-45E8-AB3B-12D7545A4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9FE9A6-CFE6-45E1-B260-953B8558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1CECDA-0799-42BD-86AC-F3FDB526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8F0C2F-F8BF-4FBB-99F3-C556B0E4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7FDDE-085D-454C-B344-3B4687CD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159A82-AF7E-41C1-8DE0-FCB6921D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58F0E-5DD4-4061-8DE6-70A37965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47949-F7B2-4083-AE97-C1977F69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DCA1-A1C6-417D-BEDB-B54730153CA8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90EAD-B8F1-4EF5-9E82-16F0636D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22B9B-3AEC-4E46-93BD-22BB5EB5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304F-71C2-40AD-95F3-E8C1A5E19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09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-schmidt.net/FloatConverter/IEEE7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D6ADEC-B874-4DE0-9EAB-EDDECFA14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D41CD8-1ED9-4721-9DE4-38FB8A323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67A13D-5BC8-4EAB-865E-69269D8B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7941" y="1589785"/>
            <a:ext cx="4576119" cy="2023150"/>
          </a:xfrm>
        </p:spPr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</a:rPr>
              <a:t>計算機程式設計二 </a:t>
            </a:r>
            <a:br>
              <a:rPr lang="en-US" altLang="zh-TW" sz="3200">
                <a:solidFill>
                  <a:schemeClr val="bg1"/>
                </a:solidFill>
              </a:rPr>
            </a:br>
            <a:r>
              <a:rPr lang="en-US" altLang="zh-TW" sz="3200">
                <a:solidFill>
                  <a:schemeClr val="bg1"/>
                </a:solidFill>
              </a:rPr>
              <a:t>Week 1 </a:t>
            </a:r>
            <a:r>
              <a:rPr lang="zh-TW" altLang="en-US" sz="3200">
                <a:solidFill>
                  <a:schemeClr val="bg1"/>
                </a:solidFill>
              </a:rPr>
              <a:t>作業講解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469BC3-7559-453B-9141-07748B2C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941" y="3705010"/>
            <a:ext cx="4576119" cy="1499198"/>
          </a:xfrm>
        </p:spPr>
        <p:txBody>
          <a:bodyPr>
            <a:normAutofit/>
          </a:bodyPr>
          <a:lstStyle/>
          <a:p>
            <a:r>
              <a:rPr lang="de-DE" altLang="zh-TW" sz="1600">
                <a:solidFill>
                  <a:schemeClr val="bg1"/>
                </a:solidFill>
                <a:hlinkClick r:id="rId2"/>
              </a:rPr>
              <a:t>2098 - I2P(II)2020_Chen_HW1</a:t>
            </a:r>
            <a:endParaRPr lang="de-DE" altLang="zh-TW" sz="1600">
              <a:solidFill>
                <a:schemeClr val="bg1"/>
              </a:solidFill>
            </a:endParaRPr>
          </a:p>
          <a:p>
            <a:r>
              <a:rPr lang="zh-TW" altLang="en-US" sz="1600">
                <a:solidFill>
                  <a:schemeClr val="bg1"/>
                </a:solidFill>
              </a:rPr>
              <a:t>截止日期：</a:t>
            </a:r>
            <a:r>
              <a:rPr lang="en-US" altLang="zh-TW" sz="1600">
                <a:solidFill>
                  <a:schemeClr val="bg1"/>
                </a:solidFill>
              </a:rPr>
              <a:t>2020/09/29 23:59:00</a:t>
            </a:r>
          </a:p>
          <a:p>
            <a:r>
              <a:rPr lang="zh-TW" altLang="en-US" sz="1600">
                <a:solidFill>
                  <a:schemeClr val="bg1"/>
                </a:solidFill>
              </a:rPr>
              <a:t>賴御誠 編著</a:t>
            </a:r>
            <a:endParaRPr lang="en-US" altLang="zh-TW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7E219F-75AC-4006-8EFC-E0EEF15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Description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09C41-53F3-4227-9C03-DB0C7ED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438834"/>
            <a:ext cx="5402919" cy="4249271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/>
              <a:t>erase2 &lt;color&gt;</a:t>
            </a:r>
            <a:r>
              <a:rPr lang="zh-TW" altLang="en-US" sz="2000"/>
              <a:t>：把指定顏色從序列中全數移除</a:t>
            </a:r>
            <a:endParaRPr lang="en-US" altLang="zh-TW" sz="2000"/>
          </a:p>
          <a:p>
            <a:pPr lvl="1"/>
            <a:r>
              <a:rPr lang="en-US" altLang="zh-TW" sz="2000"/>
              <a:t>reverse &lt;dest1&gt; &lt;dest2&gt;</a:t>
            </a:r>
            <a:r>
              <a:rPr lang="zh-TW" altLang="en-US" sz="2000"/>
              <a:t>：把指定位置一與二之間的值做倒轉，若任一個指定位置超出範圍則視為是序列的最後一個位置</a:t>
            </a:r>
            <a:endParaRPr lang="en-US" altLang="zh-TW" sz="2000"/>
          </a:p>
          <a:p>
            <a:pPr lvl="1"/>
            <a:r>
              <a:rPr lang="en-US" altLang="zh-TW" sz="2000"/>
              <a:t>show</a:t>
            </a:r>
            <a:r>
              <a:rPr lang="zh-TW" altLang="en-US" sz="2000"/>
              <a:t>：印出目前序列中的資料</a:t>
            </a:r>
            <a:endParaRPr lang="en-US" altLang="zh-TW" sz="2000"/>
          </a:p>
          <a:p>
            <a:r>
              <a:rPr lang="zh-TW" altLang="en-US" sz="2000"/>
              <a:t>在題目中，</a:t>
            </a:r>
            <a:r>
              <a:rPr lang="en-US" altLang="zh-TW" sz="2000"/>
              <a:t>show</a:t>
            </a:r>
            <a:r>
              <a:rPr lang="zh-TW" altLang="en-US" sz="2000"/>
              <a:t>已經寫好了，只須完成其他的指令即可</a:t>
            </a:r>
            <a:endParaRPr lang="en-US" altLang="zh-TW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2FA52D-7FF6-49E0-B6C9-85F4C50D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Input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4A90D-FA62-4B1E-B2E9-4C669B6B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給定</a:t>
            </a:r>
            <a:r>
              <a:rPr lang="en-US" altLang="zh-TW" sz="2000"/>
              <a:t>n(1 &lt;= n &lt;= 5000)</a:t>
            </a:r>
            <a:r>
              <a:rPr lang="zh-TW" altLang="en-US" sz="2000"/>
              <a:t>個指令</a:t>
            </a:r>
            <a:endParaRPr lang="en-US" altLang="zh-TW" sz="2000"/>
          </a:p>
          <a:p>
            <a:r>
              <a:rPr lang="en-US" altLang="zh-TW" sz="2000"/>
              <a:t>&lt;color&gt;</a:t>
            </a:r>
            <a:r>
              <a:rPr lang="zh-TW" altLang="en-US" sz="2000"/>
              <a:t>只會有前述的六種顏色</a:t>
            </a:r>
            <a:endParaRPr lang="en-US" altLang="zh-TW" sz="2000"/>
          </a:p>
          <a:p>
            <a:r>
              <a:rPr lang="en-US" altLang="zh-TW" sz="2000"/>
              <a:t>insert</a:t>
            </a:r>
            <a:r>
              <a:rPr lang="zh-TW" altLang="en-US" sz="2000"/>
              <a:t> 中</a:t>
            </a:r>
            <a:r>
              <a:rPr lang="en-US" altLang="zh-TW" sz="2000"/>
              <a:t> &lt;dest&gt; (0 &lt;= &lt;dest&gt; &lt;= 10000)</a:t>
            </a:r>
          </a:p>
          <a:p>
            <a:r>
              <a:rPr lang="en-US" altLang="zh-TW" sz="2000"/>
              <a:t>erase1</a:t>
            </a:r>
            <a:r>
              <a:rPr lang="zh-TW" altLang="en-US" sz="2000"/>
              <a:t> 中</a:t>
            </a:r>
            <a:r>
              <a:rPr lang="en-US" altLang="zh-TW" sz="2000"/>
              <a:t> &lt;dest&gt; (0 &lt;= &lt;dest&gt; &lt;= 10000)</a:t>
            </a:r>
          </a:p>
          <a:p>
            <a:r>
              <a:rPr lang="en-US" altLang="zh-TW" sz="2000"/>
              <a:t>Reverse </a:t>
            </a:r>
            <a:r>
              <a:rPr lang="zh-TW" altLang="en-US" sz="2000"/>
              <a:t>中 </a:t>
            </a:r>
            <a:r>
              <a:rPr lang="en-US" altLang="zh-TW" sz="2000"/>
              <a:t>&lt;dest1&gt;, &lt;dest2&gt;</a:t>
            </a:r>
            <a:r>
              <a:rPr lang="zh-TW" altLang="en-US" sz="2000"/>
              <a:t> </a:t>
            </a:r>
            <a:r>
              <a:rPr lang="en-US" altLang="zh-TW" sz="2000"/>
              <a:t>(1 &lt;= &lt;dest1&gt;, &lt;dest2&gt; &lt;= 10000)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3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E4D331-2255-4675-B70B-F078D7635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80534B-F76A-4938-B59C-9180BA6F3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04279"/>
            <a:ext cx="12192000" cy="4849441"/>
          </a:xfrm>
          <a:custGeom>
            <a:avLst/>
            <a:gdLst>
              <a:gd name="connsiteX0" fmla="*/ 12192000 w 12192000"/>
              <a:gd name="connsiteY0" fmla="*/ 0 h 4849441"/>
              <a:gd name="connsiteX1" fmla="*/ 10885688 w 12192000"/>
              <a:gd name="connsiteY1" fmla="*/ 0 h 4849441"/>
              <a:gd name="connsiteX2" fmla="*/ 3005136 w 12192000"/>
              <a:gd name="connsiteY2" fmla="*/ 0 h 4849441"/>
              <a:gd name="connsiteX3" fmla="*/ 0 w 12192000"/>
              <a:gd name="connsiteY3" fmla="*/ 0 h 4849441"/>
              <a:gd name="connsiteX4" fmla="*/ 0 w 12192000"/>
              <a:gd name="connsiteY4" fmla="*/ 84638 h 4849441"/>
              <a:gd name="connsiteX5" fmla="*/ 3005136 w 12192000"/>
              <a:gd name="connsiteY5" fmla="*/ 84638 h 4849441"/>
              <a:gd name="connsiteX6" fmla="*/ 3005136 w 12192000"/>
              <a:gd name="connsiteY6" fmla="*/ 4764804 h 4849441"/>
              <a:gd name="connsiteX7" fmla="*/ 0 w 12192000"/>
              <a:gd name="connsiteY7" fmla="*/ 4764804 h 4849441"/>
              <a:gd name="connsiteX8" fmla="*/ 0 w 12192000"/>
              <a:gd name="connsiteY8" fmla="*/ 4849441 h 4849441"/>
              <a:gd name="connsiteX9" fmla="*/ 3005136 w 12192000"/>
              <a:gd name="connsiteY9" fmla="*/ 4849441 h 4849441"/>
              <a:gd name="connsiteX10" fmla="*/ 10885688 w 12192000"/>
              <a:gd name="connsiteY10" fmla="*/ 4849441 h 4849441"/>
              <a:gd name="connsiteX11" fmla="*/ 12192000 w 12192000"/>
              <a:gd name="connsiteY11" fmla="*/ 4849441 h 4849441"/>
              <a:gd name="connsiteX12" fmla="*/ 12192000 w 12192000"/>
              <a:gd name="connsiteY12" fmla="*/ 4764804 h 4849441"/>
              <a:gd name="connsiteX13" fmla="*/ 10885688 w 12192000"/>
              <a:gd name="connsiteY13" fmla="*/ 4764804 h 4849441"/>
              <a:gd name="connsiteX14" fmla="*/ 10885688 w 12192000"/>
              <a:gd name="connsiteY14" fmla="*/ 84638 h 4849441"/>
              <a:gd name="connsiteX15" fmla="*/ 12192000 w 12192000"/>
              <a:gd name="connsiteY15" fmla="*/ 84638 h 484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849441">
                <a:moveTo>
                  <a:pt x="12192000" y="0"/>
                </a:moveTo>
                <a:lnTo>
                  <a:pt x="10885688" y="0"/>
                </a:lnTo>
                <a:lnTo>
                  <a:pt x="3005136" y="0"/>
                </a:lnTo>
                <a:lnTo>
                  <a:pt x="0" y="0"/>
                </a:lnTo>
                <a:lnTo>
                  <a:pt x="0" y="84638"/>
                </a:lnTo>
                <a:lnTo>
                  <a:pt x="3005136" y="84638"/>
                </a:lnTo>
                <a:lnTo>
                  <a:pt x="3005136" y="4764804"/>
                </a:lnTo>
                <a:lnTo>
                  <a:pt x="0" y="4764804"/>
                </a:lnTo>
                <a:lnTo>
                  <a:pt x="0" y="4849441"/>
                </a:lnTo>
                <a:lnTo>
                  <a:pt x="3005136" y="4849441"/>
                </a:lnTo>
                <a:lnTo>
                  <a:pt x="10885688" y="4849441"/>
                </a:lnTo>
                <a:lnTo>
                  <a:pt x="12192000" y="4849441"/>
                </a:lnTo>
                <a:lnTo>
                  <a:pt x="12192000" y="4764804"/>
                </a:lnTo>
                <a:lnTo>
                  <a:pt x="10885688" y="4764804"/>
                </a:lnTo>
                <a:lnTo>
                  <a:pt x="10885688" y="84638"/>
                </a:lnTo>
                <a:lnTo>
                  <a:pt x="12192000" y="8463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F7F4CC-9057-48E3-A004-8EFC532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421" y="1828800"/>
            <a:ext cx="5382525" cy="17920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EAAF4-579F-44A0-85FD-236077CC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421" y="3712968"/>
            <a:ext cx="5382525" cy="12608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用 </a:t>
            </a:r>
            <a:r>
              <a:rPr lang="en-US" altLang="zh-TW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zh-TW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顯示目前序列裡的資料</a:t>
            </a:r>
          </a:p>
        </p:txBody>
      </p:sp>
    </p:spTree>
    <p:extLst>
      <p:ext uri="{BB962C8B-B14F-4D97-AF65-F5344CB8AC3E}">
        <p14:creationId xmlns:p14="http://schemas.microsoft.com/office/powerpoint/2010/main" val="12366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8688A7-7E9D-4578-AD63-F50A6076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13EF4E-BE21-4401-95B8-517443E3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470647"/>
            <a:ext cx="3209335" cy="234427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/>
              <a:t>Brain Storming</a:t>
            </a:r>
            <a:endParaRPr lang="zh-TW" alt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A2C8F-EFE3-4530-B871-79D0DF461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3612446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3B2D-BF4E-4773-99DE-61834B0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20C26-B52B-4D43-B3E1-F368A66A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05" y="941294"/>
            <a:ext cx="5287923" cy="4975412"/>
          </a:xfrm>
        </p:spPr>
        <p:txBody>
          <a:bodyPr anchor="ctr">
            <a:normAutofit/>
          </a:bodyPr>
          <a:lstStyle/>
          <a:p>
            <a:r>
              <a:rPr lang="en-US" altLang="zh-TW" sz="2000"/>
              <a:t>Code::Blocks </a:t>
            </a:r>
            <a:r>
              <a:rPr lang="zh-TW" altLang="en-US" sz="2000"/>
              <a:t>如何產生 </a:t>
            </a:r>
            <a:r>
              <a:rPr lang="en-US" altLang="zh-TW" sz="2000"/>
              <a:t>project file</a:t>
            </a:r>
            <a:r>
              <a:rPr lang="zh-TW" altLang="en-US" sz="2000"/>
              <a:t>？</a:t>
            </a:r>
            <a:endParaRPr lang="en-US" altLang="zh-TW" sz="2000"/>
          </a:p>
          <a:p>
            <a:r>
              <a:rPr lang="zh-TW" altLang="en-US" sz="2000"/>
              <a:t>如何操作 </a:t>
            </a:r>
            <a:r>
              <a:rPr lang="en-US" altLang="zh-TW" sz="2000"/>
              <a:t>Linked List</a:t>
            </a:r>
            <a:r>
              <a:rPr lang="zh-TW" altLang="en-US" sz="2000"/>
              <a:t>？</a:t>
            </a:r>
            <a:endParaRPr lang="en-US" altLang="zh-TW" sz="2000"/>
          </a:p>
          <a:p>
            <a:r>
              <a:rPr lang="zh-TW" altLang="en-US" sz="2000"/>
              <a:t>如何判斷超出範圍？</a:t>
            </a:r>
            <a:endParaRPr lang="en-US" altLang="zh-TW" sz="2000"/>
          </a:p>
          <a:p>
            <a:r>
              <a:rPr lang="zh-TW" altLang="en-US" sz="2000"/>
              <a:t>如何把某一個 </a:t>
            </a:r>
            <a:r>
              <a:rPr lang="en-US" altLang="zh-TW" sz="2000"/>
              <a:t>Node </a:t>
            </a:r>
            <a:r>
              <a:rPr lang="zh-TW" altLang="en-US" sz="2000"/>
              <a:t>刪掉但是仍然保持 </a:t>
            </a:r>
            <a:r>
              <a:rPr lang="en-US" altLang="zh-TW" sz="2000"/>
              <a:t>List </a:t>
            </a:r>
            <a:r>
              <a:rPr lang="zh-TW" altLang="en-US" sz="2000"/>
              <a:t>通暢性，也就是 </a:t>
            </a:r>
            <a:r>
              <a:rPr lang="en-US" altLang="zh-TW" sz="2000"/>
              <a:t>next </a:t>
            </a:r>
            <a:r>
              <a:rPr lang="zh-TW" altLang="en-US" sz="2000"/>
              <a:t>的指標要怎麼接？</a:t>
            </a:r>
            <a:endParaRPr lang="en-US" altLang="zh-TW" sz="2000"/>
          </a:p>
          <a:p>
            <a:r>
              <a:rPr lang="zh-TW" altLang="en-US" sz="2000"/>
              <a:t>如何檢查顏色是不是要刪除的顏色？</a:t>
            </a:r>
            <a:endParaRPr lang="en-US" altLang="zh-TW" sz="2000"/>
          </a:p>
          <a:p>
            <a:r>
              <a:rPr lang="zh-TW" altLang="en-US" sz="2000"/>
              <a:t>如何把一段序列做倒反，</a:t>
            </a:r>
            <a:r>
              <a:rPr lang="en-US" altLang="zh-TW" sz="2000"/>
              <a:t>next</a:t>
            </a:r>
            <a:r>
              <a:rPr lang="zh-TW" altLang="en-US" sz="2000"/>
              <a:t>要怎麼接？</a:t>
            </a:r>
            <a:endParaRPr lang="en-US" altLang="zh-TW" sz="2000"/>
          </a:p>
          <a:p>
            <a:r>
              <a:rPr lang="zh-TW" altLang="en-US" sz="2000"/>
              <a:t>若 </a:t>
            </a:r>
            <a:r>
              <a:rPr lang="en-US" altLang="zh-TW" sz="2000"/>
              <a:t>dest1 &gt;&gt;&gt;&gt;</a:t>
            </a:r>
            <a:r>
              <a:rPr lang="zh-TW" altLang="en-US" sz="2000"/>
              <a:t> </a:t>
            </a:r>
            <a:r>
              <a:rPr lang="en-US" altLang="zh-TW" sz="2000"/>
              <a:t>dest2 </a:t>
            </a:r>
            <a:r>
              <a:rPr lang="zh-TW" altLang="en-US" sz="2000"/>
              <a:t>要怎麼做倒反？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184590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285262-6B85-43F8-9381-6E013FAF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49" y="2313986"/>
            <a:ext cx="4576119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12367 - Gey cool~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F85865-374B-491A-96B7-2F6CFF27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649" y="3798899"/>
            <a:ext cx="4576119" cy="7598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難易度： ★★★☆</a:t>
            </a:r>
            <a:endParaRPr lang="en-US" altLang="zh-TW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4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7E219F-75AC-4006-8EFC-E0EEF15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Description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09C41-53F3-4227-9C03-DB0C7ED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438834"/>
            <a:ext cx="5402919" cy="4249271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給你 </a:t>
            </a:r>
            <a:r>
              <a:rPr lang="en-US" altLang="zh-TW" sz="2000"/>
              <a:t>n </a:t>
            </a:r>
            <a:r>
              <a:rPr lang="zh-TW" altLang="en-US" sz="2000"/>
              <a:t>個數字與 </a:t>
            </a:r>
            <a:r>
              <a:rPr lang="en-US" altLang="zh-TW" sz="2000"/>
              <a:t>q </a:t>
            </a:r>
            <a:r>
              <a:rPr lang="zh-TW" altLang="en-US" sz="2000"/>
              <a:t>個查詢指令</a:t>
            </a:r>
            <a:endParaRPr lang="en-US" altLang="zh-TW" sz="2000"/>
          </a:p>
          <a:p>
            <a:r>
              <a:rPr lang="en-US" altLang="zh-TW" sz="2000"/>
              <a:t>n</a:t>
            </a:r>
            <a:r>
              <a:rPr lang="zh-TW" altLang="en-US" sz="2000"/>
              <a:t> 個會依序擺放，</a:t>
            </a:r>
            <a:r>
              <a:rPr lang="en-US" altLang="zh-TW" sz="2000"/>
              <a:t>Index </a:t>
            </a:r>
            <a:r>
              <a:rPr lang="zh-TW" altLang="en-US" sz="2000"/>
              <a:t>由</a:t>
            </a:r>
            <a:r>
              <a:rPr lang="en-US" altLang="zh-TW" sz="2000"/>
              <a:t>1</a:t>
            </a:r>
            <a:r>
              <a:rPr lang="zh-TW" altLang="en-US" sz="2000"/>
              <a:t>開始</a:t>
            </a:r>
            <a:endParaRPr lang="en-US" altLang="zh-TW" sz="2000"/>
          </a:p>
          <a:p>
            <a:r>
              <a:rPr lang="zh-TW" altLang="en-US" sz="2000"/>
              <a:t>查詢指令會給你 </a:t>
            </a:r>
            <a:r>
              <a:rPr lang="en-US" altLang="zh-TW" sz="2000"/>
              <a:t>a </a:t>
            </a:r>
            <a:r>
              <a:rPr lang="zh-TW" altLang="en-US" sz="2000"/>
              <a:t>與 </a:t>
            </a:r>
            <a:r>
              <a:rPr lang="en-US" altLang="zh-TW" sz="2000"/>
              <a:t>b</a:t>
            </a:r>
            <a:r>
              <a:rPr lang="zh-TW" altLang="en-US" sz="2000"/>
              <a:t>，代表查詢由</a:t>
            </a:r>
            <a:r>
              <a:rPr lang="en-US" altLang="zh-TW" sz="2000"/>
              <a:t>a</a:t>
            </a:r>
            <a:r>
              <a:rPr lang="zh-TW" altLang="en-US" sz="2000"/>
              <a:t>到</a:t>
            </a:r>
            <a:r>
              <a:rPr lang="en-US" altLang="zh-TW" sz="2000"/>
              <a:t>b</a:t>
            </a:r>
            <a:r>
              <a:rPr lang="zh-TW" altLang="en-US" sz="2000"/>
              <a:t>的總和</a:t>
            </a:r>
            <a:endParaRPr lang="en-US" altLang="zh-TW" sz="2000"/>
          </a:p>
          <a:p>
            <a:r>
              <a:rPr lang="zh-TW" altLang="en-US" sz="2000"/>
              <a:t>加總的規則如下：</a:t>
            </a:r>
            <a:endParaRPr lang="en-US" altLang="zh-TW" sz="2000"/>
          </a:p>
          <a:p>
            <a:pPr lvl="1"/>
            <a:r>
              <a:rPr lang="zh-TW" altLang="en-US" sz="2000"/>
              <a:t>若 </a:t>
            </a:r>
            <a:r>
              <a:rPr lang="en-US" altLang="zh-TW" sz="2000"/>
              <a:t>a &gt;</a:t>
            </a:r>
            <a:r>
              <a:rPr lang="zh-TW" altLang="en-US" sz="2000"/>
              <a:t> </a:t>
            </a:r>
            <a:r>
              <a:rPr lang="en-US" altLang="zh-TW" sz="2000"/>
              <a:t>b </a:t>
            </a:r>
            <a:r>
              <a:rPr lang="zh-TW" altLang="en-US" sz="2000"/>
              <a:t>則總和為</a:t>
            </a:r>
            <a:r>
              <a:rPr lang="en-US" altLang="zh-TW" sz="2000"/>
              <a:t>a</a:t>
            </a:r>
            <a:r>
              <a:rPr lang="zh-TW" altLang="en-US" sz="2000"/>
              <a:t>加到最後一個與從頭加到</a:t>
            </a:r>
            <a:r>
              <a:rPr lang="en-US" altLang="zh-TW" sz="2000"/>
              <a:t>b</a:t>
            </a:r>
          </a:p>
          <a:p>
            <a:pPr lvl="1"/>
            <a:r>
              <a:rPr lang="zh-TW" altLang="en-US" sz="2000"/>
              <a:t>若 </a:t>
            </a:r>
            <a:r>
              <a:rPr lang="en-US" altLang="zh-TW" sz="2000"/>
              <a:t>a &lt;</a:t>
            </a:r>
            <a:r>
              <a:rPr lang="zh-TW" altLang="en-US" sz="2000"/>
              <a:t> </a:t>
            </a:r>
            <a:r>
              <a:rPr lang="en-US" altLang="zh-TW" sz="2000"/>
              <a:t>b </a:t>
            </a:r>
            <a:r>
              <a:rPr lang="zh-TW" altLang="en-US" sz="2000"/>
              <a:t>則從 </a:t>
            </a:r>
            <a:r>
              <a:rPr lang="en-US" altLang="zh-TW" sz="2000"/>
              <a:t>a </a:t>
            </a:r>
            <a:r>
              <a:rPr lang="zh-TW" altLang="en-US" sz="2000"/>
              <a:t>一路加到</a:t>
            </a:r>
            <a:r>
              <a:rPr lang="en-US" altLang="zh-TW" sz="2000"/>
              <a:t>b</a:t>
            </a:r>
          </a:p>
          <a:p>
            <a:pPr lvl="1"/>
            <a:r>
              <a:rPr lang="zh-TW" altLang="en-US" sz="2000"/>
              <a:t>若 </a:t>
            </a:r>
            <a:r>
              <a:rPr lang="en-US" altLang="zh-TW" sz="2000"/>
              <a:t>a = b </a:t>
            </a:r>
            <a:r>
              <a:rPr lang="zh-TW" altLang="en-US" sz="2000"/>
              <a:t>則總和為那個數字</a:t>
            </a:r>
            <a:endParaRPr lang="en-US" altLang="zh-TW" sz="2000"/>
          </a:p>
          <a:p>
            <a:r>
              <a:rPr lang="zh-TW" altLang="en-US" sz="2000"/>
              <a:t>請找出一系列指令中總和最大的那個，以及它的範圍</a:t>
            </a:r>
            <a:endParaRPr lang="en-US" altLang="zh-TW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9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7E219F-75AC-4006-8EFC-E0EEF15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Description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09C41-53F3-4227-9C03-DB0C7ED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438834"/>
            <a:ext cx="5402919" cy="4249271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注意 </a:t>
            </a:r>
            <a:r>
              <a:rPr lang="en-US" altLang="zh-TW" sz="2000" dirty="0"/>
              <a:t>Index </a:t>
            </a:r>
            <a:r>
              <a:rPr lang="zh-TW" altLang="en-US" sz="2000" dirty="0"/>
              <a:t>從 </a:t>
            </a:r>
            <a:r>
              <a:rPr lang="en-US" altLang="zh-TW" sz="2000" dirty="0"/>
              <a:t>1 </a:t>
            </a:r>
            <a:r>
              <a:rPr lang="zh-TW" altLang="en-US" sz="2000" dirty="0"/>
              <a:t>開始</a:t>
            </a:r>
            <a:endParaRPr lang="en-US" altLang="zh-TW" sz="2000" dirty="0"/>
          </a:p>
          <a:p>
            <a:r>
              <a:rPr lang="zh-TW" altLang="en-US" sz="2000" dirty="0"/>
              <a:t>若有多個相符答案，只須回答第一個就好</a:t>
            </a:r>
            <a:endParaRPr lang="en-US" altLang="zh-TW" sz="2000" dirty="0"/>
          </a:p>
          <a:p>
            <a:r>
              <a:rPr lang="zh-TW" altLang="en-US" sz="2000" dirty="0"/>
              <a:t>可以使用前綴和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01B5DE6-BFDE-40CB-BA3C-A7122F4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8" y="3617094"/>
            <a:ext cx="5575527" cy="2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F0BF043-A859-491A-B9E1-6CFB07EE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32" y="4186466"/>
            <a:ext cx="5583113" cy="3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5077A6BF-720A-476D-BFDF-916D91CF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8" y="4835682"/>
            <a:ext cx="5511519" cy="3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BE3CA6-EB09-4ADF-B473-7782C59F5459}"/>
              </a:ext>
            </a:extLst>
          </p:cNvPr>
          <p:cNvSpPr txBox="1"/>
          <p:nvPr/>
        </p:nvSpPr>
        <p:spPr>
          <a:xfrm>
            <a:off x="11141561" y="3523928"/>
            <a:ext cx="10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&gt; b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2C20FC-4438-48F8-AEF9-C5279C8EA7D4}"/>
              </a:ext>
            </a:extLst>
          </p:cNvPr>
          <p:cNvSpPr txBox="1"/>
          <p:nvPr/>
        </p:nvSpPr>
        <p:spPr>
          <a:xfrm>
            <a:off x="11175218" y="4774576"/>
            <a:ext cx="82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b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E4B60C-B925-48E2-8694-E3190006A1EF}"/>
              </a:ext>
            </a:extLst>
          </p:cNvPr>
          <p:cNvSpPr txBox="1"/>
          <p:nvPr/>
        </p:nvSpPr>
        <p:spPr>
          <a:xfrm>
            <a:off x="11175218" y="4134217"/>
            <a:ext cx="92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&lt; 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362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2FA52D-7FF6-49E0-B6C9-85F4C50D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Input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4A90D-FA62-4B1E-B2E9-4C669B6B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輸入結束於 </a:t>
            </a:r>
            <a:r>
              <a:rPr lang="en-US" altLang="zh-TW" sz="2000"/>
              <a:t>EOF</a:t>
            </a:r>
          </a:p>
          <a:p>
            <a:r>
              <a:rPr lang="zh-TW" altLang="en-US" sz="2000"/>
              <a:t>給定 </a:t>
            </a:r>
            <a:r>
              <a:rPr lang="pt-BR" altLang="zh-TW" sz="2000"/>
              <a:t>n(1&lt;= n &lt;= 2000000)</a:t>
            </a:r>
            <a:r>
              <a:rPr lang="zh-TW" altLang="en-US" sz="2000"/>
              <a:t>個數字</a:t>
            </a:r>
            <a:r>
              <a:rPr lang="pt-BR" altLang="zh-TW" sz="2000"/>
              <a:t> </a:t>
            </a:r>
            <a:r>
              <a:rPr lang="zh-TW" altLang="en-US" sz="2000"/>
              <a:t>與</a:t>
            </a:r>
            <a:r>
              <a:rPr lang="pt-BR" altLang="zh-TW" sz="2000"/>
              <a:t> q(1&lt;= q&lt;=2000000)</a:t>
            </a:r>
            <a:r>
              <a:rPr lang="zh-TW" altLang="en-US" sz="2000"/>
              <a:t>個指令</a:t>
            </a:r>
            <a:endParaRPr lang="en-US" altLang="zh-TW" sz="2000"/>
          </a:p>
          <a:p>
            <a:r>
              <a:rPr lang="zh-TW" altLang="en-US" sz="2000"/>
              <a:t>接著會給 </a:t>
            </a:r>
            <a:r>
              <a:rPr lang="en-US" altLang="zh-TW" sz="2000"/>
              <a:t>n </a:t>
            </a:r>
            <a:r>
              <a:rPr lang="zh-TW" altLang="en-US" sz="2000"/>
              <a:t>個數字</a:t>
            </a:r>
            <a:r>
              <a:rPr lang="en-US" altLang="zh-TW" sz="2000"/>
              <a:t>(1~1000000000)</a:t>
            </a:r>
          </a:p>
          <a:p>
            <a:r>
              <a:rPr lang="zh-TW" altLang="en-US" sz="2000"/>
              <a:t>與 </a:t>
            </a:r>
            <a:r>
              <a:rPr lang="en-US" altLang="zh-TW" sz="2000"/>
              <a:t>q</a:t>
            </a:r>
            <a:r>
              <a:rPr lang="zh-TW" altLang="en-US" sz="2000"/>
              <a:t> 條指令中的 </a:t>
            </a:r>
            <a:r>
              <a:rPr lang="pt-BR" altLang="zh-TW" sz="2000"/>
              <a:t>a,b(1&lt;= a,b &lt;=n)</a:t>
            </a:r>
          </a:p>
          <a:p>
            <a:r>
              <a:rPr lang="zh-TW" altLang="en-US" sz="2000"/>
              <a:t>測資之間隔一行換行</a:t>
            </a:r>
            <a:endParaRPr lang="en-US" altLang="zh-TW" sz="200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F7F4CC-9057-48E3-A004-8EFC532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Output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EAAF4-579F-44A0-85FD-236077CC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851" y="1458180"/>
            <a:ext cx="5337242" cy="3941640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每筆測資請用以下格式輸出：</a:t>
            </a:r>
            <a:r>
              <a:rPr lang="en-US" altLang="zh-TW" sz="2000"/>
              <a:t>Max_range: (%d,%d); Value: %d</a:t>
            </a:r>
          </a:p>
          <a:p>
            <a:r>
              <a:rPr lang="en-US" altLang="zh-TW" sz="2000"/>
              <a:t>%d </a:t>
            </a:r>
            <a:r>
              <a:rPr lang="zh-TW" altLang="en-US" sz="2000"/>
              <a:t>的資料依序為 </a:t>
            </a:r>
            <a:r>
              <a:rPr lang="en-US" altLang="zh-TW" sz="2000"/>
              <a:t>a b </a:t>
            </a:r>
            <a:r>
              <a:rPr lang="zh-TW" altLang="en-US" sz="2000"/>
              <a:t>最後一個為總和</a:t>
            </a:r>
            <a:endParaRPr lang="en-US" altLang="zh-TW" sz="2000"/>
          </a:p>
          <a:p>
            <a:r>
              <a:rPr lang="zh-TW" altLang="en-US" sz="2000"/>
              <a:t>記得每行要換行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8688A7-7E9D-4578-AD63-F50A6076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13EF4E-BE21-4401-95B8-517443E3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470647"/>
            <a:ext cx="3209335" cy="234427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/>
              <a:t>Brain Storming</a:t>
            </a:r>
            <a:endParaRPr lang="zh-TW" alt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A2C8F-EFE3-4530-B871-79D0DF461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3612446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3B2D-BF4E-4773-99DE-61834B0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20C26-B52B-4D43-B3E1-F368A66A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05" y="941294"/>
            <a:ext cx="5287923" cy="4975412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如何處理 </a:t>
            </a:r>
            <a:r>
              <a:rPr lang="en-US" altLang="zh-TW" sz="2000"/>
              <a:t>EOF</a:t>
            </a:r>
            <a:r>
              <a:rPr lang="zh-TW" altLang="en-US" sz="2000"/>
              <a:t>？</a:t>
            </a:r>
            <a:endParaRPr lang="en-US" altLang="zh-TW" sz="2000"/>
          </a:p>
          <a:p>
            <a:r>
              <a:rPr lang="zh-TW" altLang="en-US" sz="2000"/>
              <a:t>如何應用前綴和加速運算？</a:t>
            </a:r>
            <a:endParaRPr lang="en-US" altLang="zh-TW" sz="2000"/>
          </a:p>
          <a:p>
            <a:r>
              <a:rPr lang="zh-TW" altLang="en-US" sz="2000"/>
              <a:t>面對 </a:t>
            </a:r>
            <a:r>
              <a:rPr lang="en-US" altLang="zh-TW" sz="2000"/>
              <a:t>a &gt; b </a:t>
            </a:r>
            <a:r>
              <a:rPr lang="zh-TW" altLang="en-US" sz="2000"/>
              <a:t>應該怎麼做總和？</a:t>
            </a:r>
            <a:endParaRPr lang="en-US" altLang="zh-TW" sz="2000"/>
          </a:p>
          <a:p>
            <a:r>
              <a:rPr lang="zh-TW" altLang="en-US" sz="2000"/>
              <a:t>如何找出最大的那個查詢指令？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22512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49E89B-63A5-45DA-A170-5B661FCE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83BE58-1D6C-42B0-B99A-F66E98C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>
                <a:solidFill>
                  <a:schemeClr val="bg1"/>
                </a:solidFill>
              </a:rPr>
              <a:t>Problems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1BEA-2CCB-4B0A-9323-CCEDEA06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893" y="767258"/>
            <a:ext cx="5287923" cy="5323484"/>
          </a:xfrm>
        </p:spPr>
        <p:txBody>
          <a:bodyPr anchor="ctr">
            <a:normAutofit/>
          </a:bodyPr>
          <a:lstStyle/>
          <a:p>
            <a:r>
              <a:rPr lang="en-US" altLang="zh-TW" sz="2000"/>
              <a:t>12237 - TA's Heartfelt	</a:t>
            </a:r>
          </a:p>
          <a:p>
            <a:r>
              <a:rPr lang="en-US" altLang="zh-TW" sz="2000"/>
              <a:t>12289 - after rain	</a:t>
            </a:r>
          </a:p>
          <a:p>
            <a:r>
              <a:rPr lang="en-US" altLang="zh-TW" sz="2000"/>
              <a:t>12367 - Gey cool~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0059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285262-6B85-43F8-9381-6E013FAF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49" y="2313986"/>
            <a:ext cx="4576119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12237 - TA's Heartfelt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F85865-374B-491A-96B7-2F6CFF27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649" y="3798899"/>
            <a:ext cx="4576119" cy="7598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難易度：★★☆☆</a:t>
            </a:r>
            <a:endParaRPr lang="en-US" altLang="zh-TW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TW" alt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程設一期末考題庫範圍</a:t>
            </a:r>
          </a:p>
        </p:txBody>
      </p:sp>
    </p:spTree>
    <p:extLst>
      <p:ext uri="{BB962C8B-B14F-4D97-AF65-F5344CB8AC3E}">
        <p14:creationId xmlns:p14="http://schemas.microsoft.com/office/powerpoint/2010/main" val="21209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7E219F-75AC-4006-8EFC-E0EEF15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Description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09C41-53F3-4227-9C03-DB0C7ED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438834"/>
            <a:ext cx="5402919" cy="4249271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給定一個 </a:t>
            </a:r>
            <a:r>
              <a:rPr lang="en-US" altLang="zh-TW" sz="2000"/>
              <a:t>IEEE-754 </a:t>
            </a:r>
            <a:r>
              <a:rPr lang="zh-TW" altLang="en-US" sz="2000"/>
              <a:t>單精度浮點數</a:t>
            </a:r>
            <a:r>
              <a:rPr lang="en-US" altLang="zh-TW" sz="2000"/>
              <a:t>(</a:t>
            </a:r>
            <a:r>
              <a:rPr lang="zh-TW" altLang="en-US" sz="2000"/>
              <a:t>也就是 </a:t>
            </a:r>
            <a:r>
              <a:rPr lang="en-US" altLang="zh-TW" sz="2000"/>
              <a:t>C</a:t>
            </a:r>
            <a:r>
              <a:rPr lang="zh-TW" altLang="en-US" sz="2000"/>
              <a:t> 中的 </a:t>
            </a:r>
            <a:r>
              <a:rPr lang="en-US" altLang="zh-TW" sz="2000"/>
              <a:t>float)</a:t>
            </a:r>
          </a:p>
          <a:p>
            <a:r>
              <a:rPr lang="zh-TW" altLang="en-US" sz="2000"/>
              <a:t>輸出基於該基準的 </a:t>
            </a:r>
            <a:r>
              <a:rPr lang="en-US" altLang="zh-TW" sz="2000"/>
              <a:t>bit </a:t>
            </a:r>
            <a:r>
              <a:rPr lang="zh-TW" altLang="en-US" sz="2000"/>
              <a:t>表示法</a:t>
            </a:r>
            <a:endParaRPr lang="en-US" altLang="zh-TW" sz="2000"/>
          </a:p>
          <a:p>
            <a:r>
              <a:rPr lang="en-US" altLang="zh-TW" sz="2000"/>
              <a:t>scanf(“%f”, &amp;x);</a:t>
            </a:r>
            <a:r>
              <a:rPr lang="zh-TW" altLang="en-US" sz="2000"/>
              <a:t> 可以把科學記號表示法讀入處理</a:t>
            </a:r>
            <a:endParaRPr lang="en-US" altLang="zh-TW" sz="2000"/>
          </a:p>
          <a:p>
            <a:r>
              <a:rPr lang="zh-TW" altLang="en-US" sz="2000">
                <a:hlinkClick r:id="rId2"/>
              </a:rPr>
              <a:t>查看浮點數表示法</a:t>
            </a:r>
            <a:endParaRPr lang="zh-TW" altLang="en-US" sz="200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2FA52D-7FF6-49E0-B6C9-85F4C50D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Input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4A90D-FA62-4B1E-B2E9-4C669B6B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多筆測資，結束於 </a:t>
            </a:r>
            <a:r>
              <a:rPr lang="en-US" altLang="zh-TW" sz="2000"/>
              <a:t>EOF</a:t>
            </a:r>
          </a:p>
          <a:p>
            <a:r>
              <a:rPr lang="zh-TW" altLang="en-US" sz="2000"/>
              <a:t>由於存在誤差，我們只追求儲存在 </a:t>
            </a:r>
            <a:r>
              <a:rPr lang="en-US" altLang="zh-TW" sz="2000"/>
              <a:t>C</a:t>
            </a:r>
            <a:r>
              <a:rPr lang="zh-TW" altLang="en-US" sz="2000"/>
              <a:t> </a:t>
            </a:r>
            <a:r>
              <a:rPr lang="en-US" altLang="zh-TW" sz="2000"/>
              <a:t>float </a:t>
            </a:r>
            <a:r>
              <a:rPr lang="zh-TW" altLang="en-US" sz="2000"/>
              <a:t>格式中的 </a:t>
            </a:r>
            <a:r>
              <a:rPr lang="en-US" altLang="zh-TW" sz="2000"/>
              <a:t>bit </a:t>
            </a:r>
            <a:r>
              <a:rPr lang="zh-TW" altLang="en-US" sz="2000"/>
              <a:t>表示法</a:t>
            </a:r>
            <a:endParaRPr lang="en-US" altLang="zh-TW" sz="2000"/>
          </a:p>
          <a:p>
            <a:r>
              <a:rPr lang="zh-TW" altLang="en-US" sz="2000"/>
              <a:t>浮點數範圍為  </a:t>
            </a:r>
            <a:r>
              <a:rPr lang="en-US" altLang="zh-TW" sz="2000"/>
              <a:t>-10</a:t>
            </a:r>
            <a:r>
              <a:rPr lang="en-US" altLang="zh-TW" sz="2000" baseline="30000"/>
              <a:t>20</a:t>
            </a:r>
            <a:r>
              <a:rPr lang="en-US" altLang="zh-TW" sz="2000"/>
              <a:t> ~ 10</a:t>
            </a:r>
            <a:r>
              <a:rPr lang="en-US" altLang="zh-TW" sz="2000" baseline="30000"/>
              <a:t>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9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E4D331-2255-4675-B70B-F078D7635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80534B-F76A-4938-B59C-9180BA6F3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04279"/>
            <a:ext cx="12192000" cy="4849441"/>
          </a:xfrm>
          <a:custGeom>
            <a:avLst/>
            <a:gdLst>
              <a:gd name="connsiteX0" fmla="*/ 12192000 w 12192000"/>
              <a:gd name="connsiteY0" fmla="*/ 0 h 4849441"/>
              <a:gd name="connsiteX1" fmla="*/ 10885688 w 12192000"/>
              <a:gd name="connsiteY1" fmla="*/ 0 h 4849441"/>
              <a:gd name="connsiteX2" fmla="*/ 3005136 w 12192000"/>
              <a:gd name="connsiteY2" fmla="*/ 0 h 4849441"/>
              <a:gd name="connsiteX3" fmla="*/ 0 w 12192000"/>
              <a:gd name="connsiteY3" fmla="*/ 0 h 4849441"/>
              <a:gd name="connsiteX4" fmla="*/ 0 w 12192000"/>
              <a:gd name="connsiteY4" fmla="*/ 84638 h 4849441"/>
              <a:gd name="connsiteX5" fmla="*/ 3005136 w 12192000"/>
              <a:gd name="connsiteY5" fmla="*/ 84638 h 4849441"/>
              <a:gd name="connsiteX6" fmla="*/ 3005136 w 12192000"/>
              <a:gd name="connsiteY6" fmla="*/ 4764804 h 4849441"/>
              <a:gd name="connsiteX7" fmla="*/ 0 w 12192000"/>
              <a:gd name="connsiteY7" fmla="*/ 4764804 h 4849441"/>
              <a:gd name="connsiteX8" fmla="*/ 0 w 12192000"/>
              <a:gd name="connsiteY8" fmla="*/ 4849441 h 4849441"/>
              <a:gd name="connsiteX9" fmla="*/ 3005136 w 12192000"/>
              <a:gd name="connsiteY9" fmla="*/ 4849441 h 4849441"/>
              <a:gd name="connsiteX10" fmla="*/ 10885688 w 12192000"/>
              <a:gd name="connsiteY10" fmla="*/ 4849441 h 4849441"/>
              <a:gd name="connsiteX11" fmla="*/ 12192000 w 12192000"/>
              <a:gd name="connsiteY11" fmla="*/ 4849441 h 4849441"/>
              <a:gd name="connsiteX12" fmla="*/ 12192000 w 12192000"/>
              <a:gd name="connsiteY12" fmla="*/ 4764804 h 4849441"/>
              <a:gd name="connsiteX13" fmla="*/ 10885688 w 12192000"/>
              <a:gd name="connsiteY13" fmla="*/ 4764804 h 4849441"/>
              <a:gd name="connsiteX14" fmla="*/ 10885688 w 12192000"/>
              <a:gd name="connsiteY14" fmla="*/ 84638 h 4849441"/>
              <a:gd name="connsiteX15" fmla="*/ 12192000 w 12192000"/>
              <a:gd name="connsiteY15" fmla="*/ 84638 h 484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849441">
                <a:moveTo>
                  <a:pt x="12192000" y="0"/>
                </a:moveTo>
                <a:lnTo>
                  <a:pt x="10885688" y="0"/>
                </a:lnTo>
                <a:lnTo>
                  <a:pt x="3005136" y="0"/>
                </a:lnTo>
                <a:lnTo>
                  <a:pt x="0" y="0"/>
                </a:lnTo>
                <a:lnTo>
                  <a:pt x="0" y="84638"/>
                </a:lnTo>
                <a:lnTo>
                  <a:pt x="3005136" y="84638"/>
                </a:lnTo>
                <a:lnTo>
                  <a:pt x="3005136" y="4764804"/>
                </a:lnTo>
                <a:lnTo>
                  <a:pt x="0" y="4764804"/>
                </a:lnTo>
                <a:lnTo>
                  <a:pt x="0" y="4849441"/>
                </a:lnTo>
                <a:lnTo>
                  <a:pt x="3005136" y="4849441"/>
                </a:lnTo>
                <a:lnTo>
                  <a:pt x="10885688" y="4849441"/>
                </a:lnTo>
                <a:lnTo>
                  <a:pt x="12192000" y="4849441"/>
                </a:lnTo>
                <a:lnTo>
                  <a:pt x="12192000" y="4764804"/>
                </a:lnTo>
                <a:lnTo>
                  <a:pt x="10885688" y="4764804"/>
                </a:lnTo>
                <a:lnTo>
                  <a:pt x="10885688" y="84638"/>
                </a:lnTo>
                <a:lnTo>
                  <a:pt x="12192000" y="8463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F7F4CC-9057-48E3-A004-8EFC532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421" y="1828800"/>
            <a:ext cx="5382525" cy="17920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EAAF4-579F-44A0-85FD-236077CC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421" y="3712968"/>
            <a:ext cx="5382525" cy="12608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輸出浮點數的每個 </a:t>
            </a:r>
            <a:r>
              <a:rPr lang="en-US" altLang="zh-TW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TW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，記得要換行</a:t>
            </a:r>
          </a:p>
        </p:txBody>
      </p:sp>
    </p:spTree>
    <p:extLst>
      <p:ext uri="{BB962C8B-B14F-4D97-AF65-F5344CB8AC3E}">
        <p14:creationId xmlns:p14="http://schemas.microsoft.com/office/powerpoint/2010/main" val="260918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8688A7-7E9D-4578-AD63-F50A6076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13EF4E-BE21-4401-95B8-517443E3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470647"/>
            <a:ext cx="3209335" cy="2344271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/>
              <a:t>Brain Storming</a:t>
            </a:r>
            <a:endParaRPr lang="zh-TW" alt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A2C8F-EFE3-4530-B871-79D0DF461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3612446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3B2D-BF4E-4773-99DE-61834B0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5554"/>
            <a:ext cx="4380155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20C26-B52B-4D43-B3E1-F368A66A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05" y="941294"/>
            <a:ext cx="5287923" cy="4975412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如何讓 </a:t>
            </a:r>
            <a:r>
              <a:rPr lang="en-US" altLang="zh-TW" sz="2000"/>
              <a:t>Input </a:t>
            </a:r>
            <a:r>
              <a:rPr lang="zh-TW" altLang="en-US" sz="2000"/>
              <a:t>停止於 </a:t>
            </a:r>
            <a:r>
              <a:rPr lang="en-US" altLang="zh-TW" sz="2000"/>
              <a:t>EOF</a:t>
            </a:r>
            <a:r>
              <a:rPr lang="zh-TW" altLang="en-US" sz="2000"/>
              <a:t>？</a:t>
            </a:r>
            <a:endParaRPr lang="en-US" altLang="zh-TW" sz="2000"/>
          </a:p>
          <a:p>
            <a:r>
              <a:rPr lang="zh-TW" altLang="en-US" sz="2000"/>
              <a:t>如何把</a:t>
            </a:r>
            <a:r>
              <a:rPr lang="en-US" altLang="zh-TW" sz="2000"/>
              <a:t>IEEE-754</a:t>
            </a:r>
            <a:r>
              <a:rPr lang="zh-TW" altLang="en-US" sz="2000"/>
              <a:t>的表示法表示出來？</a:t>
            </a:r>
            <a:r>
              <a:rPr lang="en-US" altLang="zh-TW" sz="2000"/>
              <a:t>(</a:t>
            </a:r>
            <a:r>
              <a:rPr lang="zh-TW" altLang="en-US" sz="2000"/>
              <a:t>提示：</a:t>
            </a:r>
            <a:r>
              <a:rPr lang="en-US" altLang="zh-TW" sz="2000"/>
              <a:t>Int</a:t>
            </a:r>
            <a:r>
              <a:rPr lang="zh-TW" altLang="en-US" sz="2000"/>
              <a:t> 表示法</a:t>
            </a:r>
            <a:r>
              <a:rPr lang="en-US" altLang="zh-TW" sz="2000"/>
              <a:t>)</a:t>
            </a:r>
          </a:p>
          <a:p>
            <a:r>
              <a:rPr lang="zh-TW" altLang="en-US" sz="2000"/>
              <a:t>如何把一個變數裡面存的 </a:t>
            </a:r>
            <a:r>
              <a:rPr lang="en-US" altLang="zh-TW" sz="2000"/>
              <a:t>bit </a:t>
            </a:r>
            <a:r>
              <a:rPr lang="zh-TW" altLang="en-US" sz="2000"/>
              <a:t>一個個印出來？</a:t>
            </a:r>
            <a:r>
              <a:rPr lang="en-US" altLang="zh-TW" sz="2000"/>
              <a:t>(</a:t>
            </a:r>
            <a:r>
              <a:rPr lang="zh-TW" altLang="en-US" sz="2000"/>
              <a:t>提示：</a:t>
            </a:r>
            <a:r>
              <a:rPr lang="en-US" altLang="zh-TW" sz="2000"/>
              <a:t>Shift &gt;&gt; )</a:t>
            </a:r>
          </a:p>
        </p:txBody>
      </p:sp>
    </p:spTree>
    <p:extLst>
      <p:ext uri="{BB962C8B-B14F-4D97-AF65-F5344CB8AC3E}">
        <p14:creationId xmlns:p14="http://schemas.microsoft.com/office/powerpoint/2010/main" val="138944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285262-6B85-43F8-9381-6E013FAF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49" y="2313986"/>
            <a:ext cx="4576119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12289 - after rain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F85865-374B-491A-96B7-2F6CFF27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649" y="3798899"/>
            <a:ext cx="4576119" cy="7598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難易度：★★☆☆</a:t>
            </a:r>
            <a:endParaRPr lang="en-US" altLang="zh-TW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TW" alt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程設一題庫中標記為其他的題目範圍</a:t>
            </a:r>
          </a:p>
        </p:txBody>
      </p:sp>
    </p:spTree>
    <p:extLst>
      <p:ext uri="{BB962C8B-B14F-4D97-AF65-F5344CB8AC3E}">
        <p14:creationId xmlns:p14="http://schemas.microsoft.com/office/powerpoint/2010/main" val="314580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774750"/>
            <a:ext cx="356536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7E219F-75AC-4006-8EFC-E0EEF15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438834"/>
            <a:ext cx="2156012" cy="4249271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chemeClr val="bg1"/>
                </a:solidFill>
              </a:rPr>
              <a:t>Description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109C41-53F3-4227-9C03-DB0C7EDC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418" y="1438834"/>
            <a:ext cx="5402919" cy="4249271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旗子由</a:t>
            </a:r>
            <a:r>
              <a:rPr lang="zh-TW" altLang="en-US" sz="2000" dirty="0">
                <a:solidFill>
                  <a:srgbClr val="FF0000"/>
                </a:solidFill>
              </a:rPr>
              <a:t>紅</a:t>
            </a:r>
            <a:r>
              <a:rPr lang="en-US" altLang="zh-TW" sz="2000" dirty="0"/>
              <a:t>“Red”, </a:t>
            </a:r>
            <a:r>
              <a:rPr lang="zh-TW" altLang="en-US" sz="2000" dirty="0">
                <a:solidFill>
                  <a:srgbClr val="FFC000"/>
                </a:solidFill>
              </a:rPr>
              <a:t>橘</a:t>
            </a:r>
            <a:r>
              <a:rPr lang="en-US" altLang="zh-TW" sz="2000" dirty="0"/>
              <a:t>“Orange”, </a:t>
            </a:r>
            <a:r>
              <a:rPr lang="zh-TW" altLang="en-US" sz="2000" dirty="0">
                <a:solidFill>
                  <a:srgbClr val="FFFF00"/>
                </a:solidFill>
              </a:rPr>
              <a:t>黃</a:t>
            </a:r>
            <a:r>
              <a:rPr lang="en-US" altLang="zh-TW" sz="2000" dirty="0"/>
              <a:t>“Yellow”, </a:t>
            </a:r>
            <a:r>
              <a:rPr lang="zh-TW" altLang="en-US" sz="2000" dirty="0">
                <a:solidFill>
                  <a:srgbClr val="00B050"/>
                </a:solidFill>
              </a:rPr>
              <a:t>綠</a:t>
            </a:r>
            <a:r>
              <a:rPr lang="en-US" altLang="zh-TW" sz="2000" dirty="0"/>
              <a:t>“Green”, </a:t>
            </a:r>
            <a:r>
              <a:rPr lang="zh-TW" altLang="en-US" sz="2000" dirty="0">
                <a:solidFill>
                  <a:srgbClr val="00B0F0"/>
                </a:solidFill>
              </a:rPr>
              <a:t>藍</a:t>
            </a:r>
            <a:r>
              <a:rPr lang="en-US" altLang="zh-TW" sz="2000" dirty="0"/>
              <a:t>“Blue”, </a:t>
            </a:r>
            <a:r>
              <a:rPr lang="zh-TW" altLang="en-US" sz="2000" dirty="0">
                <a:solidFill>
                  <a:srgbClr val="7030A0"/>
                </a:solidFill>
              </a:rPr>
              <a:t>紫</a:t>
            </a:r>
            <a:r>
              <a:rPr lang="en-US" altLang="zh-TW" sz="2000" dirty="0"/>
              <a:t>“Purple”</a:t>
            </a:r>
            <a:r>
              <a:rPr lang="zh-TW" altLang="en-US" sz="2000" dirty="0"/>
              <a:t>的顏色組成</a:t>
            </a:r>
            <a:endParaRPr lang="en-US" altLang="zh-TW" sz="2000" dirty="0"/>
          </a:p>
          <a:p>
            <a:r>
              <a:rPr lang="zh-TW" altLang="en-US" sz="2000" dirty="0"/>
              <a:t>產生一個資料結構來存放這些顏色的序列跟組合</a:t>
            </a:r>
            <a:endParaRPr lang="en-US" altLang="zh-TW" sz="2000" dirty="0"/>
          </a:p>
          <a:p>
            <a:r>
              <a:rPr lang="zh-TW" altLang="en-US" sz="2000" dirty="0"/>
              <a:t>題目會有幾種指令需要實作：</a:t>
            </a:r>
            <a:r>
              <a:rPr lang="en-US" altLang="zh-TW" sz="2000" dirty="0"/>
              <a:t>insert, erase1, erase2, reverse, show</a:t>
            </a:r>
          </a:p>
          <a:p>
            <a:pPr lvl="1"/>
            <a:r>
              <a:rPr lang="en-US" altLang="zh-TW" sz="2000" dirty="0"/>
              <a:t>insert &lt;color&gt; &lt;</a:t>
            </a:r>
            <a:r>
              <a:rPr lang="en-US" altLang="zh-TW" sz="2000" dirty="0" err="1"/>
              <a:t>dest</a:t>
            </a:r>
            <a:r>
              <a:rPr lang="en-US" altLang="zh-TW" sz="2000" dirty="0"/>
              <a:t>&gt;</a:t>
            </a:r>
            <a:r>
              <a:rPr lang="zh-TW" altLang="en-US" sz="2000" dirty="0"/>
              <a:t>：把該顏色插在序列中的指定位置之後，若指定位置超出範圍則視為序列的最後一個位置</a:t>
            </a:r>
            <a:endParaRPr lang="en-US" altLang="zh-TW" sz="2000" dirty="0"/>
          </a:p>
          <a:p>
            <a:pPr lvl="1"/>
            <a:r>
              <a:rPr lang="en-US" altLang="zh-TW" sz="2000" dirty="0"/>
              <a:t>erase1 &lt;</a:t>
            </a:r>
            <a:r>
              <a:rPr lang="en-US" altLang="zh-TW" sz="2000" dirty="0" err="1"/>
              <a:t>dest</a:t>
            </a:r>
            <a:r>
              <a:rPr lang="en-US" altLang="zh-TW" sz="2000" dirty="0"/>
              <a:t>&gt;</a:t>
            </a:r>
            <a:r>
              <a:rPr lang="zh-TW" altLang="en-US" sz="2000" dirty="0"/>
              <a:t>：把指定位置的顏色從序列移除，若指定位置超出範圍則視為序列的最後一個位置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75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832</Words>
  <Application>Microsoft Office PowerPoint</Application>
  <PresentationFormat>寬螢幕</PresentationFormat>
  <Paragraphs>92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計算機程式設計二  Week 1 作業講解</vt:lpstr>
      <vt:lpstr>Problems</vt:lpstr>
      <vt:lpstr>12237 - TA's Heartfelt</vt:lpstr>
      <vt:lpstr>Description</vt:lpstr>
      <vt:lpstr>Input</vt:lpstr>
      <vt:lpstr>Output</vt:lpstr>
      <vt:lpstr>Brain Storming</vt:lpstr>
      <vt:lpstr>12289 - after rain </vt:lpstr>
      <vt:lpstr>Description</vt:lpstr>
      <vt:lpstr>Description</vt:lpstr>
      <vt:lpstr>Input</vt:lpstr>
      <vt:lpstr>Output</vt:lpstr>
      <vt:lpstr>Brain Storming</vt:lpstr>
      <vt:lpstr>12367 - Gey cool~ </vt:lpstr>
      <vt:lpstr>Description</vt:lpstr>
      <vt:lpstr>Description</vt:lpstr>
      <vt:lpstr>Input</vt:lpstr>
      <vt:lpstr>Output</vt:lpstr>
      <vt:lpstr>Brain Storming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 Week 1 作業講解</dc:title>
  <dc:creator>賴御誠</dc:creator>
  <cp:lastModifiedBy>賴御誠</cp:lastModifiedBy>
  <cp:revision>1</cp:revision>
  <dcterms:created xsi:type="dcterms:W3CDTF">2020-09-27T07:01:32Z</dcterms:created>
  <dcterms:modified xsi:type="dcterms:W3CDTF">2020-09-27T07:03:24Z</dcterms:modified>
</cp:coreProperties>
</file>