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3394F-73CE-4210-8203-8AB12CF8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851F88-052C-4915-8689-ECFABB889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1ECEA-FBBC-4DFF-9872-842184FE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F061F4-2BED-4FEF-96F3-3A1A7180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72A1B-EB7D-4901-BFAD-5FD0B4E1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4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2C3B2-63D5-4978-A27C-806B565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2FAE3D-B2A2-4CF6-B803-39328CBA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A2BD4-996A-427B-9C9A-0A8989A8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646574-E372-4FA1-B0FA-98D4A014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7F9E4-915F-4CB0-A2FB-61DFBFBC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0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0FB48B-D62D-41B2-96CB-5E228CB63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F6D218-20EB-41D4-863F-1CCE16D0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AA901-FE35-498A-9182-79B2CAFB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8F27E-8527-4820-AAE7-2EBE2DEC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DC293-D1A7-49D6-8098-6C13727A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3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C7653-2362-40ED-B343-560781A5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81EC5-C998-49AD-9946-C16E5AC6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E8A648-3828-426B-93F1-309AC95C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D011F0-13F9-4706-B901-80BF415B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362E2-02E3-49A6-9895-14107CB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99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639F-F480-4955-97E5-8A9A658C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824A39-B0B7-4B3B-93CA-CB15857A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9000A6-51A1-46F7-95FF-6E26508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D29912-7F85-4EB2-B9AA-4899757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DCE01-7EF1-49E7-8A4D-227096B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10B4D-3A20-4C91-8F66-D41EEB9A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02413-EF59-464A-A171-32DF36CF0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263F1D-FE99-493D-B62B-83CAF1D9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8F88E4-283F-4708-8D24-31FE3B9C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3C2F27-4684-4A3E-AB96-A7DA8FB6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0B0D10-5F1D-42B4-B09A-16B40CCC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4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56406-AAB4-46BE-856E-DA5DEB15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9045FD-E276-4666-BDC0-F31247A1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008A43-46C1-49E6-A948-F1E035B3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FA7657-E05C-4E73-9646-6C492BCCD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7EE0F2-FB75-4A88-9F8A-FFD8C944E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197BF4-364D-43B2-A995-AF6F554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FA8D17-D19C-4715-B97D-944220E3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4D4668-C73C-4D93-B9A6-5CEB3F9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66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B62E7-E14F-4703-89AB-823E64F5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B649BA-A249-4D41-9C25-C74B959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02F36B-C142-4B1F-908C-0DF38BBB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7D02BB-D5C6-497D-ADD3-1D6AAF51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090970-3EB4-4390-AB66-C5088EB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D6EAD1-876F-4DF9-B801-7C0DFC46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38C388-774C-4854-B749-61A2DA3E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85925-70F5-44E1-B14A-50F610C4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CFAE4-D40C-4F66-974A-D3BBDCDF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2E269D-8144-4E06-8FA2-9E829EFE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6A12C4-7A6C-4E63-9C16-BFDC71B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440FF0-31A1-48C0-80CA-44FF2A13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F8EC1F-0049-4A97-9C71-092701F1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818AC-59D0-4AFF-91D1-2B8134A8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BA7D42-AA91-4C6C-98A3-754BEC900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EF6CB6-D9F4-4573-BF1F-C6D73DCC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7E2C6E-895E-4AB6-BA18-9F14ED4E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7213BA-6644-4F48-BEED-B566DC91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357645-8B6F-4123-AA95-F71231F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8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679D84-5460-47E9-A544-87DC4657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108FC0-D612-4427-9567-9FDC1753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B824E0-19FD-4E0B-9F43-4DA9CDBD3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1A58-5688-4EFF-A56F-CF371F53E93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B353E-9B25-444E-A49E-218A1D119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F1BE98-2C08-4CED-88C8-A3F45292D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63FE-890B-4F4D-B967-14F6CF293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8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218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1871915/how-to-find-the-root-value-of-a-fibonacci-sequence-from-two-consecutive-values" TargetMode="External"/><Relationship Id="rId2" Type="http://schemas.openxmlformats.org/officeDocument/2006/relationships/hyperlink" Target="https://en.wikipedia.org/wiki/Fibonacci_num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rint-first-n-fibonacci-numbers-using-direct-formul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heck-number-fibonacci-numb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th.stackexchange.com/questions/3314911/adjust-the-fibonacci-function-for-different-initial-condi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m.cs.nthu.edu.tw/problem/1032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83AC4-584C-4F77-9958-F99B5A689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計算機程式設計二 </a:t>
            </a:r>
            <a:r>
              <a:rPr lang="en-US" altLang="zh-TW" dirty="0"/>
              <a:t>Bonus 1</a:t>
            </a:r>
            <a:br>
              <a:rPr lang="en-US" altLang="zh-TW" dirty="0"/>
            </a:br>
            <a:r>
              <a:rPr lang="zh-TW" altLang="en-US" dirty="0"/>
              <a:t>挑戰題講解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A61843-F132-4AA4-BB58-7BCCAF7A2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2185 - I2P(II)2020_Chen_bonus1</a:t>
            </a:r>
          </a:p>
          <a:p>
            <a:r>
              <a:rPr lang="en-US" altLang="zh-TW" dirty="0">
                <a:hlinkClick r:id="rId2"/>
              </a:rPr>
              <a:t>https://acm.cs.nthu.edu.tw/contest/2185/</a:t>
            </a:r>
            <a:endParaRPr lang="en-US" altLang="zh-TW" dirty="0"/>
          </a:p>
          <a:p>
            <a:r>
              <a:rPr lang="zh-TW" altLang="en-US" dirty="0"/>
              <a:t>截止日期：</a:t>
            </a:r>
            <a:r>
              <a:rPr lang="en-US" altLang="zh-TW" dirty="0"/>
              <a:t>2020/12/06 18:40:00</a:t>
            </a:r>
          </a:p>
          <a:p>
            <a:r>
              <a:rPr lang="zh-TW" altLang="en-US" dirty="0"/>
              <a:t>參考答案釋出日期：</a:t>
            </a:r>
            <a:r>
              <a:rPr lang="en-US" altLang="zh-TW" dirty="0"/>
              <a:t>2020/12/06 0:00:00</a:t>
            </a:r>
          </a:p>
          <a:p>
            <a:r>
              <a:rPr lang="zh-TW" altLang="en-US" dirty="0"/>
              <a:t>賴御誠　編著</a:t>
            </a:r>
          </a:p>
        </p:txBody>
      </p:sp>
    </p:spTree>
    <p:extLst>
      <p:ext uri="{BB962C8B-B14F-4D97-AF65-F5344CB8AC3E}">
        <p14:creationId xmlns:p14="http://schemas.microsoft.com/office/powerpoint/2010/main" val="9415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785E177-0B98-4613-8CAF-29700538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BF9179-3A69-4F82-B3C5-22D8474BC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觀察其他 </a:t>
            </a:r>
            <a:r>
              <a:rPr lang="en-US" altLang="zh-TW" dirty="0"/>
              <a:t>AC</a:t>
            </a:r>
            <a:r>
              <a:rPr lang="zh-TW" altLang="en-US" dirty="0"/>
              <a:t> 的高手的耗時來判斷應用何種方法？</a:t>
            </a:r>
            <a:endParaRPr lang="en-US" altLang="zh-TW" dirty="0"/>
          </a:p>
          <a:p>
            <a:r>
              <a:rPr lang="zh-TW" altLang="en-US" dirty="0"/>
              <a:t>發現所有測資皆為 </a:t>
            </a:r>
            <a:r>
              <a:rPr lang="en-US" altLang="zh-TW" dirty="0"/>
              <a:t>0ms</a:t>
            </a:r>
          </a:p>
          <a:p>
            <a:r>
              <a:rPr lang="zh-TW" altLang="en-US" dirty="0"/>
              <a:t>代表無論測資多大都能在一瞬間完成，也就是我們說的 </a:t>
            </a:r>
            <a:r>
              <a:rPr lang="en-US" altLang="zh-TW" dirty="0"/>
              <a:t>O(1)</a:t>
            </a:r>
            <a:r>
              <a:rPr lang="zh-TW" altLang="en-US" dirty="0"/>
              <a:t> 複雜度</a:t>
            </a:r>
            <a:endParaRPr lang="en-US" altLang="zh-TW" dirty="0"/>
          </a:p>
          <a:p>
            <a:r>
              <a:rPr lang="zh-TW" altLang="en-US" dirty="0"/>
              <a:t>這告訴我們可能存在公式解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A187E8A-9DB3-46E0-A11F-53DE36BD96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3105"/>
            <a:ext cx="5181600" cy="2996377"/>
          </a:xfrm>
        </p:spPr>
      </p:pic>
    </p:spTree>
    <p:extLst>
      <p:ext uri="{BB962C8B-B14F-4D97-AF65-F5344CB8AC3E}">
        <p14:creationId xmlns:p14="http://schemas.microsoft.com/office/powerpoint/2010/main" val="152403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5BDF9-3705-49D7-9F31-195B46EA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0F01287-2970-4487-9C82-D2AE22FE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若存在公式解，那就必須要觀察序列或者上網找人家整理的結果</a:t>
            </a:r>
            <a:endParaRPr lang="en-US" altLang="zh-TW" dirty="0"/>
          </a:p>
          <a:p>
            <a:r>
              <a:rPr lang="zh-TW" altLang="en-US" dirty="0"/>
              <a:t>去維基百科、</a:t>
            </a:r>
            <a:r>
              <a:rPr lang="en-US" altLang="zh-TW" dirty="0" err="1"/>
              <a:t>StackOverflow</a:t>
            </a:r>
            <a:r>
              <a:rPr lang="zh-TW" altLang="en-US" dirty="0"/>
              <a:t>、</a:t>
            </a:r>
            <a:r>
              <a:rPr lang="en-US" altLang="zh-TW" dirty="0" err="1"/>
              <a:t>GeekforGeeks</a:t>
            </a:r>
            <a:r>
              <a:rPr lang="zh-TW" altLang="en-US" dirty="0"/>
              <a:t> 還是 </a:t>
            </a:r>
            <a:r>
              <a:rPr lang="en-US" altLang="zh-TW" dirty="0"/>
              <a:t>Google</a:t>
            </a:r>
            <a:r>
              <a:rPr lang="zh-TW" altLang="en-US" dirty="0"/>
              <a:t> 找看看關於斐波那契數列的特性吧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https://en.wikipedia.org/wiki/Fibonacci_number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https://math.stackexchange.com/questions/1871915/how-to-find-the-root-value-of-a-fibonacci-sequence-from-two-consecutive-values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https://www.geeksforgeeks.org/print-first-n-fibonacci-numbers-using-direct-formula/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94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45C1-1174-412C-B208-4E9A9558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FC313-D33B-4C74-B0A4-ECBD429A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經過一番尋找，看到了狹義費式數列的公式解 ─ </a:t>
            </a:r>
            <a:r>
              <a:rPr lang="en-US" altLang="zh-TW" dirty="0"/>
              <a:t>Binet's formula</a:t>
            </a:r>
          </a:p>
          <a:p>
            <a:r>
              <a:rPr lang="zh-TW" altLang="en-US" dirty="0"/>
              <a:t>但</a:t>
            </a:r>
            <a:r>
              <a:rPr lang="en-US" altLang="zh-TW" dirty="0"/>
              <a:t>….</a:t>
            </a:r>
            <a:r>
              <a:rPr lang="zh-TW" altLang="en-US" dirty="0"/>
              <a:t>這個只能解 </a:t>
            </a:r>
            <a:r>
              <a:rPr lang="en-US" altLang="zh-TW" dirty="0"/>
              <a:t>F0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與 </a:t>
            </a:r>
            <a:r>
              <a:rPr lang="en-US" altLang="zh-TW" dirty="0"/>
              <a:t>F1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的 </a:t>
            </a:r>
            <a:r>
              <a:rPr lang="en-US" altLang="zh-TW" dirty="0" err="1"/>
              <a:t>Fn</a:t>
            </a:r>
            <a:r>
              <a:rPr lang="zh-TW" altLang="en-US" dirty="0"/>
              <a:t> 項</a:t>
            </a:r>
            <a:endParaRPr lang="en-US" altLang="zh-TW" dirty="0"/>
          </a:p>
          <a:p>
            <a:r>
              <a:rPr lang="zh-TW" altLang="en-US" dirty="0"/>
              <a:t>那麼，會不會跟檢查費式數列有關呢？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https://www.geeksforgeeks.org/check-number-fibonacci-number/</a:t>
            </a:r>
            <a:endParaRPr lang="en-US" altLang="zh-TW" dirty="0"/>
          </a:p>
          <a:p>
            <a:r>
              <a:rPr lang="zh-TW" altLang="en-US" dirty="0"/>
              <a:t>若 </a:t>
            </a:r>
            <a:r>
              <a:rPr lang="en-US" altLang="zh-TW" dirty="0"/>
              <a:t>(5</a:t>
            </a:r>
            <a:r>
              <a:rPr lang="zh-TW" altLang="en-US" dirty="0"/>
              <a:t>*</a:t>
            </a:r>
            <a:r>
              <a:rPr lang="en-US" altLang="zh-TW" dirty="0"/>
              <a:t>n^2+4)</a:t>
            </a:r>
            <a:r>
              <a:rPr lang="zh-TW" altLang="en-US" dirty="0"/>
              <a:t> 或者 </a:t>
            </a:r>
            <a:r>
              <a:rPr lang="en-US" altLang="zh-TW" dirty="0"/>
              <a:t>(5</a:t>
            </a:r>
            <a:r>
              <a:rPr lang="zh-TW" altLang="en-US" dirty="0"/>
              <a:t>*</a:t>
            </a:r>
            <a:r>
              <a:rPr lang="en-US" altLang="zh-TW" dirty="0"/>
              <a:t>n^2-4)</a:t>
            </a:r>
            <a:r>
              <a:rPr lang="zh-TW" altLang="en-US" dirty="0"/>
              <a:t> 為一個完全平方數，則該數為費式數字</a:t>
            </a:r>
            <a:endParaRPr lang="en-US" altLang="zh-TW" dirty="0"/>
          </a:p>
          <a:p>
            <a:r>
              <a:rPr lang="zh-TW" altLang="en-US" dirty="0"/>
              <a:t>但，這個好像沒用</a:t>
            </a:r>
            <a:r>
              <a:rPr lang="en-US" altLang="zh-TW" dirty="0"/>
              <a:t>XD</a:t>
            </a:r>
            <a:r>
              <a:rPr lang="zh-TW" altLang="en-US" dirty="0"/>
              <a:t>，帶進去 </a:t>
            </a:r>
            <a:r>
              <a:rPr lang="en-US" altLang="zh-TW" dirty="0"/>
              <a:t>Testcase</a:t>
            </a:r>
            <a:r>
              <a:rPr lang="zh-TW" altLang="en-US" dirty="0"/>
              <a:t> 看看，沒用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也許該找看看變動初始值的費式數列公式解？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782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164A4-240E-4FF4-A78C-24CAE60C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5837D-0ADC-4329-852E-25705B02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https://math.stackexchange.com/questions/3314911/adjust-the-fibonacci-function-for-different-initial-conditions</a:t>
            </a:r>
            <a:endParaRPr lang="en-US" altLang="zh-TW" dirty="0"/>
          </a:p>
          <a:p>
            <a:r>
              <a:rPr lang="zh-TW" altLang="en-US" dirty="0"/>
              <a:t>若 </a:t>
            </a:r>
            <a:r>
              <a:rPr lang="en-US" altLang="zh-TW" dirty="0"/>
              <a:t>G1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且 </a:t>
            </a:r>
            <a:r>
              <a:rPr lang="en-US" altLang="zh-TW" dirty="0"/>
              <a:t>G2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 err="1"/>
              <a:t>Gn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aFn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bFn-1</a:t>
            </a:r>
          </a:p>
          <a:p>
            <a:r>
              <a:rPr lang="zh-TW" altLang="en-US" dirty="0"/>
              <a:t>則求 </a:t>
            </a:r>
            <a:r>
              <a:rPr lang="en-US" altLang="zh-TW" dirty="0"/>
              <a:t>n</a:t>
            </a:r>
            <a:r>
              <a:rPr lang="zh-TW" altLang="en-US" dirty="0"/>
              <a:t> 的公式解如下：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1349A6-C79E-4B32-A70B-3B99974F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9925560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7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53C46-D8DE-4403-B5B4-B82DDE16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48CAC-5112-47AF-9A54-372FDC63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這個題目是對的，變動初始值，但這個公式需要已知 </a:t>
            </a:r>
            <a:r>
              <a:rPr lang="en-US" altLang="zh-TW" dirty="0"/>
              <a:t>G1</a:t>
            </a:r>
            <a:r>
              <a:rPr lang="zh-TW" altLang="en-US" dirty="0"/>
              <a:t> 與 </a:t>
            </a:r>
            <a:r>
              <a:rPr lang="en-US" altLang="zh-TW" dirty="0"/>
              <a:t>G2</a:t>
            </a:r>
            <a:r>
              <a:rPr lang="zh-TW" altLang="en-US" dirty="0"/>
              <a:t> 求 </a:t>
            </a:r>
            <a:r>
              <a:rPr lang="en-US" altLang="zh-TW" dirty="0"/>
              <a:t>n</a:t>
            </a:r>
            <a:r>
              <a:rPr lang="zh-TW" altLang="en-US" dirty="0"/>
              <a:t> 為多少，一方面我們不在乎 </a:t>
            </a:r>
            <a:r>
              <a:rPr lang="en-US" altLang="zh-TW" dirty="0"/>
              <a:t>n</a:t>
            </a:r>
            <a:r>
              <a:rPr lang="zh-TW" altLang="en-US" dirty="0"/>
              <a:t> 是多少，初始值也是未知</a:t>
            </a:r>
            <a:endParaRPr lang="en-US" altLang="zh-TW" dirty="0"/>
          </a:p>
          <a:p>
            <a:r>
              <a:rPr lang="zh-TW" altLang="en-US" dirty="0"/>
              <a:t>更不用說在程式碼裡面要把數學式建模是一個極具挑戰性的事情</a:t>
            </a:r>
            <a:endParaRPr lang="en-US" altLang="zh-TW" dirty="0"/>
          </a:p>
          <a:p>
            <a:r>
              <a:rPr lang="zh-TW" altLang="en-US" dirty="0"/>
              <a:t>感覺我們好像繞了一大圈，但是卻無所獲</a:t>
            </a:r>
            <a:endParaRPr lang="en-US" altLang="zh-TW" dirty="0"/>
          </a:p>
          <a:p>
            <a:r>
              <a:rPr lang="zh-TW" altLang="en-US" dirty="0"/>
              <a:t>網路上似乎沒有針對這個題目做討論</a:t>
            </a:r>
            <a:r>
              <a:rPr lang="en-US" altLang="zh-TW" dirty="0"/>
              <a:t>QQ</a:t>
            </a:r>
          </a:p>
          <a:p>
            <a:r>
              <a:rPr lang="zh-TW" altLang="en-US" dirty="0"/>
              <a:t>那麼，那些人是怎麼做出來的呢？</a:t>
            </a:r>
            <a:endParaRPr lang="en-US" altLang="zh-TW" dirty="0"/>
          </a:p>
          <a:p>
            <a:r>
              <a:rPr lang="zh-TW" altLang="en-US" dirty="0"/>
              <a:t>只好回去觀察費式數列找規律</a:t>
            </a:r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39D3-A494-4D6C-820B-2A7C6673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0C41C8-5260-4869-AAEF-3BD763A79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448401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78764449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674118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093376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7973932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3128595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8332917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7286794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8058528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883302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5046548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6969439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2239569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244109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33340224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1869369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0476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7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6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6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4647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7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70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44D75-6A32-452E-B044-9A5D8DA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50C4F-EBF1-4A2E-A4CB-2B126739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看起來有些行有奇數偶數的關係，且似乎有上方加左方等於自己的趨勢</a:t>
            </a:r>
            <a:endParaRPr lang="en-US" altLang="zh-TW" dirty="0"/>
          </a:p>
          <a:p>
            <a:r>
              <a:rPr lang="zh-TW" altLang="en-US" dirty="0"/>
              <a:t>但是這也僅限說 </a:t>
            </a:r>
            <a:r>
              <a:rPr lang="en-US" altLang="zh-TW" dirty="0"/>
              <a:t>F1 </a:t>
            </a:r>
            <a:r>
              <a:rPr lang="zh-TW" altLang="en-US" dirty="0"/>
              <a:t>本身為費式數列的某一項時才會成立，有些 </a:t>
            </a:r>
            <a:r>
              <a:rPr lang="en-US" altLang="zh-TW" dirty="0"/>
              <a:t>F1 </a:t>
            </a:r>
            <a:r>
              <a:rPr lang="zh-TW" altLang="en-US" dirty="0"/>
              <a:t>產生的根本就完全脫節</a:t>
            </a:r>
            <a:endParaRPr lang="en-US" altLang="zh-TW" dirty="0"/>
          </a:p>
          <a:p>
            <a:r>
              <a:rPr lang="zh-TW" altLang="en-US" dirty="0"/>
              <a:t>似乎還是找不到可循的規律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9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E272B-AAAC-49F6-8C46-D0CF89F5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直到</a:t>
            </a:r>
            <a:r>
              <a:rPr lang="en-US" altLang="zh-TW" dirty="0"/>
              <a:t>…</a:t>
            </a:r>
            <a:r>
              <a:rPr lang="zh-TW" altLang="en-US" dirty="0"/>
              <a:t>你突然發現 拆 解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493D8-A33D-4ED1-8241-B29328E09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事情才有了曙光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649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39D3-A494-4D6C-820B-2A7C6673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0C41C8-5260-4869-AAEF-3BD763A79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67991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78764449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674118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093376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7973932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3128595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8332917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7286794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8058528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883302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5046548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6969439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2239569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244109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33340224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1869369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0476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144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233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377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7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144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233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377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610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987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144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233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377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610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987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1597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29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199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322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521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843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1364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2207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37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157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411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665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1076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1741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2817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6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28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45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191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309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809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1309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2118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3427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20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225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364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589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953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1542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2495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4037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6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38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160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259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419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678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1775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2872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4647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26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43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69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181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293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474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767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1241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2008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3249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5257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19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29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48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77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202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327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529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856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1385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2241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3626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5867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7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50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7BF8A5D-B0D8-46A5-812B-3261D41A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54D6864-C4EF-47EE-A4AE-894B1C9F0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我們把某幾行的數字不做總和，用拆解的方式看看</a:t>
            </a:r>
            <a:endParaRPr lang="en-US" altLang="zh-TW" dirty="0"/>
          </a:p>
          <a:p>
            <a:r>
              <a:rPr lang="zh-TW" altLang="en-US" dirty="0"/>
              <a:t>分析一下組成元素與 </a:t>
            </a:r>
            <a:r>
              <a:rPr lang="en-US" altLang="zh-TW" dirty="0"/>
              <a:t>F0 F1 </a:t>
            </a:r>
            <a:r>
              <a:rPr lang="zh-TW" altLang="en-US" dirty="0"/>
              <a:t>之間的關係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8AEC67A-B596-4EE5-A4FA-79BF0C965F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6995757"/>
              </p:ext>
            </p:extLst>
          </p:nvPr>
        </p:nvGraphicFramePr>
        <p:xfrm>
          <a:off x="6172200" y="1825625"/>
          <a:ext cx="5181595" cy="435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4134663305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2590487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9876360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95552800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3222342870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8472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5407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5256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7366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1789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2287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648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6381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898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57DEF-2640-4593-ADCA-CFB24E28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8F845-E9FB-43E6-ADD9-B3FCC9E8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13002 - the answer to life, the universe, and everything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307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7BF8A5D-B0D8-46A5-812B-3261D41A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54D6864-C4EF-47EE-A4AE-894B1C9F0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發現了奇怪的規律！</a:t>
            </a:r>
            <a:endParaRPr lang="en-US" altLang="zh-TW" dirty="0"/>
          </a:p>
          <a:p>
            <a:r>
              <a:rPr lang="zh-TW" altLang="en-US" dirty="0"/>
              <a:t>那我們再看看如果今天是 </a:t>
            </a:r>
            <a:r>
              <a:rPr lang="en-US" altLang="zh-TW" dirty="0"/>
              <a:t>F0 = 1 </a:t>
            </a:r>
            <a:r>
              <a:rPr lang="zh-TW" altLang="en-US" dirty="0"/>
              <a:t>且 </a:t>
            </a:r>
            <a:r>
              <a:rPr lang="en-US" altLang="zh-TW" dirty="0"/>
              <a:t>F1 = x </a:t>
            </a:r>
            <a:r>
              <a:rPr lang="zh-TW" altLang="en-US" dirty="0"/>
              <a:t>呢？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8AEC67A-B596-4EE5-A4FA-79BF0C965F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6801196"/>
              </p:ext>
            </p:extLst>
          </p:nvPr>
        </p:nvGraphicFramePr>
        <p:xfrm>
          <a:off x="6172200" y="1864201"/>
          <a:ext cx="5181595" cy="435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4134663305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2590487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598763604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955528006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3222342870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1*1+0*1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1*1+0*2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1*2+0</a:t>
                      </a:r>
                      <a:r>
                        <a:rPr lang="zh-TW" altLang="en-US" sz="1800" dirty="0"/>
                        <a:t>*</a:t>
                      </a:r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1*3+0</a:t>
                      </a:r>
                      <a:r>
                        <a:rPr lang="zh-TW" altLang="en-US" sz="1800" dirty="0"/>
                        <a:t>*</a:t>
                      </a:r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1*5+0</a:t>
                      </a:r>
                      <a:r>
                        <a:rPr lang="zh-TW" altLang="en-US" sz="1800" dirty="0"/>
                        <a:t>*</a:t>
                      </a:r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8472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1*1+1*1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1*1+1*2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1*2+1*3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1*3+1*5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1*5+1*8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5407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1*1+2*1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1*1+2*2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1*2+2*3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1*3+2*5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1*5+2*8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5256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1*1+3*1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1*1+3*2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1*2+3*3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1*3+3*5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1*5+3*8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7366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1*1+4*1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1*1+4*2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1*2+4*3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1*3+4*5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1*5+4*8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1789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1*1+5*1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1*1+5*2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1*2+5*3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1*3+5*5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1*5+5*8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2287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1*1+6*1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1*1+6*2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1*2+6*3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1*3+6*5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1*5+6*8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6648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1*1+7*1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1*1+7*2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1*2+7*3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1*3+7*5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1*5+7*8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6381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1*1+8*1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1*1+8*2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1*2+8*3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1*3+8*5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1*5+8*8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898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1*1+9*1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1*1+9*2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1*2+9*3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1*3+9*5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1*5+9*8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6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983F06B-4495-4D2D-8C3A-570A1AB9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477C6754-7337-4085-91E5-4A39EB81FB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9276620"/>
              </p:ext>
            </p:extLst>
          </p:nvPr>
        </p:nvGraphicFramePr>
        <p:xfrm>
          <a:off x="838200" y="1825624"/>
          <a:ext cx="10515600" cy="160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782395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6133785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390673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674267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664056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18066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090441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773544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82913435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1+0*x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0+1*x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1+1*x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1+2*x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2+3*x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3+5*x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5+8*x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8+13*x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9739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F0 =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51975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F1 = 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03193"/>
                  </a:ext>
                </a:extLst>
              </a:tr>
            </a:tbl>
          </a:graphicData>
        </a:graphic>
      </p:graphicFrame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C773E33B-B5CD-4561-8BE8-18EA19D2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19855"/>
            <a:ext cx="10515600" cy="2257107"/>
          </a:xfrm>
        </p:spPr>
        <p:txBody>
          <a:bodyPr/>
          <a:lstStyle/>
          <a:p>
            <a:r>
              <a:rPr lang="zh-TW" altLang="en-US" dirty="0"/>
              <a:t>可以發現 </a:t>
            </a:r>
            <a:r>
              <a:rPr lang="en-US" altLang="zh-TW" dirty="0"/>
              <a:t>F0 </a:t>
            </a:r>
            <a:r>
              <a:rPr lang="zh-TW" altLang="en-US" dirty="0"/>
              <a:t>與 </a:t>
            </a:r>
            <a:r>
              <a:rPr lang="en-US" altLang="zh-TW" dirty="0"/>
              <a:t>F1 </a:t>
            </a:r>
            <a:r>
              <a:rPr lang="zh-TW" altLang="en-US" dirty="0"/>
              <a:t>的參數序列似乎存在著一定規律</a:t>
            </a:r>
            <a:endParaRPr lang="en-US" altLang="zh-TW" dirty="0"/>
          </a:p>
          <a:p>
            <a:r>
              <a:rPr lang="zh-TW" altLang="en-US" dirty="0"/>
              <a:t>而且這個規律不就是狹義的費式數列嗎？！</a:t>
            </a:r>
            <a:endParaRPr lang="en-US" altLang="zh-TW" dirty="0"/>
          </a:p>
          <a:p>
            <a:r>
              <a:rPr lang="zh-TW" altLang="en-US" dirty="0"/>
              <a:t>也就是說如果能夠取得狹義的費式數列參數列表，我們就可以從 </a:t>
            </a:r>
            <a:r>
              <a:rPr lang="en-US" altLang="zh-TW" dirty="0" err="1"/>
              <a:t>Fn</a:t>
            </a:r>
            <a:r>
              <a:rPr lang="en-US" altLang="zh-TW" dirty="0"/>
              <a:t> </a:t>
            </a:r>
            <a:r>
              <a:rPr lang="zh-TW" altLang="en-US" dirty="0"/>
              <a:t>直接得知 </a:t>
            </a:r>
            <a:r>
              <a:rPr lang="en-US" altLang="zh-TW" dirty="0"/>
              <a:t>x </a:t>
            </a:r>
            <a:r>
              <a:rPr lang="zh-TW" altLang="en-US" dirty="0"/>
              <a:t>的值！</a:t>
            </a:r>
          </a:p>
        </p:txBody>
      </p:sp>
    </p:spTree>
    <p:extLst>
      <p:ext uri="{BB962C8B-B14F-4D97-AF65-F5344CB8AC3E}">
        <p14:creationId xmlns:p14="http://schemas.microsoft.com/office/powerpoint/2010/main" val="2593573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B60254C-409D-48D7-9AA6-42BAFD23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873AB5-1FE9-4305-8F4D-E6CB44AE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可以得到我們的算式 </a:t>
            </a:r>
            <a:r>
              <a:rPr lang="en-US" altLang="zh-TW" dirty="0"/>
              <a:t>x = (n-Fn-1)/</a:t>
            </a:r>
            <a:r>
              <a:rPr lang="en-US" altLang="zh-TW" dirty="0" err="1"/>
              <a:t>Fn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當 </a:t>
            </a:r>
            <a:r>
              <a:rPr lang="en-US" altLang="zh-TW" dirty="0" err="1"/>
              <a:t>Fn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Fn-1 </a:t>
            </a:r>
            <a:r>
              <a:rPr lang="zh-TW" altLang="en-US" dirty="0"/>
              <a:t>跟 </a:t>
            </a:r>
            <a:r>
              <a:rPr lang="en-US" altLang="zh-TW" dirty="0"/>
              <a:t>n </a:t>
            </a:r>
            <a:r>
              <a:rPr lang="zh-TW" altLang="en-US" dirty="0"/>
              <a:t>已知時，可以直接知道 </a:t>
            </a:r>
            <a:r>
              <a:rPr lang="en-US" altLang="zh-TW" dirty="0"/>
              <a:t>x </a:t>
            </a:r>
            <a:r>
              <a:rPr lang="zh-TW" altLang="en-US" dirty="0"/>
              <a:t>為多少</a:t>
            </a:r>
            <a:endParaRPr lang="en-US" altLang="zh-TW" dirty="0"/>
          </a:p>
          <a:p>
            <a:r>
              <a:rPr lang="zh-TW" altLang="en-US" dirty="0"/>
              <a:t>但是我們仍然不知道作為參數的費式數列需要建多長？</a:t>
            </a:r>
            <a:endParaRPr lang="en-US" altLang="zh-TW" dirty="0"/>
          </a:p>
          <a:p>
            <a:r>
              <a:rPr lang="zh-TW" altLang="en-US" dirty="0"/>
              <a:t>其實只要能夠覆蓋 </a:t>
            </a:r>
            <a:r>
              <a:rPr lang="en-US" altLang="zh-TW" dirty="0"/>
              <a:t>10^18 </a:t>
            </a:r>
            <a:r>
              <a:rPr lang="zh-TW" altLang="en-US" dirty="0"/>
              <a:t>就可以嚕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063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BF9CE-21AE-453A-9F85-31A85DA2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20BE55-E1E1-4362-844E-BAB44C2F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以下是費式數列的各項列表：</a:t>
            </a:r>
            <a:endParaRPr lang="en-US" altLang="zh-TW" dirty="0"/>
          </a:p>
          <a:p>
            <a:r>
              <a:rPr lang="en-US" altLang="zh-TW" dirty="0"/>
              <a:t>1, 1, 2, 3, 5, 8, 13, 21, 34, 55, 89, 144, 233, 377, 610, 987, 1597, 2584, 4181, 6765, 10946, 17711, 28657, 46368, 75025, 121393, 196418, 317811, 514229, 832040, 1346269, 2178309, 3524578, 5702887, 9227465, 14930352, 24157817, 39088169, 63245986, 102334155, 165580141, 267914296, 433494437, 701408733, 1134903170, 1836311903, 2971215073, 4807526976, 7778742049, 12586269025, 20365011074, 32951280099, 53316291173, 86267571272, 139583862445, 225851433717, 365435296162, 591286729879, 956722026041, 1548008755920, 2504730781961, 4052739537881, 6557470319842, 10610209857723, 17167680177565, 27777890035288, 44945570212853, 72723460248141, 117669030460994, 190392490709135, 308061521170129, 498454011879264, 806515533049393, 1304969544928657, 2111485077978050, 3416454622906707, 5527939700884757, 8944394323791464, 14472334024676221, 23416728348467685, 37889062373143906, 61305790721611591, 99194853094755497, 160500643816367088, 259695496911122585, 420196140727489673, 679891637638612258, 1100087778366101931</a:t>
            </a:r>
          </a:p>
        </p:txBody>
      </p:sp>
    </p:spTree>
    <p:extLst>
      <p:ext uri="{BB962C8B-B14F-4D97-AF65-F5344CB8AC3E}">
        <p14:creationId xmlns:p14="http://schemas.microsoft.com/office/powerpoint/2010/main" val="42689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1166F-849A-40A6-B510-8684CDDA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E2FF7-8E10-480F-84E9-DF8608BF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可以觀察到當費式數列在大約 </a:t>
            </a:r>
            <a:r>
              <a:rPr lang="en-US" altLang="zh-TW" dirty="0"/>
              <a:t>90</a:t>
            </a:r>
            <a:r>
              <a:rPr lang="zh-TW" altLang="en-US" dirty="0"/>
              <a:t>幾項就已經超越 </a:t>
            </a:r>
            <a:r>
              <a:rPr lang="en-US" altLang="zh-TW" dirty="0"/>
              <a:t>10^18</a:t>
            </a:r>
          </a:p>
          <a:p>
            <a:r>
              <a:rPr lang="zh-TW" altLang="en-US" dirty="0"/>
              <a:t>而我們的算式 </a:t>
            </a:r>
            <a:r>
              <a:rPr lang="en-US" altLang="zh-TW" dirty="0"/>
              <a:t>x = (n-Fn-1)/</a:t>
            </a:r>
            <a:r>
              <a:rPr lang="en-US" altLang="zh-TW" dirty="0" err="1"/>
              <a:t>Fn</a:t>
            </a:r>
            <a:r>
              <a:rPr lang="en-US" altLang="zh-TW" dirty="0"/>
              <a:t> </a:t>
            </a:r>
            <a:r>
              <a:rPr lang="zh-TW" altLang="en-US" dirty="0"/>
              <a:t>需要先保證 </a:t>
            </a:r>
            <a:r>
              <a:rPr lang="en-US" altLang="zh-TW" dirty="0"/>
              <a:t>n &gt;= Fn-1 </a:t>
            </a:r>
            <a:r>
              <a:rPr lang="zh-TW" altLang="en-US" dirty="0"/>
              <a:t>才能夠讓 </a:t>
            </a:r>
            <a:r>
              <a:rPr lang="en-US" altLang="zh-TW" dirty="0"/>
              <a:t>x </a:t>
            </a:r>
            <a:r>
              <a:rPr lang="zh-TW" altLang="en-US" dirty="0"/>
              <a:t>為非負整數就好</a:t>
            </a:r>
            <a:endParaRPr lang="en-US" altLang="zh-TW" dirty="0"/>
          </a:p>
          <a:p>
            <a:r>
              <a:rPr lang="zh-TW" altLang="en-US" dirty="0"/>
              <a:t>且因為當 </a:t>
            </a:r>
            <a:r>
              <a:rPr lang="en-US" altLang="zh-TW" dirty="0"/>
              <a:t>Fn-1 </a:t>
            </a:r>
            <a:r>
              <a:rPr lang="zh-TW" altLang="en-US" dirty="0"/>
              <a:t>與 </a:t>
            </a:r>
            <a:r>
              <a:rPr lang="en-US" altLang="zh-TW" dirty="0" err="1"/>
              <a:t>Fn</a:t>
            </a:r>
            <a:r>
              <a:rPr lang="en-US" altLang="zh-TW" dirty="0"/>
              <a:t> </a:t>
            </a:r>
            <a:r>
              <a:rPr lang="zh-TW" altLang="en-US" dirty="0"/>
              <a:t>皆越小的時候，會使 </a:t>
            </a:r>
            <a:r>
              <a:rPr lang="en-US" altLang="zh-TW" dirty="0"/>
              <a:t>x </a:t>
            </a:r>
            <a:r>
              <a:rPr lang="zh-TW" altLang="en-US" dirty="0"/>
              <a:t>越小，也就是題目要求的 </a:t>
            </a:r>
            <a:r>
              <a:rPr lang="en-US" altLang="zh-TW" dirty="0"/>
              <a:t>F1 </a:t>
            </a:r>
            <a:r>
              <a:rPr lang="zh-TW" altLang="en-US" dirty="0"/>
              <a:t>越小越好</a:t>
            </a:r>
            <a:endParaRPr lang="en-US" altLang="zh-TW" dirty="0"/>
          </a:p>
          <a:p>
            <a:r>
              <a:rPr lang="zh-TW" altLang="en-US" dirty="0"/>
              <a:t>所以我們需要從最後一個最大項開始找回來，如果都找不到適合的值就會落入最糟的狀況</a:t>
            </a:r>
            <a:endParaRPr lang="en-US" altLang="zh-TW" dirty="0"/>
          </a:p>
          <a:p>
            <a:r>
              <a:rPr lang="zh-TW" altLang="en-US" dirty="0"/>
              <a:t>最糟的狀況其實就是 </a:t>
            </a:r>
            <a:r>
              <a:rPr lang="en-US" altLang="zh-TW" dirty="0"/>
              <a:t>F1 = n-1 </a:t>
            </a:r>
            <a:r>
              <a:rPr lang="zh-TW" altLang="en-US" dirty="0"/>
              <a:t>時的 </a:t>
            </a:r>
            <a:r>
              <a:rPr lang="en-US" altLang="zh-TW" dirty="0"/>
              <a:t>F2 </a:t>
            </a:r>
            <a:r>
              <a:rPr lang="zh-TW" altLang="en-US" dirty="0"/>
              <a:t>項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1*1+1*x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16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0D5A-BA36-490C-9EFB-84661501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FE3739-7FC7-4E46-8480-9A905B5C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還有一個沒有討論的數列就是 </a:t>
            </a:r>
            <a:r>
              <a:rPr lang="en-US" altLang="zh-TW" dirty="0"/>
              <a:t>F1 = 0 </a:t>
            </a:r>
            <a:r>
              <a:rPr lang="zh-TW" altLang="en-US" dirty="0"/>
              <a:t>時，因為這個數列會先變大再變小</a:t>
            </a:r>
            <a:endParaRPr lang="en-US" altLang="zh-TW" dirty="0"/>
          </a:p>
          <a:p>
            <a:r>
              <a:rPr lang="zh-TW" altLang="en-US" dirty="0"/>
              <a:t>當遇到 </a:t>
            </a:r>
            <a:r>
              <a:rPr lang="en-US" altLang="zh-TW" dirty="0"/>
              <a:t>n = 0 </a:t>
            </a:r>
            <a:r>
              <a:rPr lang="zh-TW" altLang="en-US" dirty="0"/>
              <a:t>時掉到最糟狀況時會變成 </a:t>
            </a:r>
            <a:r>
              <a:rPr lang="en-US" altLang="zh-TW" dirty="0"/>
              <a:t>n-1 </a:t>
            </a:r>
            <a:r>
              <a:rPr lang="zh-TW" altLang="en-US" dirty="0"/>
              <a:t>也就是 </a:t>
            </a:r>
            <a:r>
              <a:rPr lang="en-US" altLang="zh-TW" dirty="0"/>
              <a:t>-1</a:t>
            </a:r>
            <a:r>
              <a:rPr lang="zh-TW" altLang="en-US" dirty="0"/>
              <a:t>，但是實際上答案是 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直接當作特殊狀況處理</a:t>
            </a:r>
          </a:p>
        </p:txBody>
      </p:sp>
    </p:spTree>
    <p:extLst>
      <p:ext uri="{BB962C8B-B14F-4D97-AF65-F5344CB8AC3E}">
        <p14:creationId xmlns:p14="http://schemas.microsoft.com/office/powerpoint/2010/main" val="18671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6A7D0-4C54-4A50-8E51-FB347262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13D9A-13A0-4980-8F5C-C1B4E606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先建立參數用的費式數列矩陣 </a:t>
            </a:r>
            <a:r>
              <a:rPr lang="en-US" altLang="zh-TW" dirty="0"/>
              <a:t>F </a:t>
            </a:r>
            <a:r>
              <a:rPr lang="zh-TW" altLang="en-US" dirty="0"/>
              <a:t>，起始值為 </a:t>
            </a:r>
            <a:r>
              <a:rPr lang="en-US" altLang="zh-TW" dirty="0"/>
              <a:t>F0 = 1 </a:t>
            </a:r>
            <a:r>
              <a:rPr lang="zh-TW" altLang="en-US" dirty="0"/>
              <a:t>與 </a:t>
            </a:r>
            <a:r>
              <a:rPr lang="en-US" altLang="zh-TW" dirty="0"/>
              <a:t>F1 = 2</a:t>
            </a:r>
            <a:r>
              <a:rPr lang="zh-TW" altLang="en-US" dirty="0"/>
              <a:t>，並且建立到 </a:t>
            </a:r>
            <a:r>
              <a:rPr lang="en-US" altLang="zh-TW" dirty="0"/>
              <a:t>10^18 </a:t>
            </a:r>
            <a:r>
              <a:rPr lang="zh-TW" altLang="en-US" dirty="0"/>
              <a:t>為止</a:t>
            </a:r>
            <a:endParaRPr lang="en-US" altLang="zh-TW" dirty="0"/>
          </a:p>
          <a:p>
            <a:r>
              <a:rPr lang="zh-TW" altLang="en-US" dirty="0"/>
              <a:t>開始讀入 </a:t>
            </a:r>
            <a:r>
              <a:rPr lang="en-US" altLang="zh-TW" dirty="0"/>
              <a:t>n </a:t>
            </a:r>
            <a:r>
              <a:rPr lang="zh-TW" altLang="en-US" dirty="0"/>
              <a:t>直到 </a:t>
            </a:r>
            <a:r>
              <a:rPr lang="en-US" altLang="zh-TW" dirty="0"/>
              <a:t>EOF</a:t>
            </a:r>
            <a:r>
              <a:rPr lang="zh-TW" altLang="en-US" dirty="0"/>
              <a:t>，若 </a:t>
            </a:r>
            <a:r>
              <a:rPr lang="en-US" altLang="zh-TW" dirty="0"/>
              <a:t>n = 0 </a:t>
            </a:r>
            <a:r>
              <a:rPr lang="zh-TW" altLang="en-US" dirty="0"/>
              <a:t>則直接輸出 </a:t>
            </a:r>
            <a:r>
              <a:rPr lang="en-US" altLang="zh-TW" dirty="0"/>
              <a:t>0</a:t>
            </a:r>
            <a:r>
              <a:rPr lang="zh-TW" altLang="en-US" dirty="0"/>
              <a:t>，反之為其他數字時，則從第 </a:t>
            </a:r>
            <a:r>
              <a:rPr lang="en-US" altLang="zh-TW" dirty="0"/>
              <a:t>85 </a:t>
            </a:r>
            <a:r>
              <a:rPr lang="zh-TW" altLang="en-US" dirty="0"/>
              <a:t>項</a:t>
            </a:r>
            <a:r>
              <a:rPr lang="en-US" altLang="zh-TW" dirty="0"/>
              <a:t>(</a:t>
            </a:r>
            <a:r>
              <a:rPr lang="zh-TW" altLang="en-US" dirty="0"/>
              <a:t>或者任意大於 </a:t>
            </a:r>
            <a:r>
              <a:rPr lang="en-US" altLang="zh-TW" dirty="0"/>
              <a:t>10^18</a:t>
            </a:r>
            <a:r>
              <a:rPr lang="zh-TW" altLang="en-US" dirty="0"/>
              <a:t> 的數字都可以</a:t>
            </a:r>
            <a:r>
              <a:rPr lang="en-US" altLang="zh-TW" dirty="0"/>
              <a:t>)</a:t>
            </a:r>
            <a:r>
              <a:rPr lang="zh-TW" altLang="en-US" dirty="0"/>
              <a:t>開始往回推，直到 </a:t>
            </a:r>
            <a:r>
              <a:rPr lang="en-US" altLang="zh-TW" dirty="0"/>
              <a:t>n</a:t>
            </a:r>
            <a:r>
              <a:rPr lang="zh-TW" altLang="en-US" dirty="0"/>
              <a:t> 大於 </a:t>
            </a:r>
            <a:r>
              <a:rPr lang="en-US" altLang="zh-TW" dirty="0"/>
              <a:t>0 </a:t>
            </a:r>
            <a:r>
              <a:rPr lang="zh-TW" altLang="en-US" dirty="0"/>
              <a:t>為止</a:t>
            </a:r>
            <a:endParaRPr lang="en-US" altLang="zh-TW" dirty="0"/>
          </a:p>
          <a:p>
            <a:r>
              <a:rPr lang="zh-TW" altLang="en-US" dirty="0"/>
              <a:t>先判斷 </a:t>
            </a:r>
            <a:r>
              <a:rPr lang="en-US" altLang="zh-TW" dirty="0"/>
              <a:t>n </a:t>
            </a:r>
            <a:r>
              <a:rPr lang="zh-TW" altLang="en-US" dirty="0"/>
              <a:t>是否大於等於 </a:t>
            </a:r>
            <a:r>
              <a:rPr lang="en-US" altLang="zh-TW" dirty="0"/>
              <a:t>Fn-1</a:t>
            </a:r>
            <a:r>
              <a:rPr lang="zh-TW" altLang="en-US" dirty="0"/>
              <a:t>，需要先是非負整數做除法才有意義</a:t>
            </a:r>
            <a:endParaRPr lang="en-US" altLang="zh-TW" dirty="0"/>
          </a:p>
          <a:p>
            <a:r>
              <a:rPr lang="zh-TW" altLang="en-US" dirty="0"/>
              <a:t>若 </a:t>
            </a:r>
            <a:r>
              <a:rPr lang="en-US" altLang="zh-TW" dirty="0"/>
              <a:t>n-Fn-1 </a:t>
            </a:r>
            <a:r>
              <a:rPr lang="zh-TW" altLang="en-US" dirty="0"/>
              <a:t>可以被 </a:t>
            </a:r>
            <a:r>
              <a:rPr lang="en-US" altLang="zh-TW" dirty="0" err="1"/>
              <a:t>Fn</a:t>
            </a:r>
            <a:r>
              <a:rPr lang="en-US" altLang="zh-TW" dirty="0"/>
              <a:t> </a:t>
            </a:r>
            <a:r>
              <a:rPr lang="zh-TW" altLang="en-US" dirty="0"/>
              <a:t>整除，則算出該 </a:t>
            </a:r>
            <a:r>
              <a:rPr lang="en-US" altLang="zh-TW" dirty="0"/>
              <a:t>F1 </a:t>
            </a:r>
            <a:r>
              <a:rPr lang="zh-TW" altLang="en-US" dirty="0"/>
              <a:t>為多少並輸出，就可以跳出迴圈</a:t>
            </a:r>
            <a:endParaRPr lang="en-US" altLang="zh-TW" dirty="0"/>
          </a:p>
          <a:p>
            <a:r>
              <a:rPr lang="zh-TW" altLang="en-US" dirty="0"/>
              <a:t>若 </a:t>
            </a:r>
            <a:r>
              <a:rPr lang="en-US" altLang="zh-TW" dirty="0" err="1"/>
              <a:t>Fn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en-US" altLang="zh-TW" dirty="0"/>
              <a:t> Fn-1 </a:t>
            </a:r>
            <a:r>
              <a:rPr lang="zh-TW" altLang="en-US" dirty="0"/>
              <a:t>跑到最後一組組合都沒有辦法整除</a:t>
            </a:r>
            <a:r>
              <a:rPr lang="en-US" altLang="zh-TW" dirty="0"/>
              <a:t>(</a:t>
            </a:r>
            <a:r>
              <a:rPr lang="zh-TW" altLang="en-US" dirty="0"/>
              <a:t>也就是 </a:t>
            </a:r>
            <a:r>
              <a:rPr lang="en-US" altLang="zh-TW" dirty="0"/>
              <a:t>index =</a:t>
            </a:r>
            <a:r>
              <a:rPr lang="zh-TW" altLang="en-US" dirty="0"/>
              <a:t> </a:t>
            </a:r>
            <a:r>
              <a:rPr lang="en-US" altLang="zh-TW" dirty="0"/>
              <a:t>0)</a:t>
            </a:r>
            <a:r>
              <a:rPr lang="zh-TW" altLang="en-US" dirty="0"/>
              <a:t>，則直接以最糟狀況處理，也就是輸出 </a:t>
            </a:r>
            <a:r>
              <a:rPr lang="en-US" altLang="zh-TW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08344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4FACBD-A958-4ACB-8677-27A5801C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13002 - the answer to life, the universe, and everything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8D68C8-A6A8-4282-9B82-7532858C0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難易度：★★★★★★★★★★</a:t>
            </a:r>
            <a:endParaRPr lang="en-US" altLang="zh-TW" dirty="0"/>
          </a:p>
          <a:p>
            <a:r>
              <a:rPr lang="zh-TW" altLang="en-US" dirty="0"/>
              <a:t>先備知識：前綴和</a:t>
            </a:r>
            <a:r>
              <a:rPr lang="en-US" altLang="zh-TW" dirty="0"/>
              <a:t>(?)</a:t>
            </a:r>
            <a:r>
              <a:rPr lang="zh-TW" altLang="en-US" dirty="0"/>
              <a:t>、費式數列</a:t>
            </a:r>
          </a:p>
        </p:txBody>
      </p:sp>
    </p:spTree>
    <p:extLst>
      <p:ext uri="{BB962C8B-B14F-4D97-AF65-F5344CB8AC3E}">
        <p14:creationId xmlns:p14="http://schemas.microsoft.com/office/powerpoint/2010/main" val="9158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3564E9-119D-462B-9998-9B4C0B44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76384ED-9B1A-4DEB-A500-2BF7FA7C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Knuckles </a:t>
            </a:r>
            <a:r>
              <a:rPr lang="zh-TW" altLang="en-US" dirty="0"/>
              <a:t>需要解一個謎題如下：</a:t>
            </a:r>
            <a:endParaRPr lang="en-US" altLang="zh-TW" dirty="0"/>
          </a:p>
          <a:p>
            <a:r>
              <a:rPr lang="zh-TW" altLang="en-US" dirty="0"/>
              <a:t>給定一個序列 </a:t>
            </a:r>
            <a:r>
              <a:rPr lang="en-US" altLang="zh-TW" dirty="0"/>
              <a:t>F</a:t>
            </a:r>
            <a:r>
              <a:rPr lang="zh-TW" altLang="en-US" dirty="0"/>
              <a:t>，</a:t>
            </a:r>
            <a:r>
              <a:rPr lang="en-US" altLang="zh-TW" dirty="0"/>
              <a:t>F0 = 1</a:t>
            </a:r>
            <a:r>
              <a:rPr lang="zh-TW" altLang="en-US" dirty="0"/>
              <a:t>、</a:t>
            </a:r>
            <a:r>
              <a:rPr lang="en-US" altLang="zh-TW" dirty="0"/>
              <a:t>Fi = Fi-1 + Fi-2 </a:t>
            </a:r>
            <a:r>
              <a:rPr lang="zh-TW" altLang="en-US" dirty="0"/>
              <a:t>與一個非負整數 </a:t>
            </a:r>
            <a:r>
              <a:rPr lang="en-US" altLang="zh-TW" dirty="0"/>
              <a:t>n</a:t>
            </a:r>
            <a:r>
              <a:rPr lang="zh-TW" altLang="en-US" dirty="0"/>
              <a:t>，他需要找到一個最小的 </a:t>
            </a:r>
            <a:r>
              <a:rPr lang="en-US" altLang="zh-TW" dirty="0"/>
              <a:t>F1</a:t>
            </a:r>
            <a:r>
              <a:rPr lang="zh-TW" altLang="en-US" dirty="0"/>
              <a:t> ，使得有一個適合的 </a:t>
            </a:r>
            <a:r>
              <a:rPr lang="en-US" altLang="zh-TW" dirty="0"/>
              <a:t>x</a:t>
            </a:r>
            <a:r>
              <a:rPr lang="zh-TW" altLang="en-US" dirty="0"/>
              <a:t> 讓 </a:t>
            </a:r>
            <a:r>
              <a:rPr lang="en-US" altLang="zh-TW" dirty="0" err="1"/>
              <a:t>Fx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成立</a:t>
            </a:r>
            <a:endParaRPr lang="en-US" altLang="zh-TW" dirty="0"/>
          </a:p>
          <a:p>
            <a:r>
              <a:rPr lang="zh-TW" altLang="en-US" dirty="0"/>
              <a:t>例如：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，則最小的 </a:t>
            </a:r>
            <a:r>
              <a:rPr lang="en-US" altLang="zh-TW" dirty="0"/>
              <a:t>F1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r>
              <a:rPr lang="zh-TW" altLang="en-US" dirty="0"/>
              <a:t>因為該 </a:t>
            </a:r>
            <a:r>
              <a:rPr lang="en-US" altLang="zh-TW" dirty="0"/>
              <a:t>F</a:t>
            </a:r>
            <a:r>
              <a:rPr lang="zh-TW" altLang="en-US" dirty="0"/>
              <a:t> 序列為 </a:t>
            </a:r>
            <a:r>
              <a:rPr lang="en-US" altLang="zh-TW" dirty="0"/>
              <a:t>&lt;1,</a:t>
            </a:r>
            <a:r>
              <a:rPr lang="zh-TW" altLang="en-US" dirty="0"/>
              <a:t> </a:t>
            </a:r>
            <a:r>
              <a:rPr lang="en-US" altLang="zh-TW" dirty="0"/>
              <a:t>6,</a:t>
            </a:r>
            <a:r>
              <a:rPr lang="zh-TW" altLang="en-US" dirty="0"/>
              <a:t> </a:t>
            </a:r>
            <a:r>
              <a:rPr lang="en-US" altLang="zh-TW" dirty="0"/>
              <a:t>7,</a:t>
            </a:r>
            <a:r>
              <a:rPr lang="zh-TW" altLang="en-US" dirty="0"/>
              <a:t> </a:t>
            </a:r>
            <a:r>
              <a:rPr lang="en-US" altLang="zh-TW" dirty="0"/>
              <a:t>13,</a:t>
            </a:r>
            <a:r>
              <a:rPr lang="zh-TW" altLang="en-US" dirty="0"/>
              <a:t> </a:t>
            </a:r>
            <a:r>
              <a:rPr lang="en-US" altLang="zh-TW" dirty="0"/>
              <a:t>20&gt;</a:t>
            </a:r>
            <a:r>
              <a:rPr lang="zh-TW" altLang="en-US" dirty="0"/>
              <a:t>，而 </a:t>
            </a:r>
            <a:r>
              <a:rPr lang="en-US" altLang="zh-TW" dirty="0"/>
              <a:t>F4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，並且我們無法找到一個更小的 </a:t>
            </a:r>
            <a:r>
              <a:rPr lang="en-US" altLang="zh-TW" dirty="0"/>
              <a:t>F1</a:t>
            </a:r>
            <a:r>
              <a:rPr lang="zh-TW" altLang="en-US" dirty="0"/>
              <a:t> 使得 </a:t>
            </a:r>
            <a:r>
              <a:rPr lang="en-US" altLang="zh-TW" dirty="0"/>
              <a:t>n</a:t>
            </a:r>
            <a:r>
              <a:rPr lang="zh-TW" altLang="en-US" dirty="0"/>
              <a:t> 出現在 </a:t>
            </a:r>
            <a:r>
              <a:rPr lang="en-US" altLang="zh-TW" dirty="0"/>
              <a:t>F</a:t>
            </a:r>
            <a:r>
              <a:rPr lang="zh-TW" altLang="en-US" dirty="0"/>
              <a:t> 序列之中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A3C94F-FD91-45D3-9EC0-80E5144F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6A5DC7-B5DD-42B1-84C3-9AE62CE75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輸入包含至多 </a:t>
            </a:r>
            <a:r>
              <a:rPr lang="en-US" altLang="zh-TW" dirty="0"/>
              <a:t>100</a:t>
            </a:r>
            <a:r>
              <a:rPr lang="zh-TW" altLang="en-US" dirty="0"/>
              <a:t> 筆測資，對於每筆測資僅有一個整數 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10^18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F2CFDF-E873-40D8-BD96-BE3A9CD24E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對於每筆測資，輸出一個整數，代表最小的非負整數 </a:t>
            </a:r>
            <a:r>
              <a:rPr lang="en-US" altLang="zh-TW" dirty="0"/>
              <a:t>F1</a:t>
            </a:r>
            <a:r>
              <a:rPr lang="zh-TW" altLang="en-US" dirty="0"/>
              <a:t>，且 </a:t>
            </a:r>
            <a:r>
              <a:rPr lang="en-US" altLang="zh-TW" dirty="0"/>
              <a:t>n</a:t>
            </a:r>
            <a:r>
              <a:rPr lang="zh-TW" altLang="en-US" dirty="0"/>
              <a:t> 會出現在 </a:t>
            </a:r>
            <a:r>
              <a:rPr lang="en-US" altLang="zh-TW" dirty="0"/>
              <a:t>F</a:t>
            </a:r>
            <a:r>
              <a:rPr lang="zh-TW" altLang="en-US" dirty="0"/>
              <a:t> 序列中</a:t>
            </a:r>
          </a:p>
        </p:txBody>
      </p:sp>
    </p:spTree>
    <p:extLst>
      <p:ext uri="{BB962C8B-B14F-4D97-AF65-F5344CB8AC3E}">
        <p14:creationId xmlns:p14="http://schemas.microsoft.com/office/powerpoint/2010/main" val="406532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E8E79-E60F-4246-BF6C-25FCB83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BCD4D-D7BA-44BB-AF10-AF197C128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20</a:t>
            </a:r>
          </a:p>
          <a:p>
            <a:r>
              <a:rPr lang="en-US" altLang="zh-TW" dirty="0"/>
              <a:t>2147483647</a:t>
            </a:r>
          </a:p>
          <a:p>
            <a:r>
              <a:rPr lang="en-US" altLang="zh-TW" dirty="0"/>
              <a:t>765237384630454014</a:t>
            </a:r>
          </a:p>
          <a:p>
            <a:r>
              <a:rPr lang="en-US" altLang="zh-TW" dirty="0"/>
              <a:t>554</a:t>
            </a:r>
          </a:p>
          <a:p>
            <a:r>
              <a:rPr lang="en-US" altLang="zh-TW" dirty="0"/>
              <a:t>1221305</a:t>
            </a:r>
          </a:p>
          <a:p>
            <a:r>
              <a:rPr lang="en-US" altLang="zh-TW" dirty="0"/>
              <a:t>48367341873</a:t>
            </a:r>
          </a:p>
          <a:p>
            <a:r>
              <a:rPr lang="en-US" altLang="zh-TW" dirty="0"/>
              <a:t>731652777315453</a:t>
            </a:r>
          </a:p>
          <a:p>
            <a:r>
              <a:rPr lang="en-US" altLang="zh-TW" dirty="0"/>
              <a:t>997974924660318991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13C256-20CF-4A38-8B30-4CE1FBD228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1073741823</a:t>
            </a:r>
          </a:p>
          <a:p>
            <a:r>
              <a:rPr lang="en-US" altLang="zh-TW" dirty="0"/>
              <a:t>765237384630454013</a:t>
            </a:r>
          </a:p>
          <a:p>
            <a:r>
              <a:rPr lang="en-US" altLang="zh-TW" dirty="0"/>
              <a:t>42</a:t>
            </a:r>
          </a:p>
          <a:p>
            <a:r>
              <a:rPr lang="en-US" altLang="zh-TW" dirty="0"/>
              <a:t>42</a:t>
            </a:r>
          </a:p>
          <a:p>
            <a:r>
              <a:rPr lang="en-US" altLang="zh-TW" dirty="0"/>
              <a:t>42</a:t>
            </a:r>
          </a:p>
          <a:p>
            <a:r>
              <a:rPr lang="en-US" altLang="zh-TW" dirty="0"/>
              <a:t>42</a:t>
            </a:r>
          </a:p>
          <a:p>
            <a:r>
              <a:rPr lang="en-US" altLang="zh-TW" dirty="0"/>
              <a:t>42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99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AC5EED5-EEAF-4D71-BFA7-AFE57EA9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TAs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1B734A-0996-451B-8185-825A0AA0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不要看到費式數列就想用矩陣快速冪，這題不需要這個也做得出來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https://acm.cs.nthu.edu.tw/problem/10322/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7D097B-A8EA-4142-AD05-B7D3799E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24588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39D3-A494-4D6C-820B-2A7C6673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0C41C8-5260-4869-AAEF-3BD763A791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78764449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674118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093376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7973932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3128595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8332917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7286794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8058528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883302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5046548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6969439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2239569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244109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33340224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1869369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0476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7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6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6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4647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7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3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D9E5EA7-7E6B-4353-A6AF-6769E298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Storming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F51205-3FFD-4592-8B9B-F7EDB446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由題目可見這個 </a:t>
            </a:r>
            <a:r>
              <a:rPr lang="en-US" altLang="zh-TW" dirty="0"/>
              <a:t>F</a:t>
            </a:r>
            <a:r>
              <a:rPr lang="zh-TW" altLang="en-US" dirty="0"/>
              <a:t> 序列很顯然是費式數列，且為遞迴關係式</a:t>
            </a:r>
            <a:endParaRPr lang="en-US" altLang="zh-TW" dirty="0"/>
          </a:p>
          <a:p>
            <a:r>
              <a:rPr lang="zh-TW" altLang="en-US" dirty="0"/>
              <a:t>因測資有高達 </a:t>
            </a:r>
            <a:r>
              <a:rPr lang="en-US" altLang="zh-TW" dirty="0"/>
              <a:t>100</a:t>
            </a:r>
            <a:r>
              <a:rPr lang="zh-TW" altLang="en-US" dirty="0"/>
              <a:t> 多筆，也就是需要先建立好 </a:t>
            </a:r>
            <a:r>
              <a:rPr lang="en-US" altLang="zh-TW" dirty="0"/>
              <a:t>n</a:t>
            </a:r>
            <a:r>
              <a:rPr lang="zh-TW" altLang="en-US" dirty="0"/>
              <a:t> 所有可能性的最小 </a:t>
            </a:r>
            <a:r>
              <a:rPr lang="en-US" altLang="zh-TW" dirty="0"/>
              <a:t>F1</a:t>
            </a:r>
            <a:r>
              <a:rPr lang="zh-TW" altLang="en-US" dirty="0"/>
              <a:t> 值</a:t>
            </a:r>
            <a:endParaRPr lang="en-US" altLang="zh-TW" dirty="0"/>
          </a:p>
          <a:p>
            <a:r>
              <a:rPr lang="zh-TW" altLang="en-US" dirty="0"/>
              <a:t>但是我們不可能在 </a:t>
            </a:r>
            <a:r>
              <a:rPr lang="en-US" altLang="zh-TW" dirty="0"/>
              <a:t>C</a:t>
            </a:r>
            <a:r>
              <a:rPr lang="zh-TW" altLang="en-US" dirty="0"/>
              <a:t> 語言建立一個高達 </a:t>
            </a:r>
            <a:r>
              <a:rPr lang="en-US" altLang="zh-TW" dirty="0"/>
              <a:t>10^18</a:t>
            </a:r>
            <a:r>
              <a:rPr lang="zh-TW" altLang="en-US" dirty="0"/>
              <a:t> 的陣列，這會讓記憶體高達 </a:t>
            </a:r>
            <a:r>
              <a:rPr lang="en-US" altLang="zh-TW" dirty="0"/>
              <a:t>4GB</a:t>
            </a:r>
            <a:r>
              <a:rPr lang="zh-TW" altLang="en-US" dirty="0"/>
              <a:t> 以上，已經超過 </a:t>
            </a:r>
            <a:r>
              <a:rPr lang="en-US" altLang="zh-TW" dirty="0"/>
              <a:t>32</a:t>
            </a:r>
            <a:r>
              <a:rPr lang="zh-TW" altLang="en-US" dirty="0"/>
              <a:t> 位元作業系統所能支撐的限度</a:t>
            </a:r>
            <a:endParaRPr lang="en-US" altLang="zh-TW" dirty="0"/>
          </a:p>
          <a:p>
            <a:r>
              <a:rPr lang="zh-TW" altLang="en-US" dirty="0"/>
              <a:t>使用前綴和？但是費式數列本身就是前綴和</a:t>
            </a:r>
            <a:r>
              <a:rPr lang="en-US" altLang="zh-TW" dirty="0"/>
              <a:t>XD</a:t>
            </a:r>
            <a:r>
              <a:rPr lang="zh-TW" altLang="en-US" dirty="0"/>
              <a:t>，且建表曠日廢時</a:t>
            </a:r>
            <a:endParaRPr lang="en-US" altLang="zh-TW" dirty="0"/>
          </a:p>
          <a:p>
            <a:r>
              <a:rPr lang="zh-TW" altLang="en-US" dirty="0"/>
              <a:t>沒有頭緒，那就先觀察其他人的耗時來決定需要用甚麼方法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377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2161</Words>
  <Application>Microsoft Office PowerPoint</Application>
  <PresentationFormat>寬螢幕</PresentationFormat>
  <Paragraphs>729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佈景主題</vt:lpstr>
      <vt:lpstr>計算機程式設計二 Bonus 1 挑戰題講解</vt:lpstr>
      <vt:lpstr>Overview</vt:lpstr>
      <vt:lpstr>13002 - the answer to life, the universe, and everything</vt:lpstr>
      <vt:lpstr>Description</vt:lpstr>
      <vt:lpstr>Input/Output</vt:lpstr>
      <vt:lpstr>Input/Output</vt:lpstr>
      <vt:lpstr>Hint by TAs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直到…你突然發現 拆 解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Brain Storming</vt:lpstr>
      <vt:lpstr>Design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Bonus 1 挑戰題講解</dc:title>
  <dc:creator>賴御誠</dc:creator>
  <cp:lastModifiedBy>賴御誠</cp:lastModifiedBy>
  <cp:revision>17</cp:revision>
  <dcterms:created xsi:type="dcterms:W3CDTF">2020-12-04T14:51:29Z</dcterms:created>
  <dcterms:modified xsi:type="dcterms:W3CDTF">2020-12-04T16:34:08Z</dcterms:modified>
</cp:coreProperties>
</file>