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2" r:id="rId14"/>
    <p:sldId id="270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57C004-577D-4C35-8674-A8F83D4E7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D2AA249-FEA0-46A3-812F-F9F6052B3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EF59BC-812D-4AD1-BDEB-93AB43B3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B2E6-CC39-464B-B2E7-8B2A1C7300E2}" type="datetimeFigureOut">
              <a:rPr lang="zh-TW" altLang="en-US" smtClean="0"/>
              <a:t>2020/10/9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AD94DE-01BC-4C37-8A2C-0B8B398B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A40EF4-5539-4439-9E9A-F86ED23B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11DA-FB63-43E5-BDF5-DF90504B6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51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B24176-9A9A-4008-A73C-52C1F83F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C0C69A-A5E0-4B00-BC75-8CB0C77FE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0AA479-A44C-4BDB-9CE7-EC8DF3A7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B2E6-CC39-464B-B2E7-8B2A1C7300E2}" type="datetimeFigureOut">
              <a:rPr lang="zh-TW" altLang="en-US" smtClean="0"/>
              <a:t>2020/10/9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6178C4-307A-4F43-82F6-F4183D06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707A20-134F-4A73-9E91-F30B128A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11DA-FB63-43E5-BDF5-DF90504B6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68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5344A1E-EFC7-4137-AD91-EA9891FCB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779E1F-CB24-4ABB-AC71-D14387B42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84C11C-F8A5-4DDD-8FF0-50EF884F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B2E6-CC39-464B-B2E7-8B2A1C7300E2}" type="datetimeFigureOut">
              <a:rPr lang="zh-TW" altLang="en-US" smtClean="0"/>
              <a:t>2020/10/9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867C1C-7811-4A83-96DE-245F639E9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2769AD-AD00-49A1-B51B-C7CAA548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11DA-FB63-43E5-BDF5-DF90504B6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27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A7818-B3F8-4B5D-A0D8-51891F20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04AB1E-CBB4-4C13-90E8-DE885CDF5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35FD13-93DE-40FD-B3E8-A20DCFF7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B2E6-CC39-464B-B2E7-8B2A1C7300E2}" type="datetimeFigureOut">
              <a:rPr lang="zh-TW" altLang="en-US" smtClean="0"/>
              <a:t>2020/10/9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0DCAC2-9426-4E48-8DF1-A447DF66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8F9D87-0D7A-49D6-8529-F4C3551D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11DA-FB63-43E5-BDF5-DF90504B6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91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ECA55-9620-40C6-A584-0B89E34D7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707ABD-8C00-4180-86A9-BC0B12B4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68AB1D-A887-4846-8DA1-AB0CDB56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B2E6-CC39-464B-B2E7-8B2A1C7300E2}" type="datetimeFigureOut">
              <a:rPr lang="zh-TW" altLang="en-US" smtClean="0"/>
              <a:t>2020/10/9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B409CA-F378-4DFE-BD28-45498920F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3622E1-082D-4CAE-A48D-DEF30E0B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11DA-FB63-43E5-BDF5-DF90504B6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93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62D985-F802-4D1A-B1C6-0802C573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538E07-A801-46B3-A6F3-C0304E0E8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201EC2-306E-4293-8F3F-C97DABB70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7ADFE5-1D8A-463C-81CC-7138C5E1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B2E6-CC39-464B-B2E7-8B2A1C7300E2}" type="datetimeFigureOut">
              <a:rPr lang="zh-TW" altLang="en-US" smtClean="0"/>
              <a:t>2020/10/9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A04BB4-2FAB-4D4D-89F6-FE92EF2F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E020B7-3DB9-41C5-B2A1-79EE6D2B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11DA-FB63-43E5-BDF5-DF90504B6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67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62EDD3-A3B9-4403-9E84-4274C8CD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AC280B-7B33-4264-9F32-5BB70A06D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943F7B-24DD-4FAC-8F01-BBC083436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2CB2573-254E-4729-957C-696EF1FBA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C76ADDD-CE27-4609-A69E-0E28C68C2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B2013FF-13DC-4427-B55C-CBEA7A55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B2E6-CC39-464B-B2E7-8B2A1C7300E2}" type="datetimeFigureOut">
              <a:rPr lang="zh-TW" altLang="en-US" smtClean="0"/>
              <a:t>2020/10/9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77DA8F-F4FF-43CA-BEFE-651D43EA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334A5B0-7A64-4875-89C4-5EA64886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11DA-FB63-43E5-BDF5-DF90504B6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82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020261-76E6-4350-97D9-A9444127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2629911-4028-4DF3-99CF-E1EC285DF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B2E6-CC39-464B-B2E7-8B2A1C7300E2}" type="datetimeFigureOut">
              <a:rPr lang="zh-TW" altLang="en-US" smtClean="0"/>
              <a:t>2020/10/9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3885A1-7858-4D18-A3BD-DB8683B3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3FD34F-92A6-40D8-9FA9-E5241E47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11DA-FB63-43E5-BDF5-DF90504B6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48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273142-231E-4FC2-A17C-02ED7173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B2E6-CC39-464B-B2E7-8B2A1C7300E2}" type="datetimeFigureOut">
              <a:rPr lang="zh-TW" altLang="en-US" smtClean="0"/>
              <a:t>2020/10/9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C7C9E4D-4AD0-4AC9-9B6B-C26DB6D30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2288D5-32D7-4B5F-981B-61C9E43C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11DA-FB63-43E5-BDF5-DF90504B6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75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4B4A7F-0D02-49FF-B616-953AD1635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B54D1E-D976-4B1A-82AF-52F1CE542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0B90D1-A2D4-4D99-8E9A-216C25973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B07F7C-2E93-4067-9360-4A54803B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B2E6-CC39-464B-B2E7-8B2A1C7300E2}" type="datetimeFigureOut">
              <a:rPr lang="zh-TW" altLang="en-US" smtClean="0"/>
              <a:t>2020/10/9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132BFE-6156-4802-82C7-DB31AE129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8BBB62-9997-446D-819E-B433C7AE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11DA-FB63-43E5-BDF5-DF90504B6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45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2218B0-6E0C-4A2F-A553-E03B76B07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3D2F229-AA19-421A-8A70-7DFE54068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57EA69-0D0A-4C8E-9584-3EC252CE2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83AF6E-7577-474F-BED9-377F28EC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B2E6-CC39-464B-B2E7-8B2A1C7300E2}" type="datetimeFigureOut">
              <a:rPr lang="zh-TW" altLang="en-US" smtClean="0"/>
              <a:t>2020/10/9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313556-7860-419C-9AE8-6F2E4892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C0E95F-027E-4CE9-A0F2-706816EF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11DA-FB63-43E5-BDF5-DF90504B6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21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7FC3B5D-181D-44D4-A70E-815D35529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943363-6E1C-47FA-A497-44ADDF9B8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70DB30-0700-4706-A4A3-F02E16188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9B2E6-CC39-464B-B2E7-8B2A1C7300E2}" type="datetimeFigureOut">
              <a:rPr lang="zh-TW" altLang="en-US" smtClean="0"/>
              <a:t>2020/10/9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635EDA-962F-498D-990D-5550BA6EC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8522A4-DF7A-4478-B3C6-017B8E1DD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E11DA-FB63-43E5-BDF5-DF90504B6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14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cm.cs.nthu.edu.tw/contest/211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B84055-029C-4E86-8844-D05D96C02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2842C0-6210-4FDB-B1FF-C14C92737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99037F2-4CAF-446B-90DB-1480B247A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28589C-AF3D-49CF-BD92-C1D1D2F53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844" y="1110000"/>
            <a:ext cx="10195740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9E472AD-BF2B-4715-B527-8CE7246D2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1485" y="1600200"/>
            <a:ext cx="8201552" cy="2295748"/>
          </a:xfrm>
        </p:spPr>
        <p:txBody>
          <a:bodyPr anchor="b">
            <a:normAutofit/>
          </a:bodyPr>
          <a:lstStyle/>
          <a:p>
            <a:r>
              <a:rPr lang="zh-TW" altLang="en-US" sz="4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計算機程式設計二</a:t>
            </a:r>
            <a:br>
              <a:rPr lang="en-US" altLang="zh-TW" sz="4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</a:br>
            <a:r>
              <a:rPr lang="en-US" altLang="zh-TW" sz="4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HW3 </a:t>
            </a:r>
            <a:r>
              <a:rPr lang="zh-TW" altLang="en-US" sz="4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講解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DD026D-53F7-4164-BE3B-D0779D9A1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1485" y="4067661"/>
            <a:ext cx="8201552" cy="1118764"/>
          </a:xfrm>
        </p:spPr>
        <p:txBody>
          <a:bodyPr anchor="t">
            <a:normAutofit/>
          </a:bodyPr>
          <a:lstStyle/>
          <a:p>
            <a:r>
              <a:rPr lang="en-US" altLang="zh-TW" sz="1700" dirty="0">
                <a:solidFill>
                  <a:schemeClr val="tx1">
                    <a:alpha val="70000"/>
                  </a:schemeClr>
                </a:solidFill>
                <a:latin typeface="jf金萱鮮摘2.2" panose="020B0300000000000000" pitchFamily="34" charset="-120"/>
                <a:ea typeface="jf金萱鮮摘2.2" panose="020B0300000000000000" pitchFamily="34" charset="-120"/>
              </a:rPr>
              <a:t>2115 - I2P(II)2020_Chen_HW3</a:t>
            </a:r>
          </a:p>
          <a:p>
            <a:r>
              <a:rPr lang="en-US" altLang="zh-TW" sz="1700" dirty="0">
                <a:solidFill>
                  <a:schemeClr val="tx1">
                    <a:alpha val="70000"/>
                  </a:schemeClr>
                </a:solidFill>
                <a:latin typeface="jf金萱鮮摘2.2" panose="020B0300000000000000" pitchFamily="34" charset="-120"/>
                <a:ea typeface="jf金萱鮮摘2.2" panose="020B0300000000000000" pitchFamily="34" charset="-120"/>
                <a:hlinkClick r:id="rId3"/>
              </a:rPr>
              <a:t>https://acm.cs.nthu.edu.tw/contest/2115/</a:t>
            </a:r>
            <a:endParaRPr lang="en-US" altLang="zh-TW" sz="1700" dirty="0">
              <a:solidFill>
                <a:schemeClr val="tx1">
                  <a:alpha val="70000"/>
                </a:schemeClr>
              </a:solidFill>
              <a:latin typeface="jf金萱鮮摘2.2" panose="020B0300000000000000" pitchFamily="34" charset="-120"/>
              <a:ea typeface="jf金萱鮮摘2.2" panose="020B0300000000000000" pitchFamily="34" charset="-120"/>
            </a:endParaRPr>
          </a:p>
          <a:p>
            <a:r>
              <a:rPr lang="zh-TW" altLang="en-US" sz="1700" dirty="0">
                <a:solidFill>
                  <a:schemeClr val="tx1">
                    <a:alpha val="70000"/>
                  </a:schemeClr>
                </a:solidFill>
                <a:latin typeface="jf金萱鮮摘2.2" panose="020B0300000000000000" pitchFamily="34" charset="-120"/>
                <a:ea typeface="jf金萱鮮摘2.2" panose="020B0300000000000000" pitchFamily="34" charset="-120"/>
              </a:rPr>
              <a:t>賴御誠　編著</a:t>
            </a:r>
          </a:p>
        </p:txBody>
      </p:sp>
    </p:spTree>
    <p:extLst>
      <p:ext uri="{BB962C8B-B14F-4D97-AF65-F5344CB8AC3E}">
        <p14:creationId xmlns:p14="http://schemas.microsoft.com/office/powerpoint/2010/main" val="3348981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015D7F-63A8-4ABB-8A20-7806C770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1A8D27-202B-4B8A-9DC2-137903454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332A719-8055-492B-9B72-3D654C09F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81162-7738-4BC8-BA5D-ADEFD7F2D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3042" y="-1044"/>
            <a:ext cx="6175647" cy="6859043"/>
          </a:xfrm>
          <a:prstGeom prst="rect">
            <a:avLst/>
          </a:prstGeom>
          <a:solidFill>
            <a:schemeClr val="bg1"/>
          </a:solidFill>
          <a:ln w="1206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9BB2C9-2282-41FE-A81F-B182FC7C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848" y="555128"/>
            <a:ext cx="5465463" cy="2226440"/>
          </a:xfrm>
        </p:spPr>
        <p:txBody>
          <a:bodyPr anchor="b">
            <a:normAutofit/>
          </a:bodyPr>
          <a:lstStyle/>
          <a:p>
            <a:pPr algn="r"/>
            <a:r>
              <a:rPr lang="en-US" altLang="zh-TW" sz="4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Output</a:t>
            </a:r>
            <a:endParaRPr lang="zh-TW" altLang="en-US" sz="4800" dirty="0">
              <a:latin typeface="jf金萱鮮摘2.2" panose="020B0300000000000000" pitchFamily="34" charset="-120"/>
              <a:ea typeface="jf金萱鮮摘2.2" panose="020B03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D76A90-AACD-4A19-8D7A-E362B1E4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848" y="2959729"/>
            <a:ext cx="5465463" cy="3341075"/>
          </a:xfrm>
        </p:spPr>
        <p:txBody>
          <a:bodyPr anchor="t">
            <a:normAutofit/>
          </a:bodyPr>
          <a:lstStyle/>
          <a:p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輸出 </a:t>
            </a:r>
            <a:r>
              <a:rPr lang="en-US" altLang="zh-TW" sz="1800" b="0" i="0" dirty="0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F</a:t>
            </a:r>
            <a:r>
              <a:rPr lang="en-US" altLang="zh-TW" sz="1800" b="0" i="0" baseline="-25000" dirty="0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i</a:t>
            </a:r>
            <a:r>
              <a:rPr lang="en-US" altLang="zh-TW" sz="1800" b="0" i="0" dirty="0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.</a:t>
            </a:r>
          </a:p>
          <a:p>
            <a:r>
              <a:rPr lang="zh-TW" altLang="en-US" sz="1800" b="0" i="0" dirty="0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由於結果可能很大，所以需要 </a:t>
            </a:r>
            <a:r>
              <a:rPr lang="en-US" altLang="zh-TW" sz="1800" b="0" i="0" dirty="0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mod 10</a:t>
            </a:r>
            <a:r>
              <a:rPr lang="en-US" altLang="zh-TW" sz="1800" b="0" i="0" baseline="30000" dirty="0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9</a:t>
            </a:r>
            <a:r>
              <a:rPr lang="en-US" altLang="zh-TW" sz="1800" b="0" i="0" dirty="0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+7</a:t>
            </a:r>
            <a:r>
              <a:rPr lang="zh-TW" altLang="en-US" sz="1800" b="0" i="0" dirty="0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，也就是 </a:t>
            </a:r>
            <a:r>
              <a:rPr lang="en-US" altLang="zh-TW" sz="1800" b="0" i="0" dirty="0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F</a:t>
            </a:r>
            <a:r>
              <a:rPr lang="en-US" altLang="zh-TW" sz="1800" b="0" i="0" baseline="-25000" dirty="0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i</a:t>
            </a:r>
            <a:r>
              <a:rPr lang="en-US" altLang="zh-TW" sz="1800" b="0" i="0" dirty="0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 % (10</a:t>
            </a:r>
            <a:r>
              <a:rPr lang="en-US" altLang="zh-TW" sz="1800" b="0" i="0" baseline="30000" dirty="0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9</a:t>
            </a:r>
            <a:r>
              <a:rPr lang="en-US" altLang="zh-TW" sz="1800" b="0" i="0" dirty="0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+7).</a:t>
            </a:r>
          </a:p>
          <a:p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每行都要換行</a:t>
            </a:r>
            <a:endParaRPr lang="en-US" altLang="zh-TW" sz="1800" b="0" i="0" dirty="0">
              <a:effectLst/>
              <a:latin typeface="jf金萱鮮摘2.2" panose="020B0300000000000000" pitchFamily="34" charset="-120"/>
              <a:ea typeface="jf金萱鮮摘2.2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2114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10A79A-00C9-498C-B402-09983D478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516C1EB-8D62-4BF0-92B5-02E6AE43B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737E5B8-8F31-4942-B159-B213C4D6D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8F530DA-C7D1-4968-8F8A-8700C2BB2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745696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24B0C3EF-1C96-47AC-B7EC-FDEEB4AE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3508940"/>
            <a:ext cx="6180250" cy="2228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4800" kern="1200" dirty="0">
                <a:solidFill>
                  <a:schemeClr val="tx1"/>
                </a:solidFill>
                <a:latin typeface="jf金萱鮮摘2.2" panose="020B0300000000000000" pitchFamily="34" charset="-120"/>
                <a:ea typeface="jf金萱鮮摘2.2" panose="020B0300000000000000" pitchFamily="34" charset="-120"/>
              </a:rPr>
              <a:t>12371 - Crazy give head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D4D744EA-23E2-4CE7-A857-C5B2715DD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8181" y="1837370"/>
            <a:ext cx="6180250" cy="14954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2000" kern="1200" dirty="0">
                <a:solidFill>
                  <a:schemeClr val="tx1">
                    <a:alpha val="70000"/>
                  </a:schemeClr>
                </a:solidFill>
                <a:latin typeface="jf金萱鮮摘2.2" panose="020B0300000000000000" pitchFamily="34" charset="-120"/>
                <a:ea typeface="jf金萱鮮摘2.2" panose="020B0300000000000000" pitchFamily="34" charset="-120"/>
              </a:rPr>
              <a:t>難易度：★★★☆☆</a:t>
            </a:r>
          </a:p>
        </p:txBody>
      </p:sp>
    </p:spTree>
    <p:extLst>
      <p:ext uri="{BB962C8B-B14F-4D97-AF65-F5344CB8AC3E}">
        <p14:creationId xmlns:p14="http://schemas.microsoft.com/office/powerpoint/2010/main" val="834758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CCA929-7A61-4313-8A90-619CDF425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250F98-AE57-452A-8B22-1B78911F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464315C-FCA9-40FE-892E-D4A5B3A5B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F9520B-E0CD-4FA7-91B5-7DC36B606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5195"/>
            <a:ext cx="12192000" cy="5389511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B4FBD42-9AA1-42A9-9D4B-C51789479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5" y="1084729"/>
            <a:ext cx="9994378" cy="2254026"/>
          </a:xfrm>
        </p:spPr>
        <p:txBody>
          <a:bodyPr anchor="b">
            <a:normAutofit/>
          </a:bodyPr>
          <a:lstStyle/>
          <a:p>
            <a:r>
              <a:rPr lang="en-US" altLang="zh-TW" sz="4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Description</a:t>
            </a:r>
            <a:endParaRPr lang="zh-TW" altLang="en-US" sz="4800" dirty="0">
              <a:latin typeface="jf金萱鮮摘2.2" panose="020B0300000000000000" pitchFamily="34" charset="-120"/>
              <a:ea typeface="jf金萱鮮摘2.2" panose="020B0300000000000000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9575FFA-0FC6-4223-A1C9-F09D1AEDD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5" y="3514855"/>
            <a:ext cx="9994378" cy="2258415"/>
          </a:xfrm>
        </p:spPr>
        <p:txBody>
          <a:bodyPr anchor="t">
            <a:normAutofit/>
          </a:bodyPr>
          <a:lstStyle/>
          <a:p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給定一個長字串 </a:t>
            </a:r>
            <a:r>
              <a:rPr lang="en-US" altLang="zh-TW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S</a:t>
            </a:r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 與一個短字串 </a:t>
            </a:r>
            <a:r>
              <a:rPr lang="en-US" altLang="zh-TW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p</a:t>
            </a:r>
          </a:p>
          <a:p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接著會給定 </a:t>
            </a:r>
            <a:r>
              <a:rPr lang="en-US" altLang="zh-TW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q </a:t>
            </a:r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個指令，每個指令會給定範圍從 </a:t>
            </a:r>
            <a:r>
              <a:rPr lang="en-US" altLang="zh-TW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a </a:t>
            </a:r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到 </a:t>
            </a:r>
            <a:r>
              <a:rPr lang="en-US" altLang="zh-TW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b</a:t>
            </a:r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，回傳每個指令 </a:t>
            </a:r>
            <a:r>
              <a:rPr lang="en-US" altLang="zh-TW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p </a:t>
            </a:r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字串出現的次數</a:t>
            </a:r>
            <a:endParaRPr lang="en-US" altLang="zh-TW" sz="1800" dirty="0">
              <a:latin typeface="jf金萱鮮摘2.2" panose="020B0300000000000000" pitchFamily="34" charset="-120"/>
              <a:ea typeface="jf金萱鮮摘2.2" panose="020B0300000000000000" pitchFamily="34" charset="-120"/>
            </a:endParaRPr>
          </a:p>
          <a:p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請找出這些指令中 </a:t>
            </a:r>
            <a:r>
              <a:rPr lang="en-US" altLang="zh-TW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p</a:t>
            </a:r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 字串出現次數最多的值</a:t>
            </a:r>
            <a:endParaRPr lang="en-US" altLang="zh-TW" sz="1800" dirty="0">
              <a:latin typeface="jf金萱鮮摘2.2" panose="020B0300000000000000" pitchFamily="34" charset="-120"/>
              <a:ea typeface="jf金萱鮮摘2.2" panose="020B0300000000000000" pitchFamily="34" charset="-120"/>
            </a:endParaRPr>
          </a:p>
          <a:p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注意：</a:t>
            </a:r>
            <a:r>
              <a:rPr lang="en-US" altLang="zh-TW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Index </a:t>
            </a:r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從 </a:t>
            </a:r>
            <a:r>
              <a:rPr lang="en-US" altLang="zh-TW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1 </a:t>
            </a:r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開始</a:t>
            </a:r>
          </a:p>
        </p:txBody>
      </p:sp>
    </p:spTree>
    <p:extLst>
      <p:ext uri="{BB962C8B-B14F-4D97-AF65-F5344CB8AC3E}">
        <p14:creationId xmlns:p14="http://schemas.microsoft.com/office/powerpoint/2010/main" val="2941406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CCA929-7A61-4313-8A90-619CDF425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250F98-AE57-452A-8B22-1B78911F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464315C-FCA9-40FE-892E-D4A5B3A5B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F9520B-E0CD-4FA7-91B5-7DC36B606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5195"/>
            <a:ext cx="12192000" cy="5389511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B4FBD42-9AA1-42A9-9D4B-C51789479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5" y="1084729"/>
            <a:ext cx="9994378" cy="2254026"/>
          </a:xfrm>
        </p:spPr>
        <p:txBody>
          <a:bodyPr anchor="b">
            <a:normAutofit/>
          </a:bodyPr>
          <a:lstStyle/>
          <a:p>
            <a:r>
              <a:rPr lang="en-US" altLang="zh-TW" sz="4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Description</a:t>
            </a:r>
            <a:endParaRPr lang="zh-TW" altLang="en-US" sz="4800" dirty="0">
              <a:latin typeface="jf金萱鮮摘2.2" panose="020B0300000000000000" pitchFamily="34" charset="-120"/>
              <a:ea typeface="jf金萱鮮摘2.2" panose="020B0300000000000000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9575FFA-0FC6-4223-A1C9-F09D1AEDD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5" y="3514855"/>
            <a:ext cx="9994378" cy="2258415"/>
          </a:xfrm>
        </p:spPr>
        <p:txBody>
          <a:bodyPr anchor="t">
            <a:normAutofit/>
          </a:bodyPr>
          <a:lstStyle/>
          <a:p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提示：當你使用前綴和建構出現次數的，使用先檢查 </a:t>
            </a:r>
            <a:r>
              <a:rPr lang="en-US" altLang="zh-TW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p[0] </a:t>
            </a:r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再一一比對後面的字元時，會遇到一個問題就是在區間 </a:t>
            </a:r>
            <a:r>
              <a:rPr lang="en-US" altLang="zh-TW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L</a:t>
            </a:r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 </a:t>
            </a:r>
            <a:r>
              <a:rPr lang="en-US" altLang="zh-TW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R </a:t>
            </a:r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有部分的字串 </a:t>
            </a:r>
            <a:r>
              <a:rPr lang="en-US" altLang="zh-TW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p </a:t>
            </a:r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被切掉</a:t>
            </a:r>
            <a:endParaRPr lang="en-US" altLang="zh-TW" sz="1800" dirty="0">
              <a:latin typeface="jf金萱鮮摘2.2" panose="020B0300000000000000" pitchFamily="34" charset="-120"/>
              <a:ea typeface="jf金萱鮮摘2.2" panose="020B0300000000000000" pitchFamily="34" charset="-120"/>
            </a:endParaRPr>
          </a:p>
          <a:p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若我們想要避免這個問題，則可以想像一下字串 </a:t>
            </a:r>
            <a:r>
              <a:rPr lang="en-US" altLang="zh-TW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p </a:t>
            </a:r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被切掉必發生在 </a:t>
            </a:r>
            <a:r>
              <a:rPr lang="en-US" altLang="zh-TW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(R-length(p)+2, R)</a:t>
            </a:r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，也就是說我們只需要考慮 </a:t>
            </a:r>
            <a:r>
              <a:rPr lang="en-US" altLang="zh-TW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(L,R-length(p)+1)</a:t>
            </a:r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 </a:t>
            </a:r>
            <a:endParaRPr lang="en-US" altLang="zh-TW" sz="1800" dirty="0">
              <a:latin typeface="jf金萱鮮摘2.2" panose="020B0300000000000000" pitchFamily="34" charset="-120"/>
              <a:ea typeface="jf金萱鮮摘2.2" panose="020B0300000000000000" pitchFamily="34" charset="-120"/>
            </a:endParaRPr>
          </a:p>
          <a:p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也就是說我們可以把前綴和用 </a:t>
            </a:r>
            <a:r>
              <a:rPr lang="pt-BR" altLang="zh-TW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prefix[ R-length(p)+1 ] - prefix[ L-1 ]</a:t>
            </a:r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 來解即可</a:t>
            </a:r>
            <a:endParaRPr lang="en-US" altLang="zh-TW" sz="1800" dirty="0">
              <a:latin typeface="jf金萱鮮摘2.2" panose="020B0300000000000000" pitchFamily="34" charset="-120"/>
              <a:ea typeface="jf金萱鮮摘2.2" panose="020B0300000000000000" pitchFamily="34" charset="-120"/>
            </a:endParaRPr>
          </a:p>
          <a:p>
            <a:endParaRPr lang="zh-TW" altLang="en-US" sz="1800" dirty="0">
              <a:latin typeface="jf金萱鮮摘2.2" panose="020B0300000000000000" pitchFamily="34" charset="-120"/>
              <a:ea typeface="jf金萱鮮摘2.2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6730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21050B-D85A-4CC6-94EC-450D24F1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720EDA-E218-43A9-8817-08F09F4DB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87C4F29-0DC4-4901-A2FD-7C88889E6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81162-7738-4BC8-BA5D-ADEFD7F2D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083" y="-1044"/>
            <a:ext cx="6432966" cy="6859043"/>
          </a:xfrm>
          <a:prstGeom prst="rect">
            <a:avLst/>
          </a:prstGeom>
          <a:solidFill>
            <a:schemeClr val="bg1"/>
          </a:solidFill>
          <a:ln w="1206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BE448CD-7377-4FE5-895A-CB1781C9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439" y="552810"/>
            <a:ext cx="5448255" cy="2228759"/>
          </a:xfrm>
        </p:spPr>
        <p:txBody>
          <a:bodyPr anchor="b">
            <a:normAutofit/>
          </a:bodyPr>
          <a:lstStyle/>
          <a:p>
            <a:r>
              <a:rPr lang="en-US" altLang="zh-TW" sz="4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Input</a:t>
            </a:r>
            <a:endParaRPr lang="zh-TW" altLang="en-US" sz="4800" dirty="0">
              <a:latin typeface="jf金萱鮮摘2.2" panose="020B0300000000000000" pitchFamily="34" charset="-120"/>
              <a:ea typeface="jf金萱鮮摘2.2" panose="020B03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1B8CF6-6328-4560-BE31-CE5CA1F4E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439" y="2959729"/>
            <a:ext cx="5448255" cy="3341075"/>
          </a:xfrm>
        </p:spPr>
        <p:txBody>
          <a:bodyPr anchor="t">
            <a:normAutofit/>
          </a:bodyPr>
          <a:lstStyle/>
          <a:p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輸入截止於 </a:t>
            </a:r>
            <a:r>
              <a:rPr lang="en-US" altLang="zh-TW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EOF</a:t>
            </a:r>
          </a:p>
          <a:p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每個測資都有一個字串 </a:t>
            </a:r>
            <a:r>
              <a:rPr lang="en-US" altLang="zh-TW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S(1&lt;= </a:t>
            </a:r>
            <a:r>
              <a:rPr lang="en-US" altLang="zh-TW" sz="1800" dirty="0" err="1">
                <a:latin typeface="jf金萱鮮摘2.2" panose="020B0300000000000000" pitchFamily="34" charset="-120"/>
                <a:ea typeface="jf金萱鮮摘2.2" panose="020B0300000000000000" pitchFamily="34" charset="-120"/>
              </a:rPr>
              <a:t>strlen</a:t>
            </a:r>
            <a:r>
              <a:rPr lang="en-US" altLang="zh-TW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(S) &lt;= 1000)</a:t>
            </a:r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與字串 </a:t>
            </a:r>
            <a:r>
              <a:rPr lang="en-US" altLang="zh-TW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p(1&lt;= </a:t>
            </a:r>
            <a:r>
              <a:rPr lang="en-US" altLang="zh-TW" sz="1800" dirty="0" err="1">
                <a:latin typeface="jf金萱鮮摘2.2" panose="020B0300000000000000" pitchFamily="34" charset="-120"/>
                <a:ea typeface="jf金萱鮮摘2.2" panose="020B0300000000000000" pitchFamily="34" charset="-120"/>
              </a:rPr>
              <a:t>strlen</a:t>
            </a:r>
            <a:r>
              <a:rPr lang="en-US" altLang="zh-TW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(q)&lt;=1000)</a:t>
            </a:r>
          </a:p>
          <a:p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第二行包含一個 </a:t>
            </a:r>
            <a:r>
              <a:rPr lang="en-US" altLang="zh-TW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q(1 &lt;= q &lt;= 200000)</a:t>
            </a:r>
          </a:p>
          <a:p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接下來 </a:t>
            </a:r>
            <a:r>
              <a:rPr lang="en-US" altLang="zh-TW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q </a:t>
            </a:r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行包含範圍 </a:t>
            </a:r>
            <a:r>
              <a:rPr lang="en-US" altLang="zh-TW" sz="1800" dirty="0" err="1">
                <a:latin typeface="jf金萱鮮摘2.2" panose="020B0300000000000000" pitchFamily="34" charset="-120"/>
                <a:ea typeface="jf金萱鮮摘2.2" panose="020B0300000000000000" pitchFamily="34" charset="-120"/>
              </a:rPr>
              <a:t>a,b</a:t>
            </a:r>
            <a:r>
              <a:rPr lang="en-US" altLang="zh-TW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(1&lt;= </a:t>
            </a:r>
            <a:r>
              <a:rPr lang="en-US" altLang="zh-TW" sz="1800" dirty="0" err="1">
                <a:latin typeface="jf金萱鮮摘2.2" panose="020B0300000000000000" pitchFamily="34" charset="-120"/>
                <a:ea typeface="jf金萱鮮摘2.2" panose="020B0300000000000000" pitchFamily="34" charset="-120"/>
              </a:rPr>
              <a:t>a,b</a:t>
            </a:r>
            <a:r>
              <a:rPr lang="en-US" altLang="zh-TW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 &lt;= </a:t>
            </a:r>
            <a:r>
              <a:rPr lang="en-US" altLang="zh-TW" sz="1800" dirty="0" err="1">
                <a:latin typeface="jf金萱鮮摘2.2" panose="020B0300000000000000" pitchFamily="34" charset="-120"/>
                <a:ea typeface="jf金萱鮮摘2.2" panose="020B0300000000000000" pitchFamily="34" charset="-120"/>
              </a:rPr>
              <a:t>strlen</a:t>
            </a:r>
            <a:r>
              <a:rPr lang="en-US" altLang="zh-TW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(S))</a:t>
            </a:r>
          </a:p>
        </p:txBody>
      </p:sp>
    </p:spTree>
    <p:extLst>
      <p:ext uri="{BB962C8B-B14F-4D97-AF65-F5344CB8AC3E}">
        <p14:creationId xmlns:p14="http://schemas.microsoft.com/office/powerpoint/2010/main" val="2805411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015D7F-63A8-4ABB-8A20-7806C770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1A8D27-202B-4B8A-9DC2-137903454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332A719-8055-492B-9B72-3D654C09F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81162-7738-4BC8-BA5D-ADEFD7F2D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3042" y="-1044"/>
            <a:ext cx="6175647" cy="6859043"/>
          </a:xfrm>
          <a:prstGeom prst="rect">
            <a:avLst/>
          </a:prstGeom>
          <a:solidFill>
            <a:schemeClr val="bg1"/>
          </a:solidFill>
          <a:ln w="1206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9BB2C9-2282-41FE-A81F-B182FC7C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848" y="555128"/>
            <a:ext cx="5465463" cy="2226440"/>
          </a:xfrm>
        </p:spPr>
        <p:txBody>
          <a:bodyPr anchor="b">
            <a:normAutofit/>
          </a:bodyPr>
          <a:lstStyle/>
          <a:p>
            <a:pPr algn="r"/>
            <a:r>
              <a:rPr lang="en-US" altLang="zh-TW" sz="4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Output</a:t>
            </a:r>
            <a:endParaRPr lang="zh-TW" altLang="en-US" sz="4800" dirty="0">
              <a:latin typeface="jf金萱鮮摘2.2" panose="020B0300000000000000" pitchFamily="34" charset="-120"/>
              <a:ea typeface="jf金萱鮮摘2.2" panose="020B03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D76A90-AACD-4A19-8D7A-E362B1E4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848" y="2959729"/>
            <a:ext cx="5465463" cy="3341075"/>
          </a:xfrm>
        </p:spPr>
        <p:txBody>
          <a:bodyPr anchor="t">
            <a:normAutofit/>
          </a:bodyPr>
          <a:lstStyle/>
          <a:p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輸出最大的重複出現次數</a:t>
            </a:r>
            <a:endParaRPr lang="en-US" altLang="zh-TW" sz="1800" dirty="0">
              <a:latin typeface="jf金萱鮮摘2.2" panose="020B0300000000000000" pitchFamily="34" charset="-120"/>
              <a:ea typeface="jf金萱鮮摘2.2" panose="020B0300000000000000" pitchFamily="34" charset="-120"/>
            </a:endParaRPr>
          </a:p>
          <a:p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記得要換行</a:t>
            </a:r>
            <a:endParaRPr lang="en-US" altLang="zh-TW" sz="1800" dirty="0">
              <a:latin typeface="jf金萱鮮摘2.2" panose="020B0300000000000000" pitchFamily="34" charset="-120"/>
              <a:ea typeface="jf金萱鮮摘2.2" panose="020B0300000000000000" pitchFamily="34" charset="-120"/>
            </a:endParaRPr>
          </a:p>
          <a:p>
            <a:endParaRPr lang="en-US" altLang="zh-TW" sz="1800" b="0" i="0" dirty="0">
              <a:effectLst/>
              <a:latin typeface="jf金萱鮮摘2.2" panose="020B0300000000000000" pitchFamily="34" charset="-120"/>
              <a:ea typeface="jf金萱鮮摘2.2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926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C7465CB2-E160-4D8E-B8B3-B7AFCAFC5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24">
            <a:extLst>
              <a:ext uri="{FF2B5EF4-FFF2-40B4-BE49-F238E27FC236}">
                <a16:creationId xmlns:a16="http://schemas.microsoft.com/office/drawing/2014/main" id="{BF79C704-FD27-4BBA-A751-4A80EDB17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34" name="Rectangle 26">
            <a:extLst>
              <a:ext uri="{FF2B5EF4-FFF2-40B4-BE49-F238E27FC236}">
                <a16:creationId xmlns:a16="http://schemas.microsoft.com/office/drawing/2014/main" id="{1A8FFABF-F1A6-4C80-A0A6-29F3162FE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ED4C1E4B-EA97-41D4-855C-680107905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844" y="1110000"/>
            <a:ext cx="10195740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0556AF0-81FB-43B1-91CC-B4B2D483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793" y="1468583"/>
            <a:ext cx="4074820" cy="3900512"/>
          </a:xfrm>
        </p:spPr>
        <p:txBody>
          <a:bodyPr anchor="t">
            <a:normAutofit/>
          </a:bodyPr>
          <a:lstStyle/>
          <a:p>
            <a:r>
              <a:rPr lang="en-US" altLang="zh-TW" sz="4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Overview</a:t>
            </a:r>
            <a:endParaRPr lang="zh-TW" altLang="en-US" sz="4800" dirty="0">
              <a:latin typeface="jf金萱鮮摘2.2" panose="020B0300000000000000" pitchFamily="34" charset="-120"/>
              <a:ea typeface="jf金萱鮮摘2.2" panose="020B03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853AE7-AE4D-4F01-B75E-6E63B4BE5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563" y="1468583"/>
            <a:ext cx="5025928" cy="3911679"/>
          </a:xfrm>
        </p:spPr>
        <p:txBody>
          <a:bodyPr anchor="b">
            <a:normAutofit/>
          </a:bodyPr>
          <a:lstStyle/>
          <a:p>
            <a:r>
              <a:rPr lang="en-US" altLang="zh-TW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12219	Uncle Huang Points Tutor</a:t>
            </a:r>
          </a:p>
          <a:p>
            <a:r>
              <a:rPr lang="en-US" altLang="zh-TW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12241	Restaurants in Hsinchu	</a:t>
            </a:r>
          </a:p>
          <a:p>
            <a:r>
              <a:rPr lang="en-US" altLang="zh-TW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12371	Crazy give head</a:t>
            </a:r>
            <a:endParaRPr lang="zh-TW" altLang="en-US" sz="1800" dirty="0">
              <a:latin typeface="jf金萱鮮摘2.2" panose="020B0300000000000000" pitchFamily="34" charset="-120"/>
              <a:ea typeface="jf金萱鮮摘2.2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610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10A79A-00C9-498C-B402-09983D478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15">
            <a:extLst>
              <a:ext uri="{FF2B5EF4-FFF2-40B4-BE49-F238E27FC236}">
                <a16:creationId xmlns:a16="http://schemas.microsoft.com/office/drawing/2014/main" id="{5516C1EB-8D62-4BF0-92B5-02E6AE43B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737E5B8-8F31-4942-B159-B213C4D6D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F530DA-C7D1-4968-8F8A-8700C2BB2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745696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24B0C3EF-1C96-47AC-B7EC-FDEEB4AE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3508940"/>
            <a:ext cx="6180250" cy="2228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4800" kern="1200" dirty="0">
                <a:solidFill>
                  <a:schemeClr val="tx1"/>
                </a:solidFill>
                <a:latin typeface="jf金萱鮮摘2.2" panose="020B0300000000000000" pitchFamily="34" charset="-120"/>
                <a:ea typeface="jf金萱鮮摘2.2" panose="020B0300000000000000" pitchFamily="34" charset="-120"/>
              </a:rPr>
              <a:t>12219 - Uncle Huang Points Tutor 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D4D744EA-23E2-4CE7-A857-C5B2715DD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8181" y="1837370"/>
            <a:ext cx="6180250" cy="14954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2000" kern="1200" dirty="0">
                <a:solidFill>
                  <a:schemeClr val="tx1">
                    <a:alpha val="70000"/>
                  </a:schemeClr>
                </a:solidFill>
                <a:latin typeface="jf金萱鮮摘2.2" panose="020B0300000000000000" pitchFamily="34" charset="-120"/>
                <a:ea typeface="jf金萱鮮摘2.2" panose="020B0300000000000000" pitchFamily="34" charset="-120"/>
              </a:rPr>
              <a:t>難易度：★★☆☆☆</a:t>
            </a:r>
          </a:p>
        </p:txBody>
      </p:sp>
    </p:spTree>
    <p:extLst>
      <p:ext uri="{BB962C8B-B14F-4D97-AF65-F5344CB8AC3E}">
        <p14:creationId xmlns:p14="http://schemas.microsoft.com/office/powerpoint/2010/main" val="224289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54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6">
            <a:extLst>
              <a:ext uri="{FF2B5EF4-FFF2-40B4-BE49-F238E27FC236}">
                <a16:creationId xmlns:a16="http://schemas.microsoft.com/office/drawing/2014/main" id="{3FCCA929-7A61-4313-8A90-619CDF425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Picture 58">
            <a:extLst>
              <a:ext uri="{FF2B5EF4-FFF2-40B4-BE49-F238E27FC236}">
                <a16:creationId xmlns:a16="http://schemas.microsoft.com/office/drawing/2014/main" id="{24250F98-AE57-452A-8B22-1B78911F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72" name="Rectangle 60">
            <a:extLst>
              <a:ext uri="{FF2B5EF4-FFF2-40B4-BE49-F238E27FC236}">
                <a16:creationId xmlns:a16="http://schemas.microsoft.com/office/drawing/2014/main" id="{0464315C-FCA9-40FE-892E-D4A5B3A5B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4BF9520B-E0CD-4FA7-91B5-7DC36B606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5195"/>
            <a:ext cx="12192000" cy="5389511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B4FBD42-9AA1-42A9-9D4B-C51789479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5" y="1084729"/>
            <a:ext cx="9994378" cy="2254026"/>
          </a:xfrm>
        </p:spPr>
        <p:txBody>
          <a:bodyPr anchor="b">
            <a:normAutofit/>
          </a:bodyPr>
          <a:lstStyle/>
          <a:p>
            <a:r>
              <a:rPr lang="en-US" altLang="zh-TW" sz="4800">
                <a:latin typeface="jf金萱鮮摘2.2" panose="020B0300000000000000" pitchFamily="34" charset="-120"/>
                <a:ea typeface="jf金萱鮮摘2.2" panose="020B0300000000000000" pitchFamily="34" charset="-120"/>
              </a:rPr>
              <a:t>Description</a:t>
            </a:r>
            <a:endParaRPr lang="zh-TW" altLang="en-US" sz="4800">
              <a:latin typeface="jf金萱鮮摘2.2" panose="020B0300000000000000" pitchFamily="34" charset="-120"/>
              <a:ea typeface="jf金萱鮮摘2.2" panose="020B0300000000000000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9575FFA-0FC6-4223-A1C9-F09D1AEDD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5" y="3514855"/>
            <a:ext cx="9994378" cy="2258415"/>
          </a:xfrm>
        </p:spPr>
        <p:txBody>
          <a:bodyPr anchor="t">
            <a:normAutofit/>
          </a:bodyPr>
          <a:lstStyle/>
          <a:p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給定 </a:t>
            </a:r>
            <a:r>
              <a:rPr lang="en-US" altLang="zh-TW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x, y </a:t>
            </a:r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與 </a:t>
            </a:r>
            <a:r>
              <a:rPr lang="en-US" altLang="zh-TW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m </a:t>
            </a:r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，請求 </a:t>
            </a:r>
            <a:r>
              <a:rPr lang="en-US" altLang="zh-TW" sz="1800" b="1" i="0" dirty="0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((</a:t>
            </a:r>
            <a:r>
              <a:rPr lang="en-US" altLang="zh-TW" sz="1800" b="1" i="0" dirty="0" err="1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x</a:t>
            </a:r>
            <a:r>
              <a:rPr lang="en-US" altLang="zh-TW" sz="1800" b="1" i="0" baseline="30000" dirty="0" err="1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y</a:t>
            </a:r>
            <a:r>
              <a:rPr lang="en-US" altLang="zh-TW" sz="1800" b="1" i="0" dirty="0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)%m)</a:t>
            </a:r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 之值</a:t>
            </a:r>
            <a:endParaRPr lang="en-US" altLang="zh-TW" sz="1800" dirty="0">
              <a:latin typeface="jf金萱鮮摘2.2" panose="020B0300000000000000" pitchFamily="34" charset="-120"/>
              <a:ea typeface="jf金萱鮮摘2.2" panose="020B0300000000000000" pitchFamily="34" charset="-120"/>
            </a:endParaRPr>
          </a:p>
          <a:p>
            <a:endParaRPr lang="en-US" altLang="zh-TW" sz="1800" dirty="0">
              <a:latin typeface="jf金萱鮮摘2.2" panose="020B0300000000000000" pitchFamily="34" charset="-120"/>
              <a:ea typeface="jf金萱鮮摘2.2" panose="020B0300000000000000" pitchFamily="34" charset="-120"/>
            </a:endParaRPr>
          </a:p>
          <a:p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提示：使用快速冪</a:t>
            </a:r>
            <a:endParaRPr lang="en-US" altLang="zh-TW" sz="1800" dirty="0">
              <a:latin typeface="jf金萱鮮摘2.2" panose="020B0300000000000000" pitchFamily="34" charset="-120"/>
              <a:ea typeface="jf金萱鮮摘2.2" panose="020B0300000000000000" pitchFamily="34" charset="-120"/>
            </a:endParaRPr>
          </a:p>
          <a:p>
            <a:endParaRPr lang="zh-TW" altLang="en-US" sz="1800" dirty="0">
              <a:latin typeface="jf金萱鮮摘2.2" panose="020B0300000000000000" pitchFamily="34" charset="-120"/>
              <a:ea typeface="jf金萱鮮摘2.2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112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21050B-D85A-4CC6-94EC-450D24F1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720EDA-E218-43A9-8817-08F09F4DB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87C4F29-0DC4-4901-A2FD-7C88889E6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81162-7738-4BC8-BA5D-ADEFD7F2D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083" y="-1044"/>
            <a:ext cx="6432966" cy="6859043"/>
          </a:xfrm>
          <a:prstGeom prst="rect">
            <a:avLst/>
          </a:prstGeom>
          <a:solidFill>
            <a:schemeClr val="bg1"/>
          </a:solidFill>
          <a:ln w="1206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BE448CD-7377-4FE5-895A-CB1781C9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439" y="552810"/>
            <a:ext cx="5448255" cy="2228759"/>
          </a:xfrm>
        </p:spPr>
        <p:txBody>
          <a:bodyPr anchor="b">
            <a:normAutofit/>
          </a:bodyPr>
          <a:lstStyle/>
          <a:p>
            <a:r>
              <a:rPr lang="en-US" altLang="zh-TW" sz="4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Input</a:t>
            </a:r>
            <a:endParaRPr lang="zh-TW" altLang="en-US" sz="4800" dirty="0">
              <a:latin typeface="jf金萱鮮摘2.2" panose="020B0300000000000000" pitchFamily="34" charset="-120"/>
              <a:ea typeface="jf金萱鮮摘2.2" panose="020B03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1B8CF6-6328-4560-BE31-CE5CA1F4E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439" y="2959729"/>
            <a:ext cx="5448255" cy="3341075"/>
          </a:xfrm>
        </p:spPr>
        <p:txBody>
          <a:bodyPr anchor="t">
            <a:normAutofit/>
          </a:bodyPr>
          <a:lstStyle/>
          <a:p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只有一行，包含 </a:t>
            </a:r>
            <a:r>
              <a:rPr lang="en-US" altLang="zh-TW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x, y</a:t>
            </a:r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 與 </a:t>
            </a:r>
            <a:r>
              <a:rPr lang="en-US" altLang="zh-TW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m</a:t>
            </a:r>
          </a:p>
          <a:p>
            <a:r>
              <a:rPr lang="es-ES" altLang="zh-TW" sz="1800" b="0" i="0" dirty="0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1 &lt;= x &lt;= 10</a:t>
            </a:r>
            <a:r>
              <a:rPr lang="es-ES" altLang="zh-TW" sz="1800" b="0" i="0" baseline="30000" dirty="0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18</a:t>
            </a:r>
            <a:r>
              <a:rPr lang="es-ES" altLang="zh-TW" sz="1800" b="0" i="0" dirty="0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,, 0 &lt;= y &lt;= 10</a:t>
            </a:r>
            <a:r>
              <a:rPr lang="es-ES" altLang="zh-TW" sz="1800" b="0" i="0" baseline="30000" dirty="0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18</a:t>
            </a:r>
            <a:r>
              <a:rPr lang="es-ES" altLang="zh-TW" sz="1800" b="0" i="0" dirty="0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, 1 &lt;= m &lt;= 10</a:t>
            </a:r>
            <a:r>
              <a:rPr lang="es-ES" altLang="zh-TW" sz="1800" b="0" i="0" baseline="30000" dirty="0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9</a:t>
            </a:r>
          </a:p>
          <a:p>
            <a:endParaRPr lang="es-ES" altLang="zh-TW" sz="1800" baseline="30000" dirty="0">
              <a:latin typeface="jf金萱鮮摘2.2" panose="020B0300000000000000" pitchFamily="34" charset="-120"/>
              <a:ea typeface="jf金萱鮮摘2.2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765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015D7F-63A8-4ABB-8A20-7806C770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1A8D27-202B-4B8A-9DC2-137903454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332A719-8055-492B-9B72-3D654C09F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81162-7738-4BC8-BA5D-ADEFD7F2D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3042" y="-1044"/>
            <a:ext cx="6175647" cy="6859043"/>
          </a:xfrm>
          <a:prstGeom prst="rect">
            <a:avLst/>
          </a:prstGeom>
          <a:solidFill>
            <a:schemeClr val="bg1"/>
          </a:solidFill>
          <a:ln w="1206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9BB2C9-2282-41FE-A81F-B182FC7C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848" y="555128"/>
            <a:ext cx="5465463" cy="2226440"/>
          </a:xfrm>
        </p:spPr>
        <p:txBody>
          <a:bodyPr anchor="b">
            <a:normAutofit/>
          </a:bodyPr>
          <a:lstStyle/>
          <a:p>
            <a:pPr algn="r"/>
            <a:r>
              <a:rPr lang="en-US" altLang="zh-TW" sz="4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Output</a:t>
            </a:r>
            <a:endParaRPr lang="zh-TW" altLang="en-US" sz="4800" dirty="0">
              <a:latin typeface="jf金萱鮮摘2.2" panose="020B0300000000000000" pitchFamily="34" charset="-120"/>
              <a:ea typeface="jf金萱鮮摘2.2" panose="020B03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D76A90-AACD-4A19-8D7A-E362B1E4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848" y="2959729"/>
            <a:ext cx="5465463" cy="3341075"/>
          </a:xfrm>
        </p:spPr>
        <p:txBody>
          <a:bodyPr anchor="t">
            <a:normAutofit/>
          </a:bodyPr>
          <a:lstStyle/>
          <a:p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輸出 </a:t>
            </a:r>
            <a:r>
              <a:rPr lang="en-US" altLang="zh-TW" sz="1800" b="0" i="0" dirty="0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(</a:t>
            </a:r>
            <a:r>
              <a:rPr lang="en-US" altLang="zh-TW" sz="1800" b="0" i="0" dirty="0" err="1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x</a:t>
            </a:r>
            <a:r>
              <a:rPr lang="en-US" altLang="zh-TW" sz="1800" b="0" i="0" baseline="30000" dirty="0" err="1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y</a:t>
            </a:r>
            <a:r>
              <a:rPr lang="en-US" altLang="zh-TW" sz="1800" b="0" i="0" dirty="0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)%m</a:t>
            </a:r>
            <a:r>
              <a:rPr lang="zh-TW" altLang="en-US" sz="1800" b="0" i="0" dirty="0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 之結果，並且要換行</a:t>
            </a:r>
            <a:endParaRPr lang="en-US" altLang="zh-TW" sz="1800" b="0" i="0" dirty="0">
              <a:effectLst/>
              <a:latin typeface="jf金萱鮮摘2.2" panose="020B0300000000000000" pitchFamily="34" charset="-120"/>
              <a:ea typeface="jf金萱鮮摘2.2" panose="020B0300000000000000" pitchFamily="34" charset="-120"/>
            </a:endParaRPr>
          </a:p>
          <a:p>
            <a:endParaRPr lang="en-US" altLang="zh-TW" sz="1800" dirty="0">
              <a:latin typeface="jf金萱鮮摘2.2" panose="020B0300000000000000" pitchFamily="34" charset="-120"/>
              <a:ea typeface="jf金萱鮮摘2.2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184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10A79A-00C9-498C-B402-09983D478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16C1EB-8D62-4BF0-92B5-02E6AE43B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737E5B8-8F31-4942-B159-B213C4D6D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F530DA-C7D1-4968-8F8A-8700C2BB2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745696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24B0C3EF-1C96-47AC-B7EC-FDEEB4AE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3508940"/>
            <a:ext cx="6180250" cy="2228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4800" kern="1200" dirty="0">
                <a:solidFill>
                  <a:schemeClr val="tx1"/>
                </a:solidFill>
                <a:latin typeface="jf金萱鮮摘2.2" panose="020B0300000000000000" pitchFamily="34" charset="-120"/>
                <a:ea typeface="jf金萱鮮摘2.2" panose="020B0300000000000000" pitchFamily="34" charset="-120"/>
              </a:rPr>
              <a:t>12241 - Restaurants in Hsinchu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D4D744EA-23E2-4CE7-A857-C5B2715DD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8181" y="1837370"/>
            <a:ext cx="6180250" cy="14954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2000" kern="1200" dirty="0">
                <a:solidFill>
                  <a:schemeClr val="tx1">
                    <a:alpha val="70000"/>
                  </a:schemeClr>
                </a:solidFill>
                <a:latin typeface="jf金萱鮮摘2.2" panose="020B0300000000000000" pitchFamily="34" charset="-120"/>
                <a:ea typeface="jf金萱鮮摘2.2" panose="020B0300000000000000" pitchFamily="34" charset="-120"/>
              </a:rPr>
              <a:t>難易度：★★☆☆☆</a:t>
            </a:r>
          </a:p>
        </p:txBody>
      </p:sp>
    </p:spTree>
    <p:extLst>
      <p:ext uri="{BB962C8B-B14F-4D97-AF65-F5344CB8AC3E}">
        <p14:creationId xmlns:p14="http://schemas.microsoft.com/office/powerpoint/2010/main" val="212660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CCA929-7A61-4313-8A90-619CDF425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250F98-AE57-452A-8B22-1B78911F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464315C-FCA9-40FE-892E-D4A5B3A5B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F9520B-E0CD-4FA7-91B5-7DC36B606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5195"/>
            <a:ext cx="12192000" cy="5389511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B4FBD42-9AA1-42A9-9D4B-C51789479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5" y="1084729"/>
            <a:ext cx="9994378" cy="2254026"/>
          </a:xfrm>
        </p:spPr>
        <p:txBody>
          <a:bodyPr anchor="b">
            <a:normAutofit/>
          </a:bodyPr>
          <a:lstStyle/>
          <a:p>
            <a:r>
              <a:rPr lang="en-US" altLang="zh-TW" sz="4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Description</a:t>
            </a:r>
            <a:endParaRPr lang="zh-TW" altLang="en-US" sz="4800" dirty="0">
              <a:latin typeface="jf金萱鮮摘2.2" panose="020B0300000000000000" pitchFamily="34" charset="-120"/>
              <a:ea typeface="jf金萱鮮摘2.2" panose="020B0300000000000000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9575FFA-0FC6-4223-A1C9-F09D1AEDD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5" y="3514855"/>
            <a:ext cx="9994378" cy="2258415"/>
          </a:xfrm>
        </p:spPr>
        <p:txBody>
          <a:bodyPr anchor="t">
            <a:normAutofit/>
          </a:bodyPr>
          <a:lstStyle/>
          <a:p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請求出</a:t>
            </a:r>
            <a:r>
              <a:rPr lang="zh-CN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斐波那契数列</a:t>
            </a:r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的第 </a:t>
            </a:r>
            <a:r>
              <a:rPr lang="en-US" altLang="zh-TW" sz="1800" dirty="0" err="1">
                <a:latin typeface="jf金萱鮮摘2.2" panose="020B0300000000000000" pitchFamily="34" charset="-120"/>
                <a:ea typeface="jf金萱鮮摘2.2" panose="020B0300000000000000" pitchFamily="34" charset="-120"/>
              </a:rPr>
              <a:t>i</a:t>
            </a:r>
            <a:r>
              <a:rPr lang="en-US" altLang="zh-TW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 </a:t>
            </a:r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項</a:t>
            </a:r>
            <a:endParaRPr lang="en-US" altLang="zh-TW" sz="1800" dirty="0">
              <a:latin typeface="jf金萱鮮摘2.2" panose="020B0300000000000000" pitchFamily="34" charset="-120"/>
              <a:ea typeface="jf金萱鮮摘2.2" panose="020B0300000000000000" pitchFamily="34" charset="-120"/>
            </a:endParaRPr>
          </a:p>
          <a:p>
            <a:r>
              <a:rPr lang="en-US" altLang="zh-TW" sz="1800" b="0" i="0" dirty="0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F</a:t>
            </a:r>
            <a:r>
              <a:rPr lang="en-US" altLang="zh-TW" sz="1800" b="0" i="0" baseline="-25000" dirty="0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1</a:t>
            </a:r>
            <a:r>
              <a:rPr lang="en-US" altLang="zh-TW" sz="1800" b="0" i="0" dirty="0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 = 1, F</a:t>
            </a:r>
            <a:r>
              <a:rPr lang="en-US" altLang="zh-TW" sz="1800" b="0" i="0" baseline="-25000" dirty="0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2</a:t>
            </a:r>
            <a:r>
              <a:rPr lang="en-US" altLang="zh-TW" sz="1800" b="0" i="0" dirty="0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 = 1, F</a:t>
            </a:r>
            <a:r>
              <a:rPr lang="en-US" altLang="zh-TW" sz="1800" b="0" i="0" baseline="-25000" dirty="0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i</a:t>
            </a:r>
            <a:r>
              <a:rPr lang="en-US" altLang="zh-TW" sz="1800" b="0" i="0" dirty="0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 = F</a:t>
            </a:r>
            <a:r>
              <a:rPr lang="en-US" altLang="zh-TW" sz="1800" b="0" i="0" baseline="-25000" dirty="0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i-1</a:t>
            </a:r>
            <a:r>
              <a:rPr lang="en-US" altLang="zh-TW" sz="1800" b="0" i="0" dirty="0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 + F</a:t>
            </a:r>
            <a:r>
              <a:rPr lang="en-US" altLang="zh-TW" sz="1800" b="0" i="0" baseline="-25000" dirty="0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i-2</a:t>
            </a:r>
          </a:p>
          <a:p>
            <a:endParaRPr lang="en-US" altLang="zh-TW" sz="1800" dirty="0">
              <a:latin typeface="jf金萱鮮摘2.2" panose="020B0300000000000000" pitchFamily="34" charset="-120"/>
              <a:ea typeface="jf金萱鮮摘2.2" panose="020B0300000000000000" pitchFamily="34" charset="-120"/>
            </a:endParaRPr>
          </a:p>
          <a:p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提示：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37F0390-9CD3-4E9B-ADED-021E62A1E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80" y="4644062"/>
            <a:ext cx="6302334" cy="112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43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21050B-D85A-4CC6-94EC-450D24F1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720EDA-E218-43A9-8817-08F09F4DB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87C4F29-0DC4-4901-A2FD-7C88889E6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81162-7738-4BC8-BA5D-ADEFD7F2D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083" y="-1044"/>
            <a:ext cx="6432966" cy="6859043"/>
          </a:xfrm>
          <a:prstGeom prst="rect">
            <a:avLst/>
          </a:prstGeom>
          <a:solidFill>
            <a:schemeClr val="bg1"/>
          </a:solidFill>
          <a:ln w="1206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BE448CD-7377-4FE5-895A-CB1781C9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439" y="552810"/>
            <a:ext cx="5448255" cy="2228759"/>
          </a:xfrm>
        </p:spPr>
        <p:txBody>
          <a:bodyPr anchor="b">
            <a:normAutofit/>
          </a:bodyPr>
          <a:lstStyle/>
          <a:p>
            <a:r>
              <a:rPr lang="en-US" altLang="zh-TW" sz="4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Input</a:t>
            </a:r>
            <a:endParaRPr lang="zh-TW" altLang="en-US" sz="4800" dirty="0">
              <a:latin typeface="jf金萱鮮摘2.2" panose="020B0300000000000000" pitchFamily="34" charset="-120"/>
              <a:ea typeface="jf金萱鮮摘2.2" panose="020B03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1B8CF6-6328-4560-BE31-CE5CA1F4E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439" y="2959729"/>
            <a:ext cx="5448255" cy="3341075"/>
          </a:xfrm>
        </p:spPr>
        <p:txBody>
          <a:bodyPr anchor="t">
            <a:normAutofit/>
          </a:bodyPr>
          <a:lstStyle/>
          <a:p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輸入截止於 </a:t>
            </a:r>
            <a:r>
              <a:rPr lang="en-US" altLang="zh-TW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EOF</a:t>
            </a:r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，每行都有一個 </a:t>
            </a:r>
            <a:r>
              <a:rPr lang="en-US" altLang="zh-TW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integer </a:t>
            </a:r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 </a:t>
            </a:r>
            <a:r>
              <a:rPr lang="en-US" altLang="zh-TW" sz="1800" dirty="0" err="1">
                <a:latin typeface="jf金萱鮮摘2.2" panose="020B0300000000000000" pitchFamily="34" charset="-120"/>
                <a:ea typeface="jf金萱鮮摘2.2" panose="020B0300000000000000" pitchFamily="34" charset="-120"/>
              </a:rPr>
              <a:t>i</a:t>
            </a:r>
            <a:endParaRPr lang="en-US" altLang="zh-TW" sz="1800" dirty="0">
              <a:latin typeface="jf金萱鮮摘2.2" panose="020B0300000000000000" pitchFamily="34" charset="-120"/>
              <a:ea typeface="jf金萱鮮摘2.2" panose="020B0300000000000000" pitchFamily="34" charset="-120"/>
            </a:endParaRPr>
          </a:p>
          <a:p>
            <a:r>
              <a:rPr lang="en-US" altLang="zh-TW" sz="1800" b="0" i="0" dirty="0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1 &lt;= </a:t>
            </a:r>
            <a:r>
              <a:rPr lang="en-US" altLang="zh-TW" sz="1800" b="0" i="0" dirty="0" err="1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i</a:t>
            </a:r>
            <a:r>
              <a:rPr lang="en-US" altLang="zh-TW" sz="1800" b="0" i="0" dirty="0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 &lt;= 10</a:t>
            </a:r>
            <a:r>
              <a:rPr lang="en-US" altLang="zh-TW" sz="1800" b="0" i="0" baseline="30000" dirty="0">
                <a:effectLst/>
                <a:latin typeface="jf金萱鮮摘2.2" panose="020B0300000000000000" pitchFamily="34" charset="-120"/>
                <a:ea typeface="jf金萱鮮摘2.2" panose="020B0300000000000000" pitchFamily="34" charset="-120"/>
              </a:rPr>
              <a:t>18</a:t>
            </a:r>
            <a:endParaRPr lang="en-US" altLang="zh-TW" sz="1800" baseline="30000" dirty="0">
              <a:latin typeface="jf金萱鮮摘2.2" panose="020B0300000000000000" pitchFamily="34" charset="-120"/>
              <a:ea typeface="jf金萱鮮摘2.2" panose="020B0300000000000000" pitchFamily="34" charset="-120"/>
            </a:endParaRPr>
          </a:p>
          <a:p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最多有 </a:t>
            </a:r>
            <a:r>
              <a:rPr lang="en-US" altLang="zh-TW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20 </a:t>
            </a:r>
            <a:r>
              <a:rPr lang="zh-TW" altLang="en-US" sz="1800" dirty="0">
                <a:latin typeface="jf金萱鮮摘2.2" panose="020B0300000000000000" pitchFamily="34" charset="-120"/>
                <a:ea typeface="jf金萱鮮摘2.2" panose="020B0300000000000000" pitchFamily="34" charset="-120"/>
              </a:rPr>
              <a:t>行輸入</a:t>
            </a:r>
            <a:endParaRPr lang="en-US" altLang="zh-TW" sz="1800" dirty="0">
              <a:latin typeface="jf金萱鮮摘2.2" panose="020B0300000000000000" pitchFamily="34" charset="-120"/>
              <a:ea typeface="jf金萱鮮摘2.2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631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485</Words>
  <Application>Microsoft Office PowerPoint</Application>
  <PresentationFormat>寬螢幕</PresentationFormat>
  <Paragraphs>53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jf金萱鮮摘2.2</vt:lpstr>
      <vt:lpstr>Arial</vt:lpstr>
      <vt:lpstr>Calibri</vt:lpstr>
      <vt:lpstr>Calibri Light</vt:lpstr>
      <vt:lpstr>Office 佈景主題</vt:lpstr>
      <vt:lpstr>計算機程式設計二 HW3 講解</vt:lpstr>
      <vt:lpstr>Overview</vt:lpstr>
      <vt:lpstr>12219 - Uncle Huang Points Tutor </vt:lpstr>
      <vt:lpstr>Description</vt:lpstr>
      <vt:lpstr>Input</vt:lpstr>
      <vt:lpstr>Output</vt:lpstr>
      <vt:lpstr>12241 - Restaurants in Hsinchu</vt:lpstr>
      <vt:lpstr>Description</vt:lpstr>
      <vt:lpstr>Input</vt:lpstr>
      <vt:lpstr>Output</vt:lpstr>
      <vt:lpstr>12371 - Crazy give head</vt:lpstr>
      <vt:lpstr>Description</vt:lpstr>
      <vt:lpstr>Description</vt:lpstr>
      <vt:lpstr>Input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計算機程式設計二 HW3 講解</dc:title>
  <dc:creator>賴御誠</dc:creator>
  <cp:lastModifiedBy>賴御誠</cp:lastModifiedBy>
  <cp:revision>1</cp:revision>
  <dcterms:created xsi:type="dcterms:W3CDTF">2020-10-09T14:25:54Z</dcterms:created>
  <dcterms:modified xsi:type="dcterms:W3CDTF">2020-10-09T14:31:42Z</dcterms:modified>
</cp:coreProperties>
</file>