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60" r:id="rId15"/>
    <p:sldId id="271" r:id="rId16"/>
    <p:sldId id="272" r:id="rId17"/>
    <p:sldId id="273" r:id="rId18"/>
    <p:sldId id="274" r:id="rId19"/>
    <p:sldId id="275" r:id="rId20"/>
    <p:sldId id="276" r:id="rId21"/>
    <p:sldId id="259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584" autoAdjust="0"/>
    <p:restoredTop sz="94836" autoAdjust="0"/>
  </p:normalViewPr>
  <p:slideViewPr>
    <p:cSldViewPr snapToGrid="0">
      <p:cViewPr varScale="1">
        <p:scale>
          <a:sx n="85" d="100"/>
          <a:sy n="85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B93E42-F43A-4061-98EE-B0F84807FAAA}" type="datetimeFigureOut">
              <a:rPr lang="zh-TW" altLang="en-US" smtClean="0"/>
              <a:t>2020/10/1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BF680-9FBB-47D1-A265-FC50C89E88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7305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BF680-9FBB-47D1-A265-FC50C89E886A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6933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BF680-9FBB-47D1-A265-FC50C89E886A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478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316821-2730-4D0F-A2DD-175120A84D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EA33D50-346F-44FB-A8D5-DCF9432C48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2E0DE30-B458-4B4D-949B-BF06A2A36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19395-9B08-4F2D-81E8-CD1D4A9D9424}" type="datetimeFigureOut">
              <a:rPr lang="zh-TW" altLang="en-US" smtClean="0"/>
              <a:t>2020/10/1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D985693-253D-4AFB-BE92-4A87561C8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68CF89D-6EA5-49A5-824A-4125582D1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0B36F-E075-4DB4-BB1D-4D30DC9A86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8271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43BF3F-A930-4F79-9254-20DC0CCFC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6775F74-63E0-4396-946D-6993052468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54AE2F4-7847-4148-A763-5BF611262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19395-9B08-4F2D-81E8-CD1D4A9D9424}" type="datetimeFigureOut">
              <a:rPr lang="zh-TW" altLang="en-US" smtClean="0"/>
              <a:t>2020/10/1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C8C368C-CF99-411A-A029-E3FC13F77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3CE5B50-7445-4D04-933A-8A256222B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0B36F-E075-4DB4-BB1D-4D30DC9A86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3140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9FA63BA-7290-4556-A0F8-B1ADEFBD67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AC7C467-5FA6-4BF9-BB49-3AE22C034F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98D179F-243E-4EED-9AC5-785E94398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19395-9B08-4F2D-81E8-CD1D4A9D9424}" type="datetimeFigureOut">
              <a:rPr lang="zh-TW" altLang="en-US" smtClean="0"/>
              <a:t>2020/10/1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3E4EEB2-58C0-4F85-8A74-8F074A89A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F08967C-6C72-4033-BB5A-4F5801343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0B36F-E075-4DB4-BB1D-4D30DC9A86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8920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CB2769-2964-4B44-9819-63D02CBEE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971059B-B1A6-44AB-B52F-514AB6740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02FF6B7-41E3-4E17-8556-CA82D54E5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19395-9B08-4F2D-81E8-CD1D4A9D9424}" type="datetimeFigureOut">
              <a:rPr lang="zh-TW" altLang="en-US" smtClean="0"/>
              <a:t>2020/10/1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E24AAAD-6444-4557-B65F-64D1B2EC8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7B0B5CC-8BDE-4AB7-B14A-A67C7CB2F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0B36F-E075-4DB4-BB1D-4D30DC9A86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082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DFAE5D-536C-49EC-9D3D-242B3C87E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272F76C-C07E-4B2A-ADFF-689C23C43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3FE2B35-1182-4F3F-801F-CA99C9F9A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19395-9B08-4F2D-81E8-CD1D4A9D9424}" type="datetimeFigureOut">
              <a:rPr lang="zh-TW" altLang="en-US" smtClean="0"/>
              <a:t>2020/10/1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C834DAD-19E7-40B6-BABD-51984BBA3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09AAFD3-79B1-424E-8B04-4559388A5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0B36F-E075-4DB4-BB1D-4D30DC9A86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3942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971D22-E325-40C5-B1F7-1974B94D8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64D5EF7-74A7-4C27-BD13-C1383F92AC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65AC335-1F3C-474C-A7A1-FF3D551C0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40EEC28-8EA3-4812-A95D-93C247FB5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19395-9B08-4F2D-81E8-CD1D4A9D9424}" type="datetimeFigureOut">
              <a:rPr lang="zh-TW" altLang="en-US" smtClean="0"/>
              <a:t>2020/10/1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2534CEC-D1BB-453A-94AD-E1761A824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7729E0C-1079-4BF9-80AA-C84BE420B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0B36F-E075-4DB4-BB1D-4D30DC9A86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6296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0C3012-B2BA-43B0-B2CA-73A8A966B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E2178F1-7A68-4764-BA89-B50A1D37BD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FDCC771-AF76-4234-B534-EB8A0F8398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61BC145-0A85-41DF-8919-3E7285E531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6210087-36C3-470A-9436-B017601A34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DF8C70A-EDFA-4B64-BA71-8DD1C1322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19395-9B08-4F2D-81E8-CD1D4A9D9424}" type="datetimeFigureOut">
              <a:rPr lang="zh-TW" altLang="en-US" smtClean="0"/>
              <a:t>2020/10/1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DE7AA46-61A6-4954-B6A4-4C525CDB5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D81479D-FACF-40E0-89F1-A4D87D631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0B36F-E075-4DB4-BB1D-4D30DC9A86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4860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DC150A-2BEF-4251-A534-64B1C9115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BCD6658-EA00-4081-AD2D-EEB125B91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19395-9B08-4F2D-81E8-CD1D4A9D9424}" type="datetimeFigureOut">
              <a:rPr lang="zh-TW" altLang="en-US" smtClean="0"/>
              <a:t>2020/10/1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F04F16F-66D7-4D10-857B-372E6DFA2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4561964-36CB-41F3-AD11-14DA32A45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0B36F-E075-4DB4-BB1D-4D30DC9A86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7221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D6435D1-BBBE-4D33-846A-D39774A25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19395-9B08-4F2D-81E8-CD1D4A9D9424}" type="datetimeFigureOut">
              <a:rPr lang="zh-TW" altLang="en-US" smtClean="0"/>
              <a:t>2020/10/1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97E0907-919F-4A81-B4AE-B539A9E60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AA13C4F-9AD2-4070-BCA0-9E91362EE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0B36F-E075-4DB4-BB1D-4D30DC9A86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3479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51B1BF-2018-4C84-B676-78563E6F3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DDAEE0-BA9B-4FF0-B972-331369364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7570FF8-25EA-4C02-8958-B650A5B203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39708B5-7BCE-4FCE-B47B-D0AAB40D3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19395-9B08-4F2D-81E8-CD1D4A9D9424}" type="datetimeFigureOut">
              <a:rPr lang="zh-TW" altLang="en-US" smtClean="0"/>
              <a:t>2020/10/1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0310567-0100-418B-AF08-F3A029BE0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C2433DF-563F-4148-93AF-8B2DF6800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0B36F-E075-4DB4-BB1D-4D30DC9A86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473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39216C-111E-46C4-B12C-B5BA164A0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07CDACA-0586-4949-A972-CD946857BA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70162AC-8021-4F03-8B19-AE55800240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99128D1-1246-426E-BEFF-146A14D15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19395-9B08-4F2D-81E8-CD1D4A9D9424}" type="datetimeFigureOut">
              <a:rPr lang="zh-TW" altLang="en-US" smtClean="0"/>
              <a:t>2020/10/1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C697BBB-DD2F-408F-80B8-93D1E7C0E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02B5B4C-ABDE-40A2-BC60-0F0ED829E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0B36F-E075-4DB4-BB1D-4D30DC9A86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4555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DBD1B6E-A1CE-436C-A84D-3E76CD009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6B59F10-B35D-4482-A6F0-7EF5F3478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310345C-0368-4899-93AE-2E14B8303D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19395-9B08-4F2D-81E8-CD1D4A9D9424}" type="datetimeFigureOut">
              <a:rPr lang="zh-TW" altLang="en-US" smtClean="0"/>
              <a:t>2020/10/1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1931802-3634-4115-9D48-B21C6BFA7D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EE44C05-11D3-49DD-A36A-6C8D548D05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0B36F-E075-4DB4-BB1D-4D30DC9A86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0217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zh-tw/%E5%90%8C%E9%A4%98" TargetMode="External"/><Relationship Id="rId2" Type="http://schemas.openxmlformats.org/officeDocument/2006/relationships/hyperlink" Target="https://zh.wikipedia.org/wiki/%E7%BA%A6%E7%91%9F%E5%A4%AB%E6%96%AF%E9%97%AE%E9%A2%98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5468514-EE93-4692-A7FB-D07F897212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4128" y="965199"/>
            <a:ext cx="6766078" cy="4927601"/>
          </a:xfrm>
        </p:spPr>
        <p:txBody>
          <a:bodyPr anchor="ctr">
            <a:normAutofit/>
          </a:bodyPr>
          <a:lstStyle/>
          <a:p>
            <a:pPr algn="r"/>
            <a:r>
              <a:rPr lang="zh-TW" altLang="en-US" sz="5400">
                <a:solidFill>
                  <a:schemeClr val="tx1">
                    <a:lumMod val="85000"/>
                    <a:lumOff val="15000"/>
                  </a:schemeClr>
                </a:solidFill>
              </a:rPr>
              <a:t>計算機程式設計二 </a:t>
            </a:r>
            <a:br>
              <a:rPr lang="en-US" altLang="zh-TW" sz="540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altLang="zh-TW" sz="5400">
                <a:solidFill>
                  <a:schemeClr val="tx1">
                    <a:lumMod val="85000"/>
                    <a:lumOff val="15000"/>
                  </a:schemeClr>
                </a:solidFill>
              </a:rPr>
              <a:t>Week 2 </a:t>
            </a:r>
            <a:r>
              <a:rPr lang="zh-TW" altLang="en-US" sz="5400">
                <a:solidFill>
                  <a:schemeClr val="tx1">
                    <a:lumMod val="85000"/>
                    <a:lumOff val="15000"/>
                  </a:schemeClr>
                </a:solidFill>
              </a:rPr>
              <a:t>作業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F02F9C5-F447-4B27-B438-127367B2A0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38729" y="965198"/>
            <a:ext cx="2707937" cy="4927602"/>
          </a:xfrm>
        </p:spPr>
        <p:txBody>
          <a:bodyPr anchor="ctr">
            <a:normAutofit/>
          </a:bodyPr>
          <a:lstStyle/>
          <a:p>
            <a:pPr algn="l"/>
            <a:r>
              <a:rPr lang="en-US" altLang="zh-TW" sz="2000">
                <a:solidFill>
                  <a:schemeClr val="accent1"/>
                </a:solidFill>
              </a:rPr>
              <a:t>2106 - I2P(II)2020_Chen_HW2</a:t>
            </a:r>
          </a:p>
          <a:p>
            <a:pPr algn="l"/>
            <a:r>
              <a:rPr lang="zh-TW" altLang="en-US" sz="2000">
                <a:solidFill>
                  <a:schemeClr val="accent1"/>
                </a:solidFill>
              </a:rPr>
              <a:t>截止日期：</a:t>
            </a:r>
            <a:r>
              <a:rPr lang="en-US" altLang="zh-TW" sz="2000">
                <a:solidFill>
                  <a:schemeClr val="accent1"/>
                </a:solidFill>
              </a:rPr>
              <a:t>2020/10/07 00:00:00</a:t>
            </a:r>
          </a:p>
          <a:p>
            <a:pPr algn="l"/>
            <a:r>
              <a:rPr lang="zh-TW" altLang="en-US" sz="2000">
                <a:solidFill>
                  <a:schemeClr val="accent1"/>
                </a:solidFill>
              </a:rPr>
              <a:t>賴御誠　編著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38160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0590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EED4B703-9469-40BC-B99A-790B41C40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altLang="zh-TW" dirty="0">
                <a:solidFill>
                  <a:schemeClr val="accent1"/>
                </a:solidFill>
              </a:rPr>
              <a:t>If n = 5, k = 7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6EC93F0C-0FC5-45C5-A680-F4E7AC290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endParaRPr lang="zh-TW" altLang="en-US" sz="2400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E2B8C3BD-7937-46EB-AAD0-093DA27B7A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4477" y="963877"/>
            <a:ext cx="4520875" cy="4930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1692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AD376CA-8478-47A4-9A48-5DC793681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altLang="zh-TW">
                <a:solidFill>
                  <a:schemeClr val="accent1"/>
                </a:solidFill>
              </a:rPr>
              <a:t>Input</a:t>
            </a:r>
            <a:endParaRPr lang="zh-TW" altLang="en-US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內容版面配置區 2">
            <a:extLst>
              <a:ext uri="{FF2B5EF4-FFF2-40B4-BE49-F238E27FC236}">
                <a16:creationId xmlns:a16="http://schemas.microsoft.com/office/drawing/2014/main" id="{7E1381E7-9908-4DD0-BA4B-51E138F4F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zh-TW" altLang="en-US" sz="2400"/>
              <a:t>輸入截止於 </a:t>
            </a:r>
            <a:r>
              <a:rPr lang="en-US" altLang="zh-TW" sz="2400"/>
              <a:t>EOF</a:t>
            </a:r>
          </a:p>
          <a:p>
            <a:r>
              <a:rPr lang="zh-TW" altLang="en-US" sz="2400"/>
              <a:t>每筆測資包含 </a:t>
            </a:r>
            <a:r>
              <a:rPr lang="pt-BR" altLang="zh-TW" sz="2400"/>
              <a:t>n(1&lt;= n &lt;= 1000) </a:t>
            </a:r>
            <a:r>
              <a:rPr lang="zh-TW" altLang="en-US" sz="2400"/>
              <a:t>與</a:t>
            </a:r>
            <a:r>
              <a:rPr lang="pt-BR" altLang="zh-TW" sz="2400"/>
              <a:t> k(1 &lt;= k &lt;= 10</a:t>
            </a:r>
            <a:r>
              <a:rPr lang="en-US" altLang="zh-TW" sz="2400"/>
              <a:t>^</a:t>
            </a:r>
            <a:r>
              <a:rPr lang="pt-BR" altLang="zh-TW" sz="2400"/>
              <a:t>9)</a:t>
            </a:r>
            <a:r>
              <a:rPr lang="zh-TW" altLang="en-US" sz="2400"/>
              <a:t> 兩個數字</a:t>
            </a:r>
          </a:p>
        </p:txBody>
      </p:sp>
    </p:spTree>
    <p:extLst>
      <p:ext uri="{BB962C8B-B14F-4D97-AF65-F5344CB8AC3E}">
        <p14:creationId xmlns:p14="http://schemas.microsoft.com/office/powerpoint/2010/main" val="706409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F5334570-1FB3-41FB-9736-1B9561F81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altLang="zh-TW">
                <a:solidFill>
                  <a:schemeClr val="accent1"/>
                </a:solidFill>
              </a:rPr>
              <a:t>Output</a:t>
            </a:r>
            <a:endParaRPr lang="zh-TW" altLang="en-US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4994F3-F205-4D70-AE74-5A0B93B6C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zh-TW" altLang="en-US" sz="2400" dirty="0"/>
              <a:t>輸出最後一個還在的學生編號</a:t>
            </a:r>
            <a:endParaRPr lang="en-US" altLang="zh-TW" sz="2400" dirty="0"/>
          </a:p>
          <a:p>
            <a:r>
              <a:rPr lang="zh-TW" altLang="en-US" sz="2400" dirty="0"/>
              <a:t>每行要換行</a:t>
            </a:r>
          </a:p>
        </p:txBody>
      </p:sp>
    </p:spTree>
    <p:extLst>
      <p:ext uri="{BB962C8B-B14F-4D97-AF65-F5344CB8AC3E}">
        <p14:creationId xmlns:p14="http://schemas.microsoft.com/office/powerpoint/2010/main" val="2612329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ABC6B98-2573-42DC-B749-4D431E260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37" y="957695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altLang="zh-TW">
                <a:solidFill>
                  <a:schemeClr val="accent1"/>
                </a:solidFill>
              </a:rPr>
              <a:t>Brain Storming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E9F851-F98A-447D-B61C-A579BFAD1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66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zh-TW" altLang="en-US" sz="2400" dirty="0"/>
              <a:t>如何建立環狀 </a:t>
            </a:r>
            <a:r>
              <a:rPr lang="en-US" altLang="zh-TW" sz="2400" dirty="0"/>
              <a:t>Linked List</a:t>
            </a:r>
            <a:r>
              <a:rPr lang="zh-TW" altLang="en-US" sz="2400" dirty="0"/>
              <a:t>？</a:t>
            </a:r>
            <a:endParaRPr lang="en-US" altLang="zh-TW" sz="2400" dirty="0"/>
          </a:p>
          <a:p>
            <a:r>
              <a:rPr lang="zh-TW" altLang="en-US" sz="2400" dirty="0"/>
              <a:t>如何移除 </a:t>
            </a:r>
            <a:r>
              <a:rPr lang="en-US" altLang="zh-TW" sz="2400" dirty="0"/>
              <a:t>Linked List </a:t>
            </a:r>
            <a:r>
              <a:rPr lang="zh-TW" altLang="en-US" sz="2400" dirty="0"/>
              <a:t>的 </a:t>
            </a:r>
            <a:r>
              <a:rPr lang="en-US" altLang="zh-TW" sz="2400" dirty="0"/>
              <a:t>Node</a:t>
            </a:r>
            <a:r>
              <a:rPr lang="zh-TW" altLang="en-US" sz="2400" dirty="0"/>
              <a:t>？</a:t>
            </a:r>
            <a:endParaRPr lang="en-US" altLang="zh-TW" sz="2400" dirty="0"/>
          </a:p>
          <a:p>
            <a:r>
              <a:rPr lang="zh-TW" altLang="en-US" sz="2400" dirty="0"/>
              <a:t>面對超大的</a:t>
            </a:r>
            <a:r>
              <a:rPr lang="en-US" altLang="zh-TW" sz="2400" dirty="0"/>
              <a:t>K</a:t>
            </a:r>
            <a:r>
              <a:rPr lang="zh-TW" altLang="en-US" sz="2400" dirty="0"/>
              <a:t>要怎麼加速移動到指定 </a:t>
            </a:r>
            <a:r>
              <a:rPr lang="en-US" altLang="zh-TW" sz="2400" dirty="0"/>
              <a:t>Node</a:t>
            </a:r>
            <a:r>
              <a:rPr lang="zh-TW" altLang="en-US" sz="2400" dirty="0"/>
              <a:t>？</a:t>
            </a:r>
            <a:endParaRPr lang="en-US" altLang="zh-TW" sz="2400" dirty="0"/>
          </a:p>
          <a:p>
            <a:r>
              <a:rPr lang="zh-TW" altLang="en-US" sz="2400" dirty="0"/>
              <a:t>有沒有更快的方法？？！</a:t>
            </a:r>
            <a:endParaRPr lang="en-US" altLang="zh-TW" sz="24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48571" y="2209249"/>
            <a:ext cx="0" cy="2506648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35566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E27AE223-42F9-4251-BA36-79301B31C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965199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altLang="zh-TW" sz="54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12303 - Operation on Sequence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F5E7D40-5F92-4884-892D-11919A785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38729" y="965198"/>
            <a:ext cx="2707937" cy="492760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z="20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難易度：★★★☆</a:t>
            </a:r>
            <a:endParaRPr lang="en-US" altLang="zh-TW" sz="2000" kern="1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20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程設一題庫中標記為其他的題目範圍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38160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53606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EED4B703-9469-40BC-B99A-790B41C40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altLang="zh-TW" dirty="0">
                <a:solidFill>
                  <a:schemeClr val="accent1"/>
                </a:solidFill>
              </a:rPr>
              <a:t>Description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6EC93F0C-0FC5-45C5-A680-F4E7AC290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zh-TW" altLang="en-US" sz="2400" dirty="0"/>
              <a:t>因為助教偷懶，故此題沒有任何說明 </a:t>
            </a:r>
            <a:r>
              <a:rPr lang="en-US" altLang="zh-TW" sz="2400" dirty="0"/>
              <a:t>_(:3∠</a:t>
            </a:r>
            <a:r>
              <a:rPr lang="zh-TW" altLang="en-US" sz="2400" dirty="0"/>
              <a:t>」</a:t>
            </a:r>
            <a:r>
              <a:rPr lang="en-US" altLang="zh-TW" sz="2400" dirty="0"/>
              <a:t>)_</a:t>
            </a:r>
          </a:p>
        </p:txBody>
      </p:sp>
    </p:spTree>
    <p:extLst>
      <p:ext uri="{BB962C8B-B14F-4D97-AF65-F5344CB8AC3E}">
        <p14:creationId xmlns:p14="http://schemas.microsoft.com/office/powerpoint/2010/main" val="32011623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EED4B703-9469-40BC-B99A-790B41C40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altLang="zh-TW" dirty="0">
                <a:solidFill>
                  <a:schemeClr val="accent1"/>
                </a:solidFill>
              </a:rPr>
              <a:t>Description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6EC93F0C-0FC5-45C5-A680-F4E7AC290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zh-TW" altLang="en-US" sz="2400" dirty="0"/>
              <a:t>給定一個序列 </a:t>
            </a:r>
            <a:r>
              <a:rPr lang="en-US" altLang="zh-TW" sz="2400" dirty="0"/>
              <a:t>a </a:t>
            </a:r>
            <a:r>
              <a:rPr lang="zh-TW" altLang="en-US" sz="2400" dirty="0"/>
              <a:t>一開始包含了一個整數，並且處於位置一的位置</a:t>
            </a:r>
            <a:endParaRPr lang="en-US" altLang="zh-TW" sz="2400" dirty="0"/>
          </a:p>
          <a:p>
            <a:r>
              <a:rPr lang="zh-TW" altLang="en-US" sz="2400" dirty="0"/>
              <a:t>有幾個指令可以操作：</a:t>
            </a:r>
            <a:endParaRPr lang="en-US" altLang="zh-TW" sz="2400" dirty="0"/>
          </a:p>
          <a:p>
            <a:pPr lvl="1"/>
            <a:r>
              <a:rPr lang="en-US" altLang="zh-TW" sz="2000" dirty="0"/>
              <a:t>insert &lt;val1&gt; &lt;val2&gt;</a:t>
            </a:r>
            <a:r>
              <a:rPr lang="zh-TW" altLang="en-US" sz="2000" dirty="0"/>
              <a:t>：把</a:t>
            </a:r>
            <a:r>
              <a:rPr lang="en-US" altLang="zh-TW" sz="2000" dirty="0"/>
              <a:t>&lt;val2&gt;</a:t>
            </a:r>
            <a:r>
              <a:rPr lang="zh-TW" altLang="en-US" sz="2000" dirty="0"/>
              <a:t>個數字值為</a:t>
            </a:r>
            <a:r>
              <a:rPr lang="en-US" altLang="zh-TW" sz="2000" dirty="0"/>
              <a:t>&lt;val1&gt; </a:t>
            </a:r>
            <a:r>
              <a:rPr lang="zh-TW" altLang="en-US" sz="2000" dirty="0"/>
              <a:t>插入到你的位置的後面</a:t>
            </a:r>
            <a:endParaRPr lang="en-US" altLang="zh-TW" sz="2000" dirty="0"/>
          </a:p>
          <a:p>
            <a:pPr lvl="1"/>
            <a:r>
              <a:rPr lang="en-US" altLang="zh-TW" sz="2000" dirty="0"/>
              <a:t>erase &lt;</a:t>
            </a:r>
            <a:r>
              <a:rPr lang="en-US" altLang="zh-TW" sz="2000" dirty="0" err="1"/>
              <a:t>val</a:t>
            </a:r>
            <a:r>
              <a:rPr lang="en-US" altLang="zh-TW" sz="2000" dirty="0"/>
              <a:t>&gt;</a:t>
            </a:r>
            <a:r>
              <a:rPr lang="zh-TW" altLang="en-US" sz="2000" dirty="0"/>
              <a:t>：把你的位置的後面</a:t>
            </a:r>
            <a:r>
              <a:rPr lang="en-US" altLang="zh-TW" sz="2000" dirty="0"/>
              <a:t>&lt;</a:t>
            </a:r>
            <a:r>
              <a:rPr lang="en-US" altLang="zh-TW" sz="2000" dirty="0" err="1"/>
              <a:t>val</a:t>
            </a:r>
            <a:r>
              <a:rPr lang="en-US" altLang="zh-TW" sz="2000" dirty="0"/>
              <a:t>&gt;</a:t>
            </a:r>
            <a:r>
              <a:rPr lang="zh-TW" altLang="en-US" sz="2000" dirty="0"/>
              <a:t>個數字移除</a:t>
            </a:r>
            <a:endParaRPr lang="en-US" altLang="zh-TW" sz="2000" dirty="0"/>
          </a:p>
          <a:p>
            <a:pPr lvl="1"/>
            <a:r>
              <a:rPr lang="en-US" altLang="zh-TW" sz="2000" dirty="0"/>
              <a:t>move &lt;value&gt;</a:t>
            </a:r>
            <a:r>
              <a:rPr lang="zh-TW" altLang="en-US" sz="2000" dirty="0"/>
              <a:t>：把</a:t>
            </a:r>
            <a:r>
              <a:rPr lang="en-US" altLang="zh-TW" sz="2000" dirty="0"/>
              <a:t>&lt;value&gt;</a:t>
            </a:r>
            <a:r>
              <a:rPr lang="zh-TW" altLang="en-US" sz="2000" dirty="0"/>
              <a:t>個項目往前移，注意</a:t>
            </a:r>
            <a:r>
              <a:rPr lang="en-US" altLang="zh-TW" sz="2000" dirty="0"/>
              <a:t>&lt;value&gt;</a:t>
            </a:r>
            <a:r>
              <a:rPr lang="zh-TW" altLang="en-US" sz="2000" dirty="0"/>
              <a:t>可以為負數，也就是可能往前或往後移</a:t>
            </a:r>
            <a:endParaRPr lang="en-US" altLang="zh-TW" sz="2000" dirty="0"/>
          </a:p>
          <a:p>
            <a:pPr lvl="1"/>
            <a:r>
              <a:rPr lang="en-US" altLang="zh-TW" sz="2000" dirty="0"/>
              <a:t>show</a:t>
            </a:r>
            <a:r>
              <a:rPr lang="zh-TW" altLang="en-US" sz="2000" dirty="0"/>
              <a:t>：印出從你的位置開始所有後面的數字，並以空格隔開，最後面沒有空格且要換行</a:t>
            </a: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25118497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EED4B703-9469-40BC-B99A-790B41C40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altLang="zh-TW" dirty="0">
                <a:solidFill>
                  <a:schemeClr val="accent1"/>
                </a:solidFill>
              </a:rPr>
              <a:t>Description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6EC93F0C-0FC5-45C5-A680-F4E7AC290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zh-TW" altLang="en-US" sz="2400" dirty="0"/>
              <a:t>假設一開始 </a:t>
            </a:r>
            <a:r>
              <a:rPr lang="en-US" altLang="zh-TW" sz="2400" dirty="0"/>
              <a:t> a = {2}</a:t>
            </a:r>
          </a:p>
          <a:p>
            <a:r>
              <a:rPr lang="zh-TW" altLang="en-US" sz="2400" dirty="0"/>
              <a:t> </a:t>
            </a:r>
            <a:r>
              <a:rPr lang="en-US" altLang="zh-TW" sz="2400" dirty="0">
                <a:solidFill>
                  <a:srgbClr val="FF0000"/>
                </a:solidFill>
              </a:rPr>
              <a:t>insert</a:t>
            </a:r>
            <a:r>
              <a:rPr lang="en-US" altLang="zh-TW" sz="2400" dirty="0"/>
              <a:t> 3 6 // a = {2}</a:t>
            </a:r>
            <a:r>
              <a:rPr lang="zh-TW" altLang="en-US" sz="2400" dirty="0"/>
              <a:t>→</a:t>
            </a:r>
            <a:r>
              <a:rPr lang="en-US" altLang="zh-TW" sz="2400" dirty="0"/>
              <a:t> {2,</a:t>
            </a:r>
            <a:r>
              <a:rPr lang="en-US" altLang="zh-TW" sz="2400" dirty="0">
                <a:solidFill>
                  <a:srgbClr val="FF0000"/>
                </a:solidFill>
              </a:rPr>
              <a:t>3</a:t>
            </a:r>
            <a:r>
              <a:rPr lang="en-US" altLang="zh-TW" sz="2400" dirty="0"/>
              <a:t>,</a:t>
            </a:r>
            <a:r>
              <a:rPr lang="en-US" altLang="zh-TW" sz="2400" dirty="0">
                <a:solidFill>
                  <a:srgbClr val="FF0000"/>
                </a:solidFill>
              </a:rPr>
              <a:t>3</a:t>
            </a:r>
            <a:r>
              <a:rPr lang="en-US" altLang="zh-TW" sz="2400" dirty="0"/>
              <a:t>,</a:t>
            </a:r>
            <a:r>
              <a:rPr lang="en-US" altLang="zh-TW" sz="2400" dirty="0">
                <a:solidFill>
                  <a:srgbClr val="FF0000"/>
                </a:solidFill>
              </a:rPr>
              <a:t>3</a:t>
            </a:r>
            <a:r>
              <a:rPr lang="en-US" altLang="zh-TW" sz="2400" dirty="0"/>
              <a:t>,</a:t>
            </a:r>
            <a:r>
              <a:rPr lang="en-US" altLang="zh-TW" sz="2400" dirty="0">
                <a:solidFill>
                  <a:srgbClr val="FF0000"/>
                </a:solidFill>
              </a:rPr>
              <a:t>3</a:t>
            </a:r>
            <a:r>
              <a:rPr lang="en-US" altLang="zh-TW" sz="2400" dirty="0"/>
              <a:t>,</a:t>
            </a:r>
            <a:r>
              <a:rPr lang="en-US" altLang="zh-TW" sz="2400" dirty="0">
                <a:solidFill>
                  <a:srgbClr val="FF0000"/>
                </a:solidFill>
              </a:rPr>
              <a:t>3</a:t>
            </a:r>
            <a:r>
              <a:rPr lang="en-US" altLang="zh-TW" sz="2400" dirty="0"/>
              <a:t>,</a:t>
            </a:r>
            <a:r>
              <a:rPr lang="en-US" altLang="zh-TW" sz="2400" dirty="0">
                <a:solidFill>
                  <a:srgbClr val="FF0000"/>
                </a:solidFill>
              </a:rPr>
              <a:t>3</a:t>
            </a:r>
            <a:r>
              <a:rPr lang="en-US" altLang="zh-TW" sz="2400" dirty="0"/>
              <a:t>}</a:t>
            </a:r>
          </a:p>
          <a:p>
            <a:r>
              <a:rPr lang="zh-TW" altLang="en-US" sz="2400" dirty="0"/>
              <a:t> </a:t>
            </a:r>
            <a:r>
              <a:rPr lang="en-US" altLang="zh-TW" sz="2400" dirty="0">
                <a:solidFill>
                  <a:srgbClr val="FFC000"/>
                </a:solidFill>
              </a:rPr>
              <a:t>insert</a:t>
            </a:r>
            <a:r>
              <a:rPr lang="en-US" altLang="zh-TW" sz="2400" dirty="0"/>
              <a:t> 1 1 // a = {2,3,3,3,3,3,3}</a:t>
            </a:r>
            <a:r>
              <a:rPr lang="zh-TW" altLang="en-US" sz="2400" dirty="0"/>
              <a:t>→ </a:t>
            </a:r>
            <a:r>
              <a:rPr lang="en-US" altLang="zh-TW" sz="2400" dirty="0"/>
              <a:t>{2,</a:t>
            </a:r>
            <a:r>
              <a:rPr lang="en-US" altLang="zh-TW" sz="2400" dirty="0">
                <a:solidFill>
                  <a:srgbClr val="FFC000"/>
                </a:solidFill>
              </a:rPr>
              <a:t>1</a:t>
            </a:r>
            <a:r>
              <a:rPr lang="en-US" altLang="zh-TW" sz="2400" dirty="0"/>
              <a:t>,3,3,3,3,3,3}</a:t>
            </a:r>
          </a:p>
          <a:p>
            <a:r>
              <a:rPr lang="zh-TW" altLang="en-US" sz="2400" dirty="0"/>
              <a:t> </a:t>
            </a:r>
            <a:r>
              <a:rPr lang="en-US" altLang="zh-TW" sz="2400" dirty="0">
                <a:solidFill>
                  <a:srgbClr val="00B050"/>
                </a:solidFill>
              </a:rPr>
              <a:t>erase</a:t>
            </a:r>
            <a:r>
              <a:rPr lang="en-US" altLang="zh-TW" sz="2400" dirty="0"/>
              <a:t> 2 // a = {2,</a:t>
            </a:r>
            <a:r>
              <a:rPr lang="en-US" altLang="zh-TW" sz="2400" dirty="0">
                <a:solidFill>
                  <a:srgbClr val="00B050"/>
                </a:solidFill>
              </a:rPr>
              <a:t>1</a:t>
            </a:r>
            <a:r>
              <a:rPr lang="en-US" altLang="zh-TW" sz="2400" dirty="0"/>
              <a:t>,</a:t>
            </a:r>
            <a:r>
              <a:rPr lang="en-US" altLang="zh-TW" sz="2400" dirty="0">
                <a:solidFill>
                  <a:srgbClr val="00B050"/>
                </a:solidFill>
              </a:rPr>
              <a:t>3</a:t>
            </a:r>
            <a:r>
              <a:rPr lang="en-US" altLang="zh-TW" sz="2400" dirty="0"/>
              <a:t>,3,3,3,3,3}</a:t>
            </a:r>
            <a:r>
              <a:rPr lang="zh-TW" altLang="en-US" sz="2400" dirty="0"/>
              <a:t>→ </a:t>
            </a:r>
            <a:r>
              <a:rPr lang="en-US" altLang="zh-TW" sz="2400" dirty="0"/>
              <a:t>{2,3,3,3,3,3}</a:t>
            </a:r>
          </a:p>
          <a:p>
            <a:r>
              <a:rPr lang="zh-TW" altLang="en-US" sz="2400" dirty="0"/>
              <a:t> </a:t>
            </a:r>
            <a:r>
              <a:rPr lang="en-US" altLang="zh-TW" sz="2400" dirty="0">
                <a:solidFill>
                  <a:srgbClr val="00B0F0"/>
                </a:solidFill>
              </a:rPr>
              <a:t>move</a:t>
            </a:r>
            <a:r>
              <a:rPr lang="en-US" altLang="zh-TW" sz="2400" dirty="0"/>
              <a:t> 5 // a =</a:t>
            </a:r>
            <a:r>
              <a:rPr lang="zh-TW" altLang="en-US" sz="2400" dirty="0"/>
              <a:t> </a:t>
            </a:r>
            <a:r>
              <a:rPr lang="en-US" altLang="zh-TW" sz="2400" dirty="0"/>
              <a:t>{2,3,3,3,</a:t>
            </a:r>
            <a:r>
              <a:rPr lang="en-US" altLang="zh-TW" sz="2400" dirty="0">
                <a:solidFill>
                  <a:srgbClr val="00B0F0"/>
                </a:solidFill>
              </a:rPr>
              <a:t>3</a:t>
            </a:r>
            <a:r>
              <a:rPr lang="en-US" altLang="zh-TW" sz="2400" dirty="0"/>
              <a:t>,3}</a:t>
            </a:r>
            <a:r>
              <a:rPr lang="zh-TW" altLang="en-US" sz="2400" dirty="0"/>
              <a:t>→</a:t>
            </a:r>
            <a:r>
              <a:rPr lang="en-US" altLang="zh-TW" sz="2400" dirty="0"/>
              <a:t> {3,2,3,3,3,3}</a:t>
            </a:r>
          </a:p>
          <a:p>
            <a:r>
              <a:rPr lang="zh-TW" altLang="en-US" sz="2400" dirty="0"/>
              <a:t> </a:t>
            </a:r>
            <a:r>
              <a:rPr lang="en-US" altLang="zh-TW" sz="2400" dirty="0">
                <a:solidFill>
                  <a:srgbClr val="7030A0"/>
                </a:solidFill>
              </a:rPr>
              <a:t>erase</a:t>
            </a:r>
            <a:r>
              <a:rPr lang="en-US" altLang="zh-TW" sz="2400" dirty="0"/>
              <a:t> 3 // a = {3,</a:t>
            </a:r>
            <a:r>
              <a:rPr lang="en-US" altLang="zh-TW" sz="2400" dirty="0">
                <a:solidFill>
                  <a:srgbClr val="7030A0"/>
                </a:solidFill>
              </a:rPr>
              <a:t>2</a:t>
            </a:r>
            <a:r>
              <a:rPr lang="en-US" altLang="zh-TW" sz="2400" dirty="0"/>
              <a:t>,</a:t>
            </a:r>
            <a:r>
              <a:rPr lang="en-US" altLang="zh-TW" sz="2400" dirty="0">
                <a:solidFill>
                  <a:srgbClr val="7030A0"/>
                </a:solidFill>
              </a:rPr>
              <a:t>3</a:t>
            </a:r>
            <a:r>
              <a:rPr lang="en-US" altLang="zh-TW" sz="2400" dirty="0"/>
              <a:t>,</a:t>
            </a:r>
            <a:r>
              <a:rPr lang="en-US" altLang="zh-TW" sz="2400" dirty="0">
                <a:solidFill>
                  <a:srgbClr val="7030A0"/>
                </a:solidFill>
              </a:rPr>
              <a:t>3</a:t>
            </a:r>
            <a:r>
              <a:rPr lang="en-US" altLang="zh-TW" sz="2400" dirty="0"/>
              <a:t>,3,3}</a:t>
            </a:r>
            <a:r>
              <a:rPr lang="zh-TW" altLang="en-US" sz="2400" dirty="0"/>
              <a:t>→ </a:t>
            </a:r>
            <a:r>
              <a:rPr lang="en-US" altLang="zh-TW" sz="2400" dirty="0"/>
              <a:t>{3,3,3}</a:t>
            </a:r>
          </a:p>
          <a:p>
            <a:r>
              <a:rPr lang="zh-TW" altLang="en-US" sz="2400" dirty="0"/>
              <a:t> </a:t>
            </a:r>
            <a:r>
              <a:rPr lang="en-US" altLang="zh-TW" sz="2400" dirty="0"/>
              <a:t>show // </a:t>
            </a:r>
            <a:r>
              <a:rPr lang="zh-TW" altLang="en-US" sz="2400" dirty="0"/>
              <a:t>印出</a:t>
            </a:r>
            <a:r>
              <a:rPr lang="en-US" altLang="zh-TW" sz="2400" dirty="0"/>
              <a:t> 3</a:t>
            </a:r>
            <a:r>
              <a:rPr lang="en-US" altLang="zh-TW" sz="2400" dirty="0">
                <a:highlight>
                  <a:srgbClr val="FFFF00"/>
                </a:highlight>
              </a:rPr>
              <a:t> </a:t>
            </a:r>
            <a:r>
              <a:rPr lang="en-US" altLang="zh-TW" sz="2400" dirty="0"/>
              <a:t>3</a:t>
            </a:r>
            <a:r>
              <a:rPr lang="en-US" altLang="zh-TW" sz="2400" dirty="0">
                <a:highlight>
                  <a:srgbClr val="FFFF00"/>
                </a:highlight>
              </a:rPr>
              <a:t> </a:t>
            </a:r>
            <a:r>
              <a:rPr lang="en-US" altLang="zh-TW" sz="24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337673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AD376CA-8478-47A4-9A48-5DC793681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altLang="zh-TW">
                <a:solidFill>
                  <a:schemeClr val="accent1"/>
                </a:solidFill>
              </a:rPr>
              <a:t>Input</a:t>
            </a:r>
            <a:endParaRPr lang="zh-TW" altLang="en-US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內容版面配置區 2">
            <a:extLst>
              <a:ext uri="{FF2B5EF4-FFF2-40B4-BE49-F238E27FC236}">
                <a16:creationId xmlns:a16="http://schemas.microsoft.com/office/drawing/2014/main" id="{7E1381E7-9908-4DD0-BA4B-51E138F4F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zh-TW" altLang="en-US" sz="2400" dirty="0"/>
              <a:t>第一行給你序列裡的初始值</a:t>
            </a:r>
            <a:r>
              <a:rPr lang="en-US" altLang="zh-TW" sz="2400" dirty="0"/>
              <a:t>x</a:t>
            </a:r>
            <a:r>
              <a:rPr lang="zh-TW" altLang="en-US" sz="2400" dirty="0"/>
              <a:t>，接著有</a:t>
            </a:r>
            <a:r>
              <a:rPr lang="en-US" altLang="zh-TW" sz="2400" dirty="0"/>
              <a:t>n(1 &lt;= n &lt;= 3000)</a:t>
            </a:r>
            <a:r>
              <a:rPr lang="zh-TW" altLang="en-US" sz="2400" dirty="0"/>
              <a:t>筆操作指令</a:t>
            </a:r>
            <a:endParaRPr lang="en-US" altLang="zh-TW" sz="2400" dirty="0"/>
          </a:p>
          <a:p>
            <a:r>
              <a:rPr lang="zh-TW" altLang="en-US" sz="2400" dirty="0"/>
              <a:t>所有插入的值都會在整數範圍之內</a:t>
            </a:r>
            <a:endParaRPr lang="en-US" altLang="zh-TW" sz="2400" dirty="0"/>
          </a:p>
          <a:p>
            <a:endParaRPr lang="zh-TW" altLang="en-US" sz="24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44A0B81-47CB-48A8-B06B-BAB5AEA8E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9F2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ea typeface="Lato"/>
              </a:rPr>
              <a:t>1 &lt;= 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C7254E"/>
                </a:solidFill>
                <a:effectLst/>
                <a:latin typeface="Arial Unicode MS"/>
                <a:ea typeface="Menlo"/>
              </a:rPr>
              <a:t>n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Lato"/>
              </a:rPr>
              <a:t> 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ea typeface="Lato"/>
              </a:rPr>
              <a:t>&lt;= 3000</a:t>
            </a:r>
            <a:r>
              <a:rPr kumimoji="0" lang="zh-TW" altLang="zh-TW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7260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F5334570-1FB3-41FB-9736-1B9561F81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altLang="zh-TW">
                <a:solidFill>
                  <a:schemeClr val="accent1"/>
                </a:solidFill>
              </a:rPr>
              <a:t>Output</a:t>
            </a:r>
            <a:endParaRPr lang="zh-TW" altLang="en-US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4994F3-F205-4D70-AE74-5A0B93B6C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zh-TW" altLang="en-US" sz="2400" dirty="0"/>
              <a:t>當 </a:t>
            </a:r>
            <a:r>
              <a:rPr lang="en-US" altLang="zh-TW" sz="2400" dirty="0"/>
              <a:t>show </a:t>
            </a:r>
            <a:r>
              <a:rPr lang="zh-TW" altLang="en-US" sz="2400" dirty="0"/>
              <a:t>函式呼叫時，輸出序列</a:t>
            </a:r>
            <a:endParaRPr lang="en-US" altLang="zh-TW" sz="2400" dirty="0"/>
          </a:p>
          <a:p>
            <a:r>
              <a:rPr lang="zh-TW" altLang="en-US" sz="2400" dirty="0"/>
              <a:t>記得要換行</a:t>
            </a:r>
          </a:p>
        </p:txBody>
      </p:sp>
    </p:spTree>
    <p:extLst>
      <p:ext uri="{BB962C8B-B14F-4D97-AF65-F5344CB8AC3E}">
        <p14:creationId xmlns:p14="http://schemas.microsoft.com/office/powerpoint/2010/main" val="3760678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3FF90C4-379A-4385-995F-7CF6D9B07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altLang="zh-TW" dirty="0">
                <a:solidFill>
                  <a:schemeClr val="accent1"/>
                </a:solidFill>
              </a:rPr>
              <a:t>Overview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F45DBBF-5545-4774-BC93-6C94A5904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altLang="zh-TW" sz="2400" dirty="0"/>
              <a:t>12301 - Uncle Huang choose Tutor(Easy version)</a:t>
            </a:r>
          </a:p>
          <a:p>
            <a:endParaRPr lang="en-US" altLang="zh-TW" sz="2400" dirty="0"/>
          </a:p>
          <a:p>
            <a:r>
              <a:rPr lang="en-US" altLang="zh-TW" sz="2400" dirty="0"/>
              <a:t>12303 - Operation on Sequence</a:t>
            </a:r>
          </a:p>
          <a:p>
            <a:endParaRPr lang="en-US" altLang="zh-TW" sz="2400" dirty="0"/>
          </a:p>
          <a:p>
            <a:r>
              <a:rPr lang="en-US" altLang="zh-TW" sz="2400" dirty="0"/>
              <a:t>12350 - Typing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511926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ABC6B98-2573-42DC-B749-4D431E260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37" y="957695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altLang="zh-TW">
                <a:solidFill>
                  <a:schemeClr val="accent1"/>
                </a:solidFill>
              </a:rPr>
              <a:t>Brain Storming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E9F851-F98A-447D-B61C-A579BFAD1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66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zh-TW" altLang="en-US" sz="2400" dirty="0"/>
              <a:t>如何建立雙向環狀 </a:t>
            </a:r>
            <a:r>
              <a:rPr lang="en-US" altLang="zh-TW" sz="2400" dirty="0"/>
              <a:t>Linked List</a:t>
            </a:r>
            <a:r>
              <a:rPr lang="zh-TW" altLang="en-US" sz="2400" dirty="0"/>
              <a:t>？</a:t>
            </a:r>
            <a:endParaRPr lang="en-US" altLang="zh-TW" sz="2400" dirty="0"/>
          </a:p>
          <a:p>
            <a:r>
              <a:rPr lang="zh-TW" altLang="en-US" sz="2400" dirty="0"/>
              <a:t>如何新增</a:t>
            </a:r>
            <a:r>
              <a:rPr lang="en-US" altLang="zh-TW" sz="2400" dirty="0"/>
              <a:t>/</a:t>
            </a:r>
            <a:r>
              <a:rPr lang="zh-TW" altLang="en-US" sz="2400" dirty="0"/>
              <a:t>移除 </a:t>
            </a:r>
            <a:r>
              <a:rPr lang="en-US" altLang="zh-TW" sz="2400" dirty="0"/>
              <a:t>Linked List </a:t>
            </a:r>
            <a:r>
              <a:rPr lang="zh-TW" altLang="en-US" sz="2400" dirty="0"/>
              <a:t>的 </a:t>
            </a:r>
            <a:r>
              <a:rPr lang="en-US" altLang="zh-TW" sz="2400" dirty="0"/>
              <a:t>Node</a:t>
            </a:r>
            <a:r>
              <a:rPr lang="zh-TW" altLang="en-US" sz="2400" dirty="0"/>
              <a:t>？</a:t>
            </a:r>
            <a:endParaRPr lang="en-US" altLang="zh-TW" sz="2400" dirty="0"/>
          </a:p>
          <a:p>
            <a:r>
              <a:rPr lang="zh-TW" altLang="en-US" sz="2400" dirty="0"/>
              <a:t>如何高速移動的指定的 </a:t>
            </a:r>
            <a:r>
              <a:rPr lang="en-US" altLang="zh-TW" sz="2400" dirty="0"/>
              <a:t>Node</a:t>
            </a:r>
            <a:r>
              <a:rPr lang="zh-TW" altLang="en-US" sz="2400" dirty="0"/>
              <a:t>？</a:t>
            </a:r>
            <a:endParaRPr lang="en-US" altLang="zh-TW" sz="2400" dirty="0"/>
          </a:p>
          <a:p>
            <a:r>
              <a:rPr lang="zh-TW" altLang="en-US" sz="2400" dirty="0"/>
              <a:t>如何抽換 </a:t>
            </a:r>
            <a:r>
              <a:rPr lang="en-US" altLang="zh-TW" sz="2400" dirty="0"/>
              <a:t>Node </a:t>
            </a:r>
            <a:r>
              <a:rPr lang="zh-TW" altLang="en-US" sz="2400" dirty="0"/>
              <a:t>的順序？</a:t>
            </a:r>
            <a:endParaRPr lang="en-US" altLang="zh-TW" sz="24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48571" y="2209249"/>
            <a:ext cx="0" cy="2506648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59407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E27AE223-42F9-4251-BA36-79301B31C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965199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altLang="zh-TW" sz="54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12350 - Typing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F5E7D40-5F92-4884-892D-11919A785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38729" y="965198"/>
            <a:ext cx="2707937" cy="492760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z="20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難易度：★★★☆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38160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3490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EED4B703-9469-40BC-B99A-790B41C40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altLang="zh-TW" dirty="0">
                <a:solidFill>
                  <a:schemeClr val="accent1"/>
                </a:solidFill>
              </a:rPr>
              <a:t>Description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6EC93F0C-0FC5-45C5-A680-F4E7AC290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Autofit/>
          </a:bodyPr>
          <a:lstStyle/>
          <a:p>
            <a:r>
              <a:rPr lang="zh-TW" altLang="en-US" sz="2400" dirty="0"/>
              <a:t>結界使者</a:t>
            </a:r>
            <a:r>
              <a:rPr lang="en-US" altLang="zh-TW" sz="2400" dirty="0"/>
              <a:t>(</a:t>
            </a:r>
            <a:r>
              <a:rPr lang="en-US" altLang="zh-TW" sz="2400" dirty="0" err="1"/>
              <a:t>Nderman</a:t>
            </a:r>
            <a:r>
              <a:rPr lang="en-US" altLang="zh-TW" sz="2400" dirty="0"/>
              <a:t>)</a:t>
            </a:r>
            <a:r>
              <a:rPr lang="zh-TW" altLang="en-US" sz="2400" dirty="0"/>
              <a:t>偷了一台打字機用來抒發心情，該打字機具有以下功能：</a:t>
            </a:r>
            <a:endParaRPr lang="en-US" altLang="zh-TW" sz="2400" dirty="0"/>
          </a:p>
          <a:p>
            <a:pPr lvl="1"/>
            <a:r>
              <a:rPr lang="en-US" altLang="zh-TW" sz="2000" dirty="0"/>
              <a:t>void insert(Node**, char)</a:t>
            </a:r>
            <a:r>
              <a:rPr lang="zh-TW" altLang="en-US" sz="2000" dirty="0"/>
              <a:t>：在游標之後插入一個字元，注意游標不會移動</a:t>
            </a:r>
            <a:endParaRPr lang="en-US" altLang="zh-TW" sz="2000" dirty="0"/>
          </a:p>
          <a:p>
            <a:pPr lvl="1"/>
            <a:r>
              <a:rPr lang="en-US" altLang="zh-TW" sz="2000" dirty="0"/>
              <a:t>void deletion(Node**)</a:t>
            </a:r>
            <a:r>
              <a:rPr lang="zh-TW" altLang="en-US" sz="2000" dirty="0"/>
              <a:t>：刪除游標之後的字元，如果游標在最末端就不做動作</a:t>
            </a:r>
            <a:endParaRPr lang="en-US" altLang="zh-TW" sz="2000" dirty="0"/>
          </a:p>
          <a:p>
            <a:pPr lvl="1"/>
            <a:r>
              <a:rPr lang="en-US" altLang="zh-TW" sz="2000" dirty="0"/>
              <a:t>void backspace(Node**)</a:t>
            </a:r>
            <a:r>
              <a:rPr lang="zh-TW" altLang="en-US" sz="2000" dirty="0"/>
              <a:t>：刪除游標之後前的字元，如果游標在最前端就不做動作</a:t>
            </a:r>
            <a:endParaRPr lang="en-US" altLang="zh-TW" sz="2000" dirty="0"/>
          </a:p>
          <a:p>
            <a:pPr lvl="1"/>
            <a:r>
              <a:rPr lang="en-US" altLang="zh-TW" sz="2000" dirty="0"/>
              <a:t>void </a:t>
            </a:r>
            <a:r>
              <a:rPr lang="en-US" altLang="zh-TW" sz="2000" dirty="0" err="1"/>
              <a:t>go_left</a:t>
            </a:r>
            <a:r>
              <a:rPr lang="en-US" altLang="zh-TW" sz="2000" dirty="0"/>
              <a:t>(Node**, int)</a:t>
            </a:r>
            <a:r>
              <a:rPr lang="zh-TW" altLang="en-US" sz="2000" dirty="0"/>
              <a:t>：把游標往左移動</a:t>
            </a:r>
            <a:r>
              <a:rPr lang="en-US" altLang="zh-TW" sz="2000" dirty="0"/>
              <a:t>int</a:t>
            </a:r>
            <a:r>
              <a:rPr lang="zh-TW" altLang="en-US" sz="2000" dirty="0"/>
              <a:t>次，如果已達到最前端則移動到最末端繼續移動</a:t>
            </a:r>
            <a:endParaRPr lang="en-US" altLang="zh-TW" sz="2000" dirty="0"/>
          </a:p>
          <a:p>
            <a:pPr lvl="1"/>
            <a:r>
              <a:rPr lang="en-US" altLang="zh-TW" sz="2000" dirty="0"/>
              <a:t>void </a:t>
            </a:r>
            <a:r>
              <a:rPr lang="en-US" altLang="zh-TW" sz="2000" dirty="0" err="1"/>
              <a:t>go_right</a:t>
            </a:r>
            <a:r>
              <a:rPr lang="en-US" altLang="zh-TW" sz="2000" dirty="0"/>
              <a:t>(Node**, int)</a:t>
            </a:r>
            <a:r>
              <a:rPr lang="zh-TW" altLang="en-US" sz="2000" dirty="0"/>
              <a:t>：把游標往右移動</a:t>
            </a:r>
            <a:r>
              <a:rPr lang="en-US" altLang="zh-TW" sz="2000" dirty="0"/>
              <a:t>int</a:t>
            </a:r>
            <a:r>
              <a:rPr lang="zh-TW" altLang="en-US" sz="2000" dirty="0"/>
              <a:t>次，如果已達到最末端則移動到最前端繼續移動</a:t>
            </a:r>
            <a:endParaRPr lang="en-US" altLang="zh-TW" sz="2000" dirty="0"/>
          </a:p>
          <a:p>
            <a:pPr lvl="1"/>
            <a:r>
              <a:rPr lang="en-US" altLang="zh-TW" sz="2000" dirty="0"/>
              <a:t>void </a:t>
            </a:r>
            <a:r>
              <a:rPr lang="en-US" altLang="zh-TW" sz="2000" dirty="0" err="1"/>
              <a:t>go_home</a:t>
            </a:r>
            <a:r>
              <a:rPr lang="en-US" altLang="zh-TW" sz="2000" dirty="0"/>
              <a:t>(Node**)</a:t>
            </a:r>
            <a:r>
              <a:rPr lang="zh-TW" altLang="en-US" sz="2000" dirty="0"/>
              <a:t>：游標移動到最前端</a:t>
            </a:r>
            <a:endParaRPr lang="en-US" altLang="zh-TW" sz="2000" dirty="0"/>
          </a:p>
          <a:p>
            <a:pPr lvl="1"/>
            <a:r>
              <a:rPr lang="en-US" altLang="zh-TW" sz="2000" dirty="0"/>
              <a:t>void </a:t>
            </a:r>
            <a:r>
              <a:rPr lang="en-US" altLang="zh-TW" sz="2000" dirty="0" err="1"/>
              <a:t>go_end</a:t>
            </a:r>
            <a:r>
              <a:rPr lang="en-US" altLang="zh-TW" sz="2000" dirty="0"/>
              <a:t>(Node**)</a:t>
            </a:r>
            <a:r>
              <a:rPr lang="zh-TW" altLang="en-US" sz="2000" dirty="0"/>
              <a:t>：游標移動到最末端</a:t>
            </a:r>
            <a:endParaRPr lang="en-US" altLang="zh-TW" sz="2000" dirty="0"/>
          </a:p>
          <a:p>
            <a:pPr lvl="1"/>
            <a:r>
              <a:rPr lang="en-US" altLang="zh-TW" sz="2000" dirty="0"/>
              <a:t>void show()</a:t>
            </a:r>
            <a:r>
              <a:rPr lang="zh-TW" altLang="en-US" sz="2000" dirty="0"/>
              <a:t>：顯示打字機的內容，此函式已經完成</a:t>
            </a: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10633258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AD376CA-8478-47A4-9A48-5DC793681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altLang="zh-TW">
                <a:solidFill>
                  <a:schemeClr val="accent1"/>
                </a:solidFill>
              </a:rPr>
              <a:t>Input</a:t>
            </a:r>
            <a:endParaRPr lang="zh-TW" altLang="en-US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內容版面配置區 2">
            <a:extLst>
              <a:ext uri="{FF2B5EF4-FFF2-40B4-BE49-F238E27FC236}">
                <a16:creationId xmlns:a16="http://schemas.microsoft.com/office/drawing/2014/main" id="{7E1381E7-9908-4DD0-BA4B-51E138F4F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zh-TW" altLang="en-US" sz="2400" dirty="0"/>
              <a:t>測資共有</a:t>
            </a:r>
            <a:r>
              <a:rPr lang="en-US" altLang="zh-TW" sz="2400" dirty="0"/>
              <a:t>n(</a:t>
            </a:r>
            <a:r>
              <a:rPr lang="zh-TW" altLang="en-US" sz="2400" dirty="0"/>
              <a:t>不超過整數範圍</a:t>
            </a:r>
            <a:r>
              <a:rPr lang="en-US" altLang="zh-TW" sz="2400" dirty="0"/>
              <a:t>)</a:t>
            </a:r>
            <a:r>
              <a:rPr lang="zh-TW" altLang="en-US" sz="2400" dirty="0"/>
              <a:t>行指令</a:t>
            </a:r>
            <a:endParaRPr lang="en-US" altLang="zh-TW" sz="2400" dirty="0"/>
          </a:p>
          <a:p>
            <a:r>
              <a:rPr lang="pt-BR" altLang="zh-TW" sz="2400" dirty="0"/>
              <a:t>testcase 1 &amp; 2</a:t>
            </a:r>
            <a:r>
              <a:rPr lang="zh-TW" altLang="pt-BR" sz="2400" dirty="0"/>
              <a:t>：​</a:t>
            </a:r>
            <a:r>
              <a:rPr lang="pt-BR" altLang="zh-TW" sz="2400" dirty="0"/>
              <a:t>1  &lt;= n &lt;= 100</a:t>
            </a:r>
          </a:p>
          <a:p>
            <a:r>
              <a:rPr lang="pt-BR" altLang="zh-TW" sz="2400" dirty="0"/>
              <a:t>testcase 3 &amp; 4</a:t>
            </a:r>
            <a:r>
              <a:rPr lang="zh-TW" altLang="pt-BR" sz="2400" dirty="0"/>
              <a:t>：</a:t>
            </a:r>
            <a:r>
              <a:rPr lang="pt-BR" altLang="zh-TW" sz="2400" dirty="0"/>
              <a:t>500 &lt;= n &lt;= 2000</a:t>
            </a:r>
            <a:endParaRPr lang="zh-TW" altLang="en-US" sz="24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44A0B81-47CB-48A8-B06B-BAB5AEA8E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9F2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ea typeface="Lato"/>
              </a:rPr>
              <a:t>1 &lt;= 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C7254E"/>
                </a:solidFill>
                <a:effectLst/>
                <a:latin typeface="Arial Unicode MS"/>
                <a:ea typeface="Menlo"/>
              </a:rPr>
              <a:t>n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Lato"/>
              </a:rPr>
              <a:t> 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ea typeface="Lato"/>
              </a:rPr>
              <a:t>&lt;= 3000</a:t>
            </a:r>
            <a:r>
              <a:rPr kumimoji="0" lang="zh-TW" altLang="zh-TW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0605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F5334570-1FB3-41FB-9736-1B9561F81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altLang="zh-TW" dirty="0">
                <a:solidFill>
                  <a:schemeClr val="accent1"/>
                </a:solidFill>
              </a:rPr>
              <a:t>Output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4994F3-F205-4D70-AE74-5A0B93B6C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zh-TW" altLang="en-US" sz="2400" dirty="0"/>
              <a:t>當 </a:t>
            </a:r>
            <a:r>
              <a:rPr lang="en-US" altLang="zh-TW" sz="2400" dirty="0"/>
              <a:t>show </a:t>
            </a:r>
            <a:r>
              <a:rPr lang="zh-TW" altLang="en-US" sz="2400" dirty="0"/>
              <a:t>函式呼叫時，輸出打字機內容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828571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ABC6B98-2573-42DC-B749-4D431E260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37" y="957695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altLang="zh-TW">
                <a:solidFill>
                  <a:schemeClr val="accent1"/>
                </a:solidFill>
              </a:rPr>
              <a:t>Brain Storming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E9F851-F98A-447D-B61C-A579BFAD1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66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zh-TW" altLang="en-US" sz="2400" dirty="0"/>
              <a:t>甚麼是 </a:t>
            </a:r>
            <a:r>
              <a:rPr lang="en-US" altLang="zh-TW" sz="2400" dirty="0"/>
              <a:t>extern</a:t>
            </a:r>
            <a:r>
              <a:rPr lang="zh-TW" altLang="en-US" sz="2400" dirty="0"/>
              <a:t>？</a:t>
            </a:r>
            <a:r>
              <a:rPr lang="en-US" altLang="zh-TW" sz="2400" dirty="0"/>
              <a:t>(</a:t>
            </a:r>
            <a:r>
              <a:rPr lang="zh-TW" altLang="en-US" sz="2400" dirty="0"/>
              <a:t>在 </a:t>
            </a:r>
            <a:r>
              <a:rPr lang="en-US" altLang="zh-TW" sz="2400" dirty="0" err="1"/>
              <a:t>main.c</a:t>
            </a:r>
            <a:r>
              <a:rPr lang="en-US" altLang="zh-TW" sz="2400" dirty="0"/>
              <a:t>)</a:t>
            </a:r>
          </a:p>
          <a:p>
            <a:r>
              <a:rPr lang="zh-TW" altLang="en-US" sz="2400" dirty="0"/>
              <a:t>如何建立雙向環狀 </a:t>
            </a:r>
            <a:r>
              <a:rPr lang="en-US" altLang="zh-TW" sz="2400" dirty="0"/>
              <a:t>Linked List</a:t>
            </a:r>
            <a:r>
              <a:rPr lang="zh-TW" altLang="en-US" sz="2400" dirty="0"/>
              <a:t>？</a:t>
            </a:r>
            <a:endParaRPr lang="en-US" altLang="zh-TW" sz="2400" dirty="0"/>
          </a:p>
          <a:p>
            <a:r>
              <a:rPr lang="zh-TW" altLang="en-US" sz="2400" dirty="0"/>
              <a:t>如何新增</a:t>
            </a:r>
            <a:r>
              <a:rPr lang="en-US" altLang="zh-TW" sz="2400" dirty="0"/>
              <a:t>/</a:t>
            </a:r>
            <a:r>
              <a:rPr lang="zh-TW" altLang="en-US" sz="2400" dirty="0"/>
              <a:t>移除 </a:t>
            </a:r>
            <a:r>
              <a:rPr lang="en-US" altLang="zh-TW" sz="2400" dirty="0"/>
              <a:t>Linked List </a:t>
            </a:r>
            <a:r>
              <a:rPr lang="zh-TW" altLang="en-US" sz="2400" dirty="0"/>
              <a:t>的 </a:t>
            </a:r>
            <a:r>
              <a:rPr lang="en-US" altLang="zh-TW" sz="2400" dirty="0"/>
              <a:t>Node</a:t>
            </a:r>
            <a:r>
              <a:rPr lang="zh-TW" altLang="en-US" sz="2400" dirty="0"/>
              <a:t>？</a:t>
            </a:r>
            <a:endParaRPr lang="en-US" altLang="zh-TW" sz="2400" dirty="0"/>
          </a:p>
          <a:p>
            <a:r>
              <a:rPr lang="zh-TW" altLang="en-US" sz="2400" dirty="0"/>
              <a:t>如何讓游標穿過頭跟尾？</a:t>
            </a:r>
            <a:endParaRPr lang="en-US" altLang="zh-TW" sz="2400" dirty="0"/>
          </a:p>
          <a:p>
            <a:r>
              <a:rPr lang="zh-TW" altLang="en-US" sz="2400" dirty="0"/>
              <a:t>如何更新游標的位置？</a:t>
            </a:r>
            <a:endParaRPr lang="en-US" altLang="zh-TW" sz="2400" dirty="0"/>
          </a:p>
          <a:p>
            <a:r>
              <a:rPr lang="zh-TW" altLang="en-US" sz="2400" dirty="0"/>
              <a:t>如何高速移動游標？</a:t>
            </a:r>
            <a:endParaRPr lang="en-US" altLang="zh-TW" sz="24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48571" y="2209249"/>
            <a:ext cx="0" cy="2506648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9889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E27AE223-42F9-4251-BA36-79301B31C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965199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altLang="zh-TW" sz="54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12301 - Uncle Huang choose Tutor</a:t>
            </a:r>
            <a:r>
              <a:rPr lang="zh-TW" altLang="en-US" sz="54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zh-TW" sz="54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(Easy version)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F5E7D40-5F92-4884-892D-11919A785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38729" y="965198"/>
            <a:ext cx="2707937" cy="492760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z="2000" kern="120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難易度：★★☆☆</a:t>
            </a:r>
            <a:endParaRPr lang="en-US" altLang="zh-TW" sz="2000" kern="120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2000" kern="120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程設一期末考題庫範圍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38160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319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EED4B703-9469-40BC-B99A-790B41C40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altLang="zh-TW" dirty="0">
                <a:solidFill>
                  <a:schemeClr val="accent1"/>
                </a:solidFill>
              </a:rPr>
              <a:t>Description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6EC93F0C-0FC5-45C5-A680-F4E7AC290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zh-TW" altLang="en-US" sz="2400" dirty="0"/>
              <a:t>黃書書要找家教，他把</a:t>
            </a:r>
            <a:r>
              <a:rPr lang="en-US" altLang="zh-TW" sz="2400" dirty="0"/>
              <a:t>N</a:t>
            </a:r>
            <a:r>
              <a:rPr lang="zh-TW" altLang="en-US" sz="2400" dirty="0"/>
              <a:t>個學生圍成一圈，接著順時鐘每</a:t>
            </a:r>
            <a:r>
              <a:rPr lang="en-US" altLang="zh-TW" sz="2400" dirty="0"/>
              <a:t>K</a:t>
            </a:r>
            <a:r>
              <a:rPr lang="zh-TW" altLang="en-US" sz="2400" dirty="0"/>
              <a:t>個學生一數，被點到的那個學生就 會「被消失」，接著就從下一個人開始數，最後剩下的最後一個人會是他的家教</a:t>
            </a:r>
            <a:endParaRPr lang="en-US" altLang="zh-TW" sz="2400" dirty="0"/>
          </a:p>
          <a:p>
            <a:r>
              <a:rPr lang="zh-TW" altLang="en-US" sz="2400" dirty="0"/>
              <a:t>提示：</a:t>
            </a:r>
            <a:r>
              <a:rPr lang="zh-TW" altLang="en-US" sz="2400" dirty="0">
                <a:hlinkClick r:id="rId2"/>
              </a:rPr>
              <a:t>約瑟夫斯問題</a:t>
            </a:r>
            <a:endParaRPr lang="en-US" altLang="zh-TW" sz="2400" dirty="0"/>
          </a:p>
          <a:p>
            <a:r>
              <a:rPr lang="en-US" altLang="zh-TW" sz="2400" dirty="0"/>
              <a:t>K</a:t>
            </a:r>
            <a:r>
              <a:rPr lang="zh-TW" altLang="en-US" sz="2400" dirty="0"/>
              <a:t>有可能非常大，請考慮使用</a:t>
            </a:r>
            <a:r>
              <a:rPr lang="zh-TW" altLang="en-US" sz="2400" dirty="0">
                <a:hlinkClick r:id="rId3"/>
              </a:rPr>
              <a:t>同餘</a:t>
            </a:r>
            <a:r>
              <a:rPr lang="en-US" altLang="zh-TW" sz="2400" dirty="0">
                <a:hlinkClick r:id="rId3"/>
              </a:rPr>
              <a:t>(MOD)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307222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EED4B703-9469-40BC-B99A-790B41C40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altLang="zh-TW" dirty="0">
                <a:solidFill>
                  <a:schemeClr val="accent1"/>
                </a:solidFill>
              </a:rPr>
              <a:t>If n = 5, k = 7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6EC93F0C-0FC5-45C5-A680-F4E7AC290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endParaRPr lang="zh-TW" altLang="en-US" sz="2400" dirty="0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AC68DCC4-BABB-45EE-92A8-FD41023565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7882" y="963877"/>
            <a:ext cx="5054065" cy="4930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0729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EED4B703-9469-40BC-B99A-790B41C40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altLang="zh-TW" dirty="0">
                <a:solidFill>
                  <a:schemeClr val="accent1"/>
                </a:solidFill>
              </a:rPr>
              <a:t>If n = 5, k = 7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6EC93F0C-0FC5-45C5-A680-F4E7AC290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endParaRPr lang="zh-TW" altLang="en-US" sz="24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06B36F7-C32F-4FF0-AD81-9BFC8161F2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940" y="1110571"/>
            <a:ext cx="6351860" cy="4636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892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EED4B703-9469-40BC-B99A-790B41C40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altLang="zh-TW" dirty="0">
                <a:solidFill>
                  <a:schemeClr val="accent1"/>
                </a:solidFill>
              </a:rPr>
              <a:t>If n = 5, k = 7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6EC93F0C-0FC5-45C5-A680-F4E7AC290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endParaRPr lang="zh-TW" altLang="en-US" sz="24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06B36F7-C32F-4FF0-AD81-9BFC8161F2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940" y="1110571"/>
            <a:ext cx="6351860" cy="4636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9735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EED4B703-9469-40BC-B99A-790B41C40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altLang="zh-TW" dirty="0">
                <a:solidFill>
                  <a:schemeClr val="accent1"/>
                </a:solidFill>
              </a:rPr>
              <a:t>If n = 5, k = 7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6EC93F0C-0FC5-45C5-A680-F4E7AC290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endParaRPr lang="zh-TW" altLang="en-US" sz="24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79EAC63-44CB-438E-B8D9-4FA76D953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0242" y="963878"/>
            <a:ext cx="5489345" cy="4930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9174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EED4B703-9469-40BC-B99A-790B41C40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altLang="zh-TW" dirty="0">
                <a:solidFill>
                  <a:schemeClr val="accent1"/>
                </a:solidFill>
              </a:rPr>
              <a:t>If n = 5, k = 7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6EC93F0C-0FC5-45C5-A680-F4E7AC290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endParaRPr lang="zh-TW" altLang="en-US" sz="2400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C76CC984-9073-48B5-84AE-31B615D6BE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2623" y="1269879"/>
            <a:ext cx="6371177" cy="4318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5148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901</Words>
  <Application>Microsoft Office PowerPoint</Application>
  <PresentationFormat>寬螢幕</PresentationFormat>
  <Paragraphs>94</Paragraphs>
  <Slides>25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30" baseType="lpstr">
      <vt:lpstr>Arial Unicode MS</vt:lpstr>
      <vt:lpstr>Arial</vt:lpstr>
      <vt:lpstr>Calibri</vt:lpstr>
      <vt:lpstr>Calibri Light</vt:lpstr>
      <vt:lpstr>Office 佈景主題</vt:lpstr>
      <vt:lpstr>計算機程式設計二  Week 2 作業</vt:lpstr>
      <vt:lpstr>Overview</vt:lpstr>
      <vt:lpstr>12301 - Uncle Huang choose Tutor (Easy version)</vt:lpstr>
      <vt:lpstr>Description</vt:lpstr>
      <vt:lpstr>If n = 5, k = 7</vt:lpstr>
      <vt:lpstr>If n = 5, k = 7</vt:lpstr>
      <vt:lpstr>If n = 5, k = 7</vt:lpstr>
      <vt:lpstr>If n = 5, k = 7</vt:lpstr>
      <vt:lpstr>If n = 5, k = 7</vt:lpstr>
      <vt:lpstr>If n = 5, k = 7</vt:lpstr>
      <vt:lpstr>Input</vt:lpstr>
      <vt:lpstr>Output</vt:lpstr>
      <vt:lpstr>Brain Storming</vt:lpstr>
      <vt:lpstr>12303 - Operation on Sequence</vt:lpstr>
      <vt:lpstr>Description</vt:lpstr>
      <vt:lpstr>Description</vt:lpstr>
      <vt:lpstr>Description</vt:lpstr>
      <vt:lpstr>Input</vt:lpstr>
      <vt:lpstr>Output</vt:lpstr>
      <vt:lpstr>Brain Storming</vt:lpstr>
      <vt:lpstr>12350 - Typing</vt:lpstr>
      <vt:lpstr>Description</vt:lpstr>
      <vt:lpstr>Input</vt:lpstr>
      <vt:lpstr>Output</vt:lpstr>
      <vt:lpstr>Brain Storming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計算機程式設計二  Week 2 作業</dc:title>
  <dc:creator>賴御誠</dc:creator>
  <cp:lastModifiedBy>賴御誠</cp:lastModifiedBy>
  <cp:revision>7</cp:revision>
  <dcterms:created xsi:type="dcterms:W3CDTF">2020-10-01T05:40:02Z</dcterms:created>
  <dcterms:modified xsi:type="dcterms:W3CDTF">2020-10-01T06:36:48Z</dcterms:modified>
</cp:coreProperties>
</file>