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B8B49-CC31-4754-8C77-77CC0078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5174F2-5A32-40D6-B275-886B72CD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77589-4F41-484A-AC6B-2A92F412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A74F0-93AC-4DE7-9A88-8064D9D1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1A0BC-E2D3-41C8-9738-B634A973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43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7BEB6-2364-4999-B577-D7E8009B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CBA623-0AC0-4145-9D90-7BA82EAE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2FE1C-C059-46FB-98EF-AEAB7557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6A485-741F-406D-8C05-43736CEB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49FF1A-8263-49A7-B5BC-3D3B9167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9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F8CBA1-D86C-4E26-BC83-29A5C0D9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8C08F7-3C1A-45BF-A24F-B458A34C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B3302-1F87-4145-A301-E2454359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3D6A1F-ABC2-4EA0-9421-B9A90DC2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C8C1A-FCD3-445B-AC7E-273002D6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0C1D7-740D-450E-97D5-487DF04A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D3D890-012A-490A-AD5E-34D5BC32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553EFA-2037-4D8E-88CF-4CDE4E8A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37E7BE-F2C1-40C5-87D0-34AAA8C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2761A-1DA0-43B8-BF89-01FC4B97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1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C93C7-7AAC-41AF-894D-06B79C15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E5AA02-B58D-477B-AD77-5A884C1F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9595C9-96CD-47EB-A9CE-2CB3F901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62FC4-9A5C-4575-AA58-68106E4D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927AC1-9757-4CBA-AD36-1332AF2D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2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BD11C-7605-454B-AC81-F06E0074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96C3E-FDD2-4B08-A3B5-E1ED1112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F4F6F1-977F-4CAF-B440-711A8145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4D9AFE-B7A0-4426-94BE-65F16DCF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A0524-2178-4361-ADB3-93C50F46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7E0989-74A3-4DD7-99A6-D297AC9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71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F51FD-253E-4499-9C5B-9BCD3562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6C4692-36D3-4FB6-AE6C-85A271DE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C630B2-D6D2-4EA9-B782-5C9CE28DB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0CB470-9CE0-4B44-BF73-DBC21D742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4A726C-4FD4-43F9-BBA9-79F69B23D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C03397-24F5-44B6-8F6C-65B4F93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F1E27B-D537-4BA3-98E2-09A41973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84F945-E582-4C81-AA92-DDA77275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1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8D8CE-204A-4AA7-80C6-BC46205A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20987C-D42C-41B6-9709-A408C0C3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302E3D-14E7-491B-BE27-AF9E2C34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744F38-0F8C-4750-8E78-0CD7DDD8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F78000-A1B2-40CB-A601-F4CC890F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B1CAC8-0153-4131-82E8-205EFB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AE5B1-FCAF-4796-84A1-698799D5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7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DC7B7-54A8-401D-A332-EDFAA229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D49DB-54BB-490C-AFF9-7A2375A9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C7ACF4-6556-4914-A4A1-F8BA72BF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8BD670-B137-4EED-A34E-0A5D9E0F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F2024-1DF5-4673-86F1-E157A7C2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D5F516-5308-4F94-A4F6-03ACD01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25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92E6E-F76D-4BB7-85EA-46E1AD7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B6CAD8-5ADE-4E3B-B220-F5537F24C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8C96EB-276F-4F49-91C7-6C13C0076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23DAB-DC21-46DB-A771-E441C876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D3C2E3-A1B2-4E99-BBE6-78B48596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A2321D-0B2E-46A3-BD90-B64DE95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D54981-6851-4FA5-A7A4-284C0217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EDE290-1C6B-4A05-BD58-1A13F274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B40D71-C8C8-4803-975A-FE863DD1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68C-0ACC-474A-925D-44A7E853116E}" type="datetimeFigureOut">
              <a:rPr lang="zh-TW" altLang="en-US" smtClean="0"/>
              <a:t>2020/10/14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45FA9-B3F7-4AF5-B732-15984B1F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2D9DF-D2CB-4C3D-A4B8-EF9B4EBEF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6A69-7F82-4DC3-94D9-F9606EDAD5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9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cm.cs.nthu.edu.tw/contest/2124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194CE-BA3A-4AA4-A1E5-50E187206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2E21EF-FF91-47CC-91E1-5585BE1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zh-TW" altLang="en-US" sz="4000" dirty="0"/>
              <a:t>計算機程式設計二 </a:t>
            </a:r>
            <a:br>
              <a:rPr lang="en-US" altLang="zh-TW" sz="4000" dirty="0"/>
            </a:br>
            <a:r>
              <a:rPr lang="en-US" altLang="zh-TW" sz="4000" dirty="0"/>
              <a:t>Week 5 </a:t>
            </a:r>
            <a:r>
              <a:rPr lang="zh-TW" altLang="en-US" sz="4000" dirty="0"/>
              <a:t>作業講解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C40E62-600E-439A-91F8-B4EBFF7E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000" dirty="0">
                <a:hlinkClick r:id="rId4"/>
              </a:rPr>
              <a:t>2124 - I2P(II)2020_Chen_week5_HW</a:t>
            </a:r>
            <a:endParaRPr lang="en-US" altLang="zh-TW" sz="2000" dirty="0"/>
          </a:p>
          <a:p>
            <a:r>
              <a:rPr lang="zh-TW" altLang="en-US" sz="2000" dirty="0"/>
              <a:t>賴御誠　編著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7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13FC4D9-FAC5-4E8C-9722-99DAA11B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>
                <a:solidFill>
                  <a:srgbClr val="FFFFFF"/>
                </a:solidFill>
              </a:rPr>
              <a:t>Description</a:t>
            </a:r>
            <a:endParaRPr lang="zh-TW" altLang="en-US" sz="4000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D9F532-2FEB-48A2-B8C3-964ABDF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</a:rPr>
              <a:t>給定一堆 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Knuckles 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，請判斷是否有可能全部換成同一種類型的 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Knuckles</a:t>
            </a:r>
          </a:p>
          <a:p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Knuckles 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可以為 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a 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到 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z 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任一種類型</a:t>
            </a:r>
            <a:endParaRPr lang="en-US" altLang="zh-TW" sz="2000" b="0" i="0" dirty="0">
              <a:solidFill>
                <a:srgbClr val="FFFFFF"/>
              </a:solidFill>
              <a:effectLst/>
              <a:latin typeface="Lato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Lato"/>
              </a:rPr>
              <a:t>轉換條件：有兩個以上相同類型的 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Knuckles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，</a:t>
            </a:r>
            <a:r>
              <a:rPr lang="zh-TW" altLang="en-US" sz="2000" dirty="0">
                <a:solidFill>
                  <a:srgbClr val="FFFFFF"/>
                </a:solidFill>
              </a:rPr>
              <a:t>比如給定 </a:t>
            </a:r>
            <a:r>
              <a:rPr lang="en-US" altLang="zh-TW" sz="2000" dirty="0" err="1">
                <a:solidFill>
                  <a:srgbClr val="FFFFFF"/>
                </a:solidFill>
              </a:rPr>
              <a:t>aab</a:t>
            </a:r>
            <a:r>
              <a:rPr lang="zh-TW" altLang="en-US" sz="2000" dirty="0">
                <a:solidFill>
                  <a:srgbClr val="FFFFFF"/>
                </a:solidFill>
              </a:rPr>
              <a:t>，則你可以把兩個</a:t>
            </a:r>
            <a:r>
              <a:rPr lang="en-US" altLang="zh-TW" sz="2000" dirty="0">
                <a:solidFill>
                  <a:srgbClr val="FFFFFF"/>
                </a:solidFill>
              </a:rPr>
              <a:t>a</a:t>
            </a:r>
            <a:r>
              <a:rPr lang="zh-TW" altLang="en-US" sz="2000" dirty="0">
                <a:solidFill>
                  <a:srgbClr val="FFFFFF"/>
                </a:solidFill>
              </a:rPr>
              <a:t>轉成兩個</a:t>
            </a:r>
            <a:r>
              <a:rPr lang="en-US" altLang="zh-TW" sz="2000" dirty="0">
                <a:solidFill>
                  <a:srgbClr val="FFFFFF"/>
                </a:solidFill>
              </a:rPr>
              <a:t>b</a:t>
            </a:r>
            <a:r>
              <a:rPr lang="zh-TW" altLang="en-US" sz="2000" dirty="0">
                <a:solidFill>
                  <a:srgbClr val="FFFFFF"/>
                </a:solidFill>
              </a:rPr>
              <a:t>，得到 </a:t>
            </a:r>
            <a:r>
              <a:rPr lang="en-US" altLang="zh-TW" sz="2000" dirty="0" err="1">
                <a:solidFill>
                  <a:srgbClr val="FFFFFF"/>
                </a:solidFill>
              </a:rPr>
              <a:t>bbb</a:t>
            </a:r>
            <a:endParaRPr lang="zh-TW" altLang="en-US" sz="2000" dirty="0">
              <a:solidFill>
                <a:srgbClr val="FFFFFF"/>
              </a:solidFill>
            </a:endParaRPr>
          </a:p>
          <a:p>
            <a:endParaRPr lang="en-US" altLang="zh-TW" sz="2000" dirty="0">
              <a:solidFill>
                <a:srgbClr val="FFFFFF"/>
              </a:solidFill>
              <a:latin typeface="Lato"/>
            </a:endParaRPr>
          </a:p>
          <a:p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注意：測資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6 </a:t>
            </a:r>
            <a:r>
              <a:rPr lang="zh-TW" altLang="en-US" sz="2000" b="0" i="0" dirty="0">
                <a:solidFill>
                  <a:srgbClr val="FFFFFF"/>
                </a:solidFill>
                <a:effectLst/>
                <a:latin typeface="Lato"/>
              </a:rPr>
              <a:t>記憶體很小，請勿使用大型陣列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 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A145504-0B45-47AC-AA1B-7FD0E804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47C336-2D02-48AB-978D-762635DFE223}"/>
              </a:ext>
            </a:extLst>
          </p:cNvPr>
          <p:cNvSpPr/>
          <p:nvPr/>
        </p:nvSpPr>
        <p:spPr>
          <a:xfrm>
            <a:off x="5155373" y="4383741"/>
            <a:ext cx="5744684" cy="53788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84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BBB5F-0AB2-4508-A209-283A41A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&amp;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AA1235-4733-40AD-8480-25473F81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01DF-F66E-400B-BF71-6D781B8C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給定</a:t>
            </a:r>
            <a:r>
              <a:rPr lang="en-US" altLang="zh-TW" sz="2000" dirty="0">
                <a:solidFill>
                  <a:schemeClr val="bg1"/>
                </a:solidFill>
              </a:rPr>
              <a:t>n( 1 &lt;= n &lt;= 10</a:t>
            </a:r>
            <a:r>
              <a:rPr lang="en-US" altLang="zh-TW" sz="2000" baseline="30000" dirty="0">
                <a:solidFill>
                  <a:schemeClr val="bg1"/>
                </a:solidFill>
              </a:rPr>
              <a:t>7</a:t>
            </a:r>
            <a:r>
              <a:rPr lang="en-US" altLang="zh-TW" sz="2000" dirty="0">
                <a:solidFill>
                  <a:schemeClr val="bg1"/>
                </a:solidFill>
              </a:rPr>
              <a:t> )</a:t>
            </a:r>
            <a:r>
              <a:rPr lang="zh-TW" altLang="en-US" sz="2000" dirty="0">
                <a:solidFill>
                  <a:schemeClr val="bg1"/>
                </a:solidFill>
              </a:rPr>
              <a:t>個</a:t>
            </a:r>
            <a:r>
              <a:rPr lang="en-US" altLang="zh-TW" sz="2000" b="0" i="0" dirty="0">
                <a:solidFill>
                  <a:srgbClr val="FFFFFF"/>
                </a:solidFill>
                <a:effectLst/>
                <a:latin typeface="Lato"/>
              </a:rPr>
              <a:t>Knuckles</a:t>
            </a:r>
            <a:r>
              <a:rPr lang="zh-TW" altLang="en-US" sz="2000" dirty="0">
                <a:solidFill>
                  <a:schemeClr val="bg1"/>
                </a:solidFill>
              </a:rPr>
              <a:t>，接著依序是一個字串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43E348-3605-4A12-A3CC-DF655756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bg1"/>
                </a:solidFill>
              </a:rPr>
              <a:t>Output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70117-4677-4E30-A6D9-D3713AEF5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如果可以轉換，輸出 </a:t>
            </a:r>
            <a:r>
              <a:rPr lang="en-US" altLang="zh-TW" sz="2000" dirty="0">
                <a:solidFill>
                  <a:schemeClr val="bg1"/>
                </a:solidFill>
              </a:rPr>
              <a:t>“I‘m the god of Knuckles!”</a:t>
            </a:r>
            <a:r>
              <a:rPr lang="zh-TW" altLang="en-US" sz="2000" dirty="0">
                <a:solidFill>
                  <a:schemeClr val="bg1"/>
                </a:solidFill>
              </a:rPr>
              <a:t>，反之則輸出 </a:t>
            </a:r>
            <a:r>
              <a:rPr lang="en-US" altLang="zh-TW" sz="2000" dirty="0">
                <a:solidFill>
                  <a:schemeClr val="bg1"/>
                </a:solidFill>
              </a:rPr>
              <a:t>"Different makes perfect“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每行要換行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0F8FE2-6EA6-43BE-85F5-589F49DFD242}"/>
              </a:ext>
            </a:extLst>
          </p:cNvPr>
          <p:cNvCxnSpPr>
            <a:cxnSpLocks/>
          </p:cNvCxnSpPr>
          <p:nvPr/>
        </p:nvCxnSpPr>
        <p:spPr>
          <a:xfrm>
            <a:off x="5997575" y="2689412"/>
            <a:ext cx="0" cy="19453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5BBAAEE8-5E59-4DBE-86A9-B96D14A6A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BBB5F-0AB2-4508-A209-283A41A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&amp;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AA1235-4733-40AD-8480-25473F81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01DF-F66E-400B-BF71-6D781B8C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5</a:t>
            </a:r>
          </a:p>
          <a:p>
            <a:r>
              <a:rPr lang="en-US" altLang="zh-TW" sz="2000" dirty="0" err="1">
                <a:solidFill>
                  <a:schemeClr val="bg1"/>
                </a:solidFill>
              </a:rPr>
              <a:t>abcca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43E348-3605-4A12-A3CC-DF655756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bg1"/>
                </a:solidFill>
              </a:rPr>
              <a:t>Output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70117-4677-4E30-A6D9-D3713AEF5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I'm the god of Knuckles!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83858E-7CCF-4B06-B914-9B1705C92B14}"/>
              </a:ext>
            </a:extLst>
          </p:cNvPr>
          <p:cNvCxnSpPr>
            <a:cxnSpLocks/>
          </p:cNvCxnSpPr>
          <p:nvPr/>
        </p:nvCxnSpPr>
        <p:spPr>
          <a:xfrm>
            <a:off x="5997575" y="2689412"/>
            <a:ext cx="0" cy="19453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91AE140F-E33D-4ABA-94B4-68D6D73C3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05A14B-3F71-4990-83F2-16CF79A9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sz="4000" dirty="0">
                <a:solidFill>
                  <a:srgbClr val="FFFFFF"/>
                </a:solidFill>
              </a:rPr>
              <a:t>Overview</a:t>
            </a:r>
            <a:endParaRPr lang="zh-TW" altLang="en-US" sz="40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906EE-974E-4AAE-9C27-D7D2B8BE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</a:rPr>
              <a:t>12390</a:t>
            </a:r>
            <a:r>
              <a:rPr lang="zh-TW" altLang="en-US" sz="2000" dirty="0">
                <a:solidFill>
                  <a:srgbClr val="FFFFFF"/>
                </a:solidFill>
              </a:rPr>
              <a:t> </a:t>
            </a:r>
            <a:r>
              <a:rPr lang="en-US" altLang="zh-TW" sz="2000" dirty="0">
                <a:solidFill>
                  <a:srgbClr val="FFFFFF"/>
                </a:solidFill>
              </a:rPr>
              <a:t>– Construct tree by </a:t>
            </a:r>
            <a:r>
              <a:rPr lang="en-US" altLang="zh-TW" sz="2000" dirty="0" err="1">
                <a:solidFill>
                  <a:srgbClr val="FFFFFF"/>
                </a:solidFill>
              </a:rPr>
              <a:t>inorder</a:t>
            </a:r>
            <a:r>
              <a:rPr lang="en-US" altLang="zh-TW" sz="2000" dirty="0">
                <a:solidFill>
                  <a:srgbClr val="FFFFFF"/>
                </a:solidFill>
              </a:rPr>
              <a:t> and preorder</a:t>
            </a:r>
          </a:p>
          <a:p>
            <a:r>
              <a:rPr lang="en-US" altLang="zh-TW" sz="2000" dirty="0">
                <a:solidFill>
                  <a:srgbClr val="FFFFFF"/>
                </a:solidFill>
              </a:rPr>
              <a:t>12145 - Species of Knuckles</a:t>
            </a:r>
            <a:endParaRPr lang="zh-TW" alt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0162D8-4743-440B-8CEB-9DA2F7AF1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9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7BD27005-86D6-4DDA-8DDF-92A170473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24284F-BBD2-478E-937F-4DA25BAA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/>
              <a:t>12390 - Construct tree by inorder and preorder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B1DB46-9257-4B9C-ABD1-61D113B8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難易度：★★★☆☆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Binary Tree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13FC4D9-FAC5-4E8C-9722-99DAA11B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>
                <a:solidFill>
                  <a:srgbClr val="FFFFFF"/>
                </a:solidFill>
              </a:rPr>
              <a:t>Description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D9F532-2FEB-48A2-B8C3-964ABDFA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</a:rPr>
              <a:t>給定 </a:t>
            </a:r>
            <a:r>
              <a:rPr lang="en-US" altLang="zh-TW" sz="2000" dirty="0">
                <a:solidFill>
                  <a:srgbClr val="FFFFFF"/>
                </a:solidFill>
              </a:rPr>
              <a:t>Binary Tree </a:t>
            </a:r>
            <a:r>
              <a:rPr lang="zh-TW" altLang="en-US" sz="2000" dirty="0">
                <a:solidFill>
                  <a:srgbClr val="FFFFFF"/>
                </a:solidFill>
              </a:rPr>
              <a:t>的 </a:t>
            </a:r>
            <a:r>
              <a:rPr lang="en-US" altLang="zh-TW" sz="2000" dirty="0" err="1">
                <a:solidFill>
                  <a:srgbClr val="FFFFFF"/>
                </a:solidFill>
              </a:rPr>
              <a:t>Inorder</a:t>
            </a:r>
            <a:r>
              <a:rPr lang="en-US" altLang="zh-TW" sz="2000" dirty="0">
                <a:solidFill>
                  <a:srgbClr val="FFFFFF"/>
                </a:solidFill>
              </a:rPr>
              <a:t> </a:t>
            </a:r>
            <a:r>
              <a:rPr lang="zh-TW" altLang="en-US" sz="2000" dirty="0">
                <a:solidFill>
                  <a:srgbClr val="FFFFFF"/>
                </a:solidFill>
              </a:rPr>
              <a:t>與 </a:t>
            </a:r>
            <a:r>
              <a:rPr lang="en-US" altLang="zh-TW" sz="2000" dirty="0">
                <a:solidFill>
                  <a:srgbClr val="FFFFFF"/>
                </a:solidFill>
              </a:rPr>
              <a:t>Preorder</a:t>
            </a:r>
            <a:r>
              <a:rPr lang="zh-TW" altLang="en-US" sz="2000" dirty="0">
                <a:solidFill>
                  <a:srgbClr val="FFFFFF"/>
                </a:solidFill>
              </a:rPr>
              <a:t>，請建立一顆樹並印出 </a:t>
            </a:r>
            <a:r>
              <a:rPr lang="en-US" altLang="zh-TW" sz="2000" dirty="0" err="1">
                <a:solidFill>
                  <a:srgbClr val="FFFFFF"/>
                </a:solidFill>
              </a:rPr>
              <a:t>Postorder</a:t>
            </a:r>
            <a:r>
              <a:rPr lang="zh-TW" altLang="en-US" sz="2000" dirty="0">
                <a:solidFill>
                  <a:srgbClr val="FFFFFF"/>
                </a:solidFill>
              </a:rPr>
              <a:t>，請完成三個指定的 </a:t>
            </a:r>
            <a:r>
              <a:rPr lang="en-US" altLang="zh-TW" sz="2000" dirty="0">
                <a:solidFill>
                  <a:srgbClr val="FFFFFF"/>
                </a:solidFill>
              </a:rPr>
              <a:t>function</a:t>
            </a:r>
            <a:r>
              <a:rPr lang="zh-TW" altLang="en-US" sz="2000" dirty="0">
                <a:solidFill>
                  <a:srgbClr val="FFFFFF"/>
                </a:solidFill>
              </a:rPr>
              <a:t>：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1"/>
            <a:r>
              <a:rPr lang="en-US" altLang="zh-TW" sz="2000" dirty="0">
                <a:solidFill>
                  <a:srgbClr val="FFFFFF"/>
                </a:solidFill>
              </a:rPr>
              <a:t>Node* </a:t>
            </a:r>
            <a:r>
              <a:rPr lang="en-US" altLang="zh-TW" sz="2000" dirty="0" err="1">
                <a:solidFill>
                  <a:srgbClr val="FFFFFF"/>
                </a:solidFill>
              </a:rPr>
              <a:t>buildTree</a:t>
            </a:r>
            <a:r>
              <a:rPr lang="en-US" altLang="zh-TW" sz="2000" dirty="0">
                <a:solidFill>
                  <a:srgbClr val="FFFFFF"/>
                </a:solidFill>
              </a:rPr>
              <a:t>(int *</a:t>
            </a:r>
            <a:r>
              <a:rPr lang="en-US" altLang="zh-TW" sz="2000" dirty="0" err="1">
                <a:solidFill>
                  <a:srgbClr val="FFFFFF"/>
                </a:solidFill>
              </a:rPr>
              <a:t>inorder</a:t>
            </a:r>
            <a:r>
              <a:rPr lang="en-US" altLang="zh-TW" sz="2000" dirty="0">
                <a:solidFill>
                  <a:srgbClr val="FFFFFF"/>
                </a:solidFill>
              </a:rPr>
              <a:t>, int *preorder, int *</a:t>
            </a:r>
            <a:r>
              <a:rPr lang="en-US" altLang="zh-TW" sz="2000" dirty="0" err="1">
                <a:solidFill>
                  <a:srgbClr val="FFFFFF"/>
                </a:solidFill>
              </a:rPr>
              <a:t>inorder_start</a:t>
            </a:r>
            <a:r>
              <a:rPr lang="en-US" altLang="zh-TW" sz="2000" dirty="0">
                <a:solidFill>
                  <a:srgbClr val="FFFFFF"/>
                </a:solidFill>
              </a:rPr>
              <a:t>, int </a:t>
            </a:r>
            <a:r>
              <a:rPr lang="en-US" altLang="zh-TW" sz="2000" dirty="0" err="1">
                <a:solidFill>
                  <a:srgbClr val="FFFFFF"/>
                </a:solidFill>
              </a:rPr>
              <a:t>inorder_end</a:t>
            </a:r>
            <a:r>
              <a:rPr lang="en-US" altLang="zh-TW" sz="2000" dirty="0">
                <a:solidFill>
                  <a:srgbClr val="FFFFFF"/>
                </a:solidFill>
              </a:rPr>
              <a:t>*)</a:t>
            </a:r>
            <a:r>
              <a:rPr lang="zh-TW" altLang="en-US" sz="2000" dirty="0">
                <a:solidFill>
                  <a:srgbClr val="FFFFFF"/>
                </a:solidFill>
              </a:rPr>
              <a:t>：建樹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1"/>
            <a:r>
              <a:rPr lang="en-US" altLang="zh-TW" sz="2000" dirty="0">
                <a:solidFill>
                  <a:srgbClr val="FFFFFF"/>
                </a:solidFill>
              </a:rPr>
              <a:t>void </a:t>
            </a:r>
            <a:r>
              <a:rPr lang="en-US" altLang="zh-TW" sz="2000" dirty="0" err="1">
                <a:solidFill>
                  <a:srgbClr val="FFFFFF"/>
                </a:solidFill>
              </a:rPr>
              <a:t>showPostorder</a:t>
            </a:r>
            <a:r>
              <a:rPr lang="en-US" altLang="zh-TW" sz="2000" dirty="0">
                <a:solidFill>
                  <a:srgbClr val="FFFFFF"/>
                </a:solidFill>
              </a:rPr>
              <a:t>(Node *root)</a:t>
            </a:r>
            <a:r>
              <a:rPr lang="zh-TW" altLang="en-US" sz="2000" dirty="0">
                <a:solidFill>
                  <a:srgbClr val="FFFFFF"/>
                </a:solidFill>
              </a:rPr>
              <a:t>：印出 </a:t>
            </a:r>
            <a:r>
              <a:rPr lang="en-US" altLang="zh-TW" sz="2000" dirty="0" err="1">
                <a:solidFill>
                  <a:srgbClr val="FFFFFF"/>
                </a:solidFill>
              </a:rPr>
              <a:t>Postorder</a:t>
            </a:r>
            <a:endParaRPr lang="en-US" altLang="zh-TW" sz="2000" dirty="0">
              <a:solidFill>
                <a:srgbClr val="FFFFFF"/>
              </a:solidFill>
            </a:endParaRPr>
          </a:p>
          <a:p>
            <a:pPr lvl="1"/>
            <a:r>
              <a:rPr lang="en-US" altLang="zh-TW" sz="2000" dirty="0">
                <a:solidFill>
                  <a:srgbClr val="FFFFFF"/>
                </a:solidFill>
              </a:rPr>
              <a:t>void </a:t>
            </a:r>
            <a:r>
              <a:rPr lang="en-US" altLang="zh-TW" sz="2000" dirty="0" err="1">
                <a:solidFill>
                  <a:srgbClr val="FFFFFF"/>
                </a:solidFill>
              </a:rPr>
              <a:t>freeTree</a:t>
            </a:r>
            <a:r>
              <a:rPr lang="en-US" altLang="zh-TW" sz="2000" dirty="0">
                <a:solidFill>
                  <a:srgbClr val="FFFFFF"/>
                </a:solidFill>
              </a:rPr>
              <a:t>(Node *root)</a:t>
            </a:r>
            <a:r>
              <a:rPr lang="zh-TW" altLang="en-US" sz="2000" dirty="0">
                <a:solidFill>
                  <a:srgbClr val="FFFFFF"/>
                </a:solidFill>
              </a:rPr>
              <a:t>：把樹的記憶體釋出</a:t>
            </a:r>
            <a:endParaRPr lang="en-US" altLang="zh-TW" sz="2000" dirty="0">
              <a:solidFill>
                <a:srgbClr val="FFFFFF"/>
              </a:solidFill>
            </a:endParaRPr>
          </a:p>
          <a:p>
            <a:endParaRPr lang="en-US" altLang="zh-TW" sz="2000" dirty="0">
              <a:solidFill>
                <a:srgbClr val="FFFFFF"/>
              </a:solidFill>
            </a:endParaRPr>
          </a:p>
          <a:p>
            <a:r>
              <a:rPr lang="zh-TW" altLang="en-US" sz="2000" dirty="0">
                <a:solidFill>
                  <a:srgbClr val="FFFFFF"/>
                </a:solidFill>
              </a:rPr>
              <a:t>注意：最後一個測資因為記憶體有限若不執行釋出記憶體恐導致</a:t>
            </a:r>
            <a:r>
              <a:rPr lang="en-US" altLang="zh-TW" sz="2000" dirty="0">
                <a:solidFill>
                  <a:srgbClr val="FFFFFF"/>
                </a:solidFill>
              </a:rPr>
              <a:t>memory limit exceeded</a:t>
            </a:r>
          </a:p>
          <a:p>
            <a:endParaRPr lang="zh-TW" altLang="en-US" sz="2000" dirty="0">
              <a:solidFill>
                <a:srgbClr val="FFFFFF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A145504-0B45-47AC-AA1B-7FD0E804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D2B782-35F8-459C-A35F-223F63F843C3}"/>
              </a:ext>
            </a:extLst>
          </p:cNvPr>
          <p:cNvSpPr/>
          <p:nvPr/>
        </p:nvSpPr>
        <p:spPr>
          <a:xfrm>
            <a:off x="5155376" y="4455458"/>
            <a:ext cx="5744685" cy="708213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1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577B5FC-4D7B-43B2-8AEC-44DAE06B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13" y="0"/>
            <a:ext cx="106293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8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2B99366-DFDE-4BB0-8443-DE17DC6D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" y="1384671"/>
            <a:ext cx="12170886" cy="40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BBB5F-0AB2-4508-A209-283A41A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&amp;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AA1235-4733-40AD-8480-25473F81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01DF-F66E-400B-BF71-6D781B8C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輸入截止於 </a:t>
            </a:r>
            <a:r>
              <a:rPr lang="en-US" altLang="zh-TW" sz="2000" dirty="0">
                <a:solidFill>
                  <a:schemeClr val="bg1"/>
                </a:solidFill>
              </a:rPr>
              <a:t>EOF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給定</a:t>
            </a:r>
            <a:r>
              <a:rPr lang="en-US" altLang="zh-TW" sz="2000" dirty="0">
                <a:solidFill>
                  <a:schemeClr val="bg1"/>
                </a:solidFill>
              </a:rPr>
              <a:t>n(1 &lt;= n &lt;= 100)</a:t>
            </a:r>
            <a:r>
              <a:rPr lang="zh-TW" altLang="en-US" sz="2000" dirty="0">
                <a:solidFill>
                  <a:schemeClr val="bg1"/>
                </a:solidFill>
              </a:rPr>
              <a:t>個</a:t>
            </a:r>
            <a:r>
              <a:rPr lang="en-US" altLang="zh-TW" sz="2000" dirty="0">
                <a:solidFill>
                  <a:schemeClr val="bg1"/>
                </a:solidFill>
              </a:rPr>
              <a:t>Node</a:t>
            </a:r>
            <a:r>
              <a:rPr lang="zh-TW" altLang="en-US" sz="2000" dirty="0">
                <a:solidFill>
                  <a:schemeClr val="bg1"/>
                </a:solidFill>
              </a:rPr>
              <a:t>，接著依序是 </a:t>
            </a:r>
            <a:r>
              <a:rPr lang="en-US" altLang="zh-TW" sz="2000" dirty="0" err="1">
                <a:solidFill>
                  <a:schemeClr val="bg1"/>
                </a:solidFill>
              </a:rPr>
              <a:t>Inorder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與 </a:t>
            </a:r>
            <a:r>
              <a:rPr lang="en-US" altLang="zh-TW" sz="2000" dirty="0">
                <a:solidFill>
                  <a:schemeClr val="bg1"/>
                </a:solidFill>
              </a:rPr>
              <a:t>Preorder </a:t>
            </a:r>
            <a:r>
              <a:rPr lang="zh-TW" altLang="en-US" sz="2000" dirty="0">
                <a:solidFill>
                  <a:schemeClr val="bg1"/>
                </a:solidFill>
              </a:rPr>
              <a:t>的順序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保證相同數字不會同時出現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43E348-3605-4A12-A3CC-DF655756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bg1"/>
                </a:solidFill>
              </a:rPr>
              <a:t>Output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70117-4677-4E30-A6D9-D3713AEF5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印出 </a:t>
            </a:r>
            <a:r>
              <a:rPr lang="en-US" altLang="zh-TW" sz="2000" dirty="0" err="1">
                <a:solidFill>
                  <a:schemeClr val="bg1"/>
                </a:solidFill>
              </a:rPr>
              <a:t>Postorder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順序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zh-TW" altLang="en-US" sz="2000" dirty="0">
                <a:solidFill>
                  <a:schemeClr val="bg1"/>
                </a:solidFill>
              </a:rPr>
              <a:t>輸出格式為 </a:t>
            </a:r>
            <a:r>
              <a:rPr lang="en-US" altLang="zh-TW" sz="2000" dirty="0">
                <a:solidFill>
                  <a:schemeClr val="bg1"/>
                </a:solidFill>
              </a:rPr>
              <a:t>testcase&lt;id&gt;: &lt;</a:t>
            </a:r>
            <a:r>
              <a:rPr lang="en-US" altLang="zh-TW" sz="2000" dirty="0" err="1">
                <a:solidFill>
                  <a:schemeClr val="bg1"/>
                </a:solidFill>
              </a:rPr>
              <a:t>postorder</a:t>
            </a:r>
            <a:r>
              <a:rPr lang="en-US" altLang="zh-TW" sz="2000" dirty="0">
                <a:solidFill>
                  <a:schemeClr val="bg1"/>
                </a:solidFill>
              </a:rPr>
              <a:t> sequence&gt;</a:t>
            </a:r>
            <a:r>
              <a:rPr lang="zh-TW" altLang="en-US" sz="2000" dirty="0">
                <a:solidFill>
                  <a:schemeClr val="bg1"/>
                </a:solidFill>
              </a:rPr>
              <a:t>，每個 </a:t>
            </a:r>
            <a:r>
              <a:rPr lang="en-US" altLang="zh-TW" sz="2000" dirty="0" err="1">
                <a:solidFill>
                  <a:schemeClr val="bg1"/>
                </a:solidFill>
              </a:rPr>
              <a:t>postorder</a:t>
            </a:r>
            <a:r>
              <a:rPr lang="en-US" altLang="zh-TW" sz="2000" dirty="0">
                <a:solidFill>
                  <a:schemeClr val="bg1"/>
                </a:solidFill>
              </a:rPr>
              <a:t> sequence</a:t>
            </a:r>
            <a:r>
              <a:rPr lang="zh-TW" altLang="en-US" sz="2000" dirty="0">
                <a:solidFill>
                  <a:schemeClr val="bg1"/>
                </a:solidFill>
              </a:rPr>
              <a:t> 都有一個數字接著一個空白，即使是最後一個也依樣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F0F8FE2-6EA6-43BE-85F5-589F49DFD242}"/>
              </a:ext>
            </a:extLst>
          </p:cNvPr>
          <p:cNvCxnSpPr>
            <a:cxnSpLocks/>
          </p:cNvCxnSpPr>
          <p:nvPr/>
        </p:nvCxnSpPr>
        <p:spPr>
          <a:xfrm>
            <a:off x="5997575" y="2689412"/>
            <a:ext cx="0" cy="19453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5BBAAEE8-5E59-4DBE-86A9-B96D14A6A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BBB5F-0AB2-4508-A209-283A41A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Input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&amp;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Output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AA1235-4733-40AD-8480-25473F81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501DF-F66E-400B-BF71-6D781B8C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1 2 3 4 5 6 7 8 9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5 3 2 1 4 7 6 8 9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3 7 8 6 11 2 5 4 9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2 7 3 6 8 11 5 9 4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943E348-3605-4A12-A3CC-DF655756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3200" dirty="0">
                <a:solidFill>
                  <a:schemeClr val="bg1"/>
                </a:solidFill>
              </a:rPr>
              <a:t>Output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70117-4677-4E30-A6D9-D3713AEF56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testcase1: 1 2 4 3 6 9 8 7 5 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testcase2: 3 8 11 6 7 4 9 5 2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83858E-7CCF-4B06-B914-9B1705C92B14}"/>
              </a:ext>
            </a:extLst>
          </p:cNvPr>
          <p:cNvCxnSpPr>
            <a:cxnSpLocks/>
          </p:cNvCxnSpPr>
          <p:nvPr/>
        </p:nvCxnSpPr>
        <p:spPr>
          <a:xfrm>
            <a:off x="5997575" y="2689412"/>
            <a:ext cx="0" cy="19453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91AE140F-E33D-4ABA-94B4-68D6D73C3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7BD27005-86D6-4DDA-8DDF-92A170473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6436" b="12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24284F-BBD2-478E-937F-4DA25BAA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4000" dirty="0"/>
              <a:t>12145 - Species of Knuckles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B1DB46-9257-4B9C-ABD1-61D113B8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難易度：★★☆☆☆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程設一期末作業題庫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444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Lato</vt:lpstr>
      <vt:lpstr>Arial</vt:lpstr>
      <vt:lpstr>Calibri</vt:lpstr>
      <vt:lpstr>Calibri Light</vt:lpstr>
      <vt:lpstr>Office 佈景主題</vt:lpstr>
      <vt:lpstr>計算機程式設計二  Week 5 作業講解</vt:lpstr>
      <vt:lpstr>Overview</vt:lpstr>
      <vt:lpstr>12390 - Construct tree by inorder and preorder</vt:lpstr>
      <vt:lpstr>Description</vt:lpstr>
      <vt:lpstr>PowerPoint 簡報</vt:lpstr>
      <vt:lpstr>PowerPoint 簡報</vt:lpstr>
      <vt:lpstr>Input &amp; Output</vt:lpstr>
      <vt:lpstr>Input &amp; Output</vt:lpstr>
      <vt:lpstr>12145 - Species of Knuckles</vt:lpstr>
      <vt:lpstr>Description</vt:lpstr>
      <vt:lpstr>Input &amp; Output</vt:lpstr>
      <vt:lpstr>Input &amp;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計算機程式設計二  Week 5 作業講解</dc:title>
  <dc:creator>賴御誠</dc:creator>
  <cp:lastModifiedBy>賴御誠</cp:lastModifiedBy>
  <cp:revision>5</cp:revision>
  <dcterms:created xsi:type="dcterms:W3CDTF">2020-10-14T13:37:37Z</dcterms:created>
  <dcterms:modified xsi:type="dcterms:W3CDTF">2020-10-14T13:59:42Z</dcterms:modified>
</cp:coreProperties>
</file>