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8" r:id="rId13"/>
    <p:sldId id="266" r:id="rId14"/>
    <p:sldId id="267" r:id="rId15"/>
    <p:sldId id="276" r:id="rId16"/>
    <p:sldId id="269" r:id="rId17"/>
    <p:sldId id="270" r:id="rId18"/>
    <p:sldId id="271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85E4B-8CFE-416C-B618-33D701E89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101A5C-DB17-4DE4-A548-927BED443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DBAA7-5FD8-4271-97DF-3E05FC28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0DCBB-7BBF-4E4F-BB5C-C5CA22F3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93847B-476D-4E0D-879A-760377FB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47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ABDB2-D30B-4CBB-9183-C0CB18B1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14DEA1-04C9-46F5-8EE1-FC2AFF8A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67A293-D29B-4940-8346-3A2620A7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B06D7-FFF3-4EE0-84C5-9337DA87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1BB0C1-3014-42A7-8851-52BC42A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1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2C4F6E-6A71-44C1-A94E-2A7082B34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71415D-6632-467A-BC20-278C0D90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14EBD-5BC6-4998-A604-7BF02FAA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94139-0B3A-46DA-98F3-6E341638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7EB0C-F458-491C-9127-249E464A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3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978F2-6CD7-44C8-A077-2265FF36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CF027-B86F-4E29-83EC-2AAEA800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B5709-6F09-4498-8434-79B7FF2C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F1BFFD-C583-4B11-B9E4-D5D8C0FA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54BA66-B9C6-4D00-B0B7-BFCBDF0D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06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8826F-BF44-4367-B603-873E07BF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7B71B2-249C-4FA4-B162-048AD079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E7B98-7821-42E9-BCCB-47336C00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9413A-F6EB-4609-8266-AAB24CF0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13F1B-FFC3-439E-A0DE-135022EC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1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417B-7C9D-4A15-B6D1-75C3CB9F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686838-F085-4AF9-B089-BA932838A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13EED3-BA49-4614-BCB9-F5B1BECD7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DF324A-9789-4A29-A55B-5B406856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AE81E9-FF8B-4A55-A902-A2803A41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FD7B38-EA14-4268-8F63-B5357E29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AA4F-FFAF-42F1-9781-D7D14EC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FDBA3B-696D-46A6-A0EA-81DEF1D9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B7E26D-86DB-4DC9-B713-398618D9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169832-A5F6-438A-803C-EBBD1257B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5E4782-234C-48A1-86BF-634C9AC36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AE958C-C792-4B6E-90CC-862F6CA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0B5B26-9217-4C14-A82C-7DE95A74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14B9E1-9E61-4173-AB7F-8EEB9ADA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1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091CB-46FD-4D0F-95D8-43E7FC01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132220-1FBF-414A-BA42-3873D861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9AEBE1-CAC6-465F-9032-873B70F6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65B604-1AFD-40BF-82AF-3A244110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4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B68CEF-E496-4F89-9F64-956AB8D7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08E037-4AE7-4EE8-ADC1-79181E9A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E8A22E-0011-4EF4-9602-B3FE92A5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99652-9164-46EB-913F-E12669CD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B214D7-8E54-4770-8F8D-9B78024B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410AEE-33C4-49B1-9F77-ADA0E2CB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541E0-A04A-4916-A864-81B5E69B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7A53E2-3F97-4849-BD06-800F6CC4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823DCD-1B65-4F6C-B812-99474E1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A55E0-8066-42F4-96B4-B01A022B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9E5937-7381-47A2-92AC-40391F855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8F9A0A-0C78-41D3-BC24-F20B635B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038C90-0AD7-4205-9B79-33EA7720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070B27-8C87-4EDC-9A34-85B16402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20193F-5F82-4336-BCCF-D020D7BD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8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A6851F-9116-4631-84BD-FC1FC89B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FC4357-6DBE-4F20-9F4E-BDFC98FF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92EAB4-78A5-4092-8D73-569276EC8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12A-864F-43DD-9D28-4AA9FF72857B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1CEB72-848A-48C1-9731-17256F253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3BA3CD-4B25-436A-9832-221AA0280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09A6-A78B-45EF-BAAA-4B784D6E3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69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2139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-tree-set-1-search-and-insertion/" TargetMode="External"/><Relationship Id="rId2" Type="http://schemas.openxmlformats.org/officeDocument/2006/relationships/hyperlink" Target="https://www.geeksforgeeks.org/sorted-array-to-balanced-b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nthu.edu.tw/course.php?courseID=43461&amp;f=doc&amp;cid=2329728" TargetMode="External"/><Relationship Id="rId2" Type="http://schemas.openxmlformats.org/officeDocument/2006/relationships/hyperlink" Target="https://lms.nthu.edu.tw/course.php?courseID=46243&amp;f=doc&amp;cid=25937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tchen/i2p-nthu/tree/master/%E7%A8%8B%E5%BC%8F%E8%A8%AD%E8%A8%88%E4%B8%80/Recursi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-tree-set-1-search-and-insertion/" TargetMode="External"/><Relationship Id="rId2" Type="http://schemas.openxmlformats.org/officeDocument/2006/relationships/hyperlink" Target="https://www.geeksforgeeks.org/sorted-array-to-balanced-b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inary-search-tree-set-2-delet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9FB12-37B9-463B-B561-0B4F8BAD2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計算機程式設計二 </a:t>
            </a:r>
            <a:br>
              <a:rPr lang="en-US" altLang="zh-TW" dirty="0"/>
            </a:br>
            <a:r>
              <a:rPr lang="en-US" altLang="zh-TW" dirty="0"/>
              <a:t>Week 6 </a:t>
            </a:r>
            <a:r>
              <a:rPr lang="zh-TW" altLang="en-US" dirty="0"/>
              <a:t>作業講解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E8BF86-D5BF-4AAD-B35B-2C2EF29F7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2139 - I2P(II)2020_Chen_week6_HW</a:t>
            </a:r>
          </a:p>
          <a:p>
            <a:r>
              <a:rPr lang="en-US" altLang="zh-TW" dirty="0">
                <a:hlinkClick r:id="rId2"/>
              </a:rPr>
              <a:t>https://acm.cs.nthu.edu.tw/contest/2139/</a:t>
            </a:r>
            <a:endParaRPr lang="en-US" altLang="zh-TW" dirty="0"/>
          </a:p>
          <a:p>
            <a:r>
              <a:rPr lang="zh-TW" altLang="en-US" dirty="0"/>
              <a:t>賴御誠　編著</a:t>
            </a:r>
          </a:p>
        </p:txBody>
      </p:sp>
    </p:spTree>
    <p:extLst>
      <p:ext uri="{BB962C8B-B14F-4D97-AF65-F5344CB8AC3E}">
        <p14:creationId xmlns:p14="http://schemas.microsoft.com/office/powerpoint/2010/main" val="379244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5ACF94E-8AB4-454E-B23F-697F9A19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313B940-A3E7-4EC5-81DF-4E0E91C3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給你一個遞增的序列，並且 </a:t>
            </a:r>
            <a:r>
              <a:rPr lang="en-US" altLang="zh-TW" dirty="0"/>
              <a:t>Index </a:t>
            </a:r>
            <a:r>
              <a:rPr lang="zh-TW" altLang="en-US" dirty="0"/>
              <a:t>由 </a:t>
            </a:r>
            <a:r>
              <a:rPr lang="en-US" altLang="zh-TW" dirty="0"/>
              <a:t>1 </a:t>
            </a:r>
            <a:r>
              <a:rPr lang="zh-TW" altLang="en-US" dirty="0"/>
              <a:t>開始</a:t>
            </a:r>
            <a:endParaRPr lang="en-US" altLang="zh-TW" dirty="0"/>
          </a:p>
          <a:p>
            <a:r>
              <a:rPr lang="zh-TW" altLang="en-US" dirty="0"/>
              <a:t>每個指令會請你找 </a:t>
            </a:r>
            <a:r>
              <a:rPr lang="en-US" altLang="zh-TW" dirty="0"/>
              <a:t>ai </a:t>
            </a:r>
            <a:r>
              <a:rPr lang="zh-TW" altLang="en-US" dirty="0"/>
              <a:t>，請找 </a:t>
            </a:r>
            <a:r>
              <a:rPr lang="en-US" altLang="zh-TW" dirty="0"/>
              <a:t>ai </a:t>
            </a:r>
            <a:r>
              <a:rPr lang="zh-TW" altLang="en-US" dirty="0"/>
              <a:t>在序列裡的位置</a:t>
            </a:r>
            <a:endParaRPr lang="en-US" altLang="zh-TW" dirty="0"/>
          </a:p>
          <a:p>
            <a:r>
              <a:rPr lang="zh-TW" altLang="en-US" dirty="0"/>
              <a:t>如果找不到則輸出 </a:t>
            </a:r>
            <a:r>
              <a:rPr lang="en-US" altLang="zh-TW" dirty="0"/>
              <a:t>"Break your bridge!"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6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7A002-9501-46D3-B8A8-E1743DE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20177-0EED-4A3C-875B-131A0C92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以一個例子來說：</a:t>
            </a:r>
            <a:endParaRPr lang="en-US" altLang="zh-TW" dirty="0"/>
          </a:p>
          <a:p>
            <a:r>
              <a:rPr lang="en-US" altLang="zh-TW" dirty="0">
                <a:sym typeface="Wingdings" panose="05000000000000000000" pitchFamily="2" charset="2"/>
              </a:rPr>
              <a:t>6 3 // n = 6, q = 3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altLang="zh-TW" dirty="0">
                <a:sym typeface="Wingdings" panose="05000000000000000000" pitchFamily="2" charset="2"/>
              </a:rPr>
              <a:t> 7 9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20</a:t>
            </a:r>
            <a:r>
              <a:rPr lang="en-US" altLang="zh-TW" dirty="0">
                <a:sym typeface="Wingdings" panose="05000000000000000000" pitchFamily="2" charset="2"/>
              </a:rPr>
              <a:t> 31 34 // n numbers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altLang="zh-TW" dirty="0">
                <a:sym typeface="Wingdings" panose="05000000000000000000" pitchFamily="2" charset="2"/>
              </a:rPr>
              <a:t> // answer the position of 4</a:t>
            </a:r>
            <a:r>
              <a:rPr lang="zh-TW" altLang="en-US" dirty="0">
                <a:sym typeface="Wingdings" panose="05000000000000000000" pitchFamily="2" charset="2"/>
              </a:rPr>
              <a:t> → </a:t>
            </a:r>
            <a:r>
              <a:rPr lang="en-US" altLang="zh-TW" dirty="0">
                <a:solidFill>
                  <a:srgbClr val="FF0000"/>
                </a:solidFill>
              </a:rPr>
              <a:t>"1"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FFC000"/>
                </a:solidFill>
                <a:sym typeface="Wingdings" panose="05000000000000000000" pitchFamily="2" charset="2"/>
              </a:rPr>
              <a:t>1</a:t>
            </a:r>
            <a:r>
              <a:rPr lang="en-US" altLang="zh-TW" dirty="0">
                <a:sym typeface="Wingdings" panose="05000000000000000000" pitchFamily="2" charset="2"/>
              </a:rPr>
              <a:t> // answer the position of 1</a:t>
            </a:r>
            <a:r>
              <a:rPr lang="zh-TW" altLang="en-US" dirty="0">
                <a:sym typeface="Wingdings" panose="05000000000000000000" pitchFamily="2" charset="2"/>
              </a:rPr>
              <a:t> → </a:t>
            </a:r>
            <a:r>
              <a:rPr lang="en-US" altLang="zh-TW" dirty="0">
                <a:solidFill>
                  <a:srgbClr val="FFC000"/>
                </a:solidFill>
                <a:sym typeface="Wingdings" panose="05000000000000000000" pitchFamily="2" charset="2"/>
              </a:rPr>
              <a:t>"Break your bridge!"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20</a:t>
            </a:r>
            <a:r>
              <a:rPr lang="en-US" altLang="zh-TW" dirty="0">
                <a:sym typeface="Wingdings" panose="05000000000000000000" pitchFamily="2" charset="2"/>
              </a:rPr>
              <a:t> // answer the position of 20</a:t>
            </a:r>
            <a:r>
              <a:rPr lang="zh-TW" altLang="en-US" dirty="0">
                <a:sym typeface="Wingdings" panose="05000000000000000000" pitchFamily="2" charset="2"/>
              </a:rPr>
              <a:t> →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"4"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52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5816E-A3F9-481E-99AD-5328D0C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EBF11-916C-46AF-8102-3C54D940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You can use the following sample code to solve the problem. It's better you write your own code:</a:t>
            </a:r>
          </a:p>
          <a:p>
            <a:r>
              <a:rPr lang="en-US" altLang="zh-TW" dirty="0"/>
              <a:t>typedef struct _NODE {	int num, id;	struct _NODE *left, *right;} Node;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build_tree</a:t>
            </a:r>
            <a:r>
              <a:rPr lang="en-US" altLang="zh-TW" dirty="0"/>
              <a:t>(Node **now, Num *</a:t>
            </a:r>
            <a:r>
              <a:rPr lang="en-US" altLang="zh-TW" dirty="0" err="1"/>
              <a:t>arr</a:t>
            </a:r>
            <a:r>
              <a:rPr lang="en-US" altLang="zh-TW" dirty="0"/>
              <a:t>, int l, int r) {</a:t>
            </a:r>
          </a:p>
          <a:p>
            <a:r>
              <a:rPr lang="en-US" altLang="zh-TW" dirty="0"/>
              <a:t>	if(l&gt;r) return;	</a:t>
            </a:r>
          </a:p>
          <a:p>
            <a:r>
              <a:rPr lang="en-US" altLang="zh-TW" dirty="0"/>
              <a:t>	(*now) = (Node*)malloc(</a:t>
            </a:r>
            <a:r>
              <a:rPr lang="en-US" altLang="zh-TW" dirty="0" err="1"/>
              <a:t>sizeof</a:t>
            </a:r>
            <a:r>
              <a:rPr lang="en-US" altLang="zh-TW" dirty="0"/>
              <a:t>(Node));</a:t>
            </a:r>
          </a:p>
          <a:p>
            <a:r>
              <a:rPr lang="en-US" altLang="zh-TW" dirty="0"/>
              <a:t>	if(l==r) {		/*do it your self*/	}</a:t>
            </a:r>
          </a:p>
          <a:p>
            <a:r>
              <a:rPr lang="en-US" altLang="zh-TW" dirty="0"/>
              <a:t>	else {		/*do it your self*/	}}</a:t>
            </a:r>
          </a:p>
          <a:p>
            <a:r>
              <a:rPr lang="en-US" altLang="zh-TW" dirty="0"/>
              <a:t>int search(Node *now, int x) {    if(now==NULL) return 0;	/*do it your self*/}</a:t>
            </a:r>
          </a:p>
          <a:p>
            <a:r>
              <a:rPr lang="en-US" altLang="zh-TW" dirty="0"/>
              <a:t>void insert(Node **root, int x) {	/*do it your self*/}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freeBST</a:t>
            </a:r>
            <a:r>
              <a:rPr lang="en-US" altLang="zh-TW" dirty="0"/>
              <a:t>(Node *root){    if(root == NULL) return;	/*do it your self*/}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77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C01F3-1A4D-427E-B970-E10A2A49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1529AC-8E3D-4A7C-A448-CB23B95CE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輸入截止於 </a:t>
            </a:r>
            <a:r>
              <a:rPr lang="en-US" altLang="zh-TW" dirty="0"/>
              <a:t>EOF</a:t>
            </a:r>
          </a:p>
          <a:p>
            <a:r>
              <a:rPr lang="zh-TW" altLang="en-US" dirty="0"/>
              <a:t>第一行給定 </a:t>
            </a:r>
            <a:r>
              <a:rPr lang="pt-BR" altLang="zh-TW" dirty="0"/>
              <a:t>n(1&lt;= n &lt;= 2*10</a:t>
            </a:r>
            <a:r>
              <a:rPr lang="en-US" altLang="zh-TW" dirty="0"/>
              <a:t>^</a:t>
            </a:r>
            <a:r>
              <a:rPr lang="pt-BR" altLang="zh-TW" dirty="0"/>
              <a:t>6) </a:t>
            </a:r>
            <a:r>
              <a:rPr lang="zh-TW" altLang="en-US" dirty="0"/>
              <a:t>與</a:t>
            </a:r>
            <a:r>
              <a:rPr lang="pt-BR" altLang="zh-TW" dirty="0"/>
              <a:t> q(1&lt;= q&lt;= 2*10</a:t>
            </a:r>
            <a:r>
              <a:rPr lang="en-US" altLang="zh-TW" dirty="0"/>
              <a:t>^</a:t>
            </a:r>
            <a:r>
              <a:rPr lang="pt-BR" altLang="zh-TW" dirty="0"/>
              <a:t>6)</a:t>
            </a:r>
          </a:p>
          <a:p>
            <a:r>
              <a:rPr lang="zh-TW" altLang="en-US" dirty="0"/>
              <a:t>第二行給定 </a:t>
            </a:r>
            <a:r>
              <a:rPr lang="en-US" altLang="zh-TW" dirty="0"/>
              <a:t>n </a:t>
            </a:r>
            <a:r>
              <a:rPr lang="zh-TW" altLang="en-US" dirty="0"/>
              <a:t>個整數，範圍從 </a:t>
            </a:r>
            <a:r>
              <a:rPr lang="en-US" altLang="zh-TW" dirty="0"/>
              <a:t>1~1000000000</a:t>
            </a:r>
          </a:p>
          <a:p>
            <a:r>
              <a:rPr lang="zh-TW" altLang="en-US" dirty="0"/>
              <a:t>接著依序是 </a:t>
            </a:r>
            <a:r>
              <a:rPr lang="en-US" altLang="zh-TW" dirty="0"/>
              <a:t>q</a:t>
            </a:r>
            <a:r>
              <a:rPr lang="zh-TW" altLang="en-US" dirty="0"/>
              <a:t> 行，每行給定</a:t>
            </a:r>
            <a:r>
              <a:rPr lang="en-US" altLang="zh-TW" dirty="0"/>
              <a:t>ai(1&lt;= ai &lt;= 10^9)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BBE610-A935-49CD-9DA4-92117A08D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輸出 </a:t>
            </a:r>
            <a:r>
              <a:rPr lang="en-US" altLang="zh-TW" dirty="0"/>
              <a:t>ai </a:t>
            </a:r>
            <a:r>
              <a:rPr lang="zh-TW" altLang="en-US" dirty="0"/>
              <a:t>的位置，如果找不到舊輸出 </a:t>
            </a:r>
            <a:r>
              <a:rPr lang="en-US" altLang="zh-TW" dirty="0"/>
              <a:t>"Break your bridge!“</a:t>
            </a:r>
          </a:p>
          <a:p>
            <a:r>
              <a:rPr lang="zh-TW" altLang="en-US" dirty="0"/>
              <a:t>每行要換行</a:t>
            </a:r>
          </a:p>
        </p:txBody>
      </p:sp>
    </p:spTree>
    <p:extLst>
      <p:ext uri="{BB962C8B-B14F-4D97-AF65-F5344CB8AC3E}">
        <p14:creationId xmlns:p14="http://schemas.microsoft.com/office/powerpoint/2010/main" val="35230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C01F3-1A4D-427E-B970-E10A2A49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1529AC-8E3D-4A7C-A448-CB23B95CE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10 5</a:t>
            </a:r>
          </a:p>
          <a:p>
            <a:r>
              <a:rPr lang="en-US" altLang="zh-TW" dirty="0"/>
              <a:t>4 7 9 20 31 46 50 56 76 96</a:t>
            </a:r>
          </a:p>
          <a:p>
            <a:r>
              <a:rPr lang="en-US" altLang="zh-TW" dirty="0"/>
              <a:t>19</a:t>
            </a:r>
          </a:p>
          <a:p>
            <a:r>
              <a:rPr lang="en-US" altLang="zh-TW" dirty="0"/>
              <a:t>50</a:t>
            </a:r>
          </a:p>
          <a:p>
            <a:r>
              <a:rPr lang="en-US" altLang="zh-TW" dirty="0"/>
              <a:t>96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100</a:t>
            </a:r>
          </a:p>
          <a:p>
            <a:r>
              <a:rPr lang="en-US" altLang="zh-TW" dirty="0"/>
              <a:t>6 3</a:t>
            </a:r>
          </a:p>
          <a:p>
            <a:r>
              <a:rPr lang="en-US" altLang="zh-TW" dirty="0"/>
              <a:t>4 7 9 20 31 34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20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BBE610-A935-49CD-9DA4-92117A08D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Break your bridge!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10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Break your bridge!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Break your bridge!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55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79CCF96-6D55-4944-AC31-1913D85C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AFF1B9-1830-430E-9087-6B5332EA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Sorted Array to Balanced BST</a:t>
            </a:r>
          </a:p>
          <a:p>
            <a:r>
              <a:rPr lang="en-US" altLang="zh-TW" dirty="0">
                <a:hlinkClick r:id="rId2"/>
              </a:rPr>
              <a:t>https://www.geeksforgeeks.org/sorted-array-to-balanced-bst/</a:t>
            </a:r>
            <a:endParaRPr lang="en-US" altLang="zh-TW" dirty="0"/>
          </a:p>
          <a:p>
            <a:r>
              <a:rPr lang="en-US" altLang="zh-TW" dirty="0"/>
              <a:t>Binary Search Tree | Set 1 (Search and Insertion)</a:t>
            </a:r>
          </a:p>
          <a:p>
            <a:r>
              <a:rPr lang="en-US" altLang="zh-TW" dirty="0">
                <a:hlinkClick r:id="rId3"/>
              </a:rPr>
              <a:t>https://www.geeksforgeeks.org/binary-search-tree-set-1-search-and-insertion/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758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1C5A7A-285F-42B0-96D7-BBCF11CB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12395 - Storm Area 51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A8E8AB-2D04-4452-8A63-090B63460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難易度：★★★★★</a:t>
            </a:r>
            <a:endParaRPr lang="en-US" altLang="zh-TW" dirty="0"/>
          </a:p>
          <a:p>
            <a:r>
              <a:rPr lang="zh-TW" altLang="en-US" dirty="0"/>
              <a:t>先備知識：</a:t>
            </a:r>
            <a:r>
              <a:rPr lang="en-US" altLang="zh-TW" dirty="0"/>
              <a:t>Syntax Expression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92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5ACF94E-8AB4-454E-B23F-697F9A19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313B940-A3E7-4EC5-81DF-4E0E91C3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給定一個 </a:t>
            </a:r>
            <a:r>
              <a:rPr lang="en-US" altLang="zh-TW" dirty="0"/>
              <a:t>preorder </a:t>
            </a:r>
            <a:r>
              <a:rPr lang="zh-TW" altLang="en-US" dirty="0"/>
              <a:t>的數學運算式，請建立一顆 </a:t>
            </a:r>
            <a:r>
              <a:rPr lang="en-US" altLang="zh-TW" dirty="0"/>
              <a:t>Syntax Tree</a:t>
            </a:r>
            <a:r>
              <a:rPr lang="zh-TW" altLang="en-US" dirty="0"/>
              <a:t>，輸出一個 </a:t>
            </a:r>
            <a:r>
              <a:rPr lang="en-US" altLang="zh-TW" dirty="0" err="1"/>
              <a:t>inorder</a:t>
            </a:r>
            <a:r>
              <a:rPr lang="en-US" altLang="zh-TW" dirty="0"/>
              <a:t> </a:t>
            </a:r>
            <a:r>
              <a:rPr lang="zh-TW" altLang="en-US" dirty="0"/>
              <a:t>的形式</a:t>
            </a:r>
            <a:r>
              <a:rPr lang="en-US" altLang="zh-TW" dirty="0"/>
              <a:t>(</a:t>
            </a:r>
            <a:r>
              <a:rPr lang="zh-TW" altLang="en-US" dirty="0"/>
              <a:t>不含空格或者括弧</a:t>
            </a:r>
            <a:r>
              <a:rPr lang="en-US" altLang="zh-TW" dirty="0"/>
              <a:t>)</a:t>
            </a:r>
            <a:r>
              <a:rPr lang="zh-TW" altLang="en-US" dirty="0"/>
              <a:t>，並算出它的結果</a:t>
            </a:r>
            <a:endParaRPr lang="en-US" altLang="zh-TW" dirty="0"/>
          </a:p>
          <a:p>
            <a:r>
              <a:rPr lang="zh-TW" altLang="en-US" dirty="0"/>
              <a:t>此算式中恐帶有 </a:t>
            </a:r>
            <a:r>
              <a:rPr lang="en-US" altLang="zh-TW" dirty="0"/>
              <a:t>x y z </a:t>
            </a:r>
            <a:r>
              <a:rPr lang="zh-TW" altLang="en-US" dirty="0"/>
              <a:t>三個未知數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舉個例子來說：</a:t>
            </a:r>
            <a:r>
              <a:rPr lang="en-US" altLang="zh-TW" dirty="0"/>
              <a:t> /+x*3y4</a:t>
            </a:r>
            <a:r>
              <a:rPr lang="zh-TW" altLang="en-US" dirty="0"/>
              <a:t>，且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 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z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</a:p>
          <a:p>
            <a:r>
              <a:rPr lang="en-US" altLang="zh-TW" dirty="0" err="1"/>
              <a:t>Inorder</a:t>
            </a:r>
            <a:r>
              <a:rPr lang="en-US" altLang="zh-TW" dirty="0"/>
              <a:t> </a:t>
            </a:r>
            <a:r>
              <a:rPr lang="zh-TW" altLang="en-US" dirty="0"/>
              <a:t>的格式：</a:t>
            </a:r>
            <a:r>
              <a:rPr lang="en-US" altLang="zh-TW" dirty="0"/>
              <a:t>x+3*y/4</a:t>
            </a:r>
          </a:p>
          <a:p>
            <a:r>
              <a:rPr lang="zh-TW" altLang="en-US" dirty="0"/>
              <a:t>算式結果</a:t>
            </a:r>
            <a:r>
              <a:rPr lang="zh-TW" altLang="en-US" dirty="0">
                <a:sym typeface="Wingdings" panose="05000000000000000000" pitchFamily="2" charset="2"/>
              </a:rPr>
              <a:t>： </a:t>
            </a:r>
            <a:r>
              <a:rPr lang="en-US" altLang="zh-TW" dirty="0">
                <a:sym typeface="Wingdings" panose="05000000000000000000" pitchFamily="2" charset="2"/>
              </a:rPr>
              <a:t>(3+3*1)/4 = 6/4 = 1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201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7A002-9501-46D3-B8A8-E1743DE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20177-0EED-4A3C-875B-131A0C92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舉個例子來說：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/+x*3y4</a:t>
            </a:r>
            <a:r>
              <a:rPr lang="zh-TW" altLang="en-US" dirty="0"/>
              <a:t> 且 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3 </a:t>
            </a:r>
            <a:r>
              <a:rPr lang="en-US" altLang="zh-TW" dirty="0">
                <a:solidFill>
                  <a:srgbClr val="00B0F0"/>
                </a:solidFill>
              </a:rPr>
              <a:t>y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=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1 </a:t>
            </a:r>
            <a:r>
              <a:rPr lang="en-US" altLang="zh-TW" dirty="0"/>
              <a:t>z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</a:p>
          <a:p>
            <a:r>
              <a:rPr lang="en-US" altLang="zh-TW" dirty="0" err="1"/>
              <a:t>Inorder</a:t>
            </a:r>
            <a:r>
              <a:rPr lang="en-US" altLang="zh-TW" dirty="0"/>
              <a:t> </a:t>
            </a:r>
            <a:r>
              <a:rPr lang="zh-TW" altLang="en-US" dirty="0"/>
              <a:t>的格式：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+3*</a:t>
            </a:r>
            <a:r>
              <a:rPr lang="en-US" altLang="zh-TW" dirty="0">
                <a:solidFill>
                  <a:srgbClr val="00B0F0"/>
                </a:solidFill>
              </a:rPr>
              <a:t>y</a:t>
            </a:r>
            <a:r>
              <a:rPr lang="en-US" altLang="zh-TW" dirty="0"/>
              <a:t>/4</a:t>
            </a:r>
          </a:p>
          <a:p>
            <a:r>
              <a:rPr lang="zh-TW" altLang="en-US" dirty="0"/>
              <a:t>算式結果</a:t>
            </a:r>
            <a:r>
              <a:rPr lang="zh-TW" altLang="en-US" dirty="0">
                <a:sym typeface="Wingdings" panose="05000000000000000000" pitchFamily="2" charset="2"/>
              </a:rPr>
              <a:t>： 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altLang="zh-TW" dirty="0">
                <a:sym typeface="Wingdings" panose="05000000000000000000" pitchFamily="2" charset="2"/>
              </a:rPr>
              <a:t>+3*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en-US" altLang="zh-TW" dirty="0">
                <a:sym typeface="Wingdings" panose="05000000000000000000" pitchFamily="2" charset="2"/>
              </a:rPr>
              <a:t>)/4 = 6/4 = 1</a:t>
            </a:r>
            <a:endParaRPr lang="en-US" altLang="zh-TW" dirty="0"/>
          </a:p>
          <a:p>
            <a:r>
              <a:rPr lang="zh-TW" altLang="en-US" dirty="0">
                <a:sym typeface="Wingdings" panose="05000000000000000000" pitchFamily="2" charset="2"/>
              </a:rPr>
              <a:t>注意：計算只需考慮整數部分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16E1CA-C35E-45D4-A298-9F3ABD78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977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0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C01F3-1A4D-427E-B970-E10A2A49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1529AC-8E3D-4A7C-A448-CB23B95CE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第一行為 </a:t>
            </a:r>
            <a:r>
              <a:rPr lang="en-US" altLang="zh-TW" dirty="0"/>
              <a:t>preorder </a:t>
            </a:r>
            <a:r>
              <a:rPr lang="zh-TW" altLang="en-US" dirty="0"/>
              <a:t>形式的算式，且長度不超過 </a:t>
            </a:r>
            <a:r>
              <a:rPr lang="en-US" altLang="zh-TW" dirty="0"/>
              <a:t>100</a:t>
            </a:r>
          </a:p>
          <a:p>
            <a:r>
              <a:rPr lang="zh-TW" altLang="en-US" dirty="0"/>
              <a:t>輸入的算式包含：變數</a:t>
            </a:r>
            <a:r>
              <a:rPr lang="en-US" altLang="zh-TW" dirty="0"/>
              <a:t>(x, y, z)</a:t>
            </a:r>
            <a:r>
              <a:rPr lang="zh-TW" altLang="en-US" dirty="0"/>
              <a:t>、運算子</a:t>
            </a:r>
            <a:r>
              <a:rPr lang="en-US" altLang="zh-TW" dirty="0"/>
              <a:t>(+, -, *, /)</a:t>
            </a:r>
            <a:r>
              <a:rPr lang="zh-TW" altLang="en-US" dirty="0"/>
              <a:t>、整數</a:t>
            </a:r>
            <a:r>
              <a:rPr lang="en-US" altLang="zh-TW" dirty="0"/>
              <a:t>(</a:t>
            </a:r>
            <a:r>
              <a:rPr lang="zh-TW" altLang="en-US" dirty="0"/>
              <a:t>範圍</a:t>
            </a:r>
            <a:r>
              <a:rPr lang="en-US" altLang="zh-TW" dirty="0"/>
              <a:t>1~100)</a:t>
            </a:r>
          </a:p>
          <a:p>
            <a:r>
              <a:rPr lang="zh-TW" altLang="en-US" dirty="0"/>
              <a:t>第二行給定 </a:t>
            </a:r>
            <a:r>
              <a:rPr lang="en-US" altLang="zh-TW" dirty="0"/>
              <a:t>x y z(1&lt;=x, y, z&lt;=100) </a:t>
            </a:r>
            <a:r>
              <a:rPr lang="zh-TW" altLang="en-US" dirty="0"/>
              <a:t>三個變數的值，基本上不用擔心 </a:t>
            </a:r>
            <a:r>
              <a:rPr lang="en-US" altLang="zh-TW" dirty="0"/>
              <a:t>Overflow Underflow</a:t>
            </a:r>
          </a:p>
          <a:p>
            <a:r>
              <a:rPr lang="zh-TW" altLang="en-US" dirty="0"/>
              <a:t>在每個字元之間都有空格隔開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BBE610-A935-49CD-9DA4-92117A08D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第一行輸出 </a:t>
            </a:r>
            <a:r>
              <a:rPr lang="en-US" altLang="zh-TW" dirty="0" err="1"/>
              <a:t>Inorder</a:t>
            </a:r>
            <a:r>
              <a:rPr lang="en-US" altLang="zh-TW" dirty="0"/>
              <a:t> </a:t>
            </a:r>
            <a:r>
              <a:rPr lang="zh-TW" altLang="en-US" dirty="0"/>
              <a:t>形式，在字元之間無任何空格</a:t>
            </a:r>
            <a:endParaRPr lang="en-US" altLang="zh-TW" dirty="0"/>
          </a:p>
          <a:p>
            <a:r>
              <a:rPr lang="zh-TW" altLang="en-US" dirty="0"/>
              <a:t>第二行輸出結果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827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EF904-100E-4827-A5FC-0238888C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FC770-330E-4FED-862B-F4F4AA5A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12388	Heatstroke Bamboo Rats	</a:t>
            </a:r>
          </a:p>
          <a:p>
            <a:r>
              <a:rPr lang="en-US" altLang="zh-TW" dirty="0"/>
              <a:t>12391	Lucky Ghoul Dawn baby	</a:t>
            </a:r>
          </a:p>
          <a:p>
            <a:r>
              <a:rPr lang="en-US" altLang="zh-TW" dirty="0"/>
              <a:t>12395	Storm Area 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73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C01F3-1A4D-427E-B970-E10A2A49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1529AC-8E3D-4A7C-A448-CB23B95CE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altLang="zh-TW" dirty="0"/>
              <a:t>/ + x * 3 y 4</a:t>
            </a:r>
          </a:p>
          <a:p>
            <a:r>
              <a:rPr lang="es-ES" altLang="zh-TW" dirty="0"/>
              <a:t>3 1 9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BBE610-A935-49CD-9DA4-92117A08D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altLang="zh-TW" dirty="0"/>
              <a:t>x+3*y/4</a:t>
            </a:r>
          </a:p>
          <a:p>
            <a:r>
              <a:rPr lang="es-E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01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79CCF96-6D55-4944-AC31-1913D85C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AFF1B9-1830-430E-9087-6B5332EA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計算機程式設計二 </a:t>
            </a:r>
            <a:r>
              <a:rPr lang="en-US" altLang="zh-TW" dirty="0"/>
              <a:t>iLMS Week 06</a:t>
            </a:r>
          </a:p>
          <a:p>
            <a:r>
              <a:rPr lang="en-US" altLang="zh-TW" dirty="0">
                <a:hlinkClick r:id="rId2"/>
              </a:rPr>
              <a:t>https://lms.nthu.edu.tw/course.php?courseID=46243&amp;f=doc&amp;cid=2593789</a:t>
            </a:r>
            <a:endParaRPr lang="en-US" altLang="zh-TW" dirty="0"/>
          </a:p>
          <a:p>
            <a:r>
              <a:rPr lang="zh-TW" altLang="en-US" dirty="0"/>
              <a:t>計算機程式設計一 </a:t>
            </a:r>
            <a:r>
              <a:rPr lang="en-US" altLang="zh-TW" dirty="0"/>
              <a:t>iLMS Week 7</a:t>
            </a:r>
          </a:p>
          <a:p>
            <a:r>
              <a:rPr lang="en-US" altLang="zh-TW" dirty="0">
                <a:hlinkClick r:id="rId3"/>
              </a:rPr>
              <a:t>https://lms.nthu.edu.tw/course.php?courseID=43461&amp;f=doc&amp;cid=2329728</a:t>
            </a:r>
            <a:endParaRPr lang="en-US" altLang="zh-TW" dirty="0"/>
          </a:p>
          <a:p>
            <a:r>
              <a:rPr lang="en-US" altLang="zh-TW" dirty="0"/>
              <a:t>i2p-nthu/</a:t>
            </a:r>
            <a:r>
              <a:rPr lang="zh-TW" altLang="en-US" dirty="0"/>
              <a:t>程式設計一</a:t>
            </a:r>
            <a:r>
              <a:rPr lang="en-US" altLang="zh-TW" dirty="0"/>
              <a:t>/Recursive/</a:t>
            </a:r>
          </a:p>
          <a:p>
            <a:r>
              <a:rPr lang="en-US" altLang="zh-TW" dirty="0">
                <a:hlinkClick r:id="rId4"/>
              </a:rPr>
              <a:t>https://github.com/htchen/i2p-nthu/tree/master/%E7%A8%8B%E5%BC%8F%E8%A8%AD%E8%A8%88%E4%B8%80/Recursive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497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1C5A7A-285F-42B0-96D7-BBCF11CB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12388 - Heatstroke Bamboo Rats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A8E8AB-2D04-4452-8A63-090B63460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難易度：★★★★☆</a:t>
            </a:r>
            <a:endParaRPr lang="en-US" altLang="zh-TW" dirty="0"/>
          </a:p>
          <a:p>
            <a:r>
              <a:rPr lang="zh-TW" altLang="en-US" dirty="0"/>
              <a:t>先備知識：</a:t>
            </a:r>
            <a:r>
              <a:rPr lang="en-US" altLang="zh-TW" dirty="0"/>
              <a:t>Binary Search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47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5ACF94E-8AB4-454E-B23F-697F9A19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313B940-A3E7-4EC5-81DF-4E0E91C3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找到一個序列中是否存在欲搜尋的值，並在找到之後刪除之</a:t>
            </a:r>
            <a:endParaRPr lang="en-US" altLang="zh-TW" dirty="0"/>
          </a:p>
          <a:p>
            <a:r>
              <a:rPr lang="zh-TW" altLang="en-US" dirty="0"/>
              <a:t>提示：建構一個 </a:t>
            </a:r>
            <a:r>
              <a:rPr lang="en-US" altLang="zh-TW" dirty="0"/>
              <a:t>Binary Search Tree</a:t>
            </a:r>
          </a:p>
          <a:p>
            <a:r>
              <a:rPr lang="zh-TW" altLang="en-US" dirty="0"/>
              <a:t>請完成以下 </a:t>
            </a:r>
            <a:r>
              <a:rPr lang="en-US" altLang="zh-TW" dirty="0"/>
              <a:t>function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build_tree</a:t>
            </a:r>
            <a:r>
              <a:rPr lang="en-US" altLang="zh-TW" dirty="0"/>
              <a:t>(Node **now, int *</a:t>
            </a:r>
            <a:r>
              <a:rPr lang="en-US" altLang="zh-TW" dirty="0" err="1"/>
              <a:t>arr</a:t>
            </a:r>
            <a:r>
              <a:rPr lang="en-US" altLang="zh-TW" dirty="0"/>
              <a:t>, int l, int r)</a:t>
            </a:r>
            <a:r>
              <a:rPr lang="zh-TW" altLang="en-US" dirty="0"/>
              <a:t>：從 </a:t>
            </a:r>
            <a:r>
              <a:rPr lang="en-US" altLang="zh-TW" dirty="0" err="1"/>
              <a:t>arr</a:t>
            </a:r>
            <a:r>
              <a:rPr lang="en-US" altLang="zh-TW" dirty="0"/>
              <a:t> </a:t>
            </a:r>
            <a:r>
              <a:rPr lang="zh-TW" altLang="en-US" dirty="0"/>
              <a:t>陣列建立 </a:t>
            </a:r>
            <a:r>
              <a:rPr lang="en-US" altLang="zh-TW" dirty="0"/>
              <a:t>Binary Search Tree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query_heatstroke</a:t>
            </a:r>
            <a:r>
              <a:rPr lang="en-US" altLang="zh-TW" dirty="0"/>
              <a:t>(Node *now, int x)</a:t>
            </a:r>
            <a:r>
              <a:rPr lang="zh-TW" altLang="en-US" dirty="0"/>
              <a:t>：從 </a:t>
            </a:r>
            <a:r>
              <a:rPr lang="en-US" altLang="zh-TW" dirty="0"/>
              <a:t>BST</a:t>
            </a:r>
            <a:r>
              <a:rPr lang="zh-TW" altLang="en-US" dirty="0"/>
              <a:t> 中找看看是否有 </a:t>
            </a:r>
            <a:r>
              <a:rPr lang="en-US" altLang="zh-TW" dirty="0"/>
              <a:t>x</a:t>
            </a:r>
          </a:p>
          <a:p>
            <a:r>
              <a:rPr lang="nl-NL" altLang="zh-TW" dirty="0"/>
              <a:t>void eat_rat(Node **root, int x)</a:t>
            </a:r>
            <a:r>
              <a:rPr lang="zh-TW" altLang="en-US" dirty="0"/>
              <a:t>：把一個 </a:t>
            </a:r>
            <a:r>
              <a:rPr lang="en-US" altLang="zh-TW" dirty="0"/>
              <a:t>x </a:t>
            </a:r>
            <a:r>
              <a:rPr lang="zh-TW" altLang="en-US" dirty="0"/>
              <a:t>值的 </a:t>
            </a:r>
            <a:r>
              <a:rPr lang="en-US" altLang="zh-TW" dirty="0"/>
              <a:t>Node </a:t>
            </a:r>
            <a:r>
              <a:rPr lang="zh-TW" altLang="en-US" dirty="0"/>
              <a:t>移除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48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7A002-9501-46D3-B8A8-E1743DE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20177-0EED-4A3C-875B-131A0C92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以一個例子來說</a:t>
            </a:r>
            <a:r>
              <a:rPr lang="zh-TW" altLang="en-US" dirty="0">
                <a:sym typeface="Wingdings" panose="05000000000000000000" pitchFamily="2" charset="2"/>
              </a:rPr>
              <a:t>： </a:t>
            </a:r>
            <a:r>
              <a:rPr lang="en-US" altLang="zh-TW" dirty="0">
                <a:sym typeface="Wingdings" panose="05000000000000000000" pitchFamily="2" charset="2"/>
              </a:rPr>
              <a:t>(1,2,3,6,8,10,10,309)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x =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r>
              <a:rPr lang="zh-TW" altLang="en-US" dirty="0">
                <a:sym typeface="Wingdings" panose="05000000000000000000" pitchFamily="2" charset="2"/>
              </a:rPr>
              <a:t>： </a:t>
            </a:r>
            <a:r>
              <a:rPr lang="en-US" altLang="zh-TW" dirty="0">
                <a:sym typeface="Wingdings" panose="05000000000000000000" pitchFamily="2" charset="2"/>
              </a:rPr>
              <a:t>(1,2,3,6,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r>
              <a:rPr lang="en-US" altLang="zh-TW" dirty="0">
                <a:sym typeface="Wingdings" panose="05000000000000000000" pitchFamily="2" charset="2"/>
              </a:rPr>
              <a:t>,10,10,309)</a:t>
            </a:r>
            <a:r>
              <a:rPr lang="zh-TW" altLang="en-US" dirty="0">
                <a:sym typeface="Wingdings" panose="05000000000000000000" pitchFamily="2" charset="2"/>
              </a:rPr>
              <a:t> → </a:t>
            </a:r>
            <a:r>
              <a:rPr lang="en-US" altLang="zh-TW" dirty="0">
                <a:sym typeface="Wingdings" panose="05000000000000000000" pitchFamily="2" charset="2"/>
              </a:rPr>
              <a:t>(1,2,3,6,10,10,309)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x = </a:t>
            </a:r>
            <a:r>
              <a:rPr lang="en-US" altLang="zh-TW" dirty="0">
                <a:solidFill>
                  <a:srgbClr val="FFC000"/>
                </a:solidFill>
                <a:sym typeface="Wingdings" panose="05000000000000000000" pitchFamily="2" charset="2"/>
              </a:rPr>
              <a:t>10</a:t>
            </a:r>
            <a:r>
              <a:rPr lang="zh-TW" altLang="en-US" dirty="0">
                <a:sym typeface="Wingdings" panose="05000000000000000000" pitchFamily="2" charset="2"/>
              </a:rPr>
              <a:t>： </a:t>
            </a:r>
            <a:r>
              <a:rPr lang="en-US" altLang="zh-TW" dirty="0">
                <a:sym typeface="Wingdings" panose="05000000000000000000" pitchFamily="2" charset="2"/>
              </a:rPr>
              <a:t>(1,2,3,6,</a:t>
            </a:r>
            <a:r>
              <a:rPr lang="en-US" altLang="zh-TW" dirty="0">
                <a:solidFill>
                  <a:srgbClr val="FFC000"/>
                </a:solidFill>
                <a:sym typeface="Wingdings" panose="05000000000000000000" pitchFamily="2" charset="2"/>
              </a:rPr>
              <a:t>10</a:t>
            </a:r>
            <a:r>
              <a:rPr lang="en-US" altLang="zh-TW" dirty="0">
                <a:sym typeface="Wingdings" panose="05000000000000000000" pitchFamily="2" charset="2"/>
              </a:rPr>
              <a:t>,10,309)</a:t>
            </a:r>
            <a:r>
              <a:rPr lang="zh-TW" altLang="en-US" dirty="0">
                <a:sym typeface="Wingdings" panose="05000000000000000000" pitchFamily="2" charset="2"/>
              </a:rPr>
              <a:t> → </a:t>
            </a:r>
            <a:r>
              <a:rPr lang="en-US" altLang="zh-TW" dirty="0">
                <a:sym typeface="Wingdings" panose="05000000000000000000" pitchFamily="2" charset="2"/>
              </a:rPr>
              <a:t>(1,2,3,6,10,309)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x =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10</a:t>
            </a:r>
            <a:r>
              <a:rPr lang="zh-TW" altLang="en-US" dirty="0">
                <a:sym typeface="Wingdings" panose="05000000000000000000" pitchFamily="2" charset="2"/>
              </a:rPr>
              <a:t>： </a:t>
            </a:r>
            <a:r>
              <a:rPr lang="en-US" altLang="zh-TW" dirty="0">
                <a:sym typeface="Wingdings" panose="05000000000000000000" pitchFamily="2" charset="2"/>
              </a:rPr>
              <a:t>(1,2,3,6,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10</a:t>
            </a:r>
            <a:r>
              <a:rPr lang="en-US" altLang="zh-TW" dirty="0">
                <a:sym typeface="Wingdings" panose="05000000000000000000" pitchFamily="2" charset="2"/>
              </a:rPr>
              <a:t>,309)</a:t>
            </a:r>
            <a:r>
              <a:rPr lang="zh-TW" altLang="en-US" dirty="0">
                <a:sym typeface="Wingdings" panose="05000000000000000000" pitchFamily="2" charset="2"/>
              </a:rPr>
              <a:t> → </a:t>
            </a:r>
            <a:r>
              <a:rPr lang="en-US" altLang="zh-TW" dirty="0">
                <a:sym typeface="Wingdings" panose="05000000000000000000" pitchFamily="2" charset="2"/>
              </a:rPr>
              <a:t>(1,2,3,6,309)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x =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200</a:t>
            </a:r>
            <a:r>
              <a:rPr lang="zh-TW" altLang="en-US" dirty="0">
                <a:sym typeface="Wingdings" panose="05000000000000000000" pitchFamily="2" charset="2"/>
              </a:rPr>
              <a:t>：沒有一個老鼠為 </a:t>
            </a:r>
            <a:r>
              <a:rPr lang="en-US" altLang="zh-TW" dirty="0">
                <a:sym typeface="Wingdings" panose="05000000000000000000" pitchFamily="2" charset="2"/>
              </a:rPr>
              <a:t>200 (1,2,3,6,309)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x = 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10</a:t>
            </a:r>
            <a:r>
              <a:rPr lang="zh-TW" altLang="en-US" dirty="0">
                <a:sym typeface="Wingdings" panose="05000000000000000000" pitchFamily="2" charset="2"/>
              </a:rPr>
              <a:t>：沒有一個老鼠為 </a:t>
            </a:r>
            <a:r>
              <a:rPr lang="en-US" altLang="zh-TW" dirty="0">
                <a:sym typeface="Wingdings" panose="05000000000000000000" pitchFamily="2" charset="2"/>
              </a:rPr>
              <a:t>10 (1,2,3,6,309)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20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C01F3-1A4D-427E-B970-E10A2A49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1529AC-8E3D-4A7C-A448-CB23B95CE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n(1&lt;=&lt;=10^6) </a:t>
            </a:r>
            <a:r>
              <a:rPr lang="zh-TW" altLang="en-US" dirty="0"/>
              <a:t>個老鼠</a:t>
            </a:r>
            <a:endParaRPr lang="en-US" altLang="zh-TW" dirty="0"/>
          </a:p>
          <a:p>
            <a:r>
              <a:rPr lang="zh-TW" altLang="en-US" dirty="0"/>
              <a:t>接著會給你一個遞增序列的老鼠值</a:t>
            </a:r>
            <a:endParaRPr lang="en-US" altLang="zh-TW" dirty="0"/>
          </a:p>
          <a:p>
            <a:r>
              <a:rPr lang="zh-TW" altLang="en-US" dirty="0"/>
              <a:t>再給定 </a:t>
            </a:r>
            <a:r>
              <a:rPr lang="en-US" altLang="zh-TW" dirty="0"/>
              <a:t>q(1&lt;=q&lt;=10^6) </a:t>
            </a:r>
            <a:r>
              <a:rPr lang="zh-TW" altLang="en-US" dirty="0"/>
              <a:t>個指令</a:t>
            </a:r>
            <a:endParaRPr lang="en-US" altLang="zh-TW" dirty="0"/>
          </a:p>
          <a:p>
            <a:r>
              <a:rPr lang="zh-TW" altLang="en-US" dirty="0"/>
              <a:t>每個指令為 </a:t>
            </a:r>
            <a:r>
              <a:rPr lang="en-US" altLang="zh-TW" dirty="0"/>
              <a:t>x(1&lt;=x&lt;10^9) </a:t>
            </a:r>
            <a:r>
              <a:rPr lang="zh-TW" altLang="en-US" dirty="0"/>
              <a:t>值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BBE610-A935-49CD-9DA4-92117A08D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如果找到該 </a:t>
            </a:r>
            <a:r>
              <a:rPr lang="en-US" altLang="zh-TW" dirty="0"/>
              <a:t>x </a:t>
            </a:r>
            <a:r>
              <a:rPr lang="zh-TW" altLang="en-US" dirty="0"/>
              <a:t>值，輸出</a:t>
            </a:r>
            <a:r>
              <a:rPr lang="en-US" altLang="zh-TW" dirty="0"/>
              <a:t>"We might as well eat it.“</a:t>
            </a:r>
          </a:p>
          <a:p>
            <a:r>
              <a:rPr lang="zh-TW" altLang="en-US" dirty="0"/>
              <a:t>如果找不到則輸出</a:t>
            </a:r>
            <a:r>
              <a:rPr lang="en-US" altLang="zh-TW" dirty="0"/>
              <a:t>"No dinner tonight."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87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C01F3-1A4D-427E-B970-E10A2A49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</a:t>
            </a:r>
            <a:r>
              <a:rPr lang="en-US" altLang="zh-TW" dirty="0" err="1"/>
              <a:t>Ouput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1529AC-8E3D-4A7C-A448-CB23B95CE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8</a:t>
            </a:r>
          </a:p>
          <a:p>
            <a:r>
              <a:rPr lang="en-US" altLang="zh-TW" dirty="0"/>
              <a:t>1 2 3 6 8 10 10 309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8</a:t>
            </a:r>
          </a:p>
          <a:p>
            <a:r>
              <a:rPr lang="en-US" altLang="zh-TW" dirty="0"/>
              <a:t>10</a:t>
            </a:r>
          </a:p>
          <a:p>
            <a:r>
              <a:rPr lang="en-US" altLang="zh-TW" dirty="0"/>
              <a:t>10</a:t>
            </a:r>
          </a:p>
          <a:p>
            <a:r>
              <a:rPr lang="en-US" altLang="zh-TW" dirty="0"/>
              <a:t>200</a:t>
            </a:r>
          </a:p>
          <a:p>
            <a:r>
              <a:rPr lang="en-US" altLang="zh-TW" dirty="0"/>
              <a:t>10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BBE610-A935-49CD-9DA4-92117A08D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We might as well eat it.</a:t>
            </a:r>
          </a:p>
          <a:p>
            <a:r>
              <a:rPr lang="en-US" altLang="zh-TW" dirty="0"/>
              <a:t>We might as well eat it.</a:t>
            </a:r>
          </a:p>
          <a:p>
            <a:r>
              <a:rPr lang="en-US" altLang="zh-TW" dirty="0"/>
              <a:t>We might as well eat it.</a:t>
            </a:r>
          </a:p>
          <a:p>
            <a:r>
              <a:rPr lang="en-US" altLang="zh-TW" dirty="0"/>
              <a:t>No dinner tonight.</a:t>
            </a:r>
          </a:p>
          <a:p>
            <a:r>
              <a:rPr lang="en-US" altLang="zh-TW" dirty="0"/>
              <a:t>No dinner tonight.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68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79CCF96-6D55-4944-AC31-1913D85C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AFF1B9-1830-430E-9087-6B5332EA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Sorted Array to Balanced BST</a:t>
            </a:r>
          </a:p>
          <a:p>
            <a:r>
              <a:rPr lang="en-US" altLang="zh-TW" dirty="0">
                <a:hlinkClick r:id="rId2"/>
              </a:rPr>
              <a:t>https://www.geeksforgeeks.org/sorted-array-to-balanced-bst/</a:t>
            </a:r>
            <a:endParaRPr lang="en-US" altLang="zh-TW" dirty="0"/>
          </a:p>
          <a:p>
            <a:r>
              <a:rPr lang="en-US" altLang="zh-TW" dirty="0"/>
              <a:t>Binary Search Tree | Set 1 (Search and Insertion)</a:t>
            </a:r>
          </a:p>
          <a:p>
            <a:r>
              <a:rPr lang="en-US" altLang="zh-TW" dirty="0">
                <a:hlinkClick r:id="rId3"/>
              </a:rPr>
              <a:t>https://www.geeksforgeeks.org/binary-search-tree-set-1-search-and-insertion/</a:t>
            </a:r>
            <a:endParaRPr lang="en-US" altLang="zh-TW" dirty="0"/>
          </a:p>
          <a:p>
            <a:r>
              <a:rPr lang="en-US" altLang="zh-TW" dirty="0"/>
              <a:t>Binary Search Tree | Set 2 (Delete)</a:t>
            </a:r>
          </a:p>
          <a:p>
            <a:r>
              <a:rPr lang="en-US" altLang="zh-TW" dirty="0">
                <a:hlinkClick r:id="rId4"/>
              </a:rPr>
              <a:t>https://www.geeksforgeeks.org/binary-search-tree-set-2-delete/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1C5A7A-285F-42B0-96D7-BBCF11CB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12391 - Lucky Ghoul Dawn baby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A8E8AB-2D04-4452-8A63-090B63460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難易度：★★★☆☆</a:t>
            </a:r>
            <a:endParaRPr lang="en-US" altLang="zh-TW" dirty="0"/>
          </a:p>
          <a:p>
            <a:r>
              <a:rPr lang="zh-TW" altLang="en-US" dirty="0"/>
              <a:t>先備知識：</a:t>
            </a:r>
            <a:r>
              <a:rPr lang="en-US" altLang="zh-TW" dirty="0"/>
              <a:t>Binary Search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0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1272</Words>
  <Application>Microsoft Office PowerPoint</Application>
  <PresentationFormat>寬螢幕</PresentationFormat>
  <Paragraphs>147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計算機程式設計二  Week 6 作業講解</vt:lpstr>
      <vt:lpstr>Overview</vt:lpstr>
      <vt:lpstr>12388 - Heatstroke Bamboo Rats</vt:lpstr>
      <vt:lpstr>Description</vt:lpstr>
      <vt:lpstr>Description</vt:lpstr>
      <vt:lpstr>Input &amp; Ouput</vt:lpstr>
      <vt:lpstr>Input &amp; Ouput</vt:lpstr>
      <vt:lpstr>Reference</vt:lpstr>
      <vt:lpstr>12391 - Lucky Ghoul Dawn baby</vt:lpstr>
      <vt:lpstr>Description</vt:lpstr>
      <vt:lpstr>Description</vt:lpstr>
      <vt:lpstr>Description</vt:lpstr>
      <vt:lpstr>Input &amp; Ouput</vt:lpstr>
      <vt:lpstr>Input &amp; Ouput</vt:lpstr>
      <vt:lpstr>Reference</vt:lpstr>
      <vt:lpstr>12395 - Storm Area 51</vt:lpstr>
      <vt:lpstr>Description</vt:lpstr>
      <vt:lpstr>Description</vt:lpstr>
      <vt:lpstr>Input &amp; Ouput</vt:lpstr>
      <vt:lpstr>Input &amp; Ouput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計算機程式設計二 Week 6 作業講解</dc:title>
  <dc:creator>賴御誠</dc:creator>
  <cp:lastModifiedBy>賴御誠</cp:lastModifiedBy>
  <cp:revision>9</cp:revision>
  <dcterms:created xsi:type="dcterms:W3CDTF">2020-10-21T12:46:22Z</dcterms:created>
  <dcterms:modified xsi:type="dcterms:W3CDTF">2020-10-21T13:47:34Z</dcterms:modified>
</cp:coreProperties>
</file>