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0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26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09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06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1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8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2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0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3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7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CE8A-95D7-4FE0-95D6-1AD70BCB92E4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01F4226-C6BC-4EE8-92DC-DEDEAAF0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1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B725F-18FD-4F4D-8567-342938B30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Процессоры фирмы </a:t>
            </a:r>
            <a:r>
              <a:rPr lang="en-US" dirty="0"/>
              <a:t>Intel</a:t>
            </a:r>
            <a:r>
              <a:rPr lang="ru-RU" dirty="0"/>
              <a:t>: все модели начиная с самых первых до сегодняшнего дня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A12A7C-1EF7-40A1-8082-F01DDFF2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632" y="5192210"/>
            <a:ext cx="5855368" cy="1086853"/>
          </a:xfrm>
        </p:spPr>
        <p:txBody>
          <a:bodyPr/>
          <a:lstStyle/>
          <a:p>
            <a:r>
              <a:rPr lang="ru-RU" dirty="0"/>
              <a:t>Выполнил: Шпилькин Даниил Алексеевич</a:t>
            </a:r>
          </a:p>
          <a:p>
            <a:r>
              <a:rPr lang="ru-RU" dirty="0"/>
              <a:t>Группа: СП-1-23</a:t>
            </a:r>
          </a:p>
        </p:txBody>
      </p:sp>
    </p:spTree>
    <p:extLst>
      <p:ext uri="{BB962C8B-B14F-4D97-AF65-F5344CB8AC3E}">
        <p14:creationId xmlns:p14="http://schemas.microsoft.com/office/powerpoint/2010/main" val="365047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 8088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886" y="1827291"/>
            <a:ext cx="8085220" cy="4421109"/>
          </a:xfrm>
        </p:spPr>
        <p:txBody>
          <a:bodyPr>
            <a:normAutofit/>
          </a:bodyPr>
          <a:lstStyle/>
          <a:p>
            <a:r>
              <a:rPr lang="ru-RU" sz="2400" b="1" dirty="0"/>
              <a:t>Основные характеристики:</a:t>
            </a:r>
            <a:endParaRPr lang="ru-RU" sz="2400" dirty="0"/>
          </a:p>
          <a:p>
            <a:r>
              <a:rPr lang="ru-RU" sz="2400" dirty="0"/>
              <a:t>Разрядность: 16 бит.</a:t>
            </a:r>
          </a:p>
          <a:p>
            <a:r>
              <a:rPr lang="ru-RU" sz="2400" dirty="0"/>
              <a:t>Тактовая частота: до 5 МГц.</a:t>
            </a:r>
          </a:p>
          <a:p>
            <a:r>
              <a:rPr lang="ru-RU" sz="2400" dirty="0"/>
              <a:t>Количество транзисторов: около 29 тыс.</a:t>
            </a:r>
          </a:p>
          <a:p>
            <a:r>
              <a:rPr lang="ru-RU" sz="2400" dirty="0"/>
              <a:t>Архитектура: 16-битная.</a:t>
            </a:r>
          </a:p>
          <a:p>
            <a:r>
              <a:rPr lang="ru-RU" sz="2400" dirty="0"/>
              <a:t>Технология производства: кремниевый чип.</a:t>
            </a:r>
          </a:p>
        </p:txBody>
      </p:sp>
    </p:spTree>
    <p:extLst>
      <p:ext uri="{BB962C8B-B14F-4D97-AF65-F5344CB8AC3E}">
        <p14:creationId xmlns:p14="http://schemas.microsoft.com/office/powerpoint/2010/main" val="31331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Процессоры </a:t>
            </a:r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620253"/>
            <a:ext cx="8277725" cy="5221705"/>
          </a:xfrm>
        </p:spPr>
        <p:txBody>
          <a:bodyPr>
            <a:noAutofit/>
          </a:bodyPr>
          <a:lstStyle/>
          <a:p>
            <a:r>
              <a:rPr lang="ru-RU" sz="2400" dirty="0"/>
              <a:t>Архитектура x86 была разработана компанией </a:t>
            </a:r>
            <a:r>
              <a:rPr lang="ru-RU" sz="2400" dirty="0" err="1"/>
              <a:t>Intel</a:t>
            </a:r>
            <a:r>
              <a:rPr lang="ru-RU" sz="2400" dirty="0"/>
              <a:t>. Она стала основой для большинства настольных и серверных компьютеров и до сих пор остаётся одной из самых популярных архитектур.</a:t>
            </a:r>
          </a:p>
          <a:p>
            <a:r>
              <a:rPr lang="ru-RU" sz="2400" dirty="0"/>
              <a:t>Одной из ключевых особенностей архитектуры x86 является её способность к расширению и обновлению.</a:t>
            </a:r>
          </a:p>
          <a:p>
            <a:r>
              <a:rPr lang="ru-RU" sz="2400" dirty="0"/>
              <a:t>Важным этапом в развитии архитектуры x86 стало появление 32-битной версии, известной как IA-32 (</a:t>
            </a:r>
            <a:r>
              <a:rPr lang="ru-RU" sz="2400" dirty="0" err="1"/>
              <a:t>Intel</a:t>
            </a:r>
            <a:r>
              <a:rPr lang="ru-RU" sz="2400" dirty="0"/>
              <a:t> </a:t>
            </a:r>
            <a:r>
              <a:rPr lang="ru-RU" sz="2400" dirty="0" err="1"/>
              <a:t>Architecture</a:t>
            </a:r>
            <a:r>
              <a:rPr lang="ru-RU" sz="2400" dirty="0"/>
              <a:t>, 32 </a:t>
            </a:r>
            <a:r>
              <a:rPr lang="ru-RU" sz="2400" dirty="0" err="1"/>
              <a:t>bits</a:t>
            </a:r>
            <a:r>
              <a:rPr lang="ru-RU" sz="2400" dirty="0"/>
              <a:t>). Это позволило процессорам обрабатывать больше данных за один такт и улучшить производительность.</a:t>
            </a:r>
          </a:p>
          <a:p>
            <a:r>
              <a:rPr lang="ru-RU" sz="2400" dirty="0"/>
              <a:t>Сегодня архитектура x86 продолжает развиваться и совершенствоваться.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289000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Развитие линейки процессоров на базе архитектуры x86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dirty="0"/>
              <a:t>Линейка процессоров на базе этой архитектуры прошла через несколько ключевых этапов развития:</a:t>
            </a:r>
          </a:p>
          <a:p>
            <a:r>
              <a:rPr lang="ru-RU" dirty="0" err="1"/>
              <a:t>Intel</a:t>
            </a:r>
            <a:r>
              <a:rPr lang="ru-RU" dirty="0"/>
              <a:t> 8086 — первый процессор, основанный на архитектуре x86. Он был 16-битным и стал основой для многих последующих моделей.</a:t>
            </a:r>
          </a:p>
          <a:p>
            <a:r>
              <a:rPr lang="ru-RU" dirty="0" err="1"/>
              <a:t>Intel</a:t>
            </a:r>
            <a:r>
              <a:rPr lang="ru-RU" dirty="0"/>
              <a:t> 286 — второе поколение процессоров x86, которое добавило поддержку многозадачности и защищённого режима работы. Это позволило процессору работать с более сложными операционными системами и приложениями.</a:t>
            </a:r>
          </a:p>
          <a:p>
            <a:r>
              <a:rPr lang="ru-RU" dirty="0" err="1"/>
              <a:t>Intel</a:t>
            </a:r>
            <a:r>
              <a:rPr lang="ru-RU" dirty="0"/>
              <a:t> 386 — третье поколение процессоров x86, также известное как «386DX». Оно стало первым 32-битным процессором x86 и значительно увеличило производительность по сравнению с предыдущими моделями.</a:t>
            </a:r>
          </a:p>
          <a:p>
            <a:r>
              <a:rPr lang="ru-RU" dirty="0" err="1"/>
              <a:t>Pentium</a:t>
            </a:r>
            <a:r>
              <a:rPr lang="ru-RU" b="1" dirty="0"/>
              <a:t> </a:t>
            </a:r>
            <a:r>
              <a:rPr lang="ru-RU" dirty="0"/>
              <a:t>— четвёртое поколение процессоров x86 от </a:t>
            </a:r>
            <a:r>
              <a:rPr lang="ru-RU" dirty="0" err="1"/>
              <a:t>Intel</a:t>
            </a:r>
            <a:r>
              <a:rPr lang="ru-RU" dirty="0"/>
              <a:t>. </a:t>
            </a:r>
            <a:r>
              <a:rPr lang="ru-RU" dirty="0" err="1"/>
              <a:t>Pentium</a:t>
            </a:r>
            <a:r>
              <a:rPr lang="ru-RU" dirty="0"/>
              <a:t> представил ряд улучшений, включая </a:t>
            </a:r>
            <a:r>
              <a:rPr lang="ru-RU" dirty="0" err="1"/>
              <a:t>суперскалярную</a:t>
            </a:r>
            <a:r>
              <a:rPr lang="ru-RU" dirty="0"/>
              <a:t> архитектуру, которая позволила процессору выполнять несколько инструкций одновременно.</a:t>
            </a:r>
          </a:p>
          <a:p>
            <a:endParaRPr lang="ru-RU" sz="200" dirty="0"/>
          </a:p>
        </p:txBody>
      </p:sp>
    </p:spTree>
    <p:extLst>
      <p:ext uri="{BB962C8B-B14F-4D97-AF65-F5344CB8AC3E}">
        <p14:creationId xmlns:p14="http://schemas.microsoft.com/office/powerpoint/2010/main" val="368520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Развитие линейки процессоров на базе архитектуры x86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 err="1"/>
              <a:t>Pentium</a:t>
            </a:r>
            <a:r>
              <a:rPr lang="ru-RU" sz="2000" dirty="0"/>
              <a:t> II  — пятое поколение процессоров x86 от </a:t>
            </a:r>
            <a:r>
              <a:rPr lang="ru-RU" sz="2000" dirty="0" err="1"/>
              <a:t>Intel</a:t>
            </a:r>
            <a:r>
              <a:rPr lang="ru-RU" sz="2000" dirty="0"/>
              <a:t>, которое включало в себя ряд улучшений по сравнению с </a:t>
            </a:r>
            <a:r>
              <a:rPr lang="ru-RU" sz="2000" dirty="0" err="1"/>
              <a:t>Pentium</a:t>
            </a:r>
            <a:r>
              <a:rPr lang="ru-RU" sz="2000" dirty="0"/>
              <a:t>, таких как более высокая тактовая частота и поддержка новых технологий, таких как MMX.</a:t>
            </a:r>
          </a:p>
          <a:p>
            <a:r>
              <a:rPr lang="ru-RU" sz="2000" dirty="0" err="1"/>
              <a:t>Core</a:t>
            </a:r>
            <a:r>
              <a:rPr lang="ru-RU" sz="2000" dirty="0"/>
              <a:t>  — шестое поколение процессоров x86 от </a:t>
            </a:r>
            <a:r>
              <a:rPr lang="ru-RU" sz="2000" dirty="0" err="1"/>
              <a:t>Intel</a:t>
            </a:r>
            <a:r>
              <a:rPr lang="ru-RU" sz="2000" dirty="0"/>
              <a:t>, представленное линейкой </a:t>
            </a:r>
            <a:r>
              <a:rPr lang="ru-RU" sz="2000" dirty="0" err="1"/>
              <a:t>Core</a:t>
            </a:r>
            <a:r>
              <a:rPr lang="ru-RU" sz="2000" dirty="0"/>
              <a:t>. Процессоры </a:t>
            </a:r>
            <a:r>
              <a:rPr lang="ru-RU" sz="2000" dirty="0" err="1"/>
              <a:t>Core</a:t>
            </a:r>
            <a:r>
              <a:rPr lang="ru-RU" sz="2000" dirty="0"/>
              <a:t> стали основой для современных персональных компьютеров и предложили ряд инноваций, таких как </a:t>
            </a:r>
            <a:r>
              <a:rPr lang="ru-RU" sz="2000" dirty="0" err="1"/>
              <a:t>многоядерность</a:t>
            </a:r>
            <a:r>
              <a:rPr lang="ru-RU" sz="2000" dirty="0"/>
              <a:t> и </a:t>
            </a:r>
            <a:r>
              <a:rPr lang="ru-RU" sz="2000" dirty="0" err="1"/>
              <a:t>гиперпоточность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 — седьмое поколение процессоров x86 от </a:t>
            </a:r>
            <a:r>
              <a:rPr lang="ru-RU" sz="2000" dirty="0" err="1"/>
              <a:t>Intel</a:t>
            </a:r>
            <a:r>
              <a:rPr lang="ru-RU" sz="2000" dirty="0"/>
              <a:t>, представившее новую архитектуру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. Процессоры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предложили ряд улучшений производительности и энергоэффективности по сравнению с предыдущим поколением.</a:t>
            </a:r>
          </a:p>
        </p:txBody>
      </p:sp>
    </p:spTree>
    <p:extLst>
      <p:ext uri="{BB962C8B-B14F-4D97-AF65-F5344CB8AC3E}">
        <p14:creationId xmlns:p14="http://schemas.microsoft.com/office/powerpoint/2010/main" val="413834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Развитие линейки процессоров на базе архитектуры x86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800" dirty="0" err="1"/>
              <a:t>Skylake</a:t>
            </a:r>
            <a:r>
              <a:rPr lang="ru-RU" sz="2800" dirty="0"/>
              <a:t>  — восьмое поколение процессоров x86 от </a:t>
            </a:r>
            <a:r>
              <a:rPr lang="ru-RU" sz="2800" dirty="0" err="1"/>
              <a:t>Intel</a:t>
            </a:r>
            <a:r>
              <a:rPr lang="ru-RU" sz="2800" dirty="0"/>
              <a:t>, представляющее архитектуру </a:t>
            </a:r>
            <a:r>
              <a:rPr lang="ru-RU" sz="2800" dirty="0" err="1"/>
              <a:t>Skylake</a:t>
            </a:r>
            <a:r>
              <a:rPr lang="ru-RU" sz="2800" dirty="0"/>
              <a:t>. Процессоры </a:t>
            </a:r>
            <a:r>
              <a:rPr lang="ru-RU" sz="2800" dirty="0" err="1"/>
              <a:t>Skylake</a:t>
            </a:r>
            <a:r>
              <a:rPr lang="ru-RU" sz="2800" dirty="0"/>
              <a:t> предложили ещё больше улучшений производительности и эффективности по сравнению с </a:t>
            </a:r>
            <a:r>
              <a:rPr lang="ru-RU" sz="2800" dirty="0" err="1"/>
              <a:t>Sandy</a:t>
            </a:r>
            <a:r>
              <a:rPr lang="ru-RU" sz="2800" dirty="0"/>
              <a:t> </a:t>
            </a:r>
            <a:r>
              <a:rPr lang="ru-RU" sz="2800" dirty="0" err="1"/>
              <a:t>Bridge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Cascade</a:t>
            </a:r>
            <a:r>
              <a:rPr lang="ru-RU" sz="2800" dirty="0"/>
              <a:t> </a:t>
            </a:r>
            <a:r>
              <a:rPr lang="ru-RU" sz="2800" dirty="0" err="1"/>
              <a:t>Lake</a:t>
            </a:r>
            <a:r>
              <a:rPr lang="ru-RU" sz="2800" dirty="0"/>
              <a:t> — девятое поколение процессоров x86 от </a:t>
            </a:r>
            <a:r>
              <a:rPr lang="ru-RU" sz="2800" dirty="0" err="1"/>
              <a:t>Intel</a:t>
            </a:r>
            <a:r>
              <a:rPr lang="ru-RU" sz="2800" dirty="0"/>
              <a:t>, основанное на архитектуре </a:t>
            </a:r>
            <a:r>
              <a:rPr lang="ru-RU" sz="2800" dirty="0" err="1"/>
              <a:t>Cascade</a:t>
            </a:r>
            <a:r>
              <a:rPr lang="ru-RU" sz="2800" dirty="0"/>
              <a:t> </a:t>
            </a:r>
            <a:r>
              <a:rPr lang="ru-RU" sz="2800" dirty="0" err="1"/>
              <a:t>Lake</a:t>
            </a:r>
            <a:r>
              <a:rPr lang="ru-RU" sz="2800" dirty="0"/>
              <a:t>. Эти процессоры продолжили развитие предыдущих поколений, предлагая ещё больше улучшений в производительности и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375279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Pentium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3200" dirty="0"/>
              <a:t>Компания </a:t>
            </a:r>
            <a:r>
              <a:rPr lang="ru-RU" sz="3200" dirty="0" err="1"/>
              <a:t>Intel</a:t>
            </a:r>
            <a:r>
              <a:rPr lang="ru-RU" sz="3200" dirty="0"/>
              <a:t> представила процессор </a:t>
            </a:r>
            <a:r>
              <a:rPr lang="ru-RU" sz="3200" dirty="0" err="1"/>
              <a:t>Pentium</a:t>
            </a:r>
            <a:r>
              <a:rPr lang="ru-RU" sz="3200" dirty="0"/>
              <a:t>, который стал одним из самых значимых событий в истории вычислительной техники.</a:t>
            </a:r>
          </a:p>
          <a:p>
            <a:r>
              <a:rPr lang="ru-RU" sz="3200" dirty="0"/>
              <a:t>Процессор </a:t>
            </a:r>
            <a:r>
              <a:rPr lang="ru-RU" sz="3200" dirty="0" err="1"/>
              <a:t>Pentium</a:t>
            </a:r>
            <a:r>
              <a:rPr lang="ru-RU" sz="3200" dirty="0"/>
              <a:t> стал основой для многих последующих процессоров и оказал значительное влияние на развитие вычислительной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117863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b="1" dirty="0"/>
              <a:t>Развитие линейки </a:t>
            </a:r>
            <a:r>
              <a:rPr lang="en-US" b="1" dirty="0"/>
              <a:t>Pentium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После успешного запуска процессора </a:t>
            </a:r>
            <a:r>
              <a:rPr lang="ru-RU" sz="2000" dirty="0" err="1"/>
              <a:t>Pentium</a:t>
            </a:r>
            <a:r>
              <a:rPr lang="ru-RU" sz="2000" dirty="0"/>
              <a:t> компания </a:t>
            </a:r>
            <a:r>
              <a:rPr lang="ru-RU" sz="2000" dirty="0" err="1"/>
              <a:t>Intel</a:t>
            </a:r>
            <a:r>
              <a:rPr lang="ru-RU" sz="2000" dirty="0"/>
              <a:t> продолжила его развитие, представив несколько новых моделей:</a:t>
            </a:r>
          </a:p>
          <a:p>
            <a:r>
              <a:rPr lang="ru-RU" sz="2000" dirty="0" err="1"/>
              <a:t>Pentium</a:t>
            </a:r>
            <a:r>
              <a:rPr lang="ru-RU" sz="2000" dirty="0"/>
              <a:t> MMX  — эта модель добавила поддержку технологии MMX, которая позволила процессору более эффективно обрабатывать мультимедийные данные.</a:t>
            </a:r>
          </a:p>
          <a:p>
            <a:r>
              <a:rPr lang="ru-RU" sz="2000" dirty="0" err="1"/>
              <a:t>Pentium</a:t>
            </a:r>
            <a:r>
              <a:rPr lang="ru-RU" sz="2000" dirty="0"/>
              <a:t> II — второе поколение процессоров </a:t>
            </a:r>
            <a:r>
              <a:rPr lang="ru-RU" sz="2000" dirty="0" err="1"/>
              <a:t>Pentium</a:t>
            </a:r>
            <a:r>
              <a:rPr lang="ru-RU" sz="2000" dirty="0"/>
              <a:t>, которое включало в себя ряд улучшений по сравнению с </a:t>
            </a:r>
            <a:r>
              <a:rPr lang="ru-RU" sz="2000" dirty="0" err="1"/>
              <a:t>Pentium</a:t>
            </a:r>
            <a:r>
              <a:rPr lang="ru-RU" sz="2000" dirty="0"/>
              <a:t>, таких как более высокая тактовая частота и поддержка новых технологий, таких как MMX.</a:t>
            </a:r>
          </a:p>
          <a:p>
            <a:r>
              <a:rPr lang="ru-RU" sz="2000" dirty="0" err="1"/>
              <a:t>Pentium</a:t>
            </a:r>
            <a:r>
              <a:rPr lang="ru-RU" sz="2000" dirty="0"/>
              <a:t> III  — третье поколение процессоров </a:t>
            </a:r>
            <a:r>
              <a:rPr lang="ru-RU" sz="2000" dirty="0" err="1"/>
              <a:t>Pentium</a:t>
            </a:r>
            <a:r>
              <a:rPr lang="ru-RU" sz="2000" dirty="0"/>
              <a:t>, которое предложило ещё больше улучшений производительности и эффективности.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404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b="1" dirty="0"/>
              <a:t>Развитие линейки </a:t>
            </a:r>
            <a:r>
              <a:rPr lang="en-US" b="1" dirty="0"/>
              <a:t>Pentium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400" dirty="0" err="1"/>
              <a:t>Pentium</a:t>
            </a:r>
            <a:r>
              <a:rPr lang="ru-RU" sz="2400" dirty="0"/>
              <a:t> 4  — четвёртое поколение процессоров </a:t>
            </a:r>
            <a:r>
              <a:rPr lang="ru-RU" sz="2400" dirty="0" err="1"/>
              <a:t>Pentium</a:t>
            </a:r>
            <a:r>
              <a:rPr lang="ru-RU" sz="2400" dirty="0"/>
              <a:t>, которое стало основой для современных персональных компьютеров. Оно предложило ряд инноваций, таких как </a:t>
            </a:r>
            <a:r>
              <a:rPr lang="ru-RU" sz="2400" dirty="0" err="1"/>
              <a:t>гиперконвейерная</a:t>
            </a:r>
            <a:r>
              <a:rPr lang="ru-RU" sz="2400" dirty="0"/>
              <a:t> технология и поддержка SSE2.</a:t>
            </a:r>
          </a:p>
          <a:p>
            <a:r>
              <a:rPr lang="ru-RU" sz="2400" dirty="0" err="1"/>
              <a:t>Pentium</a:t>
            </a:r>
            <a:r>
              <a:rPr lang="ru-RU" sz="2400" dirty="0"/>
              <a:t> D  — пятое поколение процессоров </a:t>
            </a:r>
            <a:r>
              <a:rPr lang="ru-RU" sz="2400" dirty="0" err="1"/>
              <a:t>Pentium</a:t>
            </a:r>
            <a:r>
              <a:rPr lang="ru-RU" sz="2400" dirty="0"/>
              <a:t>, представляющее собой двухъядерный процессор. Это позволило процессору выполнять две задачи одновременно, что значительно увеличило производительность.</a:t>
            </a:r>
          </a:p>
          <a:p>
            <a:r>
              <a:rPr lang="ru-RU" sz="2400" dirty="0" err="1"/>
              <a:t>Pentium</a:t>
            </a:r>
            <a:r>
              <a:rPr lang="ru-RU" sz="2400" dirty="0"/>
              <a:t> </a:t>
            </a:r>
            <a:r>
              <a:rPr lang="ru-RU" sz="2400" dirty="0" err="1"/>
              <a:t>Dual-Core</a:t>
            </a:r>
            <a:r>
              <a:rPr lang="ru-RU" sz="2400" dirty="0"/>
              <a:t> — шестое поколение процессоров </a:t>
            </a:r>
            <a:r>
              <a:rPr lang="ru-RU" sz="2400" dirty="0" err="1"/>
              <a:t>Pentium</a:t>
            </a:r>
            <a:r>
              <a:rPr lang="ru-RU" sz="2400" dirty="0"/>
              <a:t>, предлагающее два ядра на одном чипе. Это ещё больше увеличило производительность и эффективность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181434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Pentium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3200" dirty="0" err="1"/>
              <a:t>Pentium</a:t>
            </a:r>
            <a:r>
              <a:rPr lang="ru-RU" sz="3200" dirty="0"/>
              <a:t> имел ряд важных характеристик и особенностей:</a:t>
            </a:r>
          </a:p>
          <a:p>
            <a:r>
              <a:rPr lang="ru-RU" sz="3200" dirty="0"/>
              <a:t>Разрядность: 64 бита.</a:t>
            </a:r>
          </a:p>
          <a:p>
            <a:r>
              <a:rPr lang="ru-RU" sz="3200" dirty="0"/>
              <a:t>Тактовая частота: до 200 МГц.</a:t>
            </a:r>
          </a:p>
          <a:p>
            <a:r>
              <a:rPr lang="ru-RU" sz="3200" dirty="0"/>
              <a:t>Количество транзисторов: около 3,1 млн.</a:t>
            </a:r>
          </a:p>
          <a:p>
            <a:r>
              <a:rPr lang="ru-RU" sz="3200" dirty="0"/>
              <a:t>Архитектура: </a:t>
            </a:r>
            <a:r>
              <a:rPr lang="ru-RU" sz="3200" dirty="0" err="1"/>
              <a:t>суперскалярная</a:t>
            </a:r>
            <a:r>
              <a:rPr lang="ru-RU" sz="3200" dirty="0"/>
              <a:t>.</a:t>
            </a:r>
          </a:p>
          <a:p>
            <a:r>
              <a:rPr lang="ru-RU" sz="3200" dirty="0"/>
              <a:t>Технология производства: кремниевый чип.</a:t>
            </a:r>
          </a:p>
        </p:txBody>
      </p:sp>
    </p:spTree>
    <p:extLst>
      <p:ext uri="{BB962C8B-B14F-4D97-AF65-F5344CB8AC3E}">
        <p14:creationId xmlns:p14="http://schemas.microsoft.com/office/powerpoint/2010/main" val="385866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Линейка процессоров </a:t>
            </a:r>
            <a:r>
              <a:rPr lang="en-US" sz="2000" dirty="0"/>
              <a:t>Core,</a:t>
            </a:r>
            <a:r>
              <a:rPr lang="ru-RU" sz="2000" dirty="0"/>
              <a:t> стала основой для современных персональных компьютеров. Она предложила ряд инноваций, таких как </a:t>
            </a:r>
            <a:r>
              <a:rPr lang="ru-RU" sz="2000" dirty="0" err="1"/>
              <a:t>многоядерность</a:t>
            </a:r>
            <a:r>
              <a:rPr lang="ru-RU" sz="2000" dirty="0"/>
              <a:t> и </a:t>
            </a:r>
            <a:r>
              <a:rPr lang="ru-RU" sz="2000" dirty="0" err="1"/>
              <a:t>гиперпоточность</a:t>
            </a:r>
            <a:r>
              <a:rPr lang="ru-RU" sz="2000" dirty="0"/>
              <a:t>, которые значительно увеличили производительность процессоров. </a:t>
            </a:r>
          </a:p>
          <a:p>
            <a:r>
              <a:rPr lang="ru-RU" sz="2000" dirty="0" err="1"/>
              <a:t>Core</a:t>
            </a:r>
            <a:r>
              <a:rPr lang="ru-RU" sz="2000" dirty="0"/>
              <a:t> 2 — первое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Оно предложило два ядра на одном чипе, что позволило процессору выполнять две задачи одновременно. Это значительно увеличило производительность по сравнению с предыдущими моделями.</a:t>
            </a:r>
          </a:p>
          <a:p>
            <a:r>
              <a:rPr lang="ru-RU" sz="2000" dirty="0" err="1"/>
              <a:t>Core</a:t>
            </a:r>
            <a:r>
              <a:rPr lang="ru-RU" sz="2000" dirty="0"/>
              <a:t> i3/i5/i7 — второе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Intel</a:t>
            </a:r>
            <a:r>
              <a:rPr lang="ru-RU" sz="2000" dirty="0"/>
              <a:t> представила новую архитектуру </a:t>
            </a:r>
            <a:r>
              <a:rPr lang="ru-RU" sz="2000" dirty="0" err="1"/>
              <a:t>Nehalem</a:t>
            </a:r>
            <a:r>
              <a:rPr lang="ru-RU" sz="2000" dirty="0"/>
              <a:t>, которая предложила ещё больше улучшений производительности и эффективности. Процессоры </a:t>
            </a:r>
            <a:r>
              <a:rPr lang="ru-RU" sz="2000" dirty="0" err="1"/>
              <a:t>Core</a:t>
            </a:r>
            <a:r>
              <a:rPr lang="ru-RU" sz="2000" dirty="0"/>
              <a:t> i3, i5 и i7 стали популярными благодаря своей универсальности и доступной цене.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00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AE89-BBB1-4817-8A55-FA9E9BC0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2819844" cy="753979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C624B-B086-427B-A67D-41AE3E40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735" y="207038"/>
            <a:ext cx="9117149" cy="604136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 </a:t>
            </a:r>
            <a:r>
              <a:rPr lang="ru-RU" sz="2400" dirty="0" err="1">
                <a:latin typeface="+mj-lt"/>
              </a:rPr>
              <a:t>Intel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американская компания, разработчик и производитель электронных устройств и компьютерных компонентов.</a:t>
            </a:r>
          </a:p>
          <a:p>
            <a:r>
              <a:rPr lang="ru-RU" sz="2400" dirty="0" err="1">
                <a:latin typeface="+mj-lt"/>
              </a:rPr>
              <a:t>Intel</a:t>
            </a:r>
            <a:r>
              <a:rPr lang="ru-RU" sz="2400" dirty="0">
                <a:latin typeface="+mj-lt"/>
              </a:rPr>
              <a:t> была одной из первых компаний, начавших массовое производство микропроцессоров. Её разработки оказали огромное влияние на развитие персональных компьютеров, серверов, рабочих станций и других вычислительных систем. Процессоры </a:t>
            </a:r>
            <a:r>
              <a:rPr lang="ru-RU" sz="2400" dirty="0" err="1">
                <a:latin typeface="+mj-lt"/>
              </a:rPr>
              <a:t>Intel</a:t>
            </a:r>
            <a:r>
              <a:rPr lang="ru-RU" sz="2400" dirty="0">
                <a:latin typeface="+mj-lt"/>
              </a:rPr>
              <a:t> стали стандартом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 индустрии и использовались в большинстве компьютеров того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88703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524001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— третье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Они представили новую архитектуру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, которая предложила ряд улучшений по сравнению с предыдущим поколением. Процессоры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стали основой для многих современных компьютеров.</a:t>
            </a:r>
          </a:p>
          <a:p>
            <a:r>
              <a:rPr lang="ru-RU" sz="2000" dirty="0" err="1"/>
              <a:t>Ivy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— четвёртое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Ivy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предложил ряд улучшений производительности и энергоэффективности по сравнению с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. Он стал основой для многих ноутбуков и настольных компьютеров.</a:t>
            </a:r>
          </a:p>
          <a:p>
            <a:r>
              <a:rPr lang="ru-RU" sz="2000" dirty="0" err="1"/>
              <a:t>Haswell</a:t>
            </a:r>
            <a:r>
              <a:rPr lang="ru-RU" sz="2000" b="1" dirty="0"/>
              <a:t> </a:t>
            </a:r>
            <a:r>
              <a:rPr lang="ru-RU" sz="2000" dirty="0"/>
              <a:t>— пятое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Haswell</a:t>
            </a:r>
            <a:r>
              <a:rPr lang="ru-RU" sz="2000" dirty="0"/>
              <a:t> представил новую архитектуру </a:t>
            </a:r>
            <a:r>
              <a:rPr lang="ru-RU" sz="2000" dirty="0" err="1"/>
              <a:t>Haswell</a:t>
            </a:r>
            <a:r>
              <a:rPr lang="ru-RU" sz="2000" dirty="0"/>
              <a:t>, которая предложила ещё больше улучшений производительности и эффективности. Он стал основой для многих ультрабуков и других мобильных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371240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524001"/>
            <a:ext cx="8277725" cy="5077326"/>
          </a:xfrm>
        </p:spPr>
        <p:txBody>
          <a:bodyPr>
            <a:noAutofit/>
          </a:bodyPr>
          <a:lstStyle/>
          <a:p>
            <a:r>
              <a:rPr lang="ru-RU" sz="2800" dirty="0" err="1"/>
              <a:t>Broadwell</a:t>
            </a:r>
            <a:r>
              <a:rPr lang="ru-RU" sz="2800" b="1" dirty="0"/>
              <a:t> </a:t>
            </a:r>
            <a:r>
              <a:rPr lang="ru-RU" sz="2800" dirty="0"/>
              <a:t>— шестое поколение процессоров </a:t>
            </a:r>
            <a:r>
              <a:rPr lang="ru-RU" sz="2800" dirty="0" err="1"/>
              <a:t>Core</a:t>
            </a:r>
            <a:r>
              <a:rPr lang="ru-RU" sz="2800" dirty="0"/>
              <a:t>. </a:t>
            </a:r>
            <a:r>
              <a:rPr lang="ru-RU" sz="2800" dirty="0" err="1"/>
              <a:t>Broadwell</a:t>
            </a:r>
            <a:r>
              <a:rPr lang="ru-RU" sz="2800" dirty="0"/>
              <a:t> предложил ряд улучшений производительности и энергоэффективности по сравнению с </a:t>
            </a:r>
            <a:r>
              <a:rPr lang="ru-RU" sz="2800" dirty="0" err="1"/>
              <a:t>Haswell</a:t>
            </a:r>
            <a:r>
              <a:rPr lang="ru-RU" sz="2800" dirty="0"/>
              <a:t>. Он стал основой для некоторых ноутбуков и планшетов.</a:t>
            </a:r>
          </a:p>
          <a:p>
            <a:r>
              <a:rPr lang="ru-RU" sz="2800" dirty="0" err="1"/>
              <a:t>Skylake</a:t>
            </a:r>
            <a:r>
              <a:rPr lang="ru-RU" sz="2800" b="1" dirty="0"/>
              <a:t> </a:t>
            </a:r>
            <a:r>
              <a:rPr lang="ru-RU" sz="2800" dirty="0"/>
              <a:t>— седьмое поколение процессоров </a:t>
            </a:r>
            <a:r>
              <a:rPr lang="ru-RU" sz="2800" dirty="0" err="1"/>
              <a:t>Core</a:t>
            </a:r>
            <a:r>
              <a:rPr lang="ru-RU" sz="2800" dirty="0"/>
              <a:t>. </a:t>
            </a:r>
            <a:r>
              <a:rPr lang="ru-RU" sz="2800" dirty="0" err="1"/>
              <a:t>Skylake</a:t>
            </a:r>
            <a:r>
              <a:rPr lang="ru-RU" sz="2800" dirty="0"/>
              <a:t> представил новую архитектуру </a:t>
            </a:r>
            <a:r>
              <a:rPr lang="ru-RU" sz="2800" dirty="0" err="1"/>
              <a:t>Skylake</a:t>
            </a:r>
            <a:r>
              <a:rPr lang="ru-RU" sz="2800" dirty="0"/>
              <a:t>, которая предложила ряд улучшений по сравнению с </a:t>
            </a:r>
            <a:r>
              <a:rPr lang="ru-RU" sz="2800" dirty="0" err="1"/>
              <a:t>Broadwell</a:t>
            </a:r>
            <a:r>
              <a:rPr lang="ru-RU" sz="2800" dirty="0"/>
              <a:t>. Он стал основой для большинства современных ноутбуков и настольных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125859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поколений процессоров </a:t>
            </a:r>
            <a:r>
              <a:rPr lang="ru-RU" sz="2000" dirty="0" err="1"/>
              <a:t>Core</a:t>
            </a:r>
            <a:r>
              <a:rPr lang="ru-RU" sz="2000" dirty="0"/>
              <a:t> и их ключевых особенностей:</a:t>
            </a:r>
          </a:p>
          <a:p>
            <a:r>
              <a:rPr lang="ru-RU" sz="2000" dirty="0" err="1"/>
              <a:t>Core</a:t>
            </a:r>
            <a:r>
              <a:rPr lang="ru-RU" sz="2000" dirty="0"/>
              <a:t> 2 </a:t>
            </a:r>
            <a:r>
              <a:rPr lang="ru-RU" sz="2000" dirty="0" err="1"/>
              <a:t>Duo</a:t>
            </a:r>
            <a:r>
              <a:rPr lang="ru-RU" sz="2000" dirty="0"/>
              <a:t> — первое поколение процессоров </a:t>
            </a:r>
            <a:r>
              <a:rPr lang="ru-RU" sz="2000" dirty="0" err="1"/>
              <a:t>Intel</a:t>
            </a:r>
            <a:r>
              <a:rPr lang="ru-RU" sz="2000" dirty="0"/>
              <a:t> </a:t>
            </a:r>
            <a:r>
              <a:rPr lang="ru-RU" sz="2000" dirty="0" err="1"/>
              <a:t>Core</a:t>
            </a:r>
            <a:r>
              <a:rPr lang="ru-RU" sz="2000" dirty="0"/>
              <a:t>. Оно предложило два ядра на одном чипе, что позволило процессору выполнять две задачи одновременно. Это значительно увеличило производительность по сравнению с предыдущими моделями.</a:t>
            </a:r>
          </a:p>
          <a:p>
            <a:r>
              <a:rPr lang="ru-RU" sz="2000" dirty="0" err="1"/>
              <a:t>Core</a:t>
            </a:r>
            <a:r>
              <a:rPr lang="ru-RU" sz="2000" dirty="0"/>
              <a:t> i3/i5/i7 — второе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Intel</a:t>
            </a:r>
            <a:r>
              <a:rPr lang="ru-RU" sz="2000" dirty="0"/>
              <a:t> представила новую архитектуру </a:t>
            </a:r>
            <a:r>
              <a:rPr lang="ru-RU" sz="2000" dirty="0" err="1"/>
              <a:t>Nehalem</a:t>
            </a:r>
            <a:r>
              <a:rPr lang="ru-RU" sz="2000" dirty="0"/>
              <a:t>, которая предложила ещё больше улучшений производительности и эффективности. Процессоры </a:t>
            </a:r>
            <a:r>
              <a:rPr lang="ru-RU" sz="2000" dirty="0" err="1"/>
              <a:t>Core</a:t>
            </a:r>
            <a:r>
              <a:rPr lang="ru-RU" sz="2000" dirty="0"/>
              <a:t> i3, i5 и i7 стали популярными благодаря своей универсальности и доступной цене. Они также предложили более высокую производительность за счёт </a:t>
            </a:r>
            <a:r>
              <a:rPr lang="ru-RU" sz="2000" dirty="0" err="1"/>
              <a:t>многоядерности</a:t>
            </a:r>
            <a:r>
              <a:rPr lang="ru-RU" sz="2000" dirty="0"/>
              <a:t> и </a:t>
            </a:r>
            <a:r>
              <a:rPr lang="ru-RU" sz="2000" dirty="0" err="1"/>
              <a:t>гиперпоточности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202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 — третье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Они представили новую архитектуру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, которая предложила ряд улучшений по сравнению с предыдущим поколением. Процессоры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стали основой для многих современных компьютеров. В этом поколении были добавлены новые наборы инструкций, такие как AVX (</a:t>
            </a:r>
            <a:r>
              <a:rPr lang="ru-RU" sz="2000" dirty="0" err="1"/>
              <a:t>Advanced</a:t>
            </a:r>
            <a:r>
              <a:rPr lang="ru-RU" sz="2000" dirty="0"/>
              <a:t> </a:t>
            </a:r>
            <a:r>
              <a:rPr lang="ru-RU" sz="2000" dirty="0" err="1"/>
              <a:t>Vector</a:t>
            </a:r>
            <a:r>
              <a:rPr lang="ru-RU" sz="2000" dirty="0"/>
              <a:t> </a:t>
            </a:r>
            <a:r>
              <a:rPr lang="ru-RU" sz="2000" dirty="0" err="1"/>
              <a:t>Extensions</a:t>
            </a:r>
            <a:r>
              <a:rPr lang="ru-RU" sz="2000" dirty="0"/>
              <a:t>), которые позволили процессорам более эффективно выполнять задачи, связанные с обработкой чисел.</a:t>
            </a:r>
          </a:p>
          <a:p>
            <a:r>
              <a:rPr lang="ru-RU" sz="2000" dirty="0" err="1"/>
              <a:t>Ivy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 — четвёртое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Ivy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предложил ряд улучшений производительности и энергоэффективности по сравнению с </a:t>
            </a:r>
            <a:r>
              <a:rPr lang="ru-RU" sz="2000" dirty="0" err="1"/>
              <a:t>Sandy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. Он стал основой для многих ноутбуков и настольных компьютеров. В процессорах </a:t>
            </a:r>
            <a:r>
              <a:rPr lang="ru-RU" sz="2000" dirty="0" err="1"/>
              <a:t>Ivy</a:t>
            </a:r>
            <a:r>
              <a:rPr lang="ru-RU" sz="2000" dirty="0"/>
              <a:t> </a:t>
            </a:r>
            <a:r>
              <a:rPr lang="ru-RU" sz="2000" dirty="0" err="1"/>
              <a:t>Bridge</a:t>
            </a:r>
            <a:r>
              <a:rPr lang="ru-RU" sz="2000" dirty="0"/>
              <a:t> была улучшена технология производства, что позволило уменьшить размер транзисторов и увеличить количество ядер на чип.</a:t>
            </a:r>
          </a:p>
        </p:txBody>
      </p:sp>
    </p:spTree>
    <p:extLst>
      <p:ext uri="{BB962C8B-B14F-4D97-AF65-F5344CB8AC3E}">
        <p14:creationId xmlns:p14="http://schemas.microsoft.com/office/powerpoint/2010/main" val="350244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800" dirty="0" err="1"/>
              <a:t>Haswell</a:t>
            </a:r>
            <a:r>
              <a:rPr lang="ru-RU" sz="2800" b="1" dirty="0"/>
              <a:t> </a:t>
            </a:r>
            <a:r>
              <a:rPr lang="ru-RU" sz="2800" dirty="0"/>
              <a:t> — пятое поколение процессоров </a:t>
            </a:r>
            <a:r>
              <a:rPr lang="ru-RU" sz="2800" dirty="0" err="1"/>
              <a:t>Core</a:t>
            </a:r>
            <a:r>
              <a:rPr lang="ru-RU" sz="2800" dirty="0"/>
              <a:t>. </a:t>
            </a:r>
            <a:r>
              <a:rPr lang="ru-RU" sz="2800" dirty="0" err="1"/>
              <a:t>Haswell</a:t>
            </a:r>
            <a:r>
              <a:rPr lang="ru-RU" sz="2800" dirty="0"/>
              <a:t> представил новую архитектуру </a:t>
            </a:r>
            <a:r>
              <a:rPr lang="ru-RU" sz="2800" dirty="0" err="1"/>
              <a:t>Haswell</a:t>
            </a:r>
            <a:r>
              <a:rPr lang="ru-RU" sz="2800" dirty="0"/>
              <a:t>, которая предложила ещё больше улучшений производительности и эффективности. Он стал основой для многих ультрабуков и других мобильных устройств. В этом поколении была добавлена поддержка технологии </a:t>
            </a:r>
            <a:r>
              <a:rPr lang="ru-RU" sz="2800" dirty="0" err="1"/>
              <a:t>Turbo</a:t>
            </a:r>
            <a:r>
              <a:rPr lang="ru-RU" sz="2800" dirty="0"/>
              <a:t> </a:t>
            </a:r>
            <a:r>
              <a:rPr lang="ru-RU" sz="2800" dirty="0" err="1"/>
              <a:t>Boost</a:t>
            </a:r>
            <a:r>
              <a:rPr lang="ru-RU" sz="2800" dirty="0"/>
              <a:t> 2.0, которая позволила процессорам автоматически увеличивать тактовую частоту при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04053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 err="1"/>
              <a:t>Broadwell</a:t>
            </a:r>
            <a:r>
              <a:rPr lang="ru-RU" sz="2000" dirty="0"/>
              <a:t>  — шестое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Broadwell</a:t>
            </a:r>
            <a:r>
              <a:rPr lang="ru-RU" sz="2000" dirty="0"/>
              <a:t> предложил ряд улучшений производительности и энергоэффективности по сравнению с </a:t>
            </a:r>
            <a:r>
              <a:rPr lang="ru-RU" sz="2000" dirty="0" err="1"/>
              <a:t>Haswell</a:t>
            </a:r>
            <a:r>
              <a:rPr lang="ru-RU" sz="2000" dirty="0"/>
              <a:t>. Он стал основой для некоторых ноутбуков и планшетов. В процессорах </a:t>
            </a:r>
            <a:r>
              <a:rPr lang="ru-RU" sz="2000" dirty="0" err="1"/>
              <a:t>Broadwell</a:t>
            </a:r>
            <a:r>
              <a:rPr lang="ru-RU" sz="2000" dirty="0"/>
              <a:t> была улучшена графика, что сделало их идеальными для мобильных устройств.</a:t>
            </a:r>
          </a:p>
          <a:p>
            <a:r>
              <a:rPr lang="ru-RU" sz="2000" dirty="0" err="1"/>
              <a:t>Skylake</a:t>
            </a:r>
            <a:r>
              <a:rPr lang="ru-RU" sz="2000" b="1" dirty="0"/>
              <a:t> </a:t>
            </a:r>
            <a:r>
              <a:rPr lang="ru-RU" sz="2000" dirty="0"/>
              <a:t> — седьмое поколение процессоров </a:t>
            </a:r>
            <a:r>
              <a:rPr lang="ru-RU" sz="2000" dirty="0" err="1"/>
              <a:t>Core</a:t>
            </a:r>
            <a:r>
              <a:rPr lang="ru-RU" sz="2000" dirty="0"/>
              <a:t>. </a:t>
            </a:r>
            <a:r>
              <a:rPr lang="ru-RU" sz="2000" dirty="0" err="1"/>
              <a:t>Skylake</a:t>
            </a:r>
            <a:r>
              <a:rPr lang="ru-RU" sz="2000" dirty="0"/>
              <a:t> представил новую архитектуру </a:t>
            </a:r>
            <a:r>
              <a:rPr lang="ru-RU" sz="2000" dirty="0" err="1"/>
              <a:t>Skylake</a:t>
            </a:r>
            <a:r>
              <a:rPr lang="ru-RU" sz="2000" dirty="0"/>
              <a:t>, которая предложила ряд улучшений по сравнению с </a:t>
            </a:r>
            <a:r>
              <a:rPr lang="ru-RU" sz="2000" dirty="0" err="1"/>
              <a:t>Broadwell</a:t>
            </a:r>
            <a:r>
              <a:rPr lang="ru-RU" sz="2000" dirty="0"/>
              <a:t>. Он стал основой для большинства современных ноутбуков и настольных компьютеров. В этом поколении было добавлено множество новых функций и улучшений, таких как поддержка памяти DDR4 и USB 3.1.</a:t>
            </a:r>
          </a:p>
        </p:txBody>
      </p:sp>
    </p:spTree>
    <p:extLst>
      <p:ext uri="{BB962C8B-B14F-4D97-AF65-F5344CB8AC3E}">
        <p14:creationId xmlns:p14="http://schemas.microsoft.com/office/powerpoint/2010/main" val="717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Xeon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3200" dirty="0"/>
              <a:t>Процессоры </a:t>
            </a:r>
            <a:r>
              <a:rPr lang="ru-RU" sz="3200" dirty="0" err="1"/>
              <a:t>Xeon</a:t>
            </a:r>
            <a:r>
              <a:rPr lang="ru-RU" sz="3200" dirty="0"/>
              <a:t> — это серия процессоров, разработанных компанией </a:t>
            </a:r>
            <a:r>
              <a:rPr lang="ru-RU" sz="3200" dirty="0" err="1"/>
              <a:t>Intel</a:t>
            </a:r>
            <a:r>
              <a:rPr lang="ru-RU" sz="3200" dirty="0"/>
              <a:t> для использования в серверных системах и рабочих станциях. Они отличаются высокой производительностью, надёжностью и функциональностью, что делает их идеальными для использования в корпоративных средах.</a:t>
            </a:r>
          </a:p>
        </p:txBody>
      </p:sp>
    </p:spTree>
    <p:extLst>
      <p:ext uri="{BB962C8B-B14F-4D97-AF65-F5344CB8AC3E}">
        <p14:creationId xmlns:p14="http://schemas.microsoft.com/office/powerpoint/2010/main" val="162998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Xeon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характеристики процессоров </a:t>
            </a:r>
            <a:r>
              <a:rPr lang="ru-RU" sz="2000" dirty="0" err="1"/>
              <a:t>Xeon</a:t>
            </a:r>
            <a:r>
              <a:rPr lang="ru-RU" sz="2000" dirty="0"/>
              <a:t>:</a:t>
            </a:r>
          </a:p>
          <a:p>
            <a:r>
              <a:rPr lang="ru-RU" sz="2000" dirty="0"/>
              <a:t>Высокая производительность. Процессоры </a:t>
            </a:r>
            <a:r>
              <a:rPr lang="ru-RU" sz="2000" dirty="0" err="1"/>
              <a:t>Xeon</a:t>
            </a:r>
            <a:r>
              <a:rPr lang="ru-RU" sz="2000" dirty="0"/>
              <a:t> оснащены большим количеством ядер и потоков, а также поддерживают технологии </a:t>
            </a:r>
            <a:r>
              <a:rPr lang="ru-RU" sz="2000" dirty="0" err="1"/>
              <a:t>гиперпоточности</a:t>
            </a:r>
            <a:r>
              <a:rPr lang="ru-RU" sz="2000" dirty="0"/>
              <a:t> и многозадачности, что позволяет им обрабатывать большое количество операций одновременно.</a:t>
            </a:r>
          </a:p>
          <a:p>
            <a:r>
              <a:rPr lang="ru-RU" sz="2000" dirty="0"/>
              <a:t>Надёжность</a:t>
            </a:r>
            <a:r>
              <a:rPr lang="ru-RU" sz="2000" b="1" dirty="0"/>
              <a:t>.</a:t>
            </a:r>
            <a:r>
              <a:rPr lang="ru-RU" sz="2000" dirty="0"/>
              <a:t> Процессоры </a:t>
            </a:r>
            <a:r>
              <a:rPr lang="ru-RU" sz="2000" dirty="0" err="1"/>
              <a:t>Xeon</a:t>
            </a:r>
            <a:r>
              <a:rPr lang="ru-RU" sz="2000" dirty="0"/>
              <a:t> проходят строгий контроль качества и тестирование, что обеспечивает их надёжную работу в условиях высоких нагрузок и интенсивной эксплуатации.</a:t>
            </a:r>
          </a:p>
          <a:p>
            <a:r>
              <a:rPr lang="ru-RU" sz="2000" dirty="0"/>
              <a:t>Функциональность. Процессоры </a:t>
            </a:r>
            <a:r>
              <a:rPr lang="ru-RU" sz="2000" dirty="0" err="1"/>
              <a:t>Xeon</a:t>
            </a:r>
            <a:r>
              <a:rPr lang="ru-RU" sz="2000" dirty="0"/>
              <a:t> поддерживают широкий спектр технологий и функций, таких как виртуализация, управление энергопотреблением, безопасность и т. д., что позволяет оптимизировать работу серверных систем и повысить их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62029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Xeon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характеристики процессоров </a:t>
            </a:r>
            <a:r>
              <a:rPr lang="ru-RU" sz="2000" dirty="0" err="1"/>
              <a:t>Xeon</a:t>
            </a:r>
            <a:r>
              <a:rPr lang="ru-RU" sz="2000" dirty="0"/>
              <a:t>:</a:t>
            </a:r>
          </a:p>
          <a:p>
            <a:r>
              <a:rPr lang="ru-RU" sz="2000" dirty="0"/>
              <a:t>Совместимость. Процессоры </a:t>
            </a:r>
            <a:r>
              <a:rPr lang="ru-RU" sz="2000" dirty="0" err="1"/>
              <a:t>Xeon</a:t>
            </a:r>
            <a:r>
              <a:rPr lang="ru-RU" sz="2000" dirty="0"/>
              <a:t> совместимы с различными серверными платформами и операционными системами, что упрощает их интеграцию в существующие инфраструктуры.</a:t>
            </a:r>
          </a:p>
          <a:p>
            <a:r>
              <a:rPr lang="ru-RU" sz="2000" dirty="0"/>
              <a:t>Масштабируемость. Процессоры </a:t>
            </a:r>
            <a:r>
              <a:rPr lang="ru-RU" sz="2000" dirty="0" err="1"/>
              <a:t>Xeon</a:t>
            </a:r>
            <a:r>
              <a:rPr lang="ru-RU" sz="2000" dirty="0"/>
              <a:t> позволяют масштабировать серверные системы в соответствии с растущими потребностями бизнеса, что обеспечивает гибкость и адаптивность к изменениям нагрузки.</a:t>
            </a:r>
          </a:p>
          <a:p>
            <a:r>
              <a:rPr lang="ru-RU" sz="2000" dirty="0"/>
              <a:t>Энергоэффективность. Процессоры </a:t>
            </a:r>
            <a:r>
              <a:rPr lang="ru-RU" sz="2000" dirty="0" err="1"/>
              <a:t>Xeon</a:t>
            </a:r>
            <a:r>
              <a:rPr lang="ru-RU" sz="2000" dirty="0"/>
              <a:t> оптимизированы для работы в условиях высокой нагрузки, но при этом они также обеспечивают эффективное использование энергии, что снижает затраты на электроэнергию и охлаждение.</a:t>
            </a:r>
          </a:p>
        </p:txBody>
      </p:sp>
    </p:spTree>
    <p:extLst>
      <p:ext uri="{BB962C8B-B14F-4D97-AF65-F5344CB8AC3E}">
        <p14:creationId xmlns:p14="http://schemas.microsoft.com/office/powerpoint/2010/main" val="1133911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Процессоры </a:t>
            </a:r>
            <a:r>
              <a:rPr lang="en-US" dirty="0"/>
              <a:t>Xeon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400" dirty="0"/>
              <a:t>Основные характеристики процессоров </a:t>
            </a:r>
            <a:r>
              <a:rPr lang="ru-RU" sz="2400" dirty="0" err="1"/>
              <a:t>Xeon</a:t>
            </a:r>
            <a:r>
              <a:rPr lang="ru-RU" sz="2400" dirty="0"/>
              <a:t>:</a:t>
            </a:r>
          </a:p>
          <a:p>
            <a:r>
              <a:rPr lang="ru-RU" sz="2400" dirty="0"/>
              <a:t>Поддержка технологий безопасности. Процессоры </a:t>
            </a:r>
            <a:r>
              <a:rPr lang="ru-RU" sz="2400" dirty="0" err="1"/>
              <a:t>Xeon</a:t>
            </a:r>
            <a:r>
              <a:rPr lang="ru-RU" sz="2400" dirty="0"/>
              <a:t> включают функции безопасности, такие как защита от атак, шифрование данных и контроль доступа, что повышает уровень защиты серверных систем.</a:t>
            </a:r>
          </a:p>
          <a:p>
            <a:r>
              <a:rPr lang="ru-RU" sz="2400" dirty="0"/>
              <a:t>Управление и мониторинг. Процессоры </a:t>
            </a:r>
            <a:r>
              <a:rPr lang="ru-RU" sz="2400" dirty="0" err="1"/>
              <a:t>Xeon</a:t>
            </a:r>
            <a:r>
              <a:rPr lang="ru-RU" sz="2400" dirty="0"/>
              <a:t> предоставляют инструменты для управления и мониторинга, которые позволяют администраторам отслеживать производительность и состояние серверов, а также выполнять профилактическое обслуживание.</a:t>
            </a:r>
          </a:p>
        </p:txBody>
      </p:sp>
    </p:spTree>
    <p:extLst>
      <p:ext uri="{BB962C8B-B14F-4D97-AF65-F5344CB8AC3E}">
        <p14:creationId xmlns:p14="http://schemas.microsoft.com/office/powerpoint/2010/main" val="32330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Первые процессоры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75" y="1620253"/>
            <a:ext cx="8085220" cy="4421109"/>
          </a:xfrm>
        </p:spPr>
        <p:txBody>
          <a:bodyPr>
            <a:normAutofit/>
          </a:bodyPr>
          <a:lstStyle/>
          <a:p>
            <a:r>
              <a:rPr lang="ru-RU" sz="2400" dirty="0" err="1"/>
              <a:t>Intel</a:t>
            </a:r>
            <a:r>
              <a:rPr lang="ru-RU" sz="2400" dirty="0"/>
              <a:t> 4004 — это первый в мире коммерческий микропроцессор, созданный компанией </a:t>
            </a:r>
            <a:r>
              <a:rPr lang="ru-RU" sz="2400" dirty="0" err="1"/>
              <a:t>Intel</a:t>
            </a:r>
            <a:r>
              <a:rPr lang="ru-RU" sz="2400" dirty="0"/>
              <a:t>.</a:t>
            </a:r>
          </a:p>
          <a:p>
            <a:r>
              <a:rPr lang="ru-RU" sz="2400" dirty="0" err="1"/>
              <a:t>Intel</a:t>
            </a:r>
            <a:r>
              <a:rPr lang="ru-RU" sz="2400" dirty="0"/>
              <a:t> 4004 имел четыре бита для обработки данных и шестнадцать бит для адресации памяти. Процессор содержал 2300 транзисторов и работал на тактовой частоте 740 кГц. Это был важный шаг вперёд в развитии вычислительной техники, поскольку он позволил создать более компактные и мощные компьютеры.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387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3200" dirty="0" err="1"/>
              <a:t>Alder</a:t>
            </a:r>
            <a:r>
              <a:rPr lang="ru-RU" sz="3200" dirty="0"/>
              <a:t> </a:t>
            </a:r>
            <a:r>
              <a:rPr lang="ru-RU" sz="3200" dirty="0" err="1"/>
              <a:t>Lake</a:t>
            </a:r>
            <a:r>
              <a:rPr lang="ru-RU" sz="3200" dirty="0"/>
              <a:t> — это кодовое название для 12-го поколения процессоров </a:t>
            </a:r>
            <a:r>
              <a:rPr lang="ru-RU" sz="3200" dirty="0" err="1"/>
              <a:t>Intel</a:t>
            </a:r>
            <a:r>
              <a:rPr lang="ru-RU" sz="3200" dirty="0"/>
              <a:t> </a:t>
            </a:r>
            <a:r>
              <a:rPr lang="ru-RU" sz="3200" dirty="0" err="1"/>
              <a:t>Core</a:t>
            </a:r>
            <a:r>
              <a:rPr lang="ru-RU" sz="3200" dirty="0"/>
              <a:t>.  Эти процессоры используют гибридную архитектуру, сочетающую производительные (P-ядра) и эффективные (E-ядра), что позволяет оптимизировать энергопотребление и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431044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237" y="1620253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характеристики процессоров </a:t>
            </a:r>
            <a:r>
              <a:rPr lang="ru-RU" sz="2000" dirty="0" err="1"/>
              <a:t>Alder</a:t>
            </a:r>
            <a:r>
              <a:rPr lang="ru-RU" sz="2000" dirty="0"/>
              <a:t> </a:t>
            </a:r>
            <a:r>
              <a:rPr lang="ru-RU" sz="2000" dirty="0" err="1"/>
              <a:t>Lake</a:t>
            </a:r>
            <a:r>
              <a:rPr lang="ru-RU" sz="2000" dirty="0"/>
              <a:t>:</a:t>
            </a:r>
          </a:p>
          <a:p>
            <a:r>
              <a:rPr lang="ru-RU" sz="2000" dirty="0"/>
              <a:t>Производительные ядра (P-ядра): предназначены для выполнения сложных задач и обеспечивают высокую производительность.</a:t>
            </a:r>
          </a:p>
          <a:p>
            <a:r>
              <a:rPr lang="ru-RU" sz="2000" dirty="0"/>
              <a:t>Эффективные ядра (E-ядра): оптимизированы для выполнения повседневных задач и потребляют меньше энергии.</a:t>
            </a:r>
          </a:p>
          <a:p>
            <a:r>
              <a:rPr lang="ru-RU" sz="2000" dirty="0"/>
              <a:t>Поддержка технологий: процессоры </a:t>
            </a:r>
            <a:r>
              <a:rPr lang="ru-RU" sz="2000" dirty="0" err="1"/>
              <a:t>Alder</a:t>
            </a:r>
            <a:r>
              <a:rPr lang="ru-RU" sz="2000" dirty="0"/>
              <a:t> </a:t>
            </a:r>
            <a:r>
              <a:rPr lang="ru-RU" sz="2000" dirty="0" err="1"/>
              <a:t>Lake</a:t>
            </a:r>
            <a:r>
              <a:rPr lang="ru-RU" sz="2000" dirty="0"/>
              <a:t> поддерживают широкий спектр технологий, таких как </a:t>
            </a:r>
            <a:r>
              <a:rPr lang="ru-RU" sz="2000" dirty="0" err="1"/>
              <a:t>гиперпоточность</a:t>
            </a:r>
            <a:r>
              <a:rPr lang="ru-RU" sz="2000" dirty="0"/>
              <a:t>, многозадачность, виртуализация и т. д., что обеспечивает их гибкость и адаптивность к различным сценариям использования.</a:t>
            </a:r>
          </a:p>
          <a:p>
            <a:r>
              <a:rPr lang="ru-RU" sz="2000" dirty="0"/>
              <a:t>Совместимость: совместимы с различными серверными платформами и операционными системами, что упрощает их интеграцию в существующие инфраструктуры.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2007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400" dirty="0"/>
              <a:t>Основные характеристики процессоров </a:t>
            </a:r>
            <a:r>
              <a:rPr lang="ru-RU" sz="2400" dirty="0" err="1"/>
              <a:t>Alder</a:t>
            </a:r>
            <a:r>
              <a:rPr lang="ru-RU" sz="2400" dirty="0"/>
              <a:t> </a:t>
            </a:r>
            <a:r>
              <a:rPr lang="ru-RU" sz="2400" dirty="0" err="1"/>
              <a:t>Lake</a:t>
            </a:r>
            <a:r>
              <a:rPr lang="ru-RU" sz="2400" dirty="0"/>
              <a:t>:</a:t>
            </a:r>
          </a:p>
          <a:p>
            <a:r>
              <a:rPr lang="ru-RU" sz="2400" dirty="0"/>
              <a:t>Масштабируемость: позволяют масштабировать серверные системы в соответствии с растущими потребностями бизнеса.</a:t>
            </a:r>
          </a:p>
          <a:p>
            <a:r>
              <a:rPr lang="ru-RU" sz="2400" dirty="0"/>
              <a:t>Энергоэффективность: оптимизированы для работы в условиях высокой нагрузки, но при этом обеспечивают эффективное использование энергии, что снижает затраты на электроэнергию и охлаждение.</a:t>
            </a:r>
          </a:p>
          <a:p>
            <a:r>
              <a:rPr lang="ru-RU" sz="2400" dirty="0"/>
              <a:t>Управление и мониторинг: предоставляют инструменты для управления и мониторинга, которые позволяют администраторам отслеживать производительность и состояние серверов.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4185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3600" dirty="0" err="1"/>
              <a:t>Raptor</a:t>
            </a:r>
            <a:r>
              <a:rPr lang="ru-RU" sz="3600" dirty="0"/>
              <a:t> </a:t>
            </a:r>
            <a:r>
              <a:rPr lang="ru-RU" sz="3600" dirty="0" err="1"/>
              <a:t>Lake</a:t>
            </a:r>
            <a:r>
              <a:rPr lang="ru-RU" sz="3600" dirty="0"/>
              <a:t> — это кодовое название для 13-го поколения процессоров </a:t>
            </a:r>
            <a:r>
              <a:rPr lang="ru-RU" sz="3600" dirty="0" err="1"/>
              <a:t>Intel</a:t>
            </a:r>
            <a:r>
              <a:rPr lang="ru-RU" sz="3600" dirty="0"/>
              <a:t> </a:t>
            </a:r>
            <a:r>
              <a:rPr lang="ru-RU" sz="3600" dirty="0" err="1"/>
              <a:t>Core</a:t>
            </a:r>
            <a:r>
              <a:rPr lang="ru-RU" sz="3600" dirty="0"/>
              <a:t>. Эти процессоры являются преемниками </a:t>
            </a:r>
            <a:r>
              <a:rPr lang="ru-RU" sz="3600" dirty="0" err="1"/>
              <a:t>Alder</a:t>
            </a:r>
            <a:r>
              <a:rPr lang="ru-RU" sz="3600" dirty="0"/>
              <a:t> </a:t>
            </a:r>
            <a:r>
              <a:rPr lang="ru-RU" sz="3600" dirty="0" err="1"/>
              <a:t>Lake</a:t>
            </a:r>
            <a:r>
              <a:rPr lang="ru-RU" sz="3600" dirty="0"/>
              <a:t> и также используют гибридную архитектуру с производительными (P-ядра) и эффективными (E-ядра).</a:t>
            </a:r>
          </a:p>
        </p:txBody>
      </p:sp>
    </p:spTree>
    <p:extLst>
      <p:ext uri="{BB962C8B-B14F-4D97-AF65-F5344CB8AC3E}">
        <p14:creationId xmlns:p14="http://schemas.microsoft.com/office/powerpoint/2010/main" val="173575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000" dirty="0"/>
              <a:t>Основные характеристики процессоров </a:t>
            </a:r>
            <a:r>
              <a:rPr lang="ru-RU" sz="2000" dirty="0" err="1"/>
              <a:t>Raptor</a:t>
            </a:r>
            <a:r>
              <a:rPr lang="ru-RU" sz="2000" dirty="0"/>
              <a:t> </a:t>
            </a:r>
            <a:r>
              <a:rPr lang="ru-RU" sz="2000" dirty="0" err="1"/>
              <a:t>Lake</a:t>
            </a:r>
            <a:r>
              <a:rPr lang="ru-RU" sz="2000" dirty="0"/>
              <a:t>:</a:t>
            </a:r>
          </a:p>
          <a:p>
            <a:r>
              <a:rPr lang="ru-RU" sz="2000" dirty="0"/>
              <a:t>Производительность: процессоры </a:t>
            </a:r>
            <a:r>
              <a:rPr lang="ru-RU" sz="2000" dirty="0" err="1"/>
              <a:t>Raptor</a:t>
            </a:r>
            <a:r>
              <a:rPr lang="ru-RU" sz="2000" dirty="0"/>
              <a:t> </a:t>
            </a:r>
            <a:r>
              <a:rPr lang="ru-RU" sz="2000" dirty="0" err="1"/>
              <a:t>Lake</a:t>
            </a:r>
            <a:r>
              <a:rPr lang="ru-RU" sz="2000" dirty="0"/>
              <a:t> обеспечивают значительное увеличение производительности по сравнению с предыдущим поколением, что делает их идеальными для ресурсоёмких задач.</a:t>
            </a:r>
          </a:p>
          <a:p>
            <a:r>
              <a:rPr lang="ru-RU" sz="2000" dirty="0"/>
              <a:t>Эффективность: оптимизация энергопотребления позволяет снизить затраты на электроэнергию и охлаждение без ущерба для производительности.</a:t>
            </a:r>
          </a:p>
          <a:p>
            <a:r>
              <a:rPr lang="ru-RU" sz="2000" dirty="0"/>
              <a:t>Поддержка технологий: процессоры поддерживают широкий спектр технологий, включая </a:t>
            </a:r>
            <a:r>
              <a:rPr lang="ru-RU" sz="2000" dirty="0" err="1"/>
              <a:t>гиперпоточность</a:t>
            </a:r>
            <a:r>
              <a:rPr lang="ru-RU" sz="2000" dirty="0"/>
              <a:t>, многозадачность, виртуализацию и другие, обеспечивая гибкость и адаптивность к различным сценариям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83922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Новейшие процессоры </a:t>
            </a:r>
            <a:r>
              <a:rPr lang="en-US" dirty="0"/>
              <a:t>Intel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400" dirty="0"/>
              <a:t>Основные характеристики процессоров </a:t>
            </a:r>
            <a:r>
              <a:rPr lang="ru-RU" sz="2400" dirty="0" err="1"/>
              <a:t>Raptor</a:t>
            </a:r>
            <a:r>
              <a:rPr lang="ru-RU" sz="2400" dirty="0"/>
              <a:t> </a:t>
            </a:r>
            <a:r>
              <a:rPr lang="ru-RU" sz="2400" dirty="0" err="1"/>
              <a:t>Lake</a:t>
            </a:r>
            <a:r>
              <a:rPr lang="ru-RU" sz="2400" dirty="0"/>
              <a:t>:</a:t>
            </a:r>
          </a:p>
          <a:p>
            <a:r>
              <a:rPr lang="ru-RU" sz="2400" dirty="0"/>
              <a:t>Совместимость: совместимы с различными серверными платформами и операционными системами, упрощая интеграцию в существующие инфраструктуры.</a:t>
            </a:r>
          </a:p>
          <a:p>
            <a:r>
              <a:rPr lang="ru-RU" sz="2400" dirty="0"/>
              <a:t>Масштабируемость: позволяют масштабировать серверные системы в соответствии с растущими потребностями бизнеса.</a:t>
            </a:r>
          </a:p>
          <a:p>
            <a:r>
              <a:rPr lang="ru-RU" sz="2400" dirty="0"/>
              <a:t>Управление и мониторинг: предоставляют инструменты для управления и мониторинга, позволяющие администраторам отслеживать производительность и состояние 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247314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sz="2400" dirty="0"/>
              <a:t>Основные характеристики процессоров </a:t>
            </a:r>
            <a:r>
              <a:rPr lang="ru-RU" sz="2400" dirty="0" err="1"/>
              <a:t>Raptor</a:t>
            </a:r>
            <a:r>
              <a:rPr lang="ru-RU" sz="2400" dirty="0"/>
              <a:t> </a:t>
            </a:r>
            <a:r>
              <a:rPr lang="ru-RU" sz="2400" dirty="0" err="1"/>
              <a:t>Lake</a:t>
            </a:r>
            <a:r>
              <a:rPr lang="ru-RU" sz="2400" dirty="0"/>
              <a:t>:</a:t>
            </a:r>
          </a:p>
          <a:p>
            <a:r>
              <a:rPr lang="ru-RU" sz="2400" dirty="0"/>
              <a:t>Совместимость: совместимы с различными серверными платформами и операционными системами, упрощая интеграцию в существующие инфраструктуры.</a:t>
            </a:r>
          </a:p>
          <a:p>
            <a:r>
              <a:rPr lang="ru-RU" sz="2400" dirty="0"/>
              <a:t>Масштабируемость: позволяют масштабировать серверные системы в соответствии с растущими потребностями бизнеса.</a:t>
            </a:r>
          </a:p>
          <a:p>
            <a:r>
              <a:rPr lang="ru-RU" sz="2400" dirty="0"/>
              <a:t>Управление и мониторинг: предоставляют инструменты для управления и мониторинга, позволяющие администраторам отслеживать производительность и состояние 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406050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26" y="1764632"/>
            <a:ext cx="8277725" cy="5077326"/>
          </a:xfrm>
        </p:spPr>
        <p:txBody>
          <a:bodyPr>
            <a:noAutofit/>
          </a:bodyPr>
          <a:lstStyle/>
          <a:p>
            <a:r>
              <a:rPr lang="ru-RU" dirty="0"/>
              <a:t>Процессоры </a:t>
            </a:r>
            <a:r>
              <a:rPr lang="ru-RU" dirty="0" err="1"/>
              <a:t>Intel</a:t>
            </a:r>
            <a:r>
              <a:rPr lang="ru-RU" dirty="0"/>
              <a:t> прошли долгий путь развития, начиная с первых моделей и заканчивая современными гибридными архитектурами. Компания продолжает совершенствовать свои технологии, внедряя инновации в области искусственного интеллекта, машинного обучения, квантовых вычислений и других перспективных направлений.</a:t>
            </a:r>
          </a:p>
          <a:p>
            <a:r>
              <a:rPr lang="ru-RU" dirty="0"/>
              <a:t>Основные достижения </a:t>
            </a:r>
            <a:r>
              <a:rPr lang="ru-RU" dirty="0" err="1"/>
              <a:t>Intel</a:t>
            </a:r>
            <a:r>
              <a:rPr lang="ru-RU" dirty="0"/>
              <a:t> включают:</a:t>
            </a:r>
          </a:p>
          <a:p>
            <a:r>
              <a:rPr lang="ru-RU" dirty="0"/>
              <a:t>Разработку процессоров с большим количеством ядер и потоков, что позволяет им обрабатывать большое количество операций одновременно.</a:t>
            </a:r>
          </a:p>
          <a:p>
            <a:r>
              <a:rPr lang="ru-RU" dirty="0"/>
              <a:t>Внедрение технологий </a:t>
            </a:r>
            <a:r>
              <a:rPr lang="ru-RU" dirty="0" err="1"/>
              <a:t>гиперпоточности</a:t>
            </a:r>
            <a:r>
              <a:rPr lang="ru-RU" dirty="0"/>
              <a:t> и многозадачности для повышения производительности.</a:t>
            </a:r>
          </a:p>
          <a:p>
            <a:r>
              <a:rPr lang="ru-RU" dirty="0"/>
              <a:t>Создание энергоэффективных процессоров, которые обеспечивают оптимальное использование энергии.</a:t>
            </a:r>
          </a:p>
          <a:p>
            <a:r>
              <a:rPr lang="ru-RU" dirty="0"/>
              <a:t>Развитие технологий безопасности и защиты данных.</a:t>
            </a:r>
          </a:p>
          <a:p>
            <a:r>
              <a:rPr lang="ru-RU" dirty="0"/>
              <a:t>Оптимизацию процессоров для различных сценариев использования.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00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Первые процессоры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011" y="1620253"/>
            <a:ext cx="8888992" cy="4421109"/>
          </a:xfrm>
        </p:spPr>
        <p:txBody>
          <a:bodyPr>
            <a:normAutofit/>
          </a:bodyPr>
          <a:lstStyle/>
          <a:p>
            <a:r>
              <a:rPr lang="ru-RU" sz="2400" dirty="0"/>
              <a:t>Основные характеристики процессора </a:t>
            </a:r>
            <a:r>
              <a:rPr lang="ru-RU" sz="2400" dirty="0" err="1"/>
              <a:t>Intel</a:t>
            </a:r>
            <a:r>
              <a:rPr lang="ru-RU" sz="2400" dirty="0"/>
              <a:t> 4004:</a:t>
            </a:r>
          </a:p>
          <a:p>
            <a:r>
              <a:rPr lang="ru-RU" sz="2400" dirty="0"/>
              <a:t>Разрядность: 4 бита.</a:t>
            </a:r>
          </a:p>
          <a:p>
            <a:r>
              <a:rPr lang="ru-RU" sz="2400" dirty="0"/>
              <a:t>Тактовая частота: 740 кГц.</a:t>
            </a:r>
          </a:p>
          <a:p>
            <a:r>
              <a:rPr lang="ru-RU" sz="2400" dirty="0"/>
              <a:t>Количество транзисторов: 2300.</a:t>
            </a:r>
          </a:p>
          <a:p>
            <a:r>
              <a:rPr lang="ru-RU" sz="2400" dirty="0"/>
              <a:t>Архитектура: 4-битная.</a:t>
            </a:r>
          </a:p>
          <a:p>
            <a:r>
              <a:rPr lang="ru-RU" sz="2400" dirty="0"/>
              <a:t>Технология производства: кремниевый чип.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312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Первые процессоры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75" y="1620253"/>
            <a:ext cx="8085220" cy="4421109"/>
          </a:xfrm>
        </p:spPr>
        <p:txBody>
          <a:bodyPr>
            <a:normAutofit/>
          </a:bodyPr>
          <a:lstStyle/>
          <a:p>
            <a:r>
              <a:rPr lang="ru-RU" sz="2400" dirty="0" err="1"/>
              <a:t>Intel</a:t>
            </a:r>
            <a:r>
              <a:rPr lang="ru-RU" sz="2400" dirty="0"/>
              <a:t> 8080 — это 8-битный микропроцессор. Он стал одним из самых влиятельных и широко используемых процессоров своего времени.</a:t>
            </a:r>
          </a:p>
          <a:p>
            <a:r>
              <a:rPr lang="ru-RU" sz="2400" dirty="0"/>
              <a:t>Процессор </a:t>
            </a:r>
            <a:r>
              <a:rPr lang="ru-RU" sz="2400" dirty="0" err="1"/>
              <a:t>Intel</a:t>
            </a:r>
            <a:r>
              <a:rPr lang="ru-RU" sz="2400" dirty="0"/>
              <a:t> 8080 был разработан с целью улучшения производительности и функциональности по сравнению с предыдущими моделями, такими как </a:t>
            </a:r>
            <a:r>
              <a:rPr lang="ru-RU" sz="2400" dirty="0" err="1"/>
              <a:t>Intel</a:t>
            </a:r>
            <a:r>
              <a:rPr lang="ru-RU" sz="2400" dirty="0"/>
              <a:t> 4004</a:t>
            </a:r>
          </a:p>
        </p:txBody>
      </p:sp>
    </p:spTree>
    <p:extLst>
      <p:ext uri="{BB962C8B-B14F-4D97-AF65-F5344CB8AC3E}">
        <p14:creationId xmlns:p14="http://schemas.microsoft.com/office/powerpoint/2010/main" val="425464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Первые процессоры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75" y="1620253"/>
            <a:ext cx="8085220" cy="4421109"/>
          </a:xfrm>
        </p:spPr>
        <p:txBody>
          <a:bodyPr>
            <a:normAutofit/>
          </a:bodyPr>
          <a:lstStyle/>
          <a:p>
            <a:r>
              <a:rPr lang="ru-RU" sz="2400" dirty="0" err="1"/>
              <a:t>Intel</a:t>
            </a:r>
            <a:r>
              <a:rPr lang="ru-RU" sz="2400" dirty="0"/>
              <a:t> 8080 имел ряд важных характеристик и особенностей:</a:t>
            </a:r>
          </a:p>
          <a:p>
            <a:r>
              <a:rPr lang="ru-RU" sz="2400" dirty="0"/>
              <a:t>Разрядность: 8 бит.</a:t>
            </a:r>
          </a:p>
          <a:p>
            <a:r>
              <a:rPr lang="ru-RU" sz="2400" dirty="0"/>
              <a:t>Тактовая частота: до 2 МГц.</a:t>
            </a:r>
          </a:p>
          <a:p>
            <a:r>
              <a:rPr lang="ru-RU" sz="2400" dirty="0"/>
              <a:t>Количество транзисторов: около 6 тыс.</a:t>
            </a:r>
          </a:p>
          <a:p>
            <a:r>
              <a:rPr lang="ru-RU" sz="2400" dirty="0"/>
              <a:t>Архитектура: 8-битная.</a:t>
            </a:r>
          </a:p>
          <a:p>
            <a:r>
              <a:rPr lang="ru-RU" sz="2400" dirty="0"/>
              <a:t>Технология производства: кремниевый чип.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5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Процессоры 8086/8088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620253"/>
            <a:ext cx="8277725" cy="5221705"/>
          </a:xfrm>
        </p:spPr>
        <p:txBody>
          <a:bodyPr>
            <a:normAutofit/>
          </a:bodyPr>
          <a:lstStyle/>
          <a:p>
            <a:r>
              <a:rPr lang="ru-RU" sz="1600" dirty="0" err="1"/>
              <a:t>Intel</a:t>
            </a:r>
            <a:r>
              <a:rPr lang="ru-RU" sz="1600" dirty="0"/>
              <a:t> 8086 — это 16-битный микропроцессор. Он стал одним из самых значимых и влиятельных процессоров в истории вычислительной техники.</a:t>
            </a:r>
            <a:endParaRPr lang="en-US" sz="1600" dirty="0"/>
          </a:p>
          <a:p>
            <a:r>
              <a:rPr lang="ru-RU" sz="1600" dirty="0"/>
              <a:t>Он имел ряд важных особенностей и преимуществ:</a:t>
            </a:r>
          </a:p>
          <a:p>
            <a:r>
              <a:rPr lang="ru-RU" sz="1600" dirty="0"/>
              <a:t>16-битность. Что позволило ему обрабатывать больше данных за один такт и улучшить производительность.</a:t>
            </a:r>
          </a:p>
          <a:p>
            <a:r>
              <a:rPr lang="ru-RU" sz="1600" dirty="0"/>
              <a:t>Регистры. Процессор имел восемь 16-битных регистров, которые использовались для хранения данных и адресов памяти. Это упростило программирование и улучшило производительность.</a:t>
            </a:r>
          </a:p>
          <a:p>
            <a:r>
              <a:rPr lang="ru-RU" sz="1600" dirty="0"/>
              <a:t>Инструкции. </a:t>
            </a:r>
            <a:r>
              <a:rPr lang="ru-RU" sz="1600" dirty="0" err="1"/>
              <a:t>Intel</a:t>
            </a:r>
            <a:r>
              <a:rPr lang="ru-RU" sz="1600" dirty="0"/>
              <a:t> 8086 поддерживал широкий спектр инструкций, включая арифметические, логические, битовые и другие операции. Это позволило разработчикам создавать более эффективные программы.</a:t>
            </a:r>
          </a:p>
          <a:p>
            <a:r>
              <a:rPr lang="ru-RU" sz="1600" dirty="0"/>
              <a:t>Совместимость. Хотя </a:t>
            </a:r>
            <a:r>
              <a:rPr lang="ru-RU" sz="1600" dirty="0" err="1"/>
              <a:t>Intel</a:t>
            </a:r>
            <a:r>
              <a:rPr lang="ru-RU" sz="1600" dirty="0"/>
              <a:t> 8086 представлял собой значительный шаг вперёд, он также был совместим с предыдущими процессорами </a:t>
            </a:r>
            <a:r>
              <a:rPr lang="ru-RU" sz="1600" dirty="0" err="1"/>
              <a:t>Intel</a:t>
            </a:r>
            <a:r>
              <a:rPr lang="ru-RU" sz="1600" dirty="0"/>
              <a:t>. Это облегчило переход на новую технологию и позволило использовать существующий код.</a:t>
            </a:r>
          </a:p>
          <a:p>
            <a:endParaRPr lang="en-US" sz="16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38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>
            <a:normAutofit/>
          </a:bodyPr>
          <a:lstStyle/>
          <a:p>
            <a:r>
              <a:rPr lang="ru-RU" dirty="0"/>
              <a:t>Процессор 8086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886" y="1827291"/>
            <a:ext cx="8085220" cy="4421109"/>
          </a:xfrm>
        </p:spPr>
        <p:txBody>
          <a:bodyPr>
            <a:normAutofit/>
          </a:bodyPr>
          <a:lstStyle/>
          <a:p>
            <a:r>
              <a:rPr lang="ru-RU" sz="2400" b="1" dirty="0"/>
              <a:t>Основные характеристики:</a:t>
            </a:r>
            <a:endParaRPr lang="ru-RU" sz="2400" dirty="0"/>
          </a:p>
          <a:p>
            <a:r>
              <a:rPr lang="ru-RU" sz="2400" dirty="0"/>
              <a:t>Разрядность: 16 бит.</a:t>
            </a:r>
          </a:p>
          <a:p>
            <a:r>
              <a:rPr lang="ru-RU" sz="2400" dirty="0"/>
              <a:t>Тактовая частота: до 5 МГц.</a:t>
            </a:r>
          </a:p>
          <a:p>
            <a:r>
              <a:rPr lang="ru-RU" sz="2400" dirty="0"/>
              <a:t>Количество транзисторов: около 29 тыс.</a:t>
            </a:r>
          </a:p>
          <a:p>
            <a:r>
              <a:rPr lang="ru-RU" sz="2400" dirty="0"/>
              <a:t>Архитектура: 16-битная.</a:t>
            </a:r>
          </a:p>
          <a:p>
            <a:r>
              <a:rPr lang="ru-RU" sz="2400" dirty="0"/>
              <a:t>Технология производства: кремниевый чип.</a:t>
            </a:r>
          </a:p>
        </p:txBody>
      </p:sp>
    </p:spTree>
    <p:extLst>
      <p:ext uri="{BB962C8B-B14F-4D97-AF65-F5344CB8AC3E}">
        <p14:creationId xmlns:p14="http://schemas.microsoft.com/office/powerpoint/2010/main" val="30513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5BB4-8747-43D4-BE8C-488412AC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0653"/>
          </a:xfrm>
        </p:spPr>
        <p:txBody>
          <a:bodyPr/>
          <a:lstStyle/>
          <a:p>
            <a:r>
              <a:rPr lang="ru-RU" dirty="0"/>
              <a:t>Процессоры 8086/8088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4B968-7A67-4A9B-A531-4F5735E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27" y="1620253"/>
            <a:ext cx="8277725" cy="5221705"/>
          </a:xfrm>
        </p:spPr>
        <p:txBody>
          <a:bodyPr>
            <a:normAutofit/>
          </a:bodyPr>
          <a:lstStyle/>
          <a:p>
            <a:r>
              <a:rPr lang="ru-RU" sz="2000" dirty="0" err="1"/>
              <a:t>Intel</a:t>
            </a:r>
            <a:r>
              <a:rPr lang="ru-RU" sz="2000" dirty="0"/>
              <a:t> 8088 — это 16-битный микропроцессор. Он стал одним из ключевых компонентов первого IBM PC и оказал огромное влияние на развитие персональных компьютеров.</a:t>
            </a:r>
          </a:p>
          <a:p>
            <a:r>
              <a:rPr lang="ru-RU" sz="2000" dirty="0"/>
              <a:t>Имел несколько ключевых особенностей </a:t>
            </a:r>
            <a:r>
              <a:rPr lang="ru-RU" sz="2000" dirty="0" err="1"/>
              <a:t>Intel</a:t>
            </a:r>
            <a:r>
              <a:rPr lang="ru-RU" sz="2000" dirty="0"/>
              <a:t> 8088:</a:t>
            </a:r>
          </a:p>
          <a:p>
            <a:r>
              <a:rPr lang="ru-RU" sz="2000" dirty="0"/>
              <a:t>Совместимость. </a:t>
            </a:r>
            <a:r>
              <a:rPr lang="ru-RU" sz="2000" dirty="0" err="1"/>
              <a:t>Intel</a:t>
            </a:r>
            <a:r>
              <a:rPr lang="ru-RU" sz="2000" dirty="0"/>
              <a:t> 8088 был совместим с процессором </a:t>
            </a:r>
            <a:r>
              <a:rPr lang="ru-RU" sz="2000" dirty="0" err="1"/>
              <a:t>Intel</a:t>
            </a:r>
            <a:r>
              <a:rPr lang="ru-RU" sz="2000" dirty="0"/>
              <a:t> 8086 на уровне программного обеспечения, что позволило разработчикам создавать программы, которые могли работать на обоих процессорах.</a:t>
            </a:r>
          </a:p>
          <a:p>
            <a:r>
              <a:rPr lang="ru-RU" sz="2000" dirty="0"/>
              <a:t>Влияние. Процессор </a:t>
            </a:r>
            <a:r>
              <a:rPr lang="ru-RU" sz="2000" dirty="0" err="1"/>
              <a:t>Intel</a:t>
            </a:r>
            <a:r>
              <a:rPr lang="ru-RU" sz="2000" dirty="0"/>
              <a:t> 8088 сыграл важную роль в развитии персональных компьютеров и других вычислительных систем. Он стал основой для многих последующих процессоров и технологий, таких как </a:t>
            </a:r>
            <a:r>
              <a:rPr lang="ru-RU" sz="2000" dirty="0" err="1"/>
              <a:t>Intel</a:t>
            </a:r>
            <a:r>
              <a:rPr lang="ru-RU" sz="2000" dirty="0"/>
              <a:t> 80286 и 80386.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99586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2665</Words>
  <Application>Microsoft Office PowerPoint</Application>
  <PresentationFormat>Широкоэкранный</PresentationFormat>
  <Paragraphs>165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Аспект</vt:lpstr>
      <vt:lpstr>Процессоры фирмы Intel: все модели начиная с самых первых до сегодняшнего дня</vt:lpstr>
      <vt:lpstr>Введение</vt:lpstr>
      <vt:lpstr>Первые процессоры</vt:lpstr>
      <vt:lpstr>Первые процессоры</vt:lpstr>
      <vt:lpstr>Первые процессоры</vt:lpstr>
      <vt:lpstr>Первые процессоры</vt:lpstr>
      <vt:lpstr>Процессоры 8086/8088</vt:lpstr>
      <vt:lpstr>Процессор 8086</vt:lpstr>
      <vt:lpstr>Процессоры 8086/8088</vt:lpstr>
      <vt:lpstr>Процессор 8088</vt:lpstr>
      <vt:lpstr>Процессоры x86</vt:lpstr>
      <vt:lpstr>Развитие линейки процессоров на базе архитектуры x86</vt:lpstr>
      <vt:lpstr>Развитие линейки процессоров на базе архитектуры x86</vt:lpstr>
      <vt:lpstr>Развитие линейки процессоров на базе архитектуры x86</vt:lpstr>
      <vt:lpstr>Процессоры Pentium</vt:lpstr>
      <vt:lpstr>Развитие линейки Pentium</vt:lpstr>
      <vt:lpstr>Развитие линейки Pentium</vt:lpstr>
      <vt:lpstr>Процессоры Pentium</vt:lpstr>
      <vt:lpstr>Процессоры Core</vt:lpstr>
      <vt:lpstr>Процессоры Core</vt:lpstr>
      <vt:lpstr>Процессоры Core</vt:lpstr>
      <vt:lpstr>Процессоры Core</vt:lpstr>
      <vt:lpstr>Процессоры Core</vt:lpstr>
      <vt:lpstr>Процессоры Core</vt:lpstr>
      <vt:lpstr>Процессоры Core</vt:lpstr>
      <vt:lpstr>Процессоры Xeon</vt:lpstr>
      <vt:lpstr>Процессоры Xeon</vt:lpstr>
      <vt:lpstr>Процессоры Xeon</vt:lpstr>
      <vt:lpstr>Процессоры Xeon</vt:lpstr>
      <vt:lpstr>Новейшие процессоры Intel</vt:lpstr>
      <vt:lpstr>Новейшие процессоры Intel</vt:lpstr>
      <vt:lpstr>Новейшие процессоры Intel</vt:lpstr>
      <vt:lpstr>Новейшие процессоры Intel</vt:lpstr>
      <vt:lpstr>Новейшие процессоры Intel</vt:lpstr>
      <vt:lpstr>Новейшие процессоры Intel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Процессоры фирмы Intel: все модели начиная с самых первых до сегодняшнего дня</dc:title>
  <dc:creator>Даниил Шпилькин</dc:creator>
  <cp:lastModifiedBy>Даниил Шпилькин</cp:lastModifiedBy>
  <cp:revision>7</cp:revision>
  <dcterms:created xsi:type="dcterms:W3CDTF">2025-01-29T20:04:38Z</dcterms:created>
  <dcterms:modified xsi:type="dcterms:W3CDTF">2025-01-29T22:43:02Z</dcterms:modified>
</cp:coreProperties>
</file>