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81" r:id="rId10"/>
    <p:sldId id="272" r:id="rId11"/>
    <p:sldId id="265" r:id="rId12"/>
    <p:sldId id="274" r:id="rId13"/>
    <p:sldId id="266" r:id="rId14"/>
    <p:sldId id="282" r:id="rId15"/>
    <p:sldId id="275" r:id="rId16"/>
    <p:sldId id="267" r:id="rId17"/>
    <p:sldId id="276" r:id="rId18"/>
    <p:sldId id="268" r:id="rId19"/>
    <p:sldId id="277" r:id="rId20"/>
    <p:sldId id="283" r:id="rId21"/>
    <p:sldId id="284" r:id="rId22"/>
    <p:sldId id="269" r:id="rId23"/>
    <p:sldId id="278" r:id="rId24"/>
    <p:sldId id="285" r:id="rId25"/>
    <p:sldId id="279" r:id="rId26"/>
    <p:sldId id="286" r:id="rId27"/>
    <p:sldId id="280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1687B-2F3F-47F8-8EB1-337DF2D05EEF}" v="81" dt="2023-09-26T16:48:40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070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8116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Paragraphs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Paragraphs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element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មួយ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សម្រាប់សសេរអត្ថបទក្នុង វេបសាយ។</a:t>
            </a:r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5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639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1835083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797560" y="889843"/>
            <a:ext cx="81937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Text formatting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Text formatting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គឺជាប្រភេទលក្ខណៈអក្សរផ្សេងនៅក្នុង 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ដូចជា អក្សរដិត (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Bold),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អក្សរទ្រេត 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(Italic),…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en-US" sz="32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1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09125B-93AA-2778-179C-2ECB8BE2C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09467"/>
              </p:ext>
            </p:extLst>
          </p:nvPr>
        </p:nvGraphicFramePr>
        <p:xfrm>
          <a:off x="986081" y="191278"/>
          <a:ext cx="10219838" cy="647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392">
                  <a:extLst>
                    <a:ext uri="{9D8B030D-6E8A-4147-A177-3AD203B41FA5}">
                      <a16:colId xmlns:a16="http://schemas.microsoft.com/office/drawing/2014/main" val="897240784"/>
                    </a:ext>
                  </a:extLst>
                </a:gridCol>
                <a:gridCol w="5971446">
                  <a:extLst>
                    <a:ext uri="{9D8B030D-6E8A-4147-A177-3AD203B41FA5}">
                      <a16:colId xmlns:a16="http://schemas.microsoft.com/office/drawing/2014/main" val="3323774975"/>
                    </a:ext>
                  </a:extLst>
                </a:gridCol>
              </a:tblGrid>
              <a:tr h="8462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32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តួនាទី</a:t>
                      </a:r>
                      <a:endParaRPr lang="en-US" sz="3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00795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&lt;b&gt;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សម្រាប់អក្សរដិត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39389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&lt;strong&gt;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សម្រាប់អក្សរដិត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705622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សម្រាប់អក្សរទ្រេត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77087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em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សម្រាប់អក្សរទ្រេត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367462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&lt;mark&gt;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សម្រាប់អក្សរគូសចំណាំ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124961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&lt;small&gt;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សម្រាប់អក្សរតូច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383056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&lt;del&gt;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សម្រាប់អក្សរដែលត្រូវបានលុបចេញ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46830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&lt;ins&gt;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សម្រាប់អក្សរគូសពីក្រោម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809258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&lt;sub&gt;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សម្រាប់អក្សរដែលសរសេរជាសន្ទស្សន៍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803569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&lt;sup&gt;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សម្រាប់អក្សរដែលសសេរជាស្វ័យគុណ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92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2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2077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041646" y="1165006"/>
            <a:ext cx="78920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Comments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Comment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គឺជា​ ឃ្លាសម្រាប់ធ្វើការកត់ចំណាំនូវ កូដ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ដោយមិនប៉ះពាល់ដល់លទ្ធិផលនៃ កូដ។</a:t>
            </a:r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297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041646" y="493310"/>
            <a:ext cx="789207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Style HTML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អាចប្រើប្រាស់ បានដោយរបៀបណា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?</a:t>
            </a:r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Style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 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អាចប្រើប្រាស់បានដោយវិធីសាស្រ្ត សសេរ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CSS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 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Style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 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element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ឬតាមរយៈការហៅចេញពី 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Script Library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ណាមួយ។</a:t>
            </a:r>
            <a:endParaRPr lang="en-US" sz="32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7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230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68" y="2121286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954830" y="1197956"/>
            <a:ext cx="102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មូលដ្ឋានគ្រឹះនៃ </a:t>
            </a:r>
            <a:r>
              <a:rPr lang="en-US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6268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041646" y="871691"/>
            <a:ext cx="78920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ការដាក់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Links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ត្រូវធ្វើដោយ​របៀបណា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យើងអាចធ្វើការដាក់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Links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បានតាមរយៈការ​ប្រើប្រាសនូវ </a:t>
            </a: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&lt;a&gt;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7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1328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041646" y="677162"/>
            <a:ext cx="78920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ការដាក់ រូបភាព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Images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)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ត្រូវធ្វើដោយ​របៀបណា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យើងអាចធ្វើការដាក់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images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បានតាមរយៈការ​ប្រើប្រាសនូវ </a:t>
            </a: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&lt;</a:t>
            </a:r>
            <a:r>
              <a:rPr lang="en-US" sz="4400" b="1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img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&gt;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01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153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041646" y="677162"/>
            <a:ext cx="78920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ការដាក់ តារាង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)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ត្រូវធ្វើដោយ​របៀបណា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យើងអាចធ្វើការដាក់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Table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បានតាមរយៈការ​ប្រើប្រាសនូវ </a:t>
            </a: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&lt;table&gt;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7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84241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041646" y="677162"/>
            <a:ext cx="78920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ការដាក់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Lists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ត្រូវធ្វើដោយ​របៀបណា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យើងអាចធ្វើការដាក់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lists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បានតាមរយៈការ​ប្រើប្រាសនូវ </a:t>
            </a: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&lt;</a:t>
            </a:r>
            <a:r>
              <a:rPr lang="en-US" sz="4400" b="1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ul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&gt;, &lt;</a:t>
            </a:r>
            <a:r>
              <a:rPr lang="en-US" sz="4400" b="1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ol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&gt;,…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5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79005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68" y="2121286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954830" y="1197956"/>
            <a:ext cx="102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 អនុវត្តន៍ ប្រើប្រាស់ </a:t>
            </a:r>
            <a:r>
              <a:rPr lang="en-US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65854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0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511424" y="941780"/>
            <a:ext cx="8535890" cy="497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សាកល្បង បង្កើតនូវវេបសាយថ្មីមួយដែលខ្លួនចង់បានដោយមានដាក់បញ្ចូលរូបភាព​, ការអក្សរទៅតាមសិល្បៈនៃការតុបតែង</a:t>
            </a:r>
            <a:endParaRPr lang="en-US" sz="5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478970" y="302216"/>
            <a:ext cx="376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ការងារទី១</a:t>
            </a:r>
            <a:endParaRPr lang="en-US" sz="5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0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4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707359" y="2093930"/>
            <a:ext cx="7282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Hyper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Markup Language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ភាសាកូដមួយបែបសម្រាប់ធ្វើការ បង្កើតនូវ វេបសាយ (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Website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)។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22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82085" y="1105287"/>
            <a:ext cx="112309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ក្រុមនីមួយៗនិងត្រូវជ្រើសរើសវិញ្ញាសារខាងក្រោមដើម្បីធ្វើការបង្កើតវេបសាយដោយប្រើ </a:t>
            </a:r>
            <a:r>
              <a:rPr lang="en-US" sz="2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</a:t>
            </a:r>
            <a:r>
              <a:rPr lang="km-KH" sz="2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តាមប្រធានបទខាងក្រោម៖</a:t>
            </a: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m-KH" sz="2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វេបសាយបង្ហាញពីតំបន់ទេសចរណ៍</a:t>
            </a: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m-KH" sz="2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វេបសាយបង្ហាញពីសាលារៀន</a:t>
            </a: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m-KH" sz="2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វេបសាយបង្ហាញពីកម្មវិធីបុណ្យចូលឆ្នាំខ្មែរ</a:t>
            </a:r>
          </a:p>
          <a:p>
            <a:pPr marL="514350" indent="-514350" algn="ctr">
              <a:lnSpc>
                <a:spcPct val="150000"/>
              </a:lnSpc>
              <a:buFontTx/>
              <a:buAutoNum type="arabicPeriod"/>
            </a:pPr>
            <a:r>
              <a:rPr lang="km-KH" sz="2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វេបសាយបង្ហាញពីកម្មវិធីភ្ជុំបិណ្យ</a:t>
            </a:r>
          </a:p>
          <a:p>
            <a:pPr marL="514350" indent="-514350" algn="ctr">
              <a:lnSpc>
                <a:spcPct val="150000"/>
              </a:lnSpc>
              <a:buFontTx/>
              <a:buAutoNum type="arabicPeriod"/>
            </a:pPr>
            <a:r>
              <a:rPr lang="km-KH" sz="2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វេបសាយបង្ហាញពីបច្ចេកវិទ្យា</a:t>
            </a:r>
          </a:p>
          <a:p>
            <a:pPr algn="ctr">
              <a:lnSpc>
                <a:spcPct val="150000"/>
              </a:lnSpc>
            </a:pPr>
            <a:r>
              <a:rPr lang="km-KH" sz="2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ក្រុមនីមួយៗ មានពេលវេលាចំនួនមួយសបា្តហ៍ក្នុងការរៀបចំនូវលំហាត់ខាងលើដោយនិងមានការធ្វើបទបង្ហាញនូវសប្ដាហ៍ក្រោយ។</a:t>
            </a:r>
          </a:p>
          <a:p>
            <a:pPr marL="514350" indent="-514350" algn="ctr">
              <a:lnSpc>
                <a:spcPct val="150000"/>
              </a:lnSpc>
              <a:buAutoNum type="arabicPeriod"/>
            </a:pPr>
            <a:endParaRPr lang="en-US" sz="32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478970" y="302216"/>
            <a:ext cx="376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ការងារទី២</a:t>
            </a:r>
            <a:endParaRPr lang="en-US" sz="5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3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2355978" y="2321004"/>
            <a:ext cx="74800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សំណួរ?</a:t>
            </a:r>
            <a:endParaRPr lang="en-US" sz="138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87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996820" y="1397274"/>
            <a:ext cx="101983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4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853544" y="827314"/>
            <a:ext cx="8948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6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09125B-93AA-2778-179C-2ECB8BE2C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0925"/>
              </p:ext>
            </p:extLst>
          </p:nvPr>
        </p:nvGraphicFramePr>
        <p:xfrm>
          <a:off x="703196" y="839755"/>
          <a:ext cx="10785605" cy="531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204">
                  <a:extLst>
                    <a:ext uri="{9D8B030D-6E8A-4147-A177-3AD203B41FA5}">
                      <a16:colId xmlns:a16="http://schemas.microsoft.com/office/drawing/2014/main" val="897240784"/>
                    </a:ext>
                  </a:extLst>
                </a:gridCol>
                <a:gridCol w="7749401">
                  <a:extLst>
                    <a:ext uri="{9D8B030D-6E8A-4147-A177-3AD203B41FA5}">
                      <a16:colId xmlns:a16="http://schemas.microsoft.com/office/drawing/2014/main" val="3323774975"/>
                    </a:ext>
                  </a:extLst>
                </a:gridCol>
              </a:tblGrid>
              <a:tr h="95565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40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តួនាទី</a:t>
                      </a:r>
                      <a:endParaRPr lang="en-US" sz="40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00795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&lt;!DOCTYPE html&gt;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សម្រាប់បញ្ជាក់នូវកូដខាងក្រោមវា​ជា ប្រភេទ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39389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&lt;html&gt;…&lt;/html&gt;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សម្រាប់បង្ហាញពីកន្លែងចាប់ផ្ដើមនិងបញ្ចប់ របស់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HTML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705622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&lt;head&gt;…&lt;/head&gt;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សម្រាប់បង្ហាញនូវការក្បាលទំព័រនៃ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Website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77087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&lt;title&gt;…&lt;/title&gt;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សម្រាប់បង្ហាញនូវចំណងជើង របស់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Website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367462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&lt;body&gt; … &lt;/body&gt;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សម្រាប់បង្ហាញនូវតួអត្ថបទ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Website</a:t>
                      </a:r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</a:t>
                      </a:r>
                      <a:endParaRPr lang="en-US" sz="2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124961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&lt;h1&gt; …&lt;/h1&gt;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សម្រាប់បង្ហាញអក្សរក្បាលអត្ថបទទំហំ ១ (ធំ)</a:t>
                      </a:r>
                      <a:endParaRPr lang="en-US" sz="2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383056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&lt;p&gt; … &lt;/p&gt;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សម្រាប់បង្ហាញនូវអត្ថបទ ធម្មតា </a:t>
                      </a:r>
                      <a:endParaRPr lang="en-US" sz="2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4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98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041646" y="1015716"/>
            <a:ext cx="78920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&lt;Tag&gt;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Tag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គឺជា​ផ្នែកមួយនៃ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ដែលមានផ្ទុក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Elements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សម្រាប់ធ្វើការបង្ហាញ វេបសាយ នៅលើ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Browser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៕</a:t>
            </a:r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6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204316" y="982175"/>
            <a:ext cx="78920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elements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elements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ធាតុតូចៗនៃ​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ដែលប្រើប្រាស់សម្រាប់ បង្កើតវេបសាយ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(website)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 ឧទារហណ៍៖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&lt;h1&gt;…&lt;/h1&gt;, &lt;p&gt;…&lt;/p&gt;, …,etc.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4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643811" y="797510"/>
            <a:ext cx="112060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Web Design 101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Welcome to PSBU's Class of Computer Science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Today, we are learning html programming language. 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1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854</Words>
  <Application>Microsoft Office PowerPoint</Application>
  <PresentationFormat>Widescreen</PresentationFormat>
  <Paragraphs>122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Cascadia Code SemiBold</vt:lpstr>
      <vt:lpstr>Consolas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2023-09-26T16:49:17Z</dcterms:modified>
</cp:coreProperties>
</file>