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7" r:id="rId3"/>
    <p:sldId id="268" r:id="rId4"/>
    <p:sldId id="269" r:id="rId5"/>
    <p:sldId id="258" r:id="rId6"/>
    <p:sldId id="259" r:id="rId7"/>
    <p:sldId id="263" r:id="rId8"/>
  </p:sldIdLst>
  <p:sldSz cx="9144000" cy="6858000" type="screen4x3"/>
  <p:notesSz cx="7086600" cy="10210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333399"/>
    <a:srgbClr val="000066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49" autoAdjust="0"/>
  </p:normalViewPr>
  <p:slideViewPr>
    <p:cSldViewPr>
      <p:cViewPr varScale="1">
        <p:scale>
          <a:sx n="102" d="100"/>
          <a:sy n="102" d="100"/>
        </p:scale>
        <p:origin x="1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93DAFCDB-73BA-AC46-B797-2EC1AB5491E8}"/>
    <pc:docChg chg="custSel modSld">
      <pc:chgData name="Luís Paulo Peixoto Santos" userId="1bcb44e7-5d82-436c-b2eb-8036fed75eb8" providerId="ADAL" clId="{93DAFCDB-73BA-AC46-B797-2EC1AB5491E8}" dt="2024-02-21T19:15:51.251" v="306" actId="20577"/>
      <pc:docMkLst>
        <pc:docMk/>
      </pc:docMkLst>
      <pc:sldChg chg="modSp mod">
        <pc:chgData name="Luís Paulo Peixoto Santos" userId="1bcb44e7-5d82-436c-b2eb-8036fed75eb8" providerId="ADAL" clId="{93DAFCDB-73BA-AC46-B797-2EC1AB5491E8}" dt="2024-02-21T19:15:51.251" v="306" actId="20577"/>
        <pc:sldMkLst>
          <pc:docMk/>
          <pc:sldMk cId="0" sldId="259"/>
        </pc:sldMkLst>
        <pc:spChg chg="mod">
          <ac:chgData name="Luís Paulo Peixoto Santos" userId="1bcb44e7-5d82-436c-b2eb-8036fed75eb8" providerId="ADAL" clId="{93DAFCDB-73BA-AC46-B797-2EC1AB5491E8}" dt="2024-02-21T19:15:51.251" v="306" actId="20577"/>
          <ac:spMkLst>
            <pc:docMk/>
            <pc:sldMk cId="0" sldId="259"/>
            <ac:spMk id="1843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DA04-8CAD-D642-9ECB-A5941C16D03A}" type="datetimeFigureOut">
              <a:rPr lang="pt-PT" smtClean="0"/>
              <a:t>21/02/24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8" y="96980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D45FBE-708E-7143-A035-5D5204DEB1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337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945" y="0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5175"/>
            <a:ext cx="5105400" cy="3829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344" y="4850131"/>
            <a:ext cx="5669914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 para editar os estilos de texto do modelo global</a:t>
            </a:r>
          </a:p>
          <a:p>
            <a:pPr lvl="1"/>
            <a:r>
              <a:rPr lang="en-GB" noProof="0"/>
              <a:t>Segundo nível</a:t>
            </a:r>
          </a:p>
          <a:p>
            <a:pPr lvl="2"/>
            <a:r>
              <a:rPr lang="en-GB" noProof="0"/>
              <a:t>Terceiro nível</a:t>
            </a:r>
          </a:p>
          <a:p>
            <a:pPr lvl="3"/>
            <a:r>
              <a:rPr lang="en-GB" noProof="0"/>
              <a:t>Quarto nível</a:t>
            </a:r>
          </a:p>
          <a:p>
            <a:pPr lvl="4"/>
            <a:r>
              <a:rPr lang="en-GB" noProof="0"/>
              <a:t>Quinto nível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945" y="9698675"/>
            <a:ext cx="3071071" cy="51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836" tIns="49418" rIns="98836" bIns="4941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34A7883-532B-4165-8320-49258CAE24A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55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34000" y="1001713"/>
            <a:ext cx="0" cy="4930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2951163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pt-PT"/>
              <a:t>Faça clique para editar o estilo do subtítulo do modelo global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19725" y="3001963"/>
            <a:ext cx="3473450" cy="1470025"/>
          </a:xfrm>
        </p:spPr>
        <p:txBody>
          <a:bodyPr anchor="t"/>
          <a:lstStyle>
            <a:lvl1pPr>
              <a:defRPr sz="2400">
                <a:solidFill>
                  <a:srgbClr val="5F5F5F"/>
                </a:solidFill>
              </a:defRPr>
            </a:lvl1pPr>
          </a:lstStyle>
          <a:p>
            <a:r>
              <a:rPr lang="pt-PT" dirty="0"/>
              <a:t>Clique para editar o estilo do título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11560" y="692696"/>
            <a:ext cx="3921715" cy="83099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 em </a:t>
            </a:r>
          </a:p>
          <a:p>
            <a:r>
              <a:rPr lang="pt-PT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Engenharia Informática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FBE1A-9701-4850-9311-24843321749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7800" y="333375"/>
            <a:ext cx="1946275" cy="5762625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333375"/>
            <a:ext cx="5689600" cy="57626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9FA74-628C-41F1-A40B-5D56B25188B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>
          <a:xfrm>
            <a:off x="190500" y="6240463"/>
            <a:ext cx="3657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EFD02-FA88-4A3F-8747-37805FDDFCC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F921C-CF2A-4C3F-BE05-D14ED0E5DAE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958D-2CE2-4EFC-B1FB-505BC995DBF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74CFB-8589-4969-834C-4C3253AA420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452C7-AE53-42D6-9B96-07A6B4935E2C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E315-3F46-4E24-AFC1-52A68475B5A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A8496-040D-427C-80E7-05D3F0801A4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F30B6-88ED-43A3-9A99-75806E06563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3" y="1493838"/>
            <a:ext cx="8616950" cy="460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483768" y="325438"/>
            <a:ext cx="635067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F624C23-DCB6-459E-A243-EF8C631603D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1613" y="1293813"/>
            <a:ext cx="8674100" cy="42862"/>
          </a:xfrm>
          <a:prstGeom prst="rect">
            <a:avLst/>
          </a:prstGeom>
          <a:solidFill>
            <a:srgbClr val="3333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PT">
              <a:solidFill>
                <a:srgbClr val="4343FF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5516" y="296652"/>
            <a:ext cx="2232248" cy="73866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Mestrado</a:t>
            </a:r>
          </a:p>
          <a:p>
            <a:r>
              <a:rPr lang="pt-PT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Engª  Informática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santos@di.uminho.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9724" y="3001963"/>
            <a:ext cx="3724275" cy="1470025"/>
          </a:xfrm>
        </p:spPr>
        <p:txBody>
          <a:bodyPr/>
          <a:lstStyle/>
          <a:p>
            <a:pPr eaLnBrk="1" hangingPunct="1"/>
            <a:r>
              <a:rPr lang="en-GB" dirty="0" err="1"/>
              <a:t>Visualização</a:t>
            </a:r>
            <a:r>
              <a:rPr lang="en-GB" dirty="0"/>
              <a:t> e </a:t>
            </a:r>
            <a:r>
              <a:rPr lang="en-GB" dirty="0" err="1"/>
              <a:t>Iluminação</a:t>
            </a:r>
            <a:endParaRPr lang="en-GB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2994025"/>
            <a:ext cx="4505325" cy="3027363"/>
          </a:xfrm>
        </p:spPr>
        <p:txBody>
          <a:bodyPr/>
          <a:lstStyle/>
          <a:p>
            <a:pPr eaLnBrk="1" hangingPunct="1"/>
            <a:r>
              <a:rPr lang="en-GB" sz="3200"/>
              <a:t>Apresentação</a:t>
            </a:r>
          </a:p>
          <a:p>
            <a:pPr eaLnBrk="1" hangingPunct="1"/>
            <a:endParaRPr lang="en-GB" sz="3200"/>
          </a:p>
          <a:p>
            <a:pPr eaLnBrk="1" hangingPunct="1"/>
            <a:endParaRPr lang="en-GB" sz="3200"/>
          </a:p>
          <a:p>
            <a:pPr eaLnBrk="1" hangingPunct="1"/>
            <a:endParaRPr lang="en-GB" sz="3200"/>
          </a:p>
          <a:p>
            <a:pPr eaLnBrk="1" hangingPunct="1"/>
            <a:endParaRPr lang="en-GB" sz="1800"/>
          </a:p>
          <a:p>
            <a:pPr eaLnBrk="1" hangingPunct="1"/>
            <a:r>
              <a:rPr lang="en-GB" sz="1800"/>
              <a:t>Luís Paulo Peixoto dos Santos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Objecto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sz="2800" b="1" dirty="0"/>
              <a:t>Iluminação Global Fisicamente Correcta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2</a:t>
            </a:fld>
            <a:endParaRPr lang="pt-PT"/>
          </a:p>
        </p:txBody>
      </p:sp>
      <p:sp>
        <p:nvSpPr>
          <p:cNvPr id="6" name="Rectângulo 5"/>
          <p:cNvSpPr/>
          <p:nvPr/>
        </p:nvSpPr>
        <p:spPr>
          <a:xfrm>
            <a:off x="625091" y="2852936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alibri" panose="020F0502020204030204" pitchFamily="34" charset="0"/>
              </a:rPr>
              <a:t>“… </a:t>
            </a:r>
            <a:r>
              <a:rPr lang="en-GB" sz="2000" b="1" dirty="0" err="1">
                <a:latin typeface="Calibri" panose="020F0502020204030204" pitchFamily="34" charset="0"/>
              </a:rPr>
              <a:t>desenvolver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modelos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iluminação</a:t>
            </a:r>
            <a:r>
              <a:rPr lang="en-GB" sz="2000" b="1" dirty="0">
                <a:latin typeface="Calibri" panose="020F0502020204030204" pitchFamily="34" charset="0"/>
              </a:rPr>
              <a:t> e </a:t>
            </a:r>
            <a:r>
              <a:rPr lang="en-GB" sz="2000" b="1" dirty="0" err="1">
                <a:latin typeface="Calibri" panose="020F0502020204030204" pitchFamily="34" charset="0"/>
              </a:rPr>
              <a:t>transporte</a:t>
            </a:r>
            <a:r>
              <a:rPr lang="en-GB" sz="2000" b="1" dirty="0">
                <a:latin typeface="Calibri" panose="020F0502020204030204" pitchFamily="34" charset="0"/>
              </a:rPr>
              <a:t> de luz </a:t>
            </a:r>
            <a:r>
              <a:rPr lang="en-GB" sz="2000" b="1" dirty="0" err="1">
                <a:latin typeface="Calibri" panose="020F0502020204030204" pitchFamily="34" charset="0"/>
              </a:rPr>
              <a:t>baseados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nas</a:t>
            </a:r>
            <a:r>
              <a:rPr lang="en-GB" sz="2000" b="1" dirty="0">
                <a:latin typeface="Calibri" panose="020F0502020204030204" pitchFamily="34" charset="0"/>
              </a:rPr>
              <a:t> leis da </a:t>
            </a:r>
            <a:r>
              <a:rPr lang="en-GB" sz="2000" b="1" dirty="0" err="1">
                <a:latin typeface="Calibri" panose="020F0502020204030204" pitchFamily="34" charset="0"/>
              </a:rPr>
              <a:t>física</a:t>
            </a:r>
            <a:r>
              <a:rPr lang="en-GB" sz="2000" b="1" dirty="0">
                <a:latin typeface="Calibri" panose="020F0502020204030204" pitchFamily="34" charset="0"/>
              </a:rPr>
              <a:t> e </a:t>
            </a:r>
            <a:r>
              <a:rPr lang="en-GB" sz="2000" b="1" dirty="0" err="1">
                <a:latin typeface="Calibri" panose="020F0502020204030204" pitchFamily="34" charset="0"/>
              </a:rPr>
              <a:t>processos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visualização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perceptuais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que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produzam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imagens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sintéticas</a:t>
            </a:r>
            <a:r>
              <a:rPr lang="en-GB" sz="2000" b="1" dirty="0">
                <a:latin typeface="Calibri" panose="020F0502020204030204" pitchFamily="34" charset="0"/>
              </a:rPr>
              <a:t> visual e/</a:t>
            </a:r>
            <a:r>
              <a:rPr lang="en-GB" sz="2000" b="1" dirty="0" err="1">
                <a:latin typeface="Calibri" panose="020F0502020204030204" pitchFamily="34" charset="0"/>
              </a:rPr>
              <a:t>ou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mensuravelmente</a:t>
            </a:r>
            <a:r>
              <a:rPr lang="en-GB" sz="2000" b="1" dirty="0">
                <a:latin typeface="Calibri" panose="020F0502020204030204" pitchFamily="34" charset="0"/>
              </a:rPr>
              <a:t> </a:t>
            </a:r>
            <a:r>
              <a:rPr lang="en-GB" sz="2000" b="1" dirty="0" err="1">
                <a:latin typeface="Calibri" panose="020F0502020204030204" pitchFamily="34" charset="0"/>
              </a:rPr>
              <a:t>indistinguíveis</a:t>
            </a:r>
            <a:r>
              <a:rPr lang="en-GB" sz="2000" b="1" dirty="0">
                <a:latin typeface="Calibri" panose="020F0502020204030204" pitchFamily="34" charset="0"/>
              </a:rPr>
              <a:t> de </a:t>
            </a:r>
            <a:r>
              <a:rPr lang="en-GB" sz="2000" b="1" dirty="0" err="1">
                <a:latin typeface="Calibri" panose="020F0502020204030204" pitchFamily="34" charset="0"/>
              </a:rPr>
              <a:t>imagens</a:t>
            </a:r>
            <a:r>
              <a:rPr lang="en-GB" sz="2000" b="1" dirty="0">
                <a:latin typeface="Calibri" panose="020F0502020204030204" pitchFamily="34" charset="0"/>
              </a:rPr>
              <a:t> do </a:t>
            </a:r>
            <a:r>
              <a:rPr lang="en-GB" sz="2000" b="1" dirty="0" err="1">
                <a:latin typeface="Calibri" panose="020F0502020204030204" pitchFamily="34" charset="0"/>
              </a:rPr>
              <a:t>mundo</a:t>
            </a:r>
            <a:r>
              <a:rPr lang="en-GB" sz="2000" b="1" dirty="0">
                <a:latin typeface="Calibri" panose="020F0502020204030204" pitchFamily="34" charset="0"/>
              </a:rPr>
              <a:t> real…”.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sz="2000" b="1" dirty="0">
                <a:latin typeface="Calibri" panose="020F0502020204030204" pitchFamily="34" charset="0"/>
              </a:rPr>
              <a:t>				[Greenberg97]</a:t>
            </a:r>
          </a:p>
        </p:txBody>
      </p:sp>
    </p:spTree>
    <p:extLst>
      <p:ext uri="{BB962C8B-B14F-4D97-AF65-F5344CB8AC3E}">
        <p14:creationId xmlns:p14="http://schemas.microsoft.com/office/powerpoint/2010/main" val="124979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Galeria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3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88" y="595310"/>
            <a:ext cx="3829050" cy="571500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431540" y="2744924"/>
            <a:ext cx="5946973" cy="707886"/>
            <a:chOff x="431540" y="2744924"/>
            <a:chExt cx="5946973" cy="707886"/>
          </a:xfrm>
        </p:grpSpPr>
        <p:sp>
          <p:nvSpPr>
            <p:cNvPr id="7" name="CaixaDeTexto 6"/>
            <p:cNvSpPr txBox="1"/>
            <p:nvPr/>
          </p:nvSpPr>
          <p:spPr>
            <a:xfrm>
              <a:off x="431540" y="2744924"/>
              <a:ext cx="1359796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Iluminação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directa</a:t>
              </a:r>
            </a:p>
          </p:txBody>
        </p:sp>
        <p:cxnSp>
          <p:nvCxnSpPr>
            <p:cNvPr id="9" name="Conexão recta unidireccional 8"/>
            <p:cNvCxnSpPr>
              <a:endCxn id="7" idx="3"/>
            </p:cNvCxnSpPr>
            <p:nvPr/>
          </p:nvCxnSpPr>
          <p:spPr>
            <a:xfrm flipH="1">
              <a:off x="1791336" y="3098867"/>
              <a:ext cx="4587177" cy="0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450223" y="3176972"/>
            <a:ext cx="7686173" cy="2455823"/>
            <a:chOff x="431540" y="1304764"/>
            <a:chExt cx="7686173" cy="2455823"/>
          </a:xfrm>
        </p:grpSpPr>
        <p:sp>
          <p:nvSpPr>
            <p:cNvPr id="12" name="CaixaDeTexto 11"/>
            <p:cNvSpPr txBox="1"/>
            <p:nvPr/>
          </p:nvSpPr>
          <p:spPr>
            <a:xfrm>
              <a:off x="431540" y="2744924"/>
              <a:ext cx="1359796" cy="1015663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Iluminação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indirecta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difusa</a:t>
              </a:r>
            </a:p>
          </p:txBody>
        </p:sp>
        <p:cxnSp>
          <p:nvCxnSpPr>
            <p:cNvPr id="13" name="Conexão recta unidireccional 12"/>
            <p:cNvCxnSpPr>
              <a:endCxn id="12" idx="3"/>
            </p:cNvCxnSpPr>
            <p:nvPr/>
          </p:nvCxnSpPr>
          <p:spPr>
            <a:xfrm flipH="1">
              <a:off x="1791336" y="1304764"/>
              <a:ext cx="6326377" cy="1947992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Galeria</a:t>
            </a: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1448780"/>
            <a:ext cx="6136216" cy="4602162"/>
          </a:xfrm>
        </p:spPr>
      </p:pic>
      <p:sp>
        <p:nvSpPr>
          <p:cNvPr id="4" name="Marcador de Posição do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9EFD02-FA88-4A3F-8747-37805FDDFCCF}" type="slidenum">
              <a:rPr lang="pt-PT" smtClean="0"/>
              <a:pPr>
                <a:defRPr/>
              </a:pPr>
              <a:t>4</a:t>
            </a:fld>
            <a:endParaRPr lang="pt-PT"/>
          </a:p>
        </p:txBody>
      </p:sp>
      <p:grpSp>
        <p:nvGrpSpPr>
          <p:cNvPr id="7" name="Grupo 6"/>
          <p:cNvGrpSpPr/>
          <p:nvPr/>
        </p:nvGrpSpPr>
        <p:grpSpPr>
          <a:xfrm>
            <a:off x="179512" y="1556792"/>
            <a:ext cx="2592288" cy="3132348"/>
            <a:chOff x="431540" y="2744924"/>
            <a:chExt cx="2592288" cy="3132348"/>
          </a:xfrm>
        </p:grpSpPr>
        <p:sp>
          <p:nvSpPr>
            <p:cNvPr id="8" name="CaixaDeTexto 7"/>
            <p:cNvSpPr txBox="1"/>
            <p:nvPr/>
          </p:nvSpPr>
          <p:spPr>
            <a:xfrm>
              <a:off x="431540" y="2744924"/>
              <a:ext cx="1206228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Reflexões</a:t>
              </a:r>
            </a:p>
            <a:p>
              <a:r>
                <a:rPr lang="pt-PT" sz="2000" b="1" dirty="0" err="1">
                  <a:solidFill>
                    <a:srgbClr val="006600"/>
                  </a:solidFill>
                  <a:latin typeface="Calibri" panose="020F0502020204030204" pitchFamily="34" charset="0"/>
                </a:rPr>
                <a:t>Glossy</a:t>
              </a:r>
              <a:endParaRPr lang="pt-PT" sz="2000" b="1" dirty="0">
                <a:solidFill>
                  <a:srgbClr val="0066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9" name="Conexão recta unidireccional 8"/>
            <p:cNvCxnSpPr>
              <a:endCxn id="8" idx="3"/>
            </p:cNvCxnSpPr>
            <p:nvPr/>
          </p:nvCxnSpPr>
          <p:spPr>
            <a:xfrm flipH="1" flipV="1">
              <a:off x="1637768" y="3098867"/>
              <a:ext cx="1386060" cy="2778405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o 10"/>
          <p:cNvGrpSpPr/>
          <p:nvPr/>
        </p:nvGrpSpPr>
        <p:grpSpPr>
          <a:xfrm>
            <a:off x="251520" y="4905164"/>
            <a:ext cx="2880320" cy="868162"/>
            <a:chOff x="431540" y="2276872"/>
            <a:chExt cx="2880320" cy="868162"/>
          </a:xfrm>
        </p:grpSpPr>
        <p:sp>
          <p:nvSpPr>
            <p:cNvPr id="12" name="CaixaDeTexto 11"/>
            <p:cNvSpPr txBox="1"/>
            <p:nvPr/>
          </p:nvSpPr>
          <p:spPr>
            <a:xfrm>
              <a:off x="431540" y="2744924"/>
              <a:ext cx="1068369" cy="400110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Cáustica</a:t>
              </a:r>
            </a:p>
          </p:txBody>
        </p:sp>
        <p:cxnSp>
          <p:nvCxnSpPr>
            <p:cNvPr id="13" name="Conexão recta unidireccional 12"/>
            <p:cNvCxnSpPr>
              <a:endCxn id="12" idx="3"/>
            </p:cNvCxnSpPr>
            <p:nvPr/>
          </p:nvCxnSpPr>
          <p:spPr>
            <a:xfrm flipH="1">
              <a:off x="1499909" y="2276872"/>
              <a:ext cx="1811951" cy="668107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3023828" y="2899827"/>
            <a:ext cx="6002357" cy="1573289"/>
            <a:chOff x="-4320988" y="2744924"/>
            <a:chExt cx="6002357" cy="1573289"/>
          </a:xfrm>
        </p:grpSpPr>
        <p:sp>
          <p:nvSpPr>
            <p:cNvPr id="18" name="CaixaDeTexto 17"/>
            <p:cNvSpPr txBox="1"/>
            <p:nvPr/>
          </p:nvSpPr>
          <p:spPr>
            <a:xfrm>
              <a:off x="431540" y="2744924"/>
              <a:ext cx="1249829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Cáustica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Reflectida</a:t>
              </a:r>
            </a:p>
          </p:txBody>
        </p:sp>
        <p:cxnSp>
          <p:nvCxnSpPr>
            <p:cNvPr id="19" name="Conexão recta unidireccional 18"/>
            <p:cNvCxnSpPr>
              <a:endCxn id="18" idx="1"/>
            </p:cNvCxnSpPr>
            <p:nvPr/>
          </p:nvCxnSpPr>
          <p:spPr>
            <a:xfrm flipV="1">
              <a:off x="-4320988" y="3098867"/>
              <a:ext cx="4752528" cy="1219346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3779912" y="1603683"/>
            <a:ext cx="5202223" cy="1357265"/>
            <a:chOff x="-3564904" y="2744924"/>
            <a:chExt cx="5202223" cy="1357265"/>
          </a:xfrm>
        </p:grpSpPr>
        <p:sp>
          <p:nvSpPr>
            <p:cNvPr id="16" name="CaixaDeTexto 15"/>
            <p:cNvSpPr txBox="1"/>
            <p:nvPr/>
          </p:nvSpPr>
          <p:spPr>
            <a:xfrm>
              <a:off x="431540" y="2744924"/>
              <a:ext cx="1205779" cy="707886"/>
            </a:xfrm>
            <a:prstGeom prst="rect">
              <a:avLst/>
            </a:prstGeom>
            <a:noFill/>
            <a:ln w="19050">
              <a:solidFill>
                <a:srgbClr val="00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Reflexão </a:t>
              </a:r>
            </a:p>
            <a:p>
              <a:r>
                <a:rPr lang="pt-PT" sz="2000" b="1" dirty="0">
                  <a:solidFill>
                    <a:srgbClr val="006600"/>
                  </a:solidFill>
                  <a:latin typeface="Calibri" panose="020F0502020204030204" pitchFamily="34" charset="0"/>
                </a:rPr>
                <a:t>Especular</a:t>
              </a:r>
            </a:p>
          </p:txBody>
        </p:sp>
        <p:cxnSp>
          <p:nvCxnSpPr>
            <p:cNvPr id="20" name="Conexão recta unidireccional 19"/>
            <p:cNvCxnSpPr>
              <a:endCxn id="16" idx="1"/>
            </p:cNvCxnSpPr>
            <p:nvPr/>
          </p:nvCxnSpPr>
          <p:spPr>
            <a:xfrm flipV="1">
              <a:off x="-3564904" y="3098867"/>
              <a:ext cx="3996444" cy="1003322"/>
            </a:xfrm>
            <a:prstGeom prst="straightConnector1">
              <a:avLst/>
            </a:prstGeom>
            <a:ln w="19050">
              <a:solidFill>
                <a:srgbClr val="006600"/>
              </a:solidFill>
              <a:headEnd type="oval"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69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9BE7386-DBFC-4067-9680-1F92C978BD9B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Bibliografia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dirty="0"/>
          </a:p>
          <a:p>
            <a:pPr eaLnBrk="1" hangingPunct="1"/>
            <a:r>
              <a:rPr lang="en-US" dirty="0"/>
              <a:t>“Physically Based Rendering: from Theory to Implementation”; Matt Pharr and Greg Humphreys; Morgan Kaufmann; 3</a:t>
            </a:r>
            <a:r>
              <a:rPr lang="en-US" baseline="30000" dirty="0"/>
              <a:t>rd</a:t>
            </a:r>
            <a:r>
              <a:rPr lang="en-US" dirty="0"/>
              <a:t> Edition; 2014</a:t>
            </a:r>
            <a:br>
              <a:rPr lang="en-US" dirty="0"/>
            </a:br>
            <a:r>
              <a:rPr lang="en-US" dirty="0"/>
              <a:t>(available at: http://www.pbr-book.org/)</a:t>
            </a:r>
            <a:endParaRPr lang="pt-PT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 err="1"/>
              <a:t>Acetatos</a:t>
            </a:r>
            <a:endParaRPr lang="en-GB" dirty="0"/>
          </a:p>
          <a:p>
            <a:pPr marL="0" indent="0" eaLnBrk="1" hangingPunct="1">
              <a:buNone/>
            </a:pPr>
            <a:endParaRPr lang="en-GB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69207-1D2C-4201-814A-E9496F86A3E4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Metodologia de Avaliação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PT" dirty="0" err="1"/>
              <a:t>Projecto</a:t>
            </a:r>
            <a:r>
              <a:rPr lang="pt-PT" dirty="0"/>
              <a:t>: desenvolvimento de um </a:t>
            </a:r>
            <a:r>
              <a:rPr lang="pt-PT" dirty="0" err="1"/>
              <a:t>Renderer</a:t>
            </a:r>
            <a:endParaRPr lang="pt-PT" dirty="0"/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Grupos de 3 elementos: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enviar constituição do grupo para </a:t>
            </a:r>
            <a:r>
              <a:rPr lang="pt-PT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psantos@di.uminho.pt</a:t>
            </a:r>
            <a:br>
              <a:rPr lang="pt-PT" dirty="0"/>
            </a:br>
            <a:r>
              <a:rPr lang="pt-PT" dirty="0"/>
              <a:t>até 5ª feira, dia 29.fev.2024, 23h59</a:t>
            </a:r>
            <a:br>
              <a:rPr lang="pt-PT" dirty="0"/>
            </a:br>
            <a:r>
              <a:rPr lang="pt-PT" dirty="0"/>
              <a:t>Assunto da mensagem: Grupo para VI</a:t>
            </a:r>
          </a:p>
          <a:p>
            <a:pPr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3 momentos de avaliação: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21.março – Flat </a:t>
            </a:r>
            <a:r>
              <a:rPr lang="pt-PT" dirty="0" err="1"/>
              <a:t>shading</a:t>
            </a:r>
            <a:r>
              <a:rPr lang="pt-PT" dirty="0"/>
              <a:t> – discussão em grupo com docente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2.maio –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tracing</a:t>
            </a:r>
            <a:r>
              <a:rPr lang="pt-PT" dirty="0"/>
              <a:t> – discussão em grupo com docente</a:t>
            </a:r>
          </a:p>
          <a:p>
            <a:pPr lvl="1" eaLnBrk="1" hangingPunct="1">
              <a:spcBef>
                <a:spcPts val="800"/>
              </a:spcBef>
              <a:spcAft>
                <a:spcPts val="1200"/>
              </a:spcAft>
            </a:pPr>
            <a:r>
              <a:rPr lang="pt-PT" dirty="0"/>
              <a:t>23.maio – submissão, apresentação e discussão </a:t>
            </a:r>
            <a:r>
              <a:rPr lang="pt-PT" dirty="0" err="1"/>
              <a:t>projecto</a:t>
            </a:r>
            <a:r>
              <a:rPr lang="pt-PT"/>
              <a:t> final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DB1668-EC86-4192-9BA0-4B12B4DEC93F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Cronograma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pt-PT" dirty="0"/>
              <a:t>Representação da Cena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Intersecção Raio Triângulo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Câmara (</a:t>
            </a:r>
            <a:r>
              <a:rPr lang="pt-PT" dirty="0" err="1"/>
              <a:t>perspectiva</a:t>
            </a:r>
            <a:r>
              <a:rPr lang="pt-PT" dirty="0"/>
              <a:t>)</a:t>
            </a:r>
          </a:p>
          <a:p>
            <a:pPr eaLnBrk="1" hangingPunct="1">
              <a:spcBef>
                <a:spcPct val="60000"/>
              </a:spcBef>
            </a:pPr>
            <a:r>
              <a:rPr lang="pt-PT" dirty="0"/>
              <a:t>Raios primários</a:t>
            </a:r>
            <a:endParaRPr lang="en-GB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Iluminação </a:t>
            </a:r>
            <a:r>
              <a:rPr lang="pt-PT" dirty="0" err="1"/>
              <a:t>Directa</a:t>
            </a:r>
            <a:endParaRPr lang="pt-PT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Iluminação </a:t>
            </a:r>
            <a:r>
              <a:rPr lang="pt-PT" dirty="0" err="1"/>
              <a:t>Indirecta</a:t>
            </a:r>
            <a:endParaRPr lang="pt-PT" dirty="0"/>
          </a:p>
          <a:p>
            <a:pPr eaLnBrk="1" hangingPunct="1">
              <a:spcBef>
                <a:spcPct val="60000"/>
              </a:spcBef>
            </a:pPr>
            <a:r>
              <a:rPr lang="pt-PT" dirty="0"/>
              <a:t>Monte Carlo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Visualização e Iluminação</a:t>
            </a:r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cgav">
  <a:themeElements>
    <a:clrScheme name="mcga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cga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cga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ga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ga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mcgav</Template>
  <TotalTime>1420</TotalTime>
  <Words>238</Words>
  <Application>Microsoft Macintosh PowerPoint</Application>
  <PresentationFormat>Apresentação no Ecrã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mcgav</vt:lpstr>
      <vt:lpstr>Visualização e Iluminação</vt:lpstr>
      <vt:lpstr>Objecto</vt:lpstr>
      <vt:lpstr>Galeria</vt:lpstr>
      <vt:lpstr>Galeria</vt:lpstr>
      <vt:lpstr>Bibliografia</vt:lpstr>
      <vt:lpstr>Metodologia de Avaliação</vt:lpstr>
      <vt:lpstr>Cronograma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psantos</dc:creator>
  <cp:lastModifiedBy>Luis Paulo Santos</cp:lastModifiedBy>
  <cp:revision>131</cp:revision>
  <dcterms:created xsi:type="dcterms:W3CDTF">2015-02-16T15:35:08Z</dcterms:created>
  <dcterms:modified xsi:type="dcterms:W3CDTF">2024-02-21T19:15:54Z</dcterms:modified>
</cp:coreProperties>
</file>