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D03"/>
    <a:srgbClr val="000066"/>
    <a:srgbClr val="FF0000"/>
    <a:srgbClr val="FF3300"/>
    <a:srgbClr val="33CC33"/>
    <a:srgbClr val="3333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 autoAdjust="0"/>
    <p:restoredTop sz="95687" autoAdjust="0"/>
  </p:normalViewPr>
  <p:slideViewPr>
    <p:cSldViewPr>
      <p:cViewPr varScale="1">
        <p:scale>
          <a:sx n="103" d="100"/>
          <a:sy n="103" d="100"/>
        </p:scale>
        <p:origin x="1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78B5EFDB-C7C1-5141-A699-8B81DD2BDB06}"/>
    <pc:docChg chg="addSld modSld">
      <pc:chgData name="Luís Paulo Peixoto Santos" userId="1bcb44e7-5d82-436c-b2eb-8036fed75eb8" providerId="ADAL" clId="{78B5EFDB-C7C1-5141-A699-8B81DD2BDB06}" dt="2024-02-12T13:54:12.852" v="158" actId="108"/>
      <pc:docMkLst>
        <pc:docMk/>
      </pc:docMkLst>
      <pc:sldChg chg="modSp new mod">
        <pc:chgData name="Luís Paulo Peixoto Santos" userId="1bcb44e7-5d82-436c-b2eb-8036fed75eb8" providerId="ADAL" clId="{78B5EFDB-C7C1-5141-A699-8B81DD2BDB06}" dt="2024-02-12T13:53:42.049" v="136" actId="108"/>
        <pc:sldMkLst>
          <pc:docMk/>
          <pc:sldMk cId="1235680671" sldId="259"/>
        </pc:sldMkLst>
        <pc:spChg chg="mod">
          <ac:chgData name="Luís Paulo Peixoto Santos" userId="1bcb44e7-5d82-436c-b2eb-8036fed75eb8" providerId="ADAL" clId="{78B5EFDB-C7C1-5141-A699-8B81DD2BDB06}" dt="2024-02-12T13:47:37.518" v="48" actId="20577"/>
          <ac:spMkLst>
            <pc:docMk/>
            <pc:sldMk cId="1235680671" sldId="259"/>
            <ac:spMk id="2" creationId="{314839BB-76A7-3673-7CD7-5B38B7C63B0A}"/>
          </ac:spMkLst>
        </pc:spChg>
        <pc:spChg chg="mod">
          <ac:chgData name="Luís Paulo Peixoto Santos" userId="1bcb44e7-5d82-436c-b2eb-8036fed75eb8" providerId="ADAL" clId="{78B5EFDB-C7C1-5141-A699-8B81DD2BDB06}" dt="2024-02-12T13:53:42.049" v="136" actId="108"/>
          <ac:spMkLst>
            <pc:docMk/>
            <pc:sldMk cId="1235680671" sldId="259"/>
            <ac:spMk id="3" creationId="{5109CF9B-275E-2FEF-2A97-C2D7E0C71886}"/>
          </ac:spMkLst>
        </pc:spChg>
      </pc:sldChg>
      <pc:sldChg chg="modSp add mod">
        <pc:chgData name="Luís Paulo Peixoto Santos" userId="1bcb44e7-5d82-436c-b2eb-8036fed75eb8" providerId="ADAL" clId="{78B5EFDB-C7C1-5141-A699-8B81DD2BDB06}" dt="2024-02-12T13:53:53.293" v="140" actId="108"/>
        <pc:sldMkLst>
          <pc:docMk/>
          <pc:sldMk cId="2307398957" sldId="260"/>
        </pc:sldMkLst>
        <pc:spChg chg="mod">
          <ac:chgData name="Luís Paulo Peixoto Santos" userId="1bcb44e7-5d82-436c-b2eb-8036fed75eb8" providerId="ADAL" clId="{78B5EFDB-C7C1-5141-A699-8B81DD2BDB06}" dt="2024-02-12T13:47:48.528" v="50" actId="20577"/>
          <ac:spMkLst>
            <pc:docMk/>
            <pc:sldMk cId="2307398957" sldId="260"/>
            <ac:spMk id="2" creationId="{314839BB-76A7-3673-7CD7-5B38B7C63B0A}"/>
          </ac:spMkLst>
        </pc:spChg>
        <pc:spChg chg="mod">
          <ac:chgData name="Luís Paulo Peixoto Santos" userId="1bcb44e7-5d82-436c-b2eb-8036fed75eb8" providerId="ADAL" clId="{78B5EFDB-C7C1-5141-A699-8B81DD2BDB06}" dt="2024-02-12T13:53:53.293" v="140" actId="108"/>
          <ac:spMkLst>
            <pc:docMk/>
            <pc:sldMk cId="2307398957" sldId="260"/>
            <ac:spMk id="3" creationId="{5109CF9B-275E-2FEF-2A97-C2D7E0C71886}"/>
          </ac:spMkLst>
        </pc:spChg>
      </pc:sldChg>
      <pc:sldChg chg="modSp add mod">
        <pc:chgData name="Luís Paulo Peixoto Santos" userId="1bcb44e7-5d82-436c-b2eb-8036fed75eb8" providerId="ADAL" clId="{78B5EFDB-C7C1-5141-A699-8B81DD2BDB06}" dt="2024-02-12T13:54:12.852" v="158" actId="108"/>
        <pc:sldMkLst>
          <pc:docMk/>
          <pc:sldMk cId="1122555208" sldId="261"/>
        </pc:sldMkLst>
        <pc:spChg chg="mod">
          <ac:chgData name="Luís Paulo Peixoto Santos" userId="1bcb44e7-5d82-436c-b2eb-8036fed75eb8" providerId="ADAL" clId="{78B5EFDB-C7C1-5141-A699-8B81DD2BDB06}" dt="2024-02-12T13:48:54.952" v="73" actId="20577"/>
          <ac:spMkLst>
            <pc:docMk/>
            <pc:sldMk cId="1122555208" sldId="261"/>
            <ac:spMk id="2" creationId="{314839BB-76A7-3673-7CD7-5B38B7C63B0A}"/>
          </ac:spMkLst>
        </pc:spChg>
        <pc:spChg chg="mod">
          <ac:chgData name="Luís Paulo Peixoto Santos" userId="1bcb44e7-5d82-436c-b2eb-8036fed75eb8" providerId="ADAL" clId="{78B5EFDB-C7C1-5141-A699-8B81DD2BDB06}" dt="2024-02-12T13:54:12.852" v="158" actId="108"/>
          <ac:spMkLst>
            <pc:docMk/>
            <pc:sldMk cId="1122555208" sldId="261"/>
            <ac:spMk id="3" creationId="{5109CF9B-275E-2FEF-2A97-C2D7E0C718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B5E3-4189-D24B-BEE2-D25A9C8877AD}" type="datetimeFigureOut">
              <a:rPr lang="pt-PT" smtClean="0"/>
              <a:pPr/>
              <a:t>12/02/24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DF1A-3D5B-754C-BF47-62AB1E60F4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49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7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776" y="325438"/>
            <a:ext cx="6278662" cy="755650"/>
          </a:xfrm>
        </p:spPr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325438"/>
            <a:ext cx="642267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8660"/>
            <a:ext cx="2268252" cy="7078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</a:t>
            </a:r>
          </a:p>
          <a:p>
            <a:endParaRPr lang="pt-PT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655637"/>
          </a:xfrm>
        </p:spPr>
        <p:txBody>
          <a:bodyPr/>
          <a:lstStyle/>
          <a:p>
            <a:pPr eaLnBrk="1" hangingPunct="1"/>
            <a:r>
              <a:rPr lang="en-GB" dirty="0" err="1"/>
              <a:t>Visualização</a:t>
            </a:r>
            <a:r>
              <a:rPr lang="en-GB" dirty="0"/>
              <a:t> e </a:t>
            </a:r>
            <a:r>
              <a:rPr lang="en-GB"/>
              <a:t>Iluminação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994025"/>
            <a:ext cx="4788669" cy="3027363"/>
          </a:xfrm>
        </p:spPr>
        <p:txBody>
          <a:bodyPr/>
          <a:lstStyle/>
          <a:p>
            <a:pPr eaLnBrk="1" hangingPunct="1"/>
            <a:r>
              <a:rPr lang="en-GB" sz="3200" dirty="0"/>
              <a:t>VI-RT structure</a:t>
            </a:r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1800" dirty="0"/>
              <a:t>Luís Paulo Peixoto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DE6EC-1CCC-9A1A-C19E-CA918A4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VI-RT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16781F-63F1-9148-2E44-E7DA59A0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35" y="3547460"/>
            <a:ext cx="8616950" cy="4572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luisps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/VI-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RT.git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76FFB2B-BBA2-EB93-E44A-00F94BADD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88DBE0-4B8B-5ACB-671C-159C10C7E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00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B44A-7AB3-4766-6D71-7191A3E4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CF657C-2FF6-0CF0-B79C-1BD924F5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9739D4-AA2E-A3B6-C5A1-6C06C93B2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A2A8FD71-04AD-6125-86C5-EFE8EDC1A3A9}"/>
              </a:ext>
            </a:extLst>
          </p:cNvPr>
          <p:cNvSpPr/>
          <p:nvPr/>
        </p:nvSpPr>
        <p:spPr>
          <a:xfrm>
            <a:off x="4031940" y="2996952"/>
            <a:ext cx="14761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Renderer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F075078-935F-D4C0-C969-6A75EB78F239}"/>
              </a:ext>
            </a:extLst>
          </p:cNvPr>
          <p:cNvSpPr/>
          <p:nvPr/>
        </p:nvSpPr>
        <p:spPr>
          <a:xfrm>
            <a:off x="683568" y="2996952"/>
            <a:ext cx="1476164" cy="864096"/>
          </a:xfrm>
          <a:prstGeom prst="roundRect">
            <a:avLst/>
          </a:prstGeom>
          <a:solidFill>
            <a:srgbClr val="8F1D03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Camera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31F36C0-0E18-19A7-A763-88AC429E2342}"/>
              </a:ext>
            </a:extLst>
          </p:cNvPr>
          <p:cNvSpPr/>
          <p:nvPr/>
        </p:nvSpPr>
        <p:spPr>
          <a:xfrm>
            <a:off x="679174" y="4186659"/>
            <a:ext cx="1476164" cy="864096"/>
          </a:xfrm>
          <a:prstGeom prst="roundRect">
            <a:avLst/>
          </a:prstGeom>
          <a:solidFill>
            <a:srgbClr val="8F1D03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Image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FB485A0B-75AF-B2B4-D651-4D952887CABA}"/>
              </a:ext>
            </a:extLst>
          </p:cNvPr>
          <p:cNvSpPr/>
          <p:nvPr/>
        </p:nvSpPr>
        <p:spPr>
          <a:xfrm>
            <a:off x="6228184" y="2996952"/>
            <a:ext cx="1476164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Scene</a:t>
            </a:r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2D7883E7-B83E-9D23-F255-68314FF838C4}"/>
              </a:ext>
            </a:extLst>
          </p:cNvPr>
          <p:cNvSpPr/>
          <p:nvPr/>
        </p:nvSpPr>
        <p:spPr>
          <a:xfrm>
            <a:off x="6228184" y="4186659"/>
            <a:ext cx="1476164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Primitive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1253716D-2AE4-7957-C5CF-1295D7FE5F43}"/>
              </a:ext>
            </a:extLst>
          </p:cNvPr>
          <p:cNvSpPr/>
          <p:nvPr/>
        </p:nvSpPr>
        <p:spPr>
          <a:xfrm>
            <a:off x="5220072" y="5344864"/>
            <a:ext cx="1584176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Geometry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49251280-B066-2364-E40C-732D34B1C04D}"/>
              </a:ext>
            </a:extLst>
          </p:cNvPr>
          <p:cNvSpPr/>
          <p:nvPr/>
        </p:nvSpPr>
        <p:spPr>
          <a:xfrm>
            <a:off x="7265758" y="5344864"/>
            <a:ext cx="1584176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BRDF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FEAAA5F-7315-3916-7CA5-807DB2022E34}"/>
              </a:ext>
            </a:extLst>
          </p:cNvPr>
          <p:cNvSpPr/>
          <p:nvPr/>
        </p:nvSpPr>
        <p:spPr>
          <a:xfrm>
            <a:off x="6228184" y="1769777"/>
            <a:ext cx="1476164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Light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1446DF70-F961-8B8C-35F9-1772929D92AB}"/>
              </a:ext>
            </a:extLst>
          </p:cNvPr>
          <p:cNvSpPr/>
          <p:nvPr/>
        </p:nvSpPr>
        <p:spPr>
          <a:xfrm>
            <a:off x="2667980" y="2996952"/>
            <a:ext cx="85571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Ray</a:t>
            </a:r>
          </a:p>
        </p:txBody>
      </p:sp>
      <p:cxnSp>
        <p:nvCxnSpPr>
          <p:cNvPr id="16" name="Conexão Curva 15">
            <a:extLst>
              <a:ext uri="{FF2B5EF4-FFF2-40B4-BE49-F238E27FC236}">
                <a16:creationId xmlns:a16="http://schemas.microsoft.com/office/drawing/2014/main" id="{1AA5B06A-875A-0A86-4410-56007E57F7CF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828791" y="2589811"/>
            <a:ext cx="432048" cy="1246330"/>
          </a:xfrm>
          <a:prstGeom prst="curvedConnector4">
            <a:avLst>
              <a:gd name="adj1" fmla="val -52911"/>
              <a:gd name="adj2" fmla="val 796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Curva 21">
            <a:extLst>
              <a:ext uri="{FF2B5EF4-FFF2-40B4-BE49-F238E27FC236}">
                <a16:creationId xmlns:a16="http://schemas.microsoft.com/office/drawing/2014/main" id="{95117462-99CD-67F5-AF88-70BB6E64150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411760" y="3176972"/>
            <a:ext cx="432048" cy="936104"/>
          </a:xfrm>
          <a:prstGeom prst="curvedConnector4">
            <a:avLst>
              <a:gd name="adj1" fmla="val -52911"/>
              <a:gd name="adj2" fmla="val 728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Curva 24">
            <a:extLst>
              <a:ext uri="{FF2B5EF4-FFF2-40B4-BE49-F238E27FC236}">
                <a16:creationId xmlns:a16="http://schemas.microsoft.com/office/drawing/2014/main" id="{93552732-DDEF-DA28-C289-5DA7D65C606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1256648" y="4021656"/>
            <a:ext cx="325611" cy="43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Curva 29">
            <a:extLst>
              <a:ext uri="{FF2B5EF4-FFF2-40B4-BE49-F238E27FC236}">
                <a16:creationId xmlns:a16="http://schemas.microsoft.com/office/drawing/2014/main" id="{34F268DD-457E-268B-23E2-82F9C2A222ED}"/>
              </a:ext>
            </a:extLst>
          </p:cNvPr>
          <p:cNvCxnSpPr>
            <a:cxnSpLocks/>
            <a:stCxn id="14" idx="0"/>
            <a:endCxn id="6" idx="1"/>
          </p:cNvCxnSpPr>
          <p:nvPr/>
        </p:nvCxnSpPr>
        <p:spPr>
          <a:xfrm rot="16200000" flipH="1">
            <a:off x="3347864" y="2744924"/>
            <a:ext cx="432048" cy="936104"/>
          </a:xfrm>
          <a:prstGeom prst="curvedConnector4">
            <a:avLst>
              <a:gd name="adj1" fmla="val -52911"/>
              <a:gd name="adj2" fmla="val 728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Curva 32">
            <a:extLst>
              <a:ext uri="{FF2B5EF4-FFF2-40B4-BE49-F238E27FC236}">
                <a16:creationId xmlns:a16="http://schemas.microsoft.com/office/drawing/2014/main" id="{EFE9A46A-DDA9-7890-A8C4-D020E8412EF4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5400000" flipH="1">
            <a:off x="3930833" y="3021859"/>
            <a:ext cx="432048" cy="1246330"/>
          </a:xfrm>
          <a:prstGeom prst="curvedConnector4">
            <a:avLst>
              <a:gd name="adj1" fmla="val -52911"/>
              <a:gd name="adj2" fmla="val 796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Curva 36">
            <a:extLst>
              <a:ext uri="{FF2B5EF4-FFF2-40B4-BE49-F238E27FC236}">
                <a16:creationId xmlns:a16="http://schemas.microsoft.com/office/drawing/2014/main" id="{1CB14C3B-6E04-02AF-50CC-9B870363875D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16200000" flipH="1">
            <a:off x="5283079" y="2483895"/>
            <a:ext cx="432048" cy="1458162"/>
          </a:xfrm>
          <a:prstGeom prst="curvedConnector4">
            <a:avLst>
              <a:gd name="adj1" fmla="val -52911"/>
              <a:gd name="adj2" fmla="val 753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Curva 40">
            <a:extLst>
              <a:ext uri="{FF2B5EF4-FFF2-40B4-BE49-F238E27FC236}">
                <a16:creationId xmlns:a16="http://schemas.microsoft.com/office/drawing/2014/main" id="{D13CFD10-BE2D-BF05-A51F-062080A7203A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 flipH="1">
            <a:off x="6021161" y="2915943"/>
            <a:ext cx="432048" cy="1458162"/>
          </a:xfrm>
          <a:prstGeom prst="curvedConnector4">
            <a:avLst>
              <a:gd name="adj1" fmla="val -52911"/>
              <a:gd name="adj2" fmla="val 753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Curva 46">
            <a:extLst>
              <a:ext uri="{FF2B5EF4-FFF2-40B4-BE49-F238E27FC236}">
                <a16:creationId xmlns:a16="http://schemas.microsoft.com/office/drawing/2014/main" id="{09D67CAE-96EC-3101-CA43-608EC742D2F1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rot="5400000" flipH="1" flipV="1">
            <a:off x="6784727" y="2815413"/>
            <a:ext cx="36307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Curva 52">
            <a:extLst>
              <a:ext uri="{FF2B5EF4-FFF2-40B4-BE49-F238E27FC236}">
                <a16:creationId xmlns:a16="http://schemas.microsoft.com/office/drawing/2014/main" id="{A0790E74-AC17-0F26-58CA-5A7EC25E7190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6966266" y="3429000"/>
            <a:ext cx="738082" cy="757659"/>
          </a:xfrm>
          <a:prstGeom prst="curvedConnector4">
            <a:avLst>
              <a:gd name="adj1" fmla="val -30972"/>
              <a:gd name="adj2" fmla="val 785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Curva 55">
            <a:extLst>
              <a:ext uri="{FF2B5EF4-FFF2-40B4-BE49-F238E27FC236}">
                <a16:creationId xmlns:a16="http://schemas.microsoft.com/office/drawing/2014/main" id="{6239D1B0-CB1E-B475-9157-069506FAE4E1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6012160" y="4618706"/>
            <a:ext cx="216024" cy="72615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Curva 58">
            <a:extLst>
              <a:ext uri="{FF2B5EF4-FFF2-40B4-BE49-F238E27FC236}">
                <a16:creationId xmlns:a16="http://schemas.microsoft.com/office/drawing/2014/main" id="{BCED60C0-067A-3101-03AE-B752392829B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7704348" y="4618707"/>
            <a:ext cx="353498" cy="72615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9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839BB-76A7-3673-7CD7-5B38B7C6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(I)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09CF9B-275E-2FEF-2A97-C2D7E0C7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 dirty="0" err="1">
                <a:effectLst/>
                <a:latin typeface="Menlo" panose="020B0609030804020204" pitchFamily="49" charset="0"/>
              </a:rPr>
              <a:t>int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main</a:t>
            </a:r>
            <a:r>
              <a:rPr lang="pt-PT" sz="1600" dirty="0">
                <a:effectLst/>
                <a:latin typeface="Menlo" panose="020B0609030804020204" pitchFamily="49" charset="0"/>
              </a:rPr>
              <a:t>(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int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argc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char</a:t>
            </a:r>
            <a:r>
              <a:rPr lang="pt-PT" sz="1600" dirty="0">
                <a:effectLst/>
                <a:latin typeface="Menlo" panose="020B0609030804020204" pitchFamily="49" charset="0"/>
              </a:rPr>
              <a:t> *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argv</a:t>
            </a:r>
            <a:r>
              <a:rPr lang="pt-PT" sz="1600" dirty="0">
                <a:effectLst/>
                <a:latin typeface="Menlo" panose="020B0609030804020204" pitchFamily="49" charset="0"/>
              </a:rPr>
              <a:t>[])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8F1D03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pt-PT" sz="160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Perspective</a:t>
            </a:r>
            <a:r>
              <a:rPr lang="pt-PT" sz="1600" dirty="0">
                <a:effectLst/>
                <a:latin typeface="Menlo" panose="020B0609030804020204" pitchFamily="49" charset="0"/>
              </a:rPr>
              <a:t> *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cam</a:t>
            </a:r>
            <a:r>
              <a:rPr lang="pt-PT" sz="1600" dirty="0">
                <a:effectLst/>
                <a:latin typeface="Menlo" panose="020B0609030804020204" pitchFamily="49" charset="0"/>
              </a:rPr>
              <a:t>;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Camera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ImagePPM</a:t>
            </a:r>
            <a:r>
              <a:rPr lang="pt-PT" sz="1600" dirty="0">
                <a:effectLst/>
                <a:latin typeface="Menlo" panose="020B0609030804020204" pitchFamily="49" charset="0"/>
              </a:rPr>
              <a:t> *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img</a:t>
            </a:r>
            <a:r>
              <a:rPr lang="pt-PT" sz="1600" dirty="0">
                <a:effectLst/>
                <a:latin typeface="Menlo" panose="020B0609030804020204" pitchFamily="49" charset="0"/>
              </a:rPr>
              <a:t>;   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Image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Shader</a:t>
            </a:r>
            <a:r>
              <a:rPr lang="pt-PT" sz="1600" dirty="0">
                <a:effectLst/>
                <a:latin typeface="Menlo" panose="020B0609030804020204" pitchFamily="49" charset="0"/>
              </a:rPr>
              <a:t> *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shd</a:t>
            </a:r>
            <a:r>
              <a:rPr lang="pt-PT" sz="160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bool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success</a:t>
            </a:r>
            <a:r>
              <a:rPr lang="pt-PT" sz="160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 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success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scene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.Load</a:t>
            </a:r>
            <a:r>
              <a:rPr lang="pt-PT" sz="1600" dirty="0">
                <a:effectLst/>
                <a:latin typeface="Menlo" panose="020B0609030804020204" pitchFamily="49" charset="0"/>
              </a:rPr>
              <a:t>( &lt;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path</a:t>
            </a:r>
            <a:r>
              <a:rPr lang="pt-PT" sz="1600" dirty="0">
                <a:effectLst/>
                <a:latin typeface="Menlo" panose="020B0609030804020204" pitchFamily="49" charset="0"/>
              </a:rPr>
              <a:t> to .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obj</a:t>
            </a:r>
            <a:r>
              <a:rPr lang="pt-PT" sz="1600" dirty="0">
                <a:effectLst/>
                <a:latin typeface="Menlo" panose="020B0609030804020204" pitchFamily="49" charset="0"/>
              </a:rPr>
              <a:t> file&gt;);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    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add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an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ambient</a:t>
            </a:r>
            <a:r>
              <a:rPr lang="pt-PT" sz="1600" dirty="0">
                <a:effectLst/>
                <a:latin typeface="Menlo" panose="020B0609030804020204" pitchFamily="49" charset="0"/>
              </a:rPr>
              <a:t> light to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the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scene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AmbientLight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ambient</a:t>
            </a:r>
            <a:r>
              <a:rPr lang="pt-PT" sz="1600" dirty="0">
                <a:effectLst/>
                <a:latin typeface="Menlo" panose="020B0609030804020204" pitchFamily="49" charset="0"/>
              </a:rPr>
              <a:t>(RGB(0.9,0.9,0.9));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scene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.lights.push_back</a:t>
            </a:r>
            <a:r>
              <a:rPr lang="pt-PT" sz="1600" dirty="0">
                <a:effectLst/>
                <a:latin typeface="Menlo" panose="020B0609030804020204" pitchFamily="49" charset="0"/>
              </a:rPr>
              <a:t>(&amp;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ambient</a:t>
            </a:r>
            <a:r>
              <a:rPr lang="pt-PT" sz="1600" dirty="0"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scene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.numLights</a:t>
            </a:r>
            <a:r>
              <a:rPr lang="pt-PT" sz="1600" dirty="0">
                <a:effectLst/>
                <a:latin typeface="Menlo" panose="020B0609030804020204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   ...</a:t>
            </a:r>
            <a:endParaRPr lang="en-GB" sz="1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171F999-4050-CBB8-E5AA-2866B71D3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Visualização</a:t>
            </a:r>
            <a:r>
              <a:rPr lang="en-US" dirty="0"/>
              <a:t> e </a:t>
            </a:r>
            <a:r>
              <a:rPr lang="en-US" dirty="0" err="1"/>
              <a:t>Iluminação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E7CC91-843B-308F-C013-56D8BF908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6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839BB-76A7-3673-7CD7-5B38B7C6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(II)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09CF9B-275E-2FEF-2A97-C2D7E0C7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 dirty="0">
                <a:effectLst/>
                <a:latin typeface="Menlo" panose="020B0609030804020204" pitchFamily="49" charset="0"/>
              </a:rPr>
              <a:t>    ...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Image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resolution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int</a:t>
            </a:r>
            <a:r>
              <a:rPr lang="pt-PT" sz="1600" dirty="0">
                <a:effectLst/>
                <a:latin typeface="Menlo" panose="020B0609030804020204" pitchFamily="49" charset="0"/>
              </a:rPr>
              <a:t> W= 640;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int</a:t>
            </a:r>
            <a:r>
              <a:rPr lang="pt-PT" sz="1600" dirty="0">
                <a:effectLst/>
                <a:latin typeface="Menlo" panose="020B0609030804020204" pitchFamily="49" charset="0"/>
              </a:rPr>
              <a:t> H= 480;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img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new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ImagePPM</a:t>
            </a:r>
            <a:r>
              <a:rPr lang="pt-PT" sz="1600" dirty="0">
                <a:effectLst/>
                <a:latin typeface="Menlo" panose="020B0609030804020204" pitchFamily="49" charset="0"/>
              </a:rPr>
              <a:t>(W,H);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Camera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parameters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Point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Eye</a:t>
            </a:r>
            <a:r>
              <a:rPr lang="pt-PT" sz="1600" dirty="0">
                <a:effectLst/>
                <a:latin typeface="Menlo" panose="020B0609030804020204" pitchFamily="49" charset="0"/>
              </a:rPr>
              <a:t> ={0,0,0},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At</a:t>
            </a:r>
            <a:r>
              <a:rPr lang="pt-PT" sz="1600" dirty="0">
                <a:effectLst/>
                <a:latin typeface="Menlo" panose="020B0609030804020204" pitchFamily="49" charset="0"/>
              </a:rPr>
              <a:t>={0,0,1};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Vector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Up</a:t>
            </a:r>
            <a:r>
              <a:rPr lang="pt-PT" sz="1600" dirty="0">
                <a:effectLst/>
                <a:latin typeface="Menlo" panose="020B0609030804020204" pitchFamily="49" charset="0"/>
              </a:rPr>
              <a:t>={0,1,0};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float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fovW</a:t>
            </a:r>
            <a:r>
              <a:rPr lang="pt-PT" sz="1600" dirty="0">
                <a:effectLst/>
                <a:latin typeface="Menlo" panose="020B0609030804020204" pitchFamily="49" charset="0"/>
              </a:rPr>
              <a:t> = 60.f;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float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fovH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fovW</a:t>
            </a:r>
            <a:r>
              <a:rPr lang="pt-PT" sz="1600" dirty="0">
                <a:effectLst/>
                <a:latin typeface="Menlo" panose="020B0609030804020204" pitchFamily="49" charset="0"/>
              </a:rPr>
              <a:t> * (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float</a:t>
            </a:r>
            <a:r>
              <a:rPr lang="pt-PT" sz="1600" dirty="0">
                <a:effectLst/>
                <a:latin typeface="Menlo" panose="020B0609030804020204" pitchFamily="49" charset="0"/>
              </a:rPr>
              <a:t>)H/(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float</a:t>
            </a:r>
            <a:r>
              <a:rPr lang="pt-PT" sz="1600" dirty="0">
                <a:effectLst/>
                <a:latin typeface="Menlo" panose="020B0609030804020204" pitchFamily="49" charset="0"/>
              </a:rPr>
              <a:t>)W;  // in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degrees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const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float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fovWrad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fovW</a:t>
            </a:r>
            <a:r>
              <a:rPr lang="pt-PT" sz="1600" dirty="0">
                <a:effectLst/>
                <a:latin typeface="Menlo" panose="020B0609030804020204" pitchFamily="49" charset="0"/>
              </a:rPr>
              <a:t>*3.14f/180.f,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fovHrad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fovH</a:t>
            </a:r>
            <a:r>
              <a:rPr lang="pt-PT" sz="1600" dirty="0">
                <a:effectLst/>
                <a:latin typeface="Menlo" panose="020B0609030804020204" pitchFamily="49" charset="0"/>
              </a:rPr>
              <a:t>*3.14f/180.f;    // to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radians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cam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new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Perspective</a:t>
            </a:r>
            <a:r>
              <a:rPr lang="pt-PT" sz="1600" dirty="0">
                <a:effectLst/>
                <a:latin typeface="Menlo" panose="020B0609030804020204" pitchFamily="49" charset="0"/>
              </a:rPr>
              <a:t>(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Eye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At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Up</a:t>
            </a:r>
            <a:r>
              <a:rPr lang="pt-PT" sz="1600" dirty="0">
                <a:effectLst/>
                <a:latin typeface="Menlo" panose="020B0609030804020204" pitchFamily="49" charset="0"/>
              </a:rPr>
              <a:t>, W, H,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fovWrad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fovHrad</a:t>
            </a:r>
            <a:r>
              <a:rPr lang="pt-PT" sz="1600" dirty="0"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   ...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</a:t>
            </a:r>
            <a:endParaRPr lang="en-GB" sz="1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171F999-4050-CBB8-E5AA-2866B71D3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E7CC91-843B-308F-C013-56D8BF908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39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839BB-76A7-3673-7CD7-5B38B7C6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(III)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09CF9B-275E-2FEF-2A97-C2D7E0C7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 dirty="0">
                <a:effectLst/>
                <a:latin typeface="Menlo" panose="020B0609030804020204" pitchFamily="49" charset="0"/>
              </a:rPr>
              <a:t>    ...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create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the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shader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shd</a:t>
            </a:r>
            <a:r>
              <a:rPr lang="pt-PT" sz="1600" dirty="0">
                <a:effectLst/>
                <a:latin typeface="Menlo" panose="020B0609030804020204" pitchFamily="49" charset="0"/>
              </a:rPr>
              <a:t> =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new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AmbientShader</a:t>
            </a:r>
            <a:r>
              <a:rPr lang="pt-PT" sz="1600" dirty="0">
                <a:effectLst/>
                <a:latin typeface="Menlo" panose="020B0609030804020204" pitchFamily="49" charset="0"/>
              </a:rPr>
              <a:t>(&amp;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scene</a:t>
            </a:r>
            <a:r>
              <a:rPr lang="pt-PT" sz="1600" dirty="0">
                <a:effectLst/>
                <a:latin typeface="Menlo" panose="020B0609030804020204" pitchFamily="49" charset="0"/>
              </a:rPr>
              <a:t>, RGB (0.05, 0.05, 0.55));</a:t>
            </a:r>
          </a:p>
          <a:p>
            <a:pPr marL="0" indent="0">
              <a:buNone/>
            </a:pP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declare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the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renderer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chemeClr val="accent6"/>
                </a:solidFill>
                <a:latin typeface="Menlo" panose="020B0609030804020204" pitchFamily="49" charset="0"/>
              </a:rPr>
              <a:t>StandardRenderer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myRender</a:t>
            </a:r>
            <a:r>
              <a:rPr lang="pt-PT" sz="1600" dirty="0">
                <a:effectLst/>
                <a:latin typeface="Menlo" panose="020B0609030804020204" pitchFamily="49" charset="0"/>
              </a:rPr>
              <a:t> (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cam</a:t>
            </a:r>
            <a:r>
              <a:rPr lang="pt-PT" sz="1600" dirty="0">
                <a:effectLst/>
                <a:latin typeface="Menlo" panose="020B0609030804020204" pitchFamily="49" charset="0"/>
              </a:rPr>
              <a:t>, &amp;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scene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img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shd</a:t>
            </a:r>
            <a:r>
              <a:rPr lang="pt-PT" sz="1600" dirty="0"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render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myRender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.Render</a:t>
            </a:r>
            <a:r>
              <a:rPr lang="pt-PT" sz="1600" dirty="0">
                <a:effectLst/>
                <a:latin typeface="Menlo" panose="020B0609030804020204" pitchFamily="49" charset="0"/>
              </a:rPr>
              <a:t>();</a:t>
            </a:r>
            <a:br>
              <a:rPr lang="pt-PT" sz="1600" dirty="0">
                <a:effectLst/>
                <a:latin typeface="Menlo" panose="020B0609030804020204" pitchFamily="49" charset="0"/>
              </a:rPr>
            </a:b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//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save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the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image</a:t>
            </a:r>
            <a:endParaRPr lang="pt-PT" sz="16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solidFill>
                  <a:srgbClr val="8F1D03"/>
                </a:solidFill>
                <a:latin typeface="Menlo" panose="020B0609030804020204" pitchFamily="49" charset="0"/>
              </a:rPr>
              <a:t>img</a:t>
            </a:r>
            <a:r>
              <a:rPr lang="pt-PT" sz="1600" b="1" dirty="0">
                <a:solidFill>
                  <a:srgbClr val="8F1D03"/>
                </a:solidFill>
                <a:latin typeface="Menlo" panose="020B0609030804020204" pitchFamily="49" charset="0"/>
              </a:rPr>
              <a:t>-</a:t>
            </a:r>
            <a:r>
              <a:rPr lang="pt-PT" sz="1600" dirty="0">
                <a:effectLst/>
                <a:latin typeface="Menlo" panose="020B0609030804020204" pitchFamily="49" charset="0"/>
              </a:rPr>
              <a:t>&gt;Save("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MyImage.ppm</a:t>
            </a:r>
            <a:r>
              <a:rPr lang="pt-PT" sz="1600" dirty="0">
                <a:effectLst/>
                <a:latin typeface="Menlo" panose="020B0609030804020204" pitchFamily="49" charset="0"/>
              </a:rPr>
              <a:t>");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std</a:t>
            </a:r>
            <a:r>
              <a:rPr lang="pt-PT" sz="1600" dirty="0">
                <a:effectLst/>
                <a:latin typeface="Menlo" panose="020B0609030804020204" pitchFamily="49" charset="0"/>
              </a:rPr>
              <a:t>::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cout</a:t>
            </a:r>
            <a:r>
              <a:rPr lang="pt-PT" sz="1600" dirty="0">
                <a:effectLst/>
                <a:latin typeface="Menlo" panose="020B0609030804020204" pitchFamily="49" charset="0"/>
              </a:rPr>
              <a:t> &lt;&lt; "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That's</a:t>
            </a:r>
            <a:r>
              <a:rPr lang="pt-PT" sz="1600" dirty="0">
                <a:effectLst/>
                <a:latin typeface="Menlo" panose="020B0609030804020204" pitchFamily="49" charset="0"/>
              </a:rPr>
              <a:t>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all</a:t>
            </a:r>
            <a:r>
              <a:rPr lang="pt-PT" sz="1600" dirty="0">
                <a:effectLst/>
                <a:latin typeface="Menlo" panose="020B0609030804020204" pitchFamily="49" charset="0"/>
              </a:rPr>
              <a:t>,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folks</a:t>
            </a:r>
            <a:r>
              <a:rPr lang="pt-PT" sz="1600" dirty="0">
                <a:effectLst/>
                <a:latin typeface="Menlo" panose="020B0609030804020204" pitchFamily="49" charset="0"/>
              </a:rPr>
              <a:t>!" &lt;&lt; 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std</a:t>
            </a:r>
            <a:r>
              <a:rPr lang="pt-PT" sz="1600" dirty="0">
                <a:effectLst/>
                <a:latin typeface="Menlo" panose="020B0609030804020204" pitchFamily="49" charset="0"/>
              </a:rPr>
              <a:t>::</a:t>
            </a:r>
            <a:r>
              <a:rPr lang="pt-PT" sz="1600" dirty="0" err="1">
                <a:effectLst/>
                <a:latin typeface="Menlo" panose="020B0609030804020204" pitchFamily="49" charset="0"/>
              </a:rPr>
              <a:t>endl</a:t>
            </a:r>
            <a:r>
              <a:rPr lang="pt-PT" sz="160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 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return</a:t>
            </a:r>
            <a:r>
              <a:rPr lang="pt-PT" sz="1600" dirty="0">
                <a:effectLst/>
                <a:latin typeface="Menlo" panose="020B0609030804020204" pitchFamily="49" charset="0"/>
              </a:rPr>
              <a:t> 0;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171F999-4050-CBB8-E5AA-2866B71D3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E7CC91-843B-308F-C013-56D8BF908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555208"/>
      </p:ext>
    </p:extLst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3130</TotalTime>
  <Words>375</Words>
  <Application>Microsoft Macintosh PowerPoint</Application>
  <PresentationFormat>Apresentação no Ecrã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Calibri</vt:lpstr>
      <vt:lpstr>Consolas</vt:lpstr>
      <vt:lpstr>Menlo</vt:lpstr>
      <vt:lpstr>Times New Roman</vt:lpstr>
      <vt:lpstr>Verdana</vt:lpstr>
      <vt:lpstr>mcgav</vt:lpstr>
      <vt:lpstr>Visualização e Iluminação</vt:lpstr>
      <vt:lpstr>VI-RT</vt:lpstr>
      <vt:lpstr>Classes</vt:lpstr>
      <vt:lpstr>Main Program (I)</vt:lpstr>
      <vt:lpstr>Main Program (II)</vt:lpstr>
      <vt:lpstr>Main Program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206</cp:revision>
  <dcterms:created xsi:type="dcterms:W3CDTF">2015-03-11T10:40:02Z</dcterms:created>
  <dcterms:modified xsi:type="dcterms:W3CDTF">2024-02-12T13:54:23Z</dcterms:modified>
</cp:coreProperties>
</file>