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8" r:id="rId4"/>
    <p:sldId id="269" r:id="rId5"/>
    <p:sldId id="258" r:id="rId6"/>
    <p:sldId id="259" r:id="rId7"/>
    <p:sldId id="263" r:id="rId8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333399"/>
    <a:srgbClr val="000066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DA04-8CAD-D642-9ECB-A5941C16D03A}" type="datetimeFigureOut">
              <a:rPr lang="pt-PT" smtClean="0"/>
              <a:t>14/02/23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45FBE-708E-7143-A035-5D5204DEB1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37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5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83768" y="325438"/>
            <a:ext cx="635067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5516" y="296652"/>
            <a:ext cx="2232248" cy="73866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</a:t>
            </a: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1470025"/>
          </a:xfrm>
        </p:spPr>
        <p:txBody>
          <a:bodyPr/>
          <a:lstStyle/>
          <a:p>
            <a:pPr eaLnBrk="1" hangingPunct="1"/>
            <a:r>
              <a:rPr lang="en-GB" dirty="0" err="1"/>
              <a:t>Visualização</a:t>
            </a:r>
            <a:r>
              <a:rPr lang="en-GB" dirty="0"/>
              <a:t> e </a:t>
            </a:r>
            <a:r>
              <a:rPr lang="en-GB" dirty="0" err="1"/>
              <a:t>Iluminação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3027363"/>
          </a:xfrm>
        </p:spPr>
        <p:txBody>
          <a:bodyPr/>
          <a:lstStyle/>
          <a:p>
            <a:pPr eaLnBrk="1" hangingPunct="1"/>
            <a:r>
              <a:rPr lang="en-GB" sz="3200"/>
              <a:t>Apresentação</a:t>
            </a:r>
          </a:p>
          <a:p>
            <a:pPr eaLnBrk="1" hangingPunct="1"/>
            <a:endParaRPr lang="en-GB" sz="3200"/>
          </a:p>
          <a:p>
            <a:pPr eaLnBrk="1" hangingPunct="1"/>
            <a:endParaRPr lang="en-GB" sz="3200"/>
          </a:p>
          <a:p>
            <a:pPr eaLnBrk="1" hangingPunct="1"/>
            <a:endParaRPr lang="en-GB" sz="3200"/>
          </a:p>
          <a:p>
            <a:pPr eaLnBrk="1" hangingPunct="1"/>
            <a:endParaRPr lang="en-GB" sz="1800"/>
          </a:p>
          <a:p>
            <a:pPr eaLnBrk="1" hangingPunct="1"/>
            <a:r>
              <a:rPr lang="en-GB" sz="1800"/>
              <a:t>Luís Paulo Peixoto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Objecto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sz="2800" b="1" dirty="0"/>
              <a:t>Iluminação Global Fisicamente Correcta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625091" y="285293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alibri" panose="020F0502020204030204" pitchFamily="34" charset="0"/>
              </a:rPr>
              <a:t>“… </a:t>
            </a:r>
            <a:r>
              <a:rPr lang="en-GB" sz="2000" b="1" dirty="0" err="1">
                <a:latin typeface="Calibri" panose="020F0502020204030204" pitchFamily="34" charset="0"/>
              </a:rPr>
              <a:t>desenvolver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modelos</a:t>
            </a:r>
            <a:r>
              <a:rPr lang="en-GB" sz="2000" b="1" dirty="0">
                <a:latin typeface="Calibri" panose="020F0502020204030204" pitchFamily="34" charset="0"/>
              </a:rPr>
              <a:t> de </a:t>
            </a:r>
            <a:r>
              <a:rPr lang="en-GB" sz="2000" b="1" dirty="0" err="1">
                <a:latin typeface="Calibri" panose="020F0502020204030204" pitchFamily="34" charset="0"/>
              </a:rPr>
              <a:t>iluminação</a:t>
            </a:r>
            <a:r>
              <a:rPr lang="en-GB" sz="2000" b="1" dirty="0">
                <a:latin typeface="Calibri" panose="020F0502020204030204" pitchFamily="34" charset="0"/>
              </a:rPr>
              <a:t> e </a:t>
            </a:r>
            <a:r>
              <a:rPr lang="en-GB" sz="2000" b="1" dirty="0" err="1">
                <a:latin typeface="Calibri" panose="020F0502020204030204" pitchFamily="34" charset="0"/>
              </a:rPr>
              <a:t>transporte</a:t>
            </a:r>
            <a:r>
              <a:rPr lang="en-GB" sz="2000" b="1" dirty="0">
                <a:latin typeface="Calibri" panose="020F0502020204030204" pitchFamily="34" charset="0"/>
              </a:rPr>
              <a:t> de luz </a:t>
            </a:r>
            <a:r>
              <a:rPr lang="en-GB" sz="2000" b="1" dirty="0" err="1">
                <a:latin typeface="Calibri" panose="020F0502020204030204" pitchFamily="34" charset="0"/>
              </a:rPr>
              <a:t>baseados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nas</a:t>
            </a:r>
            <a:r>
              <a:rPr lang="en-GB" sz="2000" b="1" dirty="0">
                <a:latin typeface="Calibri" panose="020F0502020204030204" pitchFamily="34" charset="0"/>
              </a:rPr>
              <a:t> leis da </a:t>
            </a:r>
            <a:r>
              <a:rPr lang="en-GB" sz="2000" b="1" dirty="0" err="1">
                <a:latin typeface="Calibri" panose="020F0502020204030204" pitchFamily="34" charset="0"/>
              </a:rPr>
              <a:t>física</a:t>
            </a:r>
            <a:r>
              <a:rPr lang="en-GB" sz="2000" b="1" dirty="0">
                <a:latin typeface="Calibri" panose="020F0502020204030204" pitchFamily="34" charset="0"/>
              </a:rPr>
              <a:t> e </a:t>
            </a:r>
            <a:r>
              <a:rPr lang="en-GB" sz="2000" b="1" dirty="0" err="1">
                <a:latin typeface="Calibri" panose="020F0502020204030204" pitchFamily="34" charset="0"/>
              </a:rPr>
              <a:t>processos</a:t>
            </a:r>
            <a:r>
              <a:rPr lang="en-GB" sz="2000" b="1" dirty="0">
                <a:latin typeface="Calibri" panose="020F0502020204030204" pitchFamily="34" charset="0"/>
              </a:rPr>
              <a:t> de </a:t>
            </a:r>
            <a:r>
              <a:rPr lang="en-GB" sz="2000" b="1" dirty="0" err="1">
                <a:latin typeface="Calibri" panose="020F0502020204030204" pitchFamily="34" charset="0"/>
              </a:rPr>
              <a:t>visualização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perceptuais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que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produzam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imagens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sintéticas</a:t>
            </a:r>
            <a:r>
              <a:rPr lang="en-GB" sz="2000" b="1" dirty="0">
                <a:latin typeface="Calibri" panose="020F0502020204030204" pitchFamily="34" charset="0"/>
              </a:rPr>
              <a:t> visual e/</a:t>
            </a:r>
            <a:r>
              <a:rPr lang="en-GB" sz="2000" b="1" dirty="0" err="1">
                <a:latin typeface="Calibri" panose="020F0502020204030204" pitchFamily="34" charset="0"/>
              </a:rPr>
              <a:t>ou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mensuravelmente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indistinguíveis</a:t>
            </a:r>
            <a:r>
              <a:rPr lang="en-GB" sz="2000" b="1" dirty="0">
                <a:latin typeface="Calibri" panose="020F0502020204030204" pitchFamily="34" charset="0"/>
              </a:rPr>
              <a:t> de </a:t>
            </a:r>
            <a:r>
              <a:rPr lang="en-GB" sz="2000" b="1" dirty="0" err="1">
                <a:latin typeface="Calibri" panose="020F0502020204030204" pitchFamily="34" charset="0"/>
              </a:rPr>
              <a:t>imagens</a:t>
            </a:r>
            <a:r>
              <a:rPr lang="en-GB" sz="2000" b="1" dirty="0">
                <a:latin typeface="Calibri" panose="020F0502020204030204" pitchFamily="34" charset="0"/>
              </a:rPr>
              <a:t> do </a:t>
            </a:r>
            <a:r>
              <a:rPr lang="en-GB" sz="2000" b="1" dirty="0" err="1">
                <a:latin typeface="Calibri" panose="020F0502020204030204" pitchFamily="34" charset="0"/>
              </a:rPr>
              <a:t>mundo</a:t>
            </a:r>
            <a:r>
              <a:rPr lang="en-GB" sz="2000" b="1" dirty="0">
                <a:latin typeface="Calibri" panose="020F0502020204030204" pitchFamily="34" charset="0"/>
              </a:rPr>
              <a:t> real…”.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alibri" panose="020F0502020204030204" pitchFamily="34" charset="0"/>
              </a:rPr>
              <a:t>				[Greenberg97]</a:t>
            </a:r>
          </a:p>
        </p:txBody>
      </p:sp>
    </p:spTree>
    <p:extLst>
      <p:ext uri="{BB962C8B-B14F-4D97-AF65-F5344CB8AC3E}">
        <p14:creationId xmlns:p14="http://schemas.microsoft.com/office/powerpoint/2010/main" val="124979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Galeria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595310"/>
            <a:ext cx="3829050" cy="57150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431540" y="2744924"/>
            <a:ext cx="5946973" cy="707886"/>
            <a:chOff x="431540" y="2744924"/>
            <a:chExt cx="5946973" cy="707886"/>
          </a:xfrm>
        </p:grpSpPr>
        <p:sp>
          <p:nvSpPr>
            <p:cNvPr id="7" name="CaixaDeTexto 6"/>
            <p:cNvSpPr txBox="1"/>
            <p:nvPr/>
          </p:nvSpPr>
          <p:spPr>
            <a:xfrm>
              <a:off x="431540" y="2744924"/>
              <a:ext cx="1359796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Iluminação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directa</a:t>
              </a:r>
            </a:p>
          </p:txBody>
        </p:sp>
        <p:cxnSp>
          <p:nvCxnSpPr>
            <p:cNvPr id="9" name="Conexão recta unidireccional 8"/>
            <p:cNvCxnSpPr>
              <a:endCxn id="7" idx="3"/>
            </p:cNvCxnSpPr>
            <p:nvPr/>
          </p:nvCxnSpPr>
          <p:spPr>
            <a:xfrm flipH="1">
              <a:off x="1791336" y="3098867"/>
              <a:ext cx="4587177" cy="0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450223" y="3176972"/>
            <a:ext cx="7686173" cy="2455823"/>
            <a:chOff x="431540" y="1304764"/>
            <a:chExt cx="7686173" cy="2455823"/>
          </a:xfrm>
        </p:grpSpPr>
        <p:sp>
          <p:nvSpPr>
            <p:cNvPr id="12" name="CaixaDeTexto 11"/>
            <p:cNvSpPr txBox="1"/>
            <p:nvPr/>
          </p:nvSpPr>
          <p:spPr>
            <a:xfrm>
              <a:off x="431540" y="2744924"/>
              <a:ext cx="1359796" cy="1015663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Iluminação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indirecta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difusa</a:t>
              </a:r>
            </a:p>
          </p:txBody>
        </p:sp>
        <p:cxnSp>
          <p:nvCxnSpPr>
            <p:cNvPr id="13" name="Conexão recta unidireccional 12"/>
            <p:cNvCxnSpPr>
              <a:endCxn id="12" idx="3"/>
            </p:cNvCxnSpPr>
            <p:nvPr/>
          </p:nvCxnSpPr>
          <p:spPr>
            <a:xfrm flipH="1">
              <a:off x="1791336" y="1304764"/>
              <a:ext cx="6326377" cy="1947992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Galeria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448780"/>
            <a:ext cx="6136216" cy="4602162"/>
          </a:xfr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grpSp>
        <p:nvGrpSpPr>
          <p:cNvPr id="7" name="Grupo 6"/>
          <p:cNvGrpSpPr/>
          <p:nvPr/>
        </p:nvGrpSpPr>
        <p:grpSpPr>
          <a:xfrm>
            <a:off x="179512" y="1556792"/>
            <a:ext cx="2592288" cy="3132348"/>
            <a:chOff x="431540" y="2744924"/>
            <a:chExt cx="2592288" cy="3132348"/>
          </a:xfrm>
        </p:grpSpPr>
        <p:sp>
          <p:nvSpPr>
            <p:cNvPr id="8" name="CaixaDeTexto 7"/>
            <p:cNvSpPr txBox="1"/>
            <p:nvPr/>
          </p:nvSpPr>
          <p:spPr>
            <a:xfrm>
              <a:off x="431540" y="2744924"/>
              <a:ext cx="1206228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Reflexões</a:t>
              </a:r>
            </a:p>
            <a:p>
              <a:r>
                <a:rPr lang="pt-PT" sz="2000" b="1" dirty="0" err="1">
                  <a:solidFill>
                    <a:srgbClr val="006600"/>
                  </a:solidFill>
                  <a:latin typeface="Calibri" panose="020F0502020204030204" pitchFamily="34" charset="0"/>
                </a:rPr>
                <a:t>Glossy</a:t>
              </a:r>
              <a:endParaRPr lang="pt-PT" sz="2000" b="1" dirty="0">
                <a:solidFill>
                  <a:srgbClr val="0066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9" name="Conexão recta unidireccional 8"/>
            <p:cNvCxnSpPr>
              <a:endCxn id="8" idx="3"/>
            </p:cNvCxnSpPr>
            <p:nvPr/>
          </p:nvCxnSpPr>
          <p:spPr>
            <a:xfrm flipH="1" flipV="1">
              <a:off x="1637768" y="3098867"/>
              <a:ext cx="1386060" cy="2778405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251520" y="4905164"/>
            <a:ext cx="2880320" cy="868162"/>
            <a:chOff x="431540" y="2276872"/>
            <a:chExt cx="2880320" cy="868162"/>
          </a:xfrm>
        </p:grpSpPr>
        <p:sp>
          <p:nvSpPr>
            <p:cNvPr id="12" name="CaixaDeTexto 11"/>
            <p:cNvSpPr txBox="1"/>
            <p:nvPr/>
          </p:nvSpPr>
          <p:spPr>
            <a:xfrm>
              <a:off x="431540" y="2744924"/>
              <a:ext cx="1068369" cy="400110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Cáustica</a:t>
              </a:r>
            </a:p>
          </p:txBody>
        </p:sp>
        <p:cxnSp>
          <p:nvCxnSpPr>
            <p:cNvPr id="13" name="Conexão recta unidireccional 12"/>
            <p:cNvCxnSpPr>
              <a:endCxn id="12" idx="3"/>
            </p:cNvCxnSpPr>
            <p:nvPr/>
          </p:nvCxnSpPr>
          <p:spPr>
            <a:xfrm flipH="1">
              <a:off x="1499909" y="2276872"/>
              <a:ext cx="1811951" cy="668107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3023828" y="2899827"/>
            <a:ext cx="6002357" cy="1573289"/>
            <a:chOff x="-4320988" y="2744924"/>
            <a:chExt cx="6002357" cy="1573289"/>
          </a:xfrm>
        </p:grpSpPr>
        <p:sp>
          <p:nvSpPr>
            <p:cNvPr id="18" name="CaixaDeTexto 17"/>
            <p:cNvSpPr txBox="1"/>
            <p:nvPr/>
          </p:nvSpPr>
          <p:spPr>
            <a:xfrm>
              <a:off x="431540" y="2744924"/>
              <a:ext cx="1249829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Cáustica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Reflectida</a:t>
              </a:r>
            </a:p>
          </p:txBody>
        </p:sp>
        <p:cxnSp>
          <p:nvCxnSpPr>
            <p:cNvPr id="19" name="Conexão recta unidireccional 18"/>
            <p:cNvCxnSpPr>
              <a:endCxn id="18" idx="1"/>
            </p:cNvCxnSpPr>
            <p:nvPr/>
          </p:nvCxnSpPr>
          <p:spPr>
            <a:xfrm flipV="1">
              <a:off x="-4320988" y="3098867"/>
              <a:ext cx="4752528" cy="1219346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3779912" y="1603683"/>
            <a:ext cx="5202223" cy="1357265"/>
            <a:chOff x="-3564904" y="2744924"/>
            <a:chExt cx="5202223" cy="1357265"/>
          </a:xfrm>
        </p:grpSpPr>
        <p:sp>
          <p:nvSpPr>
            <p:cNvPr id="16" name="CaixaDeTexto 15"/>
            <p:cNvSpPr txBox="1"/>
            <p:nvPr/>
          </p:nvSpPr>
          <p:spPr>
            <a:xfrm>
              <a:off x="431540" y="2744924"/>
              <a:ext cx="1205779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Reflexão 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Especular</a:t>
              </a:r>
            </a:p>
          </p:txBody>
        </p:sp>
        <p:cxnSp>
          <p:nvCxnSpPr>
            <p:cNvPr id="20" name="Conexão recta unidireccional 19"/>
            <p:cNvCxnSpPr>
              <a:endCxn id="16" idx="1"/>
            </p:cNvCxnSpPr>
            <p:nvPr/>
          </p:nvCxnSpPr>
          <p:spPr>
            <a:xfrm flipV="1">
              <a:off x="-3564904" y="3098867"/>
              <a:ext cx="3996444" cy="1003322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6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BE7386-DBFC-4067-9680-1F92C978BD9B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Bibliografia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r>
              <a:rPr lang="en-US" dirty="0"/>
              <a:t>“Physically Based Rendering: from Theory to Implementation”; Matt Pharr and Greg Humphreys; Morgan Kaufmann; 3</a:t>
            </a:r>
            <a:r>
              <a:rPr lang="en-US" baseline="30000" dirty="0"/>
              <a:t>rd</a:t>
            </a:r>
            <a:r>
              <a:rPr lang="en-US" dirty="0"/>
              <a:t> Edition; 2014</a:t>
            </a:r>
            <a:br>
              <a:rPr lang="en-US" dirty="0"/>
            </a:br>
            <a:r>
              <a:rPr lang="en-US" dirty="0"/>
              <a:t>(available at: http://www.pbr-book.org/)</a:t>
            </a:r>
            <a:endParaRPr lang="pt-PT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Acetatos</a:t>
            </a:r>
            <a:endParaRPr lang="en-GB" dirty="0"/>
          </a:p>
          <a:p>
            <a:pPr marL="0" indent="0" eaLnBrk="1" hangingPunct="1">
              <a:buNone/>
            </a:pPr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69207-1D2C-4201-814A-E9496F86A3E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Metodologia de Avaliação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dirty="0" err="1"/>
              <a:t>Projecto</a:t>
            </a:r>
            <a:r>
              <a:rPr lang="pt-PT" dirty="0"/>
              <a:t>: desenvolvimento de um </a:t>
            </a:r>
            <a:r>
              <a:rPr lang="pt-PT" dirty="0" err="1"/>
              <a:t>Renderer</a:t>
            </a:r>
            <a:endParaRPr lang="pt-PT" dirty="0"/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Grupos de 3 elementos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3 momentos de avaliação: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março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abril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junho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B1668-EC86-4192-9BA0-4B12B4DEC93F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Cronograma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pt-PT" dirty="0"/>
              <a:t>Representação da Cena</a:t>
            </a:r>
          </a:p>
          <a:p>
            <a:pPr eaLnBrk="1" hangingPunct="1">
              <a:spcBef>
                <a:spcPct val="60000"/>
              </a:spcBef>
            </a:pPr>
            <a:r>
              <a:rPr lang="pt-PT" dirty="0"/>
              <a:t>Intersecção Raio Triângulo</a:t>
            </a:r>
          </a:p>
          <a:p>
            <a:pPr eaLnBrk="1" hangingPunct="1">
              <a:spcBef>
                <a:spcPct val="60000"/>
              </a:spcBef>
            </a:pPr>
            <a:r>
              <a:rPr lang="pt-PT" dirty="0"/>
              <a:t>Câmara (</a:t>
            </a:r>
            <a:r>
              <a:rPr lang="pt-PT" dirty="0" err="1"/>
              <a:t>perspectiva</a:t>
            </a:r>
            <a:r>
              <a:rPr lang="pt-PT" dirty="0"/>
              <a:t>)</a:t>
            </a:r>
          </a:p>
          <a:p>
            <a:pPr eaLnBrk="1" hangingPunct="1">
              <a:spcBef>
                <a:spcPct val="60000"/>
              </a:spcBef>
            </a:pPr>
            <a:r>
              <a:rPr lang="pt-PT" dirty="0"/>
              <a:t>Raios primários</a:t>
            </a:r>
            <a:endParaRPr lang="en-GB" dirty="0"/>
          </a:p>
          <a:p>
            <a:pPr eaLnBrk="1" hangingPunct="1">
              <a:spcBef>
                <a:spcPct val="60000"/>
              </a:spcBef>
            </a:pPr>
            <a:r>
              <a:rPr lang="pt-PT" dirty="0"/>
              <a:t>Iluminação </a:t>
            </a:r>
            <a:r>
              <a:rPr lang="pt-PT" dirty="0" err="1"/>
              <a:t>Directa</a:t>
            </a:r>
            <a:endParaRPr lang="pt-PT" dirty="0"/>
          </a:p>
          <a:p>
            <a:pPr eaLnBrk="1" hangingPunct="1">
              <a:spcBef>
                <a:spcPct val="60000"/>
              </a:spcBef>
            </a:pPr>
            <a:r>
              <a:rPr lang="pt-PT" dirty="0"/>
              <a:t>Iluminação </a:t>
            </a:r>
            <a:r>
              <a:rPr lang="pt-PT" dirty="0" err="1"/>
              <a:t>Indirecta</a:t>
            </a:r>
            <a:endParaRPr lang="pt-PT" dirty="0"/>
          </a:p>
          <a:p>
            <a:pPr eaLnBrk="1" hangingPunct="1">
              <a:spcBef>
                <a:spcPct val="60000"/>
              </a:spcBef>
            </a:pPr>
            <a:r>
              <a:rPr lang="pt-PT" dirty="0"/>
              <a:t>Monte Carlo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1394</TotalTime>
  <Words>172</Words>
  <Application>Microsoft Macintosh PowerPoint</Application>
  <PresentationFormat>Apresentação no Ecrã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Verdana</vt:lpstr>
      <vt:lpstr>mcgav</vt:lpstr>
      <vt:lpstr>Visualização e Iluminação</vt:lpstr>
      <vt:lpstr>Objecto</vt:lpstr>
      <vt:lpstr>Galeria</vt:lpstr>
      <vt:lpstr>Galeria</vt:lpstr>
      <vt:lpstr>Bibliografia</vt:lpstr>
      <vt:lpstr>Metodologia de Avaliação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130</cp:revision>
  <dcterms:created xsi:type="dcterms:W3CDTF">2015-02-16T15:35:08Z</dcterms:created>
  <dcterms:modified xsi:type="dcterms:W3CDTF">2023-02-14T17:14:08Z</dcterms:modified>
</cp:coreProperties>
</file>