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76" r:id="rId9"/>
    <p:sldId id="263" r:id="rId10"/>
    <p:sldId id="264" r:id="rId11"/>
    <p:sldId id="277" r:id="rId12"/>
    <p:sldId id="265" r:id="rId13"/>
    <p:sldId id="278" r:id="rId14"/>
    <p:sldId id="266" r:id="rId15"/>
    <p:sldId id="267" r:id="rId16"/>
    <p:sldId id="268" r:id="rId17"/>
    <p:sldId id="270" r:id="rId18"/>
    <p:sldId id="272" r:id="rId19"/>
    <p:sldId id="273" r:id="rId20"/>
    <p:sldId id="274" r:id="rId21"/>
    <p:sldId id="279" r:id="rId22"/>
    <p:sldId id="280" r:id="rId23"/>
    <p:sldId id="282" r:id="rId24"/>
    <p:sldId id="27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8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24/10/2024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770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2798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55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678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50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94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8742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013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168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647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303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24/10/2024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6193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Testing Microservices in .NET Core (Chapter 7)</a:t>
            </a:r>
          </a:p>
        </p:txBody>
      </p:sp>
      <p:sp>
        <p:nvSpPr>
          <p:cNvPr id="3" name="Subtitle 2"/>
          <p:cNvSpPr>
            <a:spLocks noGrp="1"/>
          </p:cNvSpPr>
          <p:nvPr>
            <p:ph type="subTitle" idx="1"/>
          </p:nvPr>
        </p:nvSpPr>
        <p:spPr/>
        <p:txBody>
          <a:bodyPr>
            <a:normAutofit fontScale="92500" lnSpcReduction="10000"/>
          </a:bodyPr>
          <a:lstStyle/>
          <a:p>
            <a:r>
              <a:rPr lang="el-GR" dirty="0" err="1"/>
              <a:t>Διαβαστής</a:t>
            </a:r>
            <a:r>
              <a:rPr lang="el-GR" dirty="0"/>
              <a:t> Βασίλειος (ΜΠΣΠ2309)</a:t>
            </a:r>
          </a:p>
          <a:p>
            <a:r>
              <a:rPr lang="el-GR" dirty="0"/>
              <a:t>Παπακώστας Παναγιώτης (ΜΠΣΠ2330)</a:t>
            </a:r>
          </a:p>
          <a:p>
            <a:r>
              <a:rPr lang="el-GR" dirty="0"/>
              <a:t>Σαραντίδης Λυκούργος (ΜΠΣΠ2340)</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 HTTP Protocol</a:t>
            </a:r>
          </a:p>
        </p:txBody>
      </p:sp>
      <p:sp>
        <p:nvSpPr>
          <p:cNvPr id="3" name="Content Placeholder 2"/>
          <p:cNvSpPr>
            <a:spLocks noGrp="1"/>
          </p:cNvSpPr>
          <p:nvPr>
            <p:ph idx="1"/>
          </p:nvPr>
        </p:nvSpPr>
        <p:spPr/>
        <p:txBody>
          <a:bodyPr>
            <a:normAutofit lnSpcReduction="10000"/>
          </a:bodyPr>
          <a:lstStyle/>
          <a:p>
            <a:r>
              <a:rPr lang="en-US" dirty="0"/>
              <a:t>Contract-Testing solution contains two microservice projects (</a:t>
            </a:r>
            <a:r>
              <a:rPr lang="en-US" dirty="0" err="1"/>
              <a:t>OrderSvc</a:t>
            </a:r>
            <a:r>
              <a:rPr lang="en-US" dirty="0"/>
              <a:t>-Consumer and </a:t>
            </a:r>
            <a:r>
              <a:rPr lang="en-US" dirty="0" err="1"/>
              <a:t>DiscountSvc</a:t>
            </a:r>
            <a:r>
              <a:rPr lang="en-US" dirty="0"/>
              <a:t>-Provider) and their appropriate test projects.</a:t>
            </a:r>
          </a:p>
          <a:p>
            <a:r>
              <a:rPr lang="en-US" dirty="0" err="1"/>
              <a:t>ConsumerTests</a:t>
            </a:r>
            <a:r>
              <a:rPr lang="en-US" dirty="0"/>
              <a:t> contains the following:</a:t>
            </a:r>
          </a:p>
          <a:p>
            <a:r>
              <a:rPr lang="en-US" dirty="0" err="1"/>
              <a:t>DiscountSvcMock</a:t>
            </a:r>
            <a:r>
              <a:rPr lang="en-US" dirty="0"/>
              <a:t>: a mock service which will be called from the test, instead of calling the real service</a:t>
            </a:r>
          </a:p>
          <a:p>
            <a:r>
              <a:rPr lang="en-US" dirty="0" err="1"/>
              <a:t>DiscountSvcTests</a:t>
            </a:r>
            <a:r>
              <a:rPr lang="en-US" dirty="0"/>
              <a:t>: a test that is reliant on the mock service. Because of the mock service, there is no need to run the service itself. Running the test will leverage Pact Net and the mock microservice, and will generate the contract file (see example).</a:t>
            </a:r>
          </a:p>
          <a:p>
            <a:r>
              <a:rPr lang="en-US" dirty="0" err="1"/>
              <a:t>ProviderTests</a:t>
            </a:r>
            <a:r>
              <a:rPr lang="en-US" dirty="0"/>
              <a:t> uses the information from the generated contract file (see example) to call the Discount microservice and confirm that the contract has not broken.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Microservice 1: Consumer Overview</a:t>
            </a:r>
          </a:p>
        </p:txBody>
      </p:sp>
      <p:sp>
        <p:nvSpPr>
          <p:cNvPr id="3" name="Content Placeholder 2"/>
          <p:cNvSpPr>
            <a:spLocks noGrp="1"/>
          </p:cNvSpPr>
          <p:nvPr>
            <p:ph idx="1"/>
          </p:nvPr>
        </p:nvSpPr>
        <p:spPr/>
        <p:txBody>
          <a:bodyPr/>
          <a:lstStyle/>
          <a:p>
            <a:r>
              <a:rPr dirty="0"/>
              <a:t>The </a:t>
            </a:r>
            <a:r>
              <a:rPr lang="en-US" dirty="0" err="1"/>
              <a:t>OrderSvc</a:t>
            </a:r>
            <a:r>
              <a:rPr lang="en-US" dirty="0"/>
              <a:t>-Consumer</a:t>
            </a:r>
            <a:r>
              <a:rPr dirty="0"/>
              <a:t> service sends requests and expects specific responses from the Provider.</a:t>
            </a:r>
          </a:p>
        </p:txBody>
      </p:sp>
    </p:spTree>
    <p:extLst>
      <p:ext uri="{BB962C8B-B14F-4D97-AF65-F5344CB8AC3E}">
        <p14:creationId xmlns:p14="http://schemas.microsoft.com/office/powerpoint/2010/main" val="3415967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Microservice 2: Provider Overview</a:t>
            </a:r>
          </a:p>
        </p:txBody>
      </p:sp>
      <p:sp>
        <p:nvSpPr>
          <p:cNvPr id="3" name="Content Placeholder 2"/>
          <p:cNvSpPr>
            <a:spLocks noGrp="1"/>
          </p:cNvSpPr>
          <p:nvPr>
            <p:ph idx="1"/>
          </p:nvPr>
        </p:nvSpPr>
        <p:spPr/>
        <p:txBody>
          <a:bodyPr/>
          <a:lstStyle/>
          <a:p>
            <a:r>
              <a:rPr dirty="0"/>
              <a:t>The </a:t>
            </a:r>
            <a:r>
              <a:rPr lang="en-US" dirty="0" err="1"/>
              <a:t>DiscountSvc</a:t>
            </a:r>
            <a:r>
              <a:rPr lang="en-US" dirty="0"/>
              <a:t>-Provider</a:t>
            </a:r>
            <a:r>
              <a:rPr dirty="0"/>
              <a:t> must adhere to the contracts defined by its consumers, ensuring compatibility.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Through Message Queues</a:t>
            </a:r>
          </a:p>
        </p:txBody>
      </p:sp>
      <p:sp>
        <p:nvSpPr>
          <p:cNvPr id="3" name="Content Placeholder 2"/>
          <p:cNvSpPr>
            <a:spLocks noGrp="1"/>
          </p:cNvSpPr>
          <p:nvPr>
            <p:ph idx="1"/>
          </p:nvPr>
        </p:nvSpPr>
        <p:spPr/>
        <p:txBody>
          <a:bodyPr/>
          <a:lstStyle/>
          <a:p>
            <a:r>
              <a:rPr lang="en-US" dirty="0" err="1"/>
              <a:t>MessageMicroservices</a:t>
            </a:r>
            <a:r>
              <a:rPr lang="en-US" dirty="0"/>
              <a:t> solution contains two microservice projects (for details see here) and their appropriate test projects:</a:t>
            </a:r>
          </a:p>
          <a:p>
            <a:pPr>
              <a:buFont typeface="Wingdings" panose="05000000000000000000" pitchFamily="2" charset="2"/>
              <a:buChar char="q"/>
            </a:pPr>
            <a:r>
              <a:rPr lang="en-US" dirty="0" err="1"/>
              <a:t>ConsumerTests</a:t>
            </a:r>
            <a:endParaRPr lang="en-US" dirty="0"/>
          </a:p>
          <a:p>
            <a:pPr>
              <a:buFont typeface="Wingdings" panose="05000000000000000000" pitchFamily="2" charset="2"/>
              <a:buChar char="q"/>
            </a:pPr>
            <a:r>
              <a:rPr lang="en-US" dirty="0" err="1"/>
              <a:t>ProducerTests</a:t>
            </a:r>
            <a:endParaRPr lang="en-US" dirty="0"/>
          </a:p>
        </p:txBody>
      </p:sp>
    </p:spTree>
    <p:extLst>
      <p:ext uri="{BB962C8B-B14F-4D97-AF65-F5344CB8AC3E}">
        <p14:creationId xmlns:p14="http://schemas.microsoft.com/office/powerpoint/2010/main" val="318218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Creating the Pact Contract</a:t>
            </a:r>
          </a:p>
        </p:txBody>
      </p:sp>
      <p:sp>
        <p:nvSpPr>
          <p:cNvPr id="3" name="Content Placeholder 2"/>
          <p:cNvSpPr>
            <a:spLocks noGrp="1"/>
          </p:cNvSpPr>
          <p:nvPr>
            <p:ph idx="1"/>
          </p:nvPr>
        </p:nvSpPr>
        <p:spPr/>
        <p:txBody>
          <a:bodyPr/>
          <a:lstStyle/>
          <a:p>
            <a:r>
              <a:t>Define the expected interactions between the Consumer and Provider, including request and response formats.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Writing Consumer Pact Tests</a:t>
            </a:r>
          </a:p>
        </p:txBody>
      </p:sp>
      <p:sp>
        <p:nvSpPr>
          <p:cNvPr id="3" name="Content Placeholder 2"/>
          <p:cNvSpPr>
            <a:spLocks noGrp="1"/>
          </p:cNvSpPr>
          <p:nvPr>
            <p:ph idx="1"/>
          </p:nvPr>
        </p:nvSpPr>
        <p:spPr/>
        <p:txBody>
          <a:bodyPr/>
          <a:lstStyle/>
          <a:p>
            <a:r>
              <a:t>Use Pact to define and test the interactions from the Consumer's perspective.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Writing Provider Verification Tests</a:t>
            </a:r>
          </a:p>
        </p:txBody>
      </p:sp>
      <p:sp>
        <p:nvSpPr>
          <p:cNvPr id="3" name="Content Placeholder 2"/>
          <p:cNvSpPr>
            <a:spLocks noGrp="1"/>
          </p:cNvSpPr>
          <p:nvPr>
            <p:ph idx="1"/>
          </p:nvPr>
        </p:nvSpPr>
        <p:spPr/>
        <p:txBody>
          <a:bodyPr/>
          <a:lstStyle/>
          <a:p>
            <a:r>
              <a:t>Ensure that the Provider can meet the contract specified by the Consumer.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Mocking and Stubbing in Tests</a:t>
            </a:r>
          </a:p>
        </p:txBody>
      </p:sp>
      <p:sp>
        <p:nvSpPr>
          <p:cNvPr id="3" name="Content Placeholder 2"/>
          <p:cNvSpPr>
            <a:spLocks noGrp="1"/>
          </p:cNvSpPr>
          <p:nvPr>
            <p:ph idx="1"/>
          </p:nvPr>
        </p:nvSpPr>
        <p:spPr/>
        <p:txBody>
          <a:bodyPr/>
          <a:lstStyle/>
          <a:p>
            <a:r>
              <a:t>Simulate the behavior of services during testing by mocking dependencies.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Pact Broker: Managing Contracts</a:t>
            </a:r>
          </a:p>
        </p:txBody>
      </p:sp>
      <p:sp>
        <p:nvSpPr>
          <p:cNvPr id="3" name="Content Placeholder 2"/>
          <p:cNvSpPr>
            <a:spLocks noGrp="1"/>
          </p:cNvSpPr>
          <p:nvPr>
            <p:ph idx="1"/>
          </p:nvPr>
        </p:nvSpPr>
        <p:spPr/>
        <p:txBody>
          <a:bodyPr/>
          <a:lstStyle/>
          <a:p>
            <a:r>
              <a:t>The Pact Broker stores and manages contracts, ensuring that all services are up to date.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of Contract Testing</a:t>
            </a:r>
          </a:p>
        </p:txBody>
      </p:sp>
      <p:sp>
        <p:nvSpPr>
          <p:cNvPr id="3" name="Content Placeholder 2"/>
          <p:cNvSpPr>
            <a:spLocks noGrp="1"/>
          </p:cNvSpPr>
          <p:nvPr>
            <p:ph idx="1"/>
          </p:nvPr>
        </p:nvSpPr>
        <p:spPr/>
        <p:txBody>
          <a:bodyPr/>
          <a:lstStyle/>
          <a:p>
            <a:r>
              <a:t>Contract testing catches breaking changes early, improving collaboration and reliability.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r>
              <a:rPr dirty="0"/>
              <a:t>- Introduction</a:t>
            </a:r>
          </a:p>
          <a:p>
            <a:r>
              <a:rPr dirty="0"/>
              <a:t>- Why Contract Testing?</a:t>
            </a:r>
          </a:p>
          <a:p>
            <a:r>
              <a:rPr dirty="0"/>
              <a:t>- Overview of Pact</a:t>
            </a:r>
          </a:p>
          <a:p>
            <a:r>
              <a:rPr dirty="0"/>
              <a:t>- Writing Consumer &amp; Provider Tests</a:t>
            </a:r>
          </a:p>
          <a:p>
            <a:r>
              <a:rPr dirty="0"/>
              <a:t>- Pact Broker</a:t>
            </a:r>
          </a:p>
          <a:p>
            <a:r>
              <a:rPr dirty="0"/>
              <a:t>- </a:t>
            </a:r>
            <a:r>
              <a:rPr lang="en-US" dirty="0"/>
              <a:t>Pact Example Contract</a:t>
            </a:r>
          </a:p>
          <a:p>
            <a:r>
              <a:rPr lang="en-US" dirty="0"/>
              <a:t>- </a:t>
            </a:r>
            <a:r>
              <a:rPr lang="en-US" sz="1800" kern="1200" dirty="0">
                <a:solidFill>
                  <a:srgbClr val="000000"/>
                </a:solidFill>
                <a:effectLst/>
                <a:latin typeface="Tw Cen MT" panose="020B0602020104020603" pitchFamily="34" charset="0"/>
                <a:ea typeface="+mn-ea"/>
                <a:cs typeface="+mn-cs"/>
              </a:rPr>
              <a:t>Configuration &amp; Setup</a:t>
            </a:r>
            <a:endParaRPr dirty="0"/>
          </a:p>
          <a:p>
            <a:r>
              <a:rPr dirty="0"/>
              <a:t>-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PACT </a:t>
            </a:r>
            <a:r>
              <a:rPr dirty="0"/>
              <a:t>Example</a:t>
            </a:r>
            <a:r>
              <a:rPr lang="en-US" dirty="0"/>
              <a:t> Contract (1/2)</a:t>
            </a:r>
            <a:endParaRPr dirty="0"/>
          </a:p>
        </p:txBody>
      </p:sp>
      <p:sp>
        <p:nvSpPr>
          <p:cNvPr id="3" name="Content Placeholder 2"/>
          <p:cNvSpPr>
            <a:spLocks noGrp="1"/>
          </p:cNvSpPr>
          <p:nvPr>
            <p:ph idx="1"/>
          </p:nvPr>
        </p:nvSpPr>
        <p:spPr/>
        <p:txBody>
          <a:bodyPr/>
          <a:lstStyle/>
          <a:p>
            <a:r>
              <a:rPr lang="en-US" dirty="0"/>
              <a:t>Running the test will leverage Pact Net and the mock microservice, and will generate the contract file.</a:t>
            </a:r>
          </a:p>
          <a:p>
            <a:endParaRPr lang="en-US" dirty="0"/>
          </a:p>
        </p:txBody>
      </p:sp>
      <p:pic>
        <p:nvPicPr>
          <p:cNvPr id="5" name="Picture 4">
            <a:extLst>
              <a:ext uri="{FF2B5EF4-FFF2-40B4-BE49-F238E27FC236}">
                <a16:creationId xmlns:a16="http://schemas.microsoft.com/office/drawing/2014/main" id="{84592FFF-2185-C2C7-C90A-C5C2494CE72C}"/>
              </a:ext>
            </a:extLst>
          </p:cNvPr>
          <p:cNvPicPr>
            <a:picLocks noChangeAspect="1"/>
          </p:cNvPicPr>
          <p:nvPr/>
        </p:nvPicPr>
        <p:blipFill>
          <a:blip r:embed="rId2"/>
          <a:stretch>
            <a:fillRect/>
          </a:stretch>
        </p:blipFill>
        <p:spPr>
          <a:xfrm>
            <a:off x="2085975" y="3049905"/>
            <a:ext cx="4972050" cy="24955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PACT </a:t>
            </a:r>
            <a:r>
              <a:rPr dirty="0"/>
              <a:t>Example</a:t>
            </a:r>
            <a:r>
              <a:rPr lang="en-US" dirty="0"/>
              <a:t> Contract (2/2)</a:t>
            </a:r>
            <a:endParaRPr dirty="0"/>
          </a:p>
        </p:txBody>
      </p:sp>
      <p:pic>
        <p:nvPicPr>
          <p:cNvPr id="6" name="Content Placeholder 5">
            <a:extLst>
              <a:ext uri="{FF2B5EF4-FFF2-40B4-BE49-F238E27FC236}">
                <a16:creationId xmlns:a16="http://schemas.microsoft.com/office/drawing/2014/main" id="{F621355F-AC86-63C5-057C-49484D68CAC6}"/>
              </a:ext>
            </a:extLst>
          </p:cNvPr>
          <p:cNvPicPr>
            <a:picLocks noGrp="1" noChangeAspect="1"/>
          </p:cNvPicPr>
          <p:nvPr>
            <p:ph idx="1"/>
          </p:nvPr>
        </p:nvPicPr>
        <p:blipFill>
          <a:blip r:embed="rId2"/>
          <a:stretch>
            <a:fillRect/>
          </a:stretch>
        </p:blipFill>
        <p:spPr>
          <a:xfrm>
            <a:off x="1936750" y="2290762"/>
            <a:ext cx="4953000" cy="2276475"/>
          </a:xfrm>
        </p:spPr>
      </p:pic>
    </p:spTree>
    <p:extLst>
      <p:ext uri="{BB962C8B-B14F-4D97-AF65-F5344CB8AC3E}">
        <p14:creationId xmlns:p14="http://schemas.microsoft.com/office/powerpoint/2010/main" val="649366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&amp; Setup (1/2)</a:t>
            </a:r>
            <a:endParaRPr dirty="0"/>
          </a:p>
        </p:txBody>
      </p:sp>
      <p:pic>
        <p:nvPicPr>
          <p:cNvPr id="6" name="Content Placeholder 5">
            <a:extLst>
              <a:ext uri="{FF2B5EF4-FFF2-40B4-BE49-F238E27FC236}">
                <a16:creationId xmlns:a16="http://schemas.microsoft.com/office/drawing/2014/main" id="{133C6DCF-428A-2CBB-3ABC-6C2F37832422}"/>
              </a:ext>
            </a:extLst>
          </p:cNvPr>
          <p:cNvPicPr>
            <a:picLocks noGrp="1" noChangeAspect="1"/>
          </p:cNvPicPr>
          <p:nvPr>
            <p:ph idx="1"/>
          </p:nvPr>
        </p:nvPicPr>
        <p:blipFill>
          <a:blip r:embed="rId2"/>
          <a:stretch>
            <a:fillRect/>
          </a:stretch>
        </p:blipFill>
        <p:spPr>
          <a:xfrm>
            <a:off x="1496023" y="2084832"/>
            <a:ext cx="5834200" cy="4022725"/>
          </a:xfrm>
        </p:spPr>
      </p:pic>
    </p:spTree>
    <p:extLst>
      <p:ext uri="{BB962C8B-B14F-4D97-AF65-F5344CB8AC3E}">
        <p14:creationId xmlns:p14="http://schemas.microsoft.com/office/powerpoint/2010/main" val="35578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&amp; Setup (1/2)</a:t>
            </a:r>
            <a:endParaRPr dirty="0"/>
          </a:p>
        </p:txBody>
      </p:sp>
      <p:pic>
        <p:nvPicPr>
          <p:cNvPr id="7" name="Content Placeholder 6">
            <a:extLst>
              <a:ext uri="{FF2B5EF4-FFF2-40B4-BE49-F238E27FC236}">
                <a16:creationId xmlns:a16="http://schemas.microsoft.com/office/drawing/2014/main" id="{91BF7604-B638-C865-B937-41E238AEF5AF}"/>
              </a:ext>
            </a:extLst>
          </p:cNvPr>
          <p:cNvPicPr>
            <a:picLocks noGrp="1" noChangeAspect="1"/>
          </p:cNvPicPr>
          <p:nvPr>
            <p:ph idx="1"/>
          </p:nvPr>
        </p:nvPicPr>
        <p:blipFill>
          <a:blip r:embed="rId2"/>
          <a:stretch>
            <a:fillRect/>
          </a:stretch>
        </p:blipFill>
        <p:spPr>
          <a:xfrm>
            <a:off x="927100" y="2084832"/>
            <a:ext cx="7289800" cy="3680135"/>
          </a:xfrm>
        </p:spPr>
      </p:pic>
    </p:spTree>
    <p:extLst>
      <p:ext uri="{BB962C8B-B14F-4D97-AF65-F5344CB8AC3E}">
        <p14:creationId xmlns:p14="http://schemas.microsoft.com/office/powerpoint/2010/main" val="2929222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Contract testing ensures reliable communication between microservices, reducing integration issues.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Introduction to Microservice Testing</a:t>
            </a:r>
          </a:p>
        </p:txBody>
      </p:sp>
      <p:sp>
        <p:nvSpPr>
          <p:cNvPr id="3" name="Content Placeholder 2"/>
          <p:cNvSpPr>
            <a:spLocks noGrp="1"/>
          </p:cNvSpPr>
          <p:nvPr>
            <p:ph idx="1"/>
          </p:nvPr>
        </p:nvSpPr>
        <p:spPr/>
        <p:txBody>
          <a:bodyPr/>
          <a:lstStyle/>
          <a:p>
            <a:r>
              <a:rPr dirty="0"/>
              <a:t>Testing microservices requires ensuring they communicate correctly, especially in distributed systems.</a:t>
            </a:r>
            <a:endParaRPr lang="en-US" dirty="0"/>
          </a:p>
          <a:p>
            <a:r>
              <a:rPr lang="en-US" dirty="0"/>
              <a:t>Focuses on contract testing between microservices using Pact Net framework. The consumer-driven contract testing approach ensures that both services can work together by adhering to predefined communication rules. Communication between microservices is achieved either over HTTP protocol, using REST APIs, or through message queues.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Importance of Contract Testing</a:t>
            </a:r>
          </a:p>
        </p:txBody>
      </p:sp>
      <p:sp>
        <p:nvSpPr>
          <p:cNvPr id="3" name="Content Placeholder 2"/>
          <p:cNvSpPr>
            <a:spLocks noGrp="1"/>
          </p:cNvSpPr>
          <p:nvPr>
            <p:ph idx="1"/>
          </p:nvPr>
        </p:nvSpPr>
        <p:spPr/>
        <p:txBody>
          <a:bodyPr/>
          <a:lstStyle/>
          <a:p>
            <a:r>
              <a:rPr dirty="0"/>
              <a:t>Contract testing ensures that services adhere to agreed-upon communication rules and avoid breaking changes.</a:t>
            </a:r>
            <a:endParaRPr lang="en-US" dirty="0"/>
          </a:p>
          <a:p>
            <a:endParaRPr dirty="0"/>
          </a:p>
        </p:txBody>
      </p:sp>
      <p:pic>
        <p:nvPicPr>
          <p:cNvPr id="5" name="Picture 4">
            <a:extLst>
              <a:ext uri="{FF2B5EF4-FFF2-40B4-BE49-F238E27FC236}">
                <a16:creationId xmlns:a16="http://schemas.microsoft.com/office/drawing/2014/main" id="{1F0F3A5D-9A8C-208E-0E97-F75396D89D16}"/>
              </a:ext>
            </a:extLst>
          </p:cNvPr>
          <p:cNvPicPr>
            <a:picLocks noChangeAspect="1"/>
          </p:cNvPicPr>
          <p:nvPr/>
        </p:nvPicPr>
        <p:blipFill>
          <a:blip r:embed="rId2"/>
          <a:stretch>
            <a:fillRect/>
          </a:stretch>
        </p:blipFill>
        <p:spPr>
          <a:xfrm>
            <a:off x="2908173" y="3011805"/>
            <a:ext cx="3009900" cy="2571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 of Pact</a:t>
            </a:r>
          </a:p>
        </p:txBody>
      </p:sp>
      <p:sp>
        <p:nvSpPr>
          <p:cNvPr id="3" name="Content Placeholder 2"/>
          <p:cNvSpPr>
            <a:spLocks noGrp="1"/>
          </p:cNvSpPr>
          <p:nvPr>
            <p:ph idx="1"/>
          </p:nvPr>
        </p:nvSpPr>
        <p:spPr/>
        <p:txBody>
          <a:bodyPr/>
          <a:lstStyle/>
          <a:p>
            <a:r>
              <a:t>Pact is a consumer-driven contract testing tool that verifies interactions between services.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Overview of xUnit Testing Framework</a:t>
            </a:r>
          </a:p>
        </p:txBody>
      </p:sp>
      <p:sp>
        <p:nvSpPr>
          <p:cNvPr id="3" name="Content Placeholder 2"/>
          <p:cNvSpPr>
            <a:spLocks noGrp="1"/>
          </p:cNvSpPr>
          <p:nvPr>
            <p:ph idx="1"/>
          </p:nvPr>
        </p:nvSpPr>
        <p:spPr/>
        <p:txBody>
          <a:bodyPr/>
          <a:lstStyle/>
          <a:p>
            <a:r>
              <a:t>xUnit is a popular unit testing framework for .NET, used to write and run tests.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Consumer-Driven Contract Testing</a:t>
            </a:r>
            <a:r>
              <a:rPr lang="en-US" dirty="0"/>
              <a:t> (1/2)</a:t>
            </a:r>
            <a:endParaRPr dirty="0"/>
          </a:p>
        </p:txBody>
      </p:sp>
      <p:sp>
        <p:nvSpPr>
          <p:cNvPr id="3" name="Content Placeholder 2"/>
          <p:cNvSpPr>
            <a:spLocks noGrp="1"/>
          </p:cNvSpPr>
          <p:nvPr>
            <p:ph idx="1"/>
          </p:nvPr>
        </p:nvSpPr>
        <p:spPr/>
        <p:txBody>
          <a:bodyPr/>
          <a:lstStyle/>
          <a:p>
            <a:r>
              <a:rPr dirty="0"/>
              <a:t>Consumers define the contract, and the provider is responsible for meeting it. Pact verifies that both sides comply.</a:t>
            </a:r>
            <a:endParaRPr lang="en-US" dirty="0"/>
          </a:p>
          <a:p>
            <a:r>
              <a:rPr lang="en-US" dirty="0"/>
              <a:t>Microservices receive a payload of data by either an API call or messaging. Either way, the data needs to be in the expected format. This format is the contract. Contract testing is about verifying that calls from components to microservice are communicating with the agreed-upon data format.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Consumer-Driven Contract Testing</a:t>
            </a:r>
            <a:r>
              <a:rPr lang="en-US" dirty="0"/>
              <a:t> (2/2)</a:t>
            </a:r>
            <a:endParaRPr dirty="0"/>
          </a:p>
        </p:txBody>
      </p:sp>
      <p:sp>
        <p:nvSpPr>
          <p:cNvPr id="3" name="Content Placeholder 2"/>
          <p:cNvSpPr>
            <a:spLocks noGrp="1"/>
          </p:cNvSpPr>
          <p:nvPr>
            <p:ph idx="1"/>
          </p:nvPr>
        </p:nvSpPr>
        <p:spPr/>
        <p:txBody>
          <a:bodyPr/>
          <a:lstStyle/>
          <a:p>
            <a:r>
              <a:rPr lang="en-US" dirty="0"/>
              <a:t>Each microservice plays a part in the architecture. Therefore, it must be known as early as possible the format of the data. Of course, requirements change, and so must the code, data format, tests, and any mocks/stubs. During development, it can be malleable as needed to fulfill the business requirements. If there are changes to the contract of a microservice already in production, you will handle the change by versioning the API or the contract itself.</a:t>
            </a:r>
            <a:endParaRPr dirty="0"/>
          </a:p>
        </p:txBody>
      </p:sp>
    </p:spTree>
    <p:extLst>
      <p:ext uri="{BB962C8B-B14F-4D97-AF65-F5344CB8AC3E}">
        <p14:creationId xmlns:p14="http://schemas.microsoft.com/office/powerpoint/2010/main" val="3822103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Pact Workflow: Consumer and Provider</a:t>
            </a:r>
          </a:p>
        </p:txBody>
      </p:sp>
      <p:sp>
        <p:nvSpPr>
          <p:cNvPr id="3" name="Content Placeholder 2"/>
          <p:cNvSpPr>
            <a:spLocks noGrp="1"/>
          </p:cNvSpPr>
          <p:nvPr>
            <p:ph idx="1"/>
          </p:nvPr>
        </p:nvSpPr>
        <p:spPr/>
        <p:txBody>
          <a:bodyPr/>
          <a:lstStyle/>
          <a:p>
            <a:r>
              <a:t>The consumer creates a pact, the provider verifies the contract, and both services ensure compliance.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2794</TotalTime>
  <Words>726</Words>
  <Application>Microsoft Office PowerPoint</Application>
  <PresentationFormat>On-screen Show (4:3)</PresentationFormat>
  <Paragraphs>62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Tw Cen MT</vt:lpstr>
      <vt:lpstr>Tw Cen MT Condensed</vt:lpstr>
      <vt:lpstr>Wingdings</vt:lpstr>
      <vt:lpstr>Wingdings 3</vt:lpstr>
      <vt:lpstr>Integral</vt:lpstr>
      <vt:lpstr>Testing Microservices in .NET Core (Chapter 7)</vt:lpstr>
      <vt:lpstr>Agenda</vt:lpstr>
      <vt:lpstr>Introduction to Microservice Testing</vt:lpstr>
      <vt:lpstr>Importance of Contract Testing</vt:lpstr>
      <vt:lpstr>Overview of Pact</vt:lpstr>
      <vt:lpstr>Overview of xUnit Testing Framework</vt:lpstr>
      <vt:lpstr>Consumer-Driven Contract Testing (1/2)</vt:lpstr>
      <vt:lpstr>Consumer-Driven Contract Testing (2/2)</vt:lpstr>
      <vt:lpstr>Pact Workflow: Consumer and Provider</vt:lpstr>
      <vt:lpstr>Over HTTP Protocol</vt:lpstr>
      <vt:lpstr>Microservice 1: Consumer Overview</vt:lpstr>
      <vt:lpstr>Microservice 2: Provider Overview</vt:lpstr>
      <vt:lpstr>Through Message Queues</vt:lpstr>
      <vt:lpstr>Creating the Pact Contract</vt:lpstr>
      <vt:lpstr>Writing Consumer Pact Tests</vt:lpstr>
      <vt:lpstr>Writing Provider Verification Tests</vt:lpstr>
      <vt:lpstr>Mocking and Stubbing in Tests</vt:lpstr>
      <vt:lpstr>Pact Broker: Managing Contracts</vt:lpstr>
      <vt:lpstr>Benefits of Contract Testing</vt:lpstr>
      <vt:lpstr>PACT Example Contract (1/2)</vt:lpstr>
      <vt:lpstr>PACT Example Contract (2/2)</vt:lpstr>
      <vt:lpstr>Configuration &amp; Setup (1/2)</vt:lpstr>
      <vt:lpstr>Configuration &amp; Setup (1/2)</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Lykourgos S.</cp:lastModifiedBy>
  <cp:revision>7</cp:revision>
  <dcterms:created xsi:type="dcterms:W3CDTF">2013-01-27T09:14:16Z</dcterms:created>
  <dcterms:modified xsi:type="dcterms:W3CDTF">2024-10-26T16:23:10Z</dcterms:modified>
  <cp:category/>
</cp:coreProperties>
</file>