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0" r:id="rId3"/>
    <p:sldId id="277" r:id="rId4"/>
    <p:sldId id="282" r:id="rId5"/>
    <p:sldId id="278" r:id="rId6"/>
    <p:sldId id="262" r:id="rId7"/>
    <p:sldId id="264" r:id="rId8"/>
    <p:sldId id="275" r:id="rId9"/>
    <p:sldId id="272" r:id="rId10"/>
    <p:sldId id="279" r:id="rId11"/>
    <p:sldId id="280" r:id="rId12"/>
    <p:sldId id="269" r:id="rId13"/>
    <p:sldId id="283" r:id="rId14"/>
    <p:sldId id="281" r:id="rId15"/>
    <p:sldId id="285" r:id="rId16"/>
    <p:sldId id="286" r:id="rId17"/>
    <p:sldId id="28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AC1"/>
    <a:srgbClr val="3369D1"/>
    <a:srgbClr val="376ACB"/>
    <a:srgbClr val="2F5BA5"/>
    <a:srgbClr val="386B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7"/>
    <p:restoredTop sz="83735"/>
  </p:normalViewPr>
  <p:slideViewPr>
    <p:cSldViewPr snapToGrid="0" snapToObjects="1">
      <p:cViewPr varScale="1">
        <p:scale>
          <a:sx n="125" d="100"/>
          <a:sy n="125" d="100"/>
        </p:scale>
        <p:origin x="17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7FC10-E0EF-3C4B-8992-C7BBE8282FE5}" type="datetimeFigureOut">
              <a:rPr kumimoji="1" lang="zh-CN" altLang="en-US" smtClean="0"/>
              <a:t>2019/1/10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2E55C-70C2-B142-B33E-3342C1825644}" type="slidenum">
              <a:rPr kumimoji="1" lang="zh-CN" altLang="en-US" smtClean="0"/>
              <a:t>‹#›</a:t>
            </a:fld>
            <a:endParaRPr kumimoji="1" lang="zh-CN" altLang="en-US"/>
          </a:p>
        </p:txBody>
      </p:sp>
    </p:spTree>
    <p:extLst>
      <p:ext uri="{BB962C8B-B14F-4D97-AF65-F5344CB8AC3E}">
        <p14:creationId xmlns:p14="http://schemas.microsoft.com/office/powerpoint/2010/main" val="274362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随着区块链技术的不断完善，区块链上出现了无限的可能</a:t>
            </a:r>
          </a:p>
        </p:txBody>
      </p:sp>
      <p:sp>
        <p:nvSpPr>
          <p:cNvPr id="4" name="灯片编号占位符 3"/>
          <p:cNvSpPr>
            <a:spLocks noGrp="1"/>
          </p:cNvSpPr>
          <p:nvPr>
            <p:ph type="sldNum" sz="quarter" idx="5"/>
          </p:nvPr>
        </p:nvSpPr>
        <p:spPr/>
        <p:txBody>
          <a:bodyPr/>
          <a:lstStyle/>
          <a:p>
            <a:fld id="{AE52E55C-70C2-B142-B33E-3342C1825644}" type="slidenum">
              <a:rPr kumimoji="1" lang="zh-CN" altLang="en-US" smtClean="0"/>
              <a:t>6</a:t>
            </a:fld>
            <a:endParaRPr kumimoji="1" lang="zh-CN" altLang="en-US"/>
          </a:p>
        </p:txBody>
      </p:sp>
    </p:spTree>
    <p:extLst>
      <p:ext uri="{BB962C8B-B14F-4D97-AF65-F5344CB8AC3E}">
        <p14:creationId xmlns:p14="http://schemas.microsoft.com/office/powerpoint/2010/main" val="1156694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52E55C-70C2-B142-B33E-3342C1825644}" type="slidenum">
              <a:rPr kumimoji="1" lang="zh-CN" altLang="en-US" smtClean="0"/>
              <a:t>17</a:t>
            </a:fld>
            <a:endParaRPr kumimoji="1" lang="zh-CN" altLang="en-US"/>
          </a:p>
        </p:txBody>
      </p:sp>
    </p:spTree>
    <p:extLst>
      <p:ext uri="{BB962C8B-B14F-4D97-AF65-F5344CB8AC3E}">
        <p14:creationId xmlns:p14="http://schemas.microsoft.com/office/powerpoint/2010/main" val="259515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绞尽脑汁的想办法。一个实现目标要找出多种实现方案。</a:t>
            </a:r>
            <a:endParaRPr kumimoji="1" lang="en-US" altLang="zh-CN" dirty="0"/>
          </a:p>
          <a:p>
            <a:endParaRPr kumimoji="1" lang="en-US" altLang="zh-CN" dirty="0"/>
          </a:p>
          <a:p>
            <a:r>
              <a:rPr kumimoji="1" lang="zh-CN" altLang="en-US" dirty="0"/>
              <a:t>比如：有关时间的内容，在</a:t>
            </a:r>
            <a:r>
              <a:rPr kumimoji="1" lang="en-US" altLang="zh-CN" dirty="0"/>
              <a:t>solidity</a:t>
            </a:r>
            <a:r>
              <a:rPr kumimoji="1" lang="zh-CN" altLang="en-US" dirty="0"/>
              <a:t>语言中就是个大问题。</a:t>
            </a:r>
            <a:endParaRPr kumimoji="1" lang="en-US" altLang="zh-CN" dirty="0"/>
          </a:p>
          <a:p>
            <a:r>
              <a:rPr kumimoji="1" lang="zh-CN" altLang="en-US" dirty="0"/>
              <a:t>我们需要验证身份的有效时间，还需要随机生成字符串，这需要根据现在的时间计算</a:t>
            </a:r>
            <a:r>
              <a:rPr kumimoji="1" lang="en-US" altLang="zh-CN" dirty="0"/>
              <a:t>hash</a:t>
            </a:r>
            <a:r>
              <a:rPr kumimoji="1" lang="zh-CN" altLang="en-US" dirty="0"/>
              <a:t>。</a:t>
            </a:r>
            <a:endParaRPr kumimoji="1" lang="en-US" altLang="zh-CN" dirty="0"/>
          </a:p>
          <a:p>
            <a:endParaRPr kumimoji="1" lang="en-US" altLang="zh-CN" dirty="0"/>
          </a:p>
          <a:p>
            <a:r>
              <a:rPr kumimoji="1" lang="en-US" altLang="zh-CN" dirty="0"/>
              <a:t>Solidity</a:t>
            </a:r>
            <a:r>
              <a:rPr kumimoji="1" lang="zh-CN" altLang="en-US" dirty="0"/>
              <a:t>里面有时间机制，但十分不可靠（依靠读取用户地址的时间来判断</a:t>
            </a:r>
            <a:r>
              <a:rPr kumimoji="1" lang="en-US" altLang="zh-CN" dirty="0"/>
              <a:t>now</a:t>
            </a:r>
            <a:r>
              <a:rPr kumimoji="1" lang="zh-CN" altLang="en-US" dirty="0"/>
              <a:t>），这样给攻击者提供了很诱人的漏洞。为此我们在代码中重新实现了一个我们自己维护的时间机制。</a:t>
            </a:r>
          </a:p>
        </p:txBody>
      </p:sp>
      <p:sp>
        <p:nvSpPr>
          <p:cNvPr id="4" name="灯片编号占位符 3"/>
          <p:cNvSpPr>
            <a:spLocks noGrp="1"/>
          </p:cNvSpPr>
          <p:nvPr>
            <p:ph type="sldNum" sz="quarter" idx="5"/>
          </p:nvPr>
        </p:nvSpPr>
        <p:spPr/>
        <p:txBody>
          <a:bodyPr/>
          <a:lstStyle/>
          <a:p>
            <a:fld id="{BF27DF1E-D3CA-6F49-805C-3AD2A8FEE205}" type="slidenum">
              <a:rPr kumimoji="1" lang="zh-CN" altLang="en-US" smtClean="0"/>
              <a:t>8</a:t>
            </a:fld>
            <a:endParaRPr kumimoji="1" lang="zh-CN" altLang="en-US"/>
          </a:p>
        </p:txBody>
      </p:sp>
    </p:spTree>
    <p:extLst>
      <p:ext uri="{BB962C8B-B14F-4D97-AF65-F5344CB8AC3E}">
        <p14:creationId xmlns:p14="http://schemas.microsoft.com/office/powerpoint/2010/main" val="9644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一个新的领域，全网没有开源的参考项目和对标项目，完全靠自己摸索。</a:t>
            </a:r>
            <a:endParaRPr kumimoji="1" lang="en-US" altLang="zh-CN" dirty="0"/>
          </a:p>
          <a:p>
            <a:r>
              <a:rPr kumimoji="1" lang="zh-CN" altLang="en-US" dirty="0"/>
              <a:t>应该说是我们做了很多工作，不仅仅体现在实现和代码行数上。</a:t>
            </a:r>
          </a:p>
        </p:txBody>
      </p:sp>
      <p:sp>
        <p:nvSpPr>
          <p:cNvPr id="4" name="灯片编号占位符 3"/>
          <p:cNvSpPr>
            <a:spLocks noGrp="1"/>
          </p:cNvSpPr>
          <p:nvPr>
            <p:ph type="sldNum" sz="quarter" idx="5"/>
          </p:nvPr>
        </p:nvSpPr>
        <p:spPr/>
        <p:txBody>
          <a:bodyPr/>
          <a:lstStyle/>
          <a:p>
            <a:fld id="{AE52E55C-70C2-B142-B33E-3342C1825644}" type="slidenum">
              <a:rPr kumimoji="1" lang="zh-CN" altLang="en-US" smtClean="0"/>
              <a:t>10</a:t>
            </a:fld>
            <a:endParaRPr kumimoji="1" lang="zh-CN" altLang="en-US"/>
          </a:p>
        </p:txBody>
      </p:sp>
    </p:spTree>
    <p:extLst>
      <p:ext uri="{BB962C8B-B14F-4D97-AF65-F5344CB8AC3E}">
        <p14:creationId xmlns:p14="http://schemas.microsoft.com/office/powerpoint/2010/main" val="67085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一个新的领域，全网没有开源的参考项目和对标项目，完全靠自己摸索。</a:t>
            </a:r>
            <a:endParaRPr kumimoji="1" lang="en-US" altLang="zh-CN" dirty="0"/>
          </a:p>
          <a:p>
            <a:r>
              <a:rPr kumimoji="1" lang="zh-CN" altLang="en-US" dirty="0"/>
              <a:t>应该说是我们做了很多工作，不仅仅体现在实现和代码行数上。</a:t>
            </a:r>
          </a:p>
        </p:txBody>
      </p:sp>
      <p:sp>
        <p:nvSpPr>
          <p:cNvPr id="4" name="灯片编号占位符 3"/>
          <p:cNvSpPr>
            <a:spLocks noGrp="1"/>
          </p:cNvSpPr>
          <p:nvPr>
            <p:ph type="sldNum" sz="quarter" idx="5"/>
          </p:nvPr>
        </p:nvSpPr>
        <p:spPr/>
        <p:txBody>
          <a:bodyPr/>
          <a:lstStyle/>
          <a:p>
            <a:fld id="{AE52E55C-70C2-B142-B33E-3342C1825644}" type="slidenum">
              <a:rPr kumimoji="1" lang="zh-CN" altLang="en-US" smtClean="0"/>
              <a:t>11</a:t>
            </a:fld>
            <a:endParaRPr kumimoji="1" lang="zh-CN" altLang="en-US"/>
          </a:p>
        </p:txBody>
      </p:sp>
    </p:spTree>
    <p:extLst>
      <p:ext uri="{BB962C8B-B14F-4D97-AF65-F5344CB8AC3E}">
        <p14:creationId xmlns:p14="http://schemas.microsoft.com/office/powerpoint/2010/main" val="2779370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我们对我们的平台做了性能评估和性能对比</a:t>
            </a:r>
          </a:p>
        </p:txBody>
      </p:sp>
      <p:sp>
        <p:nvSpPr>
          <p:cNvPr id="4" name="灯片编号占位符 3"/>
          <p:cNvSpPr>
            <a:spLocks noGrp="1"/>
          </p:cNvSpPr>
          <p:nvPr>
            <p:ph type="sldNum" sz="quarter" idx="5"/>
          </p:nvPr>
        </p:nvSpPr>
        <p:spPr/>
        <p:txBody>
          <a:bodyPr/>
          <a:lstStyle/>
          <a:p>
            <a:fld id="{AE52E55C-70C2-B142-B33E-3342C1825644}" type="slidenum">
              <a:rPr kumimoji="1" lang="zh-CN" altLang="en-US" smtClean="0"/>
              <a:t>12</a:t>
            </a:fld>
            <a:endParaRPr kumimoji="1" lang="zh-CN" altLang="en-US"/>
          </a:p>
        </p:txBody>
      </p:sp>
    </p:spTree>
    <p:extLst>
      <p:ext uri="{BB962C8B-B14F-4D97-AF65-F5344CB8AC3E}">
        <p14:creationId xmlns:p14="http://schemas.microsoft.com/office/powerpoint/2010/main" val="212951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我们对我们的平台做了性能评估和性能对比</a:t>
            </a:r>
            <a:endParaRPr kumimoji="1" lang="en-US" altLang="zh-CN" dirty="0"/>
          </a:p>
          <a:p>
            <a:endParaRPr kumimoji="1" lang="en-US" altLang="zh-CN" dirty="0"/>
          </a:p>
          <a:p>
            <a:r>
              <a:rPr lang="zh-CN" altLang="zh-CN" sz="1200" kern="1200" dirty="0">
                <a:solidFill>
                  <a:schemeClr val="tx1"/>
                </a:solidFill>
                <a:effectLst/>
                <a:latin typeface="+mn-lt"/>
                <a:ea typeface="+mn-ea"/>
                <a:cs typeface="+mn-cs"/>
              </a:rPr>
              <a:t>在本次实验中，基于区块链的数据共享系统的性能在各个数量级的查询性能都要优于</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是当下最为热门的大数据分布式存储方案，说明本系统在性能上有较强的竞争力。不过本次实验还存在如下几个缺陷：</a:t>
            </a:r>
          </a:p>
          <a:p>
            <a:pPr lvl="0"/>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的配置全部为默认配置，没有进行优化，可能导致性能不理想。在后续工作中会尝试对</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进行优化，再进行对比实验。</a:t>
            </a:r>
          </a:p>
          <a:p>
            <a:pPr lvl="0"/>
            <a:r>
              <a:rPr lang="zh-CN" altLang="zh-CN" sz="1200" kern="1200" dirty="0">
                <a:solidFill>
                  <a:schemeClr val="tx1"/>
                </a:solidFill>
                <a:effectLst/>
                <a:latin typeface="+mn-lt"/>
                <a:ea typeface="+mn-ea"/>
                <a:cs typeface="+mn-cs"/>
              </a:rPr>
              <a:t>基于区块链的数据共享系统的数据全都是平均分布，并不符合实际情况。而本系统的性能瓶颈在于查询速度最慢的节点，所以实际应用的表现可能会变差。在后续工作中会继续考虑这方面的解决方案。</a:t>
            </a:r>
          </a:p>
          <a:p>
            <a:endParaRPr kumimoji="1" lang="zh-CN" altLang="en-US" dirty="0"/>
          </a:p>
        </p:txBody>
      </p:sp>
      <p:sp>
        <p:nvSpPr>
          <p:cNvPr id="4" name="灯片编号占位符 3"/>
          <p:cNvSpPr>
            <a:spLocks noGrp="1"/>
          </p:cNvSpPr>
          <p:nvPr>
            <p:ph type="sldNum" sz="quarter" idx="5"/>
          </p:nvPr>
        </p:nvSpPr>
        <p:spPr/>
        <p:txBody>
          <a:bodyPr/>
          <a:lstStyle/>
          <a:p>
            <a:fld id="{AE52E55C-70C2-B142-B33E-3342C1825644}" type="slidenum">
              <a:rPr kumimoji="1" lang="zh-CN" altLang="en-US" smtClean="0"/>
              <a:t>13</a:t>
            </a:fld>
            <a:endParaRPr kumimoji="1" lang="zh-CN" altLang="en-US"/>
          </a:p>
        </p:txBody>
      </p:sp>
    </p:spTree>
    <p:extLst>
      <p:ext uri="{BB962C8B-B14F-4D97-AF65-F5344CB8AC3E}">
        <p14:creationId xmlns:p14="http://schemas.microsoft.com/office/powerpoint/2010/main" val="374174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一个新的领域，全网没有开源的参考项目和对标项目，完全靠自己摸索。</a:t>
            </a:r>
            <a:endParaRPr kumimoji="1" lang="en-US" altLang="zh-CN" dirty="0"/>
          </a:p>
          <a:p>
            <a:r>
              <a:rPr kumimoji="1" lang="zh-CN" altLang="en-US" dirty="0"/>
              <a:t>应该说是我们做了很多工作，不仅仅体现在实现和代码行数上。</a:t>
            </a:r>
          </a:p>
        </p:txBody>
      </p:sp>
      <p:sp>
        <p:nvSpPr>
          <p:cNvPr id="4" name="灯片编号占位符 3"/>
          <p:cNvSpPr>
            <a:spLocks noGrp="1"/>
          </p:cNvSpPr>
          <p:nvPr>
            <p:ph type="sldNum" sz="quarter" idx="5"/>
          </p:nvPr>
        </p:nvSpPr>
        <p:spPr/>
        <p:txBody>
          <a:bodyPr/>
          <a:lstStyle/>
          <a:p>
            <a:fld id="{AE52E55C-70C2-B142-B33E-3342C1825644}" type="slidenum">
              <a:rPr kumimoji="1" lang="zh-CN" altLang="en-US" smtClean="0"/>
              <a:t>14</a:t>
            </a:fld>
            <a:endParaRPr kumimoji="1" lang="zh-CN" altLang="en-US"/>
          </a:p>
        </p:txBody>
      </p:sp>
    </p:spTree>
    <p:extLst>
      <p:ext uri="{BB962C8B-B14F-4D97-AF65-F5344CB8AC3E}">
        <p14:creationId xmlns:p14="http://schemas.microsoft.com/office/powerpoint/2010/main" val="386340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52E55C-70C2-B142-B33E-3342C1825644}" type="slidenum">
              <a:rPr kumimoji="1" lang="zh-CN" altLang="en-US" smtClean="0"/>
              <a:t>15</a:t>
            </a:fld>
            <a:endParaRPr kumimoji="1" lang="zh-CN" altLang="en-US"/>
          </a:p>
        </p:txBody>
      </p:sp>
    </p:spTree>
    <p:extLst>
      <p:ext uri="{BB962C8B-B14F-4D97-AF65-F5344CB8AC3E}">
        <p14:creationId xmlns:p14="http://schemas.microsoft.com/office/powerpoint/2010/main" val="4008921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52E55C-70C2-B142-B33E-3342C1825644}" type="slidenum">
              <a:rPr kumimoji="1" lang="zh-CN" altLang="en-US" smtClean="0"/>
              <a:t>16</a:t>
            </a:fld>
            <a:endParaRPr kumimoji="1" lang="zh-CN" altLang="en-US"/>
          </a:p>
        </p:txBody>
      </p:sp>
    </p:spTree>
    <p:extLst>
      <p:ext uri="{BB962C8B-B14F-4D97-AF65-F5344CB8AC3E}">
        <p14:creationId xmlns:p14="http://schemas.microsoft.com/office/powerpoint/2010/main" val="384031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C7AEB-DFA7-AF48-86DA-D01AF5D219C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25398A8-989F-3B48-A336-D8946885E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004D0F9-94E1-C142-9D20-E32E0753DC09}"/>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5" name="页脚占位符 4">
            <a:extLst>
              <a:ext uri="{FF2B5EF4-FFF2-40B4-BE49-F238E27FC236}">
                <a16:creationId xmlns:a16="http://schemas.microsoft.com/office/drawing/2014/main" id="{C6E42BF0-3E86-8147-B297-55E422E349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71502C-C78B-7641-B288-B8933EBAAFC4}"/>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165266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620B4-8182-F549-BA8B-83086F37524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04A3EA-7A49-DD49-8BBD-6DA2476C7E1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E5AA2DF-D3D2-7C4C-AC22-33BF853A4301}"/>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5" name="页脚占位符 4">
            <a:extLst>
              <a:ext uri="{FF2B5EF4-FFF2-40B4-BE49-F238E27FC236}">
                <a16:creationId xmlns:a16="http://schemas.microsoft.com/office/drawing/2014/main" id="{0A46DA5C-F470-AE49-8B89-8C0DEDE96C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ED9539-7670-4840-B876-E6D384D18FB2}"/>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151637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D729816-4CCD-A34E-84EE-E2FC0473AAB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6E6162E-A3C1-E847-9232-B0116AB1704C}"/>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2FCB3AD-E565-0046-96E8-039DE5D31DA2}"/>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5" name="页脚占位符 4">
            <a:extLst>
              <a:ext uri="{FF2B5EF4-FFF2-40B4-BE49-F238E27FC236}">
                <a16:creationId xmlns:a16="http://schemas.microsoft.com/office/drawing/2014/main" id="{8FD1B2CC-4B50-DE43-B351-2C1DB49912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7E624B7-4090-954B-804A-2ABD3E10C1C9}"/>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238715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F1EF6-B6F9-AA43-A473-54281372149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0C2517-A425-5047-87DB-8D9A313C1D3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112BAC6-EC1A-4448-8643-E97B0F5BE1B6}"/>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5" name="页脚占位符 4">
            <a:extLst>
              <a:ext uri="{FF2B5EF4-FFF2-40B4-BE49-F238E27FC236}">
                <a16:creationId xmlns:a16="http://schemas.microsoft.com/office/drawing/2014/main" id="{99B09F26-F707-354A-8297-473A886EBF0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1CD81ED-D8F4-BD4D-8B15-3645628F7661}"/>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410728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BABE3-334C-9D45-B45C-C526A90CA66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E5FF5E7-F7F7-5147-A3CF-A87E22441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8EA3E1A-56F1-BF4F-8F7B-D6560DB4D825}"/>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5" name="页脚占位符 4">
            <a:extLst>
              <a:ext uri="{FF2B5EF4-FFF2-40B4-BE49-F238E27FC236}">
                <a16:creationId xmlns:a16="http://schemas.microsoft.com/office/drawing/2014/main" id="{E8CEC126-1496-ED41-BF25-DB681A85EE1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52AA0E-A2D8-334B-9843-78A23BC9DEDC}"/>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287339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4C4FB-F23F-C841-A0C9-C235DBF8008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EDFBB6F-E8E5-9B4D-BFE2-2F9186325DB0}"/>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7085D91-F5E2-E646-AFE7-77B284B82D0B}"/>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F1CC2EE-8EED-7245-93F8-C588700B5688}"/>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6" name="页脚占位符 5">
            <a:extLst>
              <a:ext uri="{FF2B5EF4-FFF2-40B4-BE49-F238E27FC236}">
                <a16:creationId xmlns:a16="http://schemas.microsoft.com/office/drawing/2014/main" id="{C7773006-9853-9D4F-96E4-DA79CD446E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47FBE8-FD84-C645-8943-B9E076D52499}"/>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341379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8B5ED-0B65-3E4C-BA19-3AE00A73D32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42076A0-D4C9-434D-894E-AF625CAB4A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E7FCD82-C5A0-EA4E-9CF9-07A3DE10B081}"/>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90269C84-D764-2A42-90D5-F205E9F9C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D957BC50-94E0-144B-88AE-292A8EF93ECB}"/>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59664E8D-CB4C-B840-A97C-B36A40E3EE5A}"/>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8" name="页脚占位符 7">
            <a:extLst>
              <a:ext uri="{FF2B5EF4-FFF2-40B4-BE49-F238E27FC236}">
                <a16:creationId xmlns:a16="http://schemas.microsoft.com/office/drawing/2014/main" id="{BA32D397-5BBB-A44B-A63D-FC6394196FF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6BE6F6F-8EEB-9642-B42B-90323A34B499}"/>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260710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5C84A-DCF7-BD40-9554-44B2180AE57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013F896-B1C0-514C-9C2F-1CB5542B0DCD}"/>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4" name="页脚占位符 3">
            <a:extLst>
              <a:ext uri="{FF2B5EF4-FFF2-40B4-BE49-F238E27FC236}">
                <a16:creationId xmlns:a16="http://schemas.microsoft.com/office/drawing/2014/main" id="{4F287D2C-A1BA-424C-847D-0D1825F9920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8411905-9752-9C43-BBF3-21ED2B276399}"/>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321516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025801-B6E0-3E44-87F5-39F89E831E80}"/>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3" name="页脚占位符 2">
            <a:extLst>
              <a:ext uri="{FF2B5EF4-FFF2-40B4-BE49-F238E27FC236}">
                <a16:creationId xmlns:a16="http://schemas.microsoft.com/office/drawing/2014/main" id="{AB59C33D-8A5B-EC4A-8273-6A15DFAFD8E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2E60D74-C416-1F45-8737-2C48A38CE1AD}"/>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419244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D311B-78AF-554C-8699-824810AF49D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C8DE7AA-C9B0-364A-94EB-E509111EE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B1D1DC6E-DBD9-F443-A9AE-E9FB3120D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232FC4B-C934-D048-9746-1800A702B25F}"/>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6" name="页脚占位符 5">
            <a:extLst>
              <a:ext uri="{FF2B5EF4-FFF2-40B4-BE49-F238E27FC236}">
                <a16:creationId xmlns:a16="http://schemas.microsoft.com/office/drawing/2014/main" id="{43E21630-F9B2-5F45-BA05-C7E07634C1B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3B279C0-AD47-724C-B4E0-09D29D6455E5}"/>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145043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CDA58-4914-414E-9AB4-D98DB31DE03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81789D9-F302-7B47-9A4B-B09B75E81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BF62BC5-11B8-A74D-A73E-4B86AAE9B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323191E3-7A14-5A44-AD66-11CA333EE3A6}"/>
              </a:ext>
            </a:extLst>
          </p:cNvPr>
          <p:cNvSpPr>
            <a:spLocks noGrp="1"/>
          </p:cNvSpPr>
          <p:nvPr>
            <p:ph type="dt" sz="half" idx="10"/>
          </p:nvPr>
        </p:nvSpPr>
        <p:spPr/>
        <p:txBody>
          <a:bodyPr/>
          <a:lstStyle/>
          <a:p>
            <a:fld id="{85B670DB-B181-4545-B254-A0754AF47E96}" type="datetimeFigureOut">
              <a:rPr kumimoji="1" lang="zh-CN" altLang="en-US" smtClean="0"/>
              <a:t>2019/1/10</a:t>
            </a:fld>
            <a:endParaRPr kumimoji="1" lang="zh-CN" altLang="en-US"/>
          </a:p>
        </p:txBody>
      </p:sp>
      <p:sp>
        <p:nvSpPr>
          <p:cNvPr id="6" name="页脚占位符 5">
            <a:extLst>
              <a:ext uri="{FF2B5EF4-FFF2-40B4-BE49-F238E27FC236}">
                <a16:creationId xmlns:a16="http://schemas.microsoft.com/office/drawing/2014/main" id="{D2EEB9AC-E417-3748-8799-C140FA982B5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5BABD7C-A716-4C44-8562-17D152132264}"/>
              </a:ext>
            </a:extLst>
          </p:cNvPr>
          <p:cNvSpPr>
            <a:spLocks noGrp="1"/>
          </p:cNvSpPr>
          <p:nvPr>
            <p:ph type="sldNum" sz="quarter" idx="12"/>
          </p:nvPr>
        </p:nvSpPr>
        <p:spPr/>
        <p:txBody>
          <a:body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235918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55DAB1-769F-6846-B2BC-0059A0920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EDDEC9E-8A1F-9849-9884-ABF4B51E8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268ACAA-BBFE-C04D-9239-9168E9FE0B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670DB-B181-4545-B254-A0754AF47E96}" type="datetimeFigureOut">
              <a:rPr kumimoji="1" lang="zh-CN" altLang="en-US" smtClean="0"/>
              <a:t>2019/1/10</a:t>
            </a:fld>
            <a:endParaRPr kumimoji="1" lang="zh-CN" altLang="en-US"/>
          </a:p>
        </p:txBody>
      </p:sp>
      <p:sp>
        <p:nvSpPr>
          <p:cNvPr id="5" name="页脚占位符 4">
            <a:extLst>
              <a:ext uri="{FF2B5EF4-FFF2-40B4-BE49-F238E27FC236}">
                <a16:creationId xmlns:a16="http://schemas.microsoft.com/office/drawing/2014/main" id="{9D3D6150-8058-1248-AC9A-83FE3CA9C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B3C371F-84D8-064F-9F24-FE01DCDA3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CFF8-965D-DB43-A165-B2E5CA671434}" type="slidenum">
              <a:rPr kumimoji="1" lang="zh-CN" altLang="en-US" smtClean="0"/>
              <a:t>‹#›</a:t>
            </a:fld>
            <a:endParaRPr kumimoji="1" lang="zh-CN" altLang="en-US"/>
          </a:p>
        </p:txBody>
      </p:sp>
    </p:spTree>
    <p:extLst>
      <p:ext uri="{BB962C8B-B14F-4D97-AF65-F5344CB8AC3E}">
        <p14:creationId xmlns:p14="http://schemas.microsoft.com/office/powerpoint/2010/main" val="46291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BF381E-C160-084C-98C3-695E4767C4CF}"/>
              </a:ext>
            </a:extLst>
          </p:cNvPr>
          <p:cNvSpPr/>
          <p:nvPr/>
        </p:nvSpPr>
        <p:spPr>
          <a:xfrm>
            <a:off x="0" y="0"/>
            <a:ext cx="237580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BC02EDA7-6063-834B-BAA5-06D295EBF229}"/>
              </a:ext>
            </a:extLst>
          </p:cNvPr>
          <p:cNvSpPr/>
          <p:nvPr/>
        </p:nvSpPr>
        <p:spPr>
          <a:xfrm>
            <a:off x="797379" y="2325194"/>
            <a:ext cx="9301841" cy="118477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5400" b="1" dirty="0"/>
              <a:t>基于区块链的数据共享系统</a:t>
            </a:r>
          </a:p>
        </p:txBody>
      </p:sp>
      <p:sp>
        <p:nvSpPr>
          <p:cNvPr id="6" name="圆角矩形 5">
            <a:extLst>
              <a:ext uri="{FF2B5EF4-FFF2-40B4-BE49-F238E27FC236}">
                <a16:creationId xmlns:a16="http://schemas.microsoft.com/office/drawing/2014/main" id="{12AD3521-21DD-0840-AE72-0013DF13CD2E}"/>
              </a:ext>
            </a:extLst>
          </p:cNvPr>
          <p:cNvSpPr/>
          <p:nvPr/>
        </p:nvSpPr>
        <p:spPr>
          <a:xfrm>
            <a:off x="1187903" y="4665244"/>
            <a:ext cx="3204482" cy="5187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蒋海波 张宇燊 朱良</a:t>
            </a:r>
          </a:p>
        </p:txBody>
      </p:sp>
      <p:sp>
        <p:nvSpPr>
          <p:cNvPr id="7" name="圆角矩形 6">
            <a:extLst>
              <a:ext uri="{FF2B5EF4-FFF2-40B4-BE49-F238E27FC236}">
                <a16:creationId xmlns:a16="http://schemas.microsoft.com/office/drawing/2014/main" id="{194348B7-83D0-3F49-B20D-94405F720DBB}"/>
              </a:ext>
            </a:extLst>
          </p:cNvPr>
          <p:cNvSpPr/>
          <p:nvPr/>
        </p:nvSpPr>
        <p:spPr>
          <a:xfrm>
            <a:off x="1187903" y="3909827"/>
            <a:ext cx="5768068" cy="5187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高级软件开发与管理 验收答辩</a:t>
            </a:r>
            <a:r>
              <a:rPr kumimoji="1" lang="en-US" altLang="zh-CN" sz="2400" dirty="0"/>
              <a:t>-</a:t>
            </a:r>
            <a:r>
              <a:rPr kumimoji="1" lang="zh-CN" altLang="en-US" sz="2400" dirty="0"/>
              <a:t>第四组</a:t>
            </a:r>
            <a:endParaRPr kumimoji="1" lang="zh-CN" altLang="en-US" sz="2800" dirty="0"/>
          </a:p>
        </p:txBody>
      </p:sp>
    </p:spTree>
    <p:extLst>
      <p:ext uri="{BB962C8B-B14F-4D97-AF65-F5344CB8AC3E}">
        <p14:creationId xmlns:p14="http://schemas.microsoft.com/office/powerpoint/2010/main" val="114264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406E133-F4CC-5247-9BDF-3D0991853A5B}"/>
              </a:ext>
            </a:extLst>
          </p:cNvPr>
          <p:cNvSpPr/>
          <p:nvPr/>
        </p:nvSpPr>
        <p:spPr>
          <a:xfrm>
            <a:off x="0" y="0"/>
            <a:ext cx="178797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3FA860A4-43B8-F144-854D-5B45CE1C40F7}"/>
              </a:ext>
            </a:extLst>
          </p:cNvPr>
          <p:cNvSpPr/>
          <p:nvPr/>
        </p:nvSpPr>
        <p:spPr>
          <a:xfrm>
            <a:off x="838200" y="187177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需求</a:t>
            </a:r>
            <a:endParaRPr kumimoji="1" lang="zh-CN" altLang="en-US" sz="2800" dirty="0"/>
          </a:p>
        </p:txBody>
      </p:sp>
      <p:sp>
        <p:nvSpPr>
          <p:cNvPr id="7" name="圆角矩形 6">
            <a:extLst>
              <a:ext uri="{FF2B5EF4-FFF2-40B4-BE49-F238E27FC236}">
                <a16:creationId xmlns:a16="http://schemas.microsoft.com/office/drawing/2014/main" id="{A925298B-BDAD-1149-AF74-10E5DA5D4EB4}"/>
              </a:ext>
            </a:extLst>
          </p:cNvPr>
          <p:cNvSpPr/>
          <p:nvPr/>
        </p:nvSpPr>
        <p:spPr>
          <a:xfrm>
            <a:off x="838199" y="2584222"/>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设计</a:t>
            </a:r>
            <a:endParaRPr kumimoji="1" lang="zh-CN" altLang="en-US" sz="2800" dirty="0"/>
          </a:p>
        </p:txBody>
      </p:sp>
      <p:sp>
        <p:nvSpPr>
          <p:cNvPr id="8" name="圆角矩形 7">
            <a:extLst>
              <a:ext uri="{FF2B5EF4-FFF2-40B4-BE49-F238E27FC236}">
                <a16:creationId xmlns:a16="http://schemas.microsoft.com/office/drawing/2014/main" id="{99F36DA4-3CB9-0843-B8EE-6057EF094779}"/>
              </a:ext>
            </a:extLst>
          </p:cNvPr>
          <p:cNvSpPr/>
          <p:nvPr/>
        </p:nvSpPr>
        <p:spPr>
          <a:xfrm>
            <a:off x="838198" y="3296668"/>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特点</a:t>
            </a:r>
            <a:endParaRPr kumimoji="1" lang="zh-CN" altLang="en-US" sz="2800" dirty="0"/>
          </a:p>
        </p:txBody>
      </p:sp>
      <p:sp>
        <p:nvSpPr>
          <p:cNvPr id="9" name="圆角矩形 8">
            <a:extLst>
              <a:ext uri="{FF2B5EF4-FFF2-40B4-BE49-F238E27FC236}">
                <a16:creationId xmlns:a16="http://schemas.microsoft.com/office/drawing/2014/main" id="{4D589C52-C56E-A64A-B943-492B6CDFD526}"/>
              </a:ext>
            </a:extLst>
          </p:cNvPr>
          <p:cNvSpPr/>
          <p:nvPr/>
        </p:nvSpPr>
        <p:spPr>
          <a:xfrm>
            <a:off x="838198" y="4009114"/>
            <a:ext cx="1390652"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创新点</a:t>
            </a:r>
            <a:endParaRPr kumimoji="1" lang="zh-CN" altLang="en-US" sz="2800" dirty="0"/>
          </a:p>
        </p:txBody>
      </p:sp>
      <p:sp>
        <p:nvSpPr>
          <p:cNvPr id="10" name="圆角矩形 9">
            <a:extLst>
              <a:ext uri="{FF2B5EF4-FFF2-40B4-BE49-F238E27FC236}">
                <a16:creationId xmlns:a16="http://schemas.microsoft.com/office/drawing/2014/main" id="{65BB5001-CCB1-2E4D-A086-85C20CEA4FBC}"/>
              </a:ext>
            </a:extLst>
          </p:cNvPr>
          <p:cNvSpPr/>
          <p:nvPr/>
        </p:nvSpPr>
        <p:spPr>
          <a:xfrm>
            <a:off x="838197" y="4721560"/>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测试</a:t>
            </a:r>
            <a:endParaRPr kumimoji="1" lang="zh-CN" altLang="en-US" sz="2800" dirty="0"/>
          </a:p>
        </p:txBody>
      </p:sp>
      <p:sp>
        <p:nvSpPr>
          <p:cNvPr id="11" name="圆角矩形 10">
            <a:extLst>
              <a:ext uri="{FF2B5EF4-FFF2-40B4-BE49-F238E27FC236}">
                <a16:creationId xmlns:a16="http://schemas.microsoft.com/office/drawing/2014/main" id="{DE054968-CBC0-3F43-8AB4-2421122FD5F0}"/>
              </a:ext>
            </a:extLst>
          </p:cNvPr>
          <p:cNvSpPr/>
          <p:nvPr/>
        </p:nvSpPr>
        <p:spPr>
          <a:xfrm>
            <a:off x="838197" y="543400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总结</a:t>
            </a:r>
            <a:endParaRPr kumimoji="1" lang="zh-CN" altLang="en-US" sz="2800" dirty="0"/>
          </a:p>
        </p:txBody>
      </p:sp>
      <p:sp>
        <p:nvSpPr>
          <p:cNvPr id="12" name="内容占位符 2">
            <a:extLst>
              <a:ext uri="{FF2B5EF4-FFF2-40B4-BE49-F238E27FC236}">
                <a16:creationId xmlns:a16="http://schemas.microsoft.com/office/drawing/2014/main" id="{16380A88-49B9-9E43-A893-FC9514A37015}"/>
              </a:ext>
            </a:extLst>
          </p:cNvPr>
          <p:cNvSpPr>
            <a:spLocks noGrp="1"/>
          </p:cNvSpPr>
          <p:nvPr>
            <p:ph idx="1"/>
          </p:nvPr>
        </p:nvSpPr>
        <p:spPr>
          <a:xfrm>
            <a:off x="3067048" y="1278295"/>
            <a:ext cx="8286752" cy="5281125"/>
          </a:xfrm>
        </p:spPr>
        <p:txBody>
          <a:bodyPr>
            <a:normAutofit lnSpcReduction="10000"/>
          </a:bodyPr>
          <a:lstStyle/>
          <a:p>
            <a:pPr marL="342900" lvl="1" indent="-342900">
              <a:spcBef>
                <a:spcPts val="1000"/>
              </a:spcBef>
              <a:buFont typeface="Wingdings" pitchFamily="2" charset="2"/>
              <a:buChar char="l"/>
            </a:pPr>
            <a:r>
              <a:rPr kumimoji="1" lang="zh-CN" altLang="en-US" dirty="0">
                <a:solidFill>
                  <a:schemeClr val="accent2">
                    <a:lumMod val="75000"/>
                  </a:schemeClr>
                </a:solidFill>
              </a:rPr>
              <a:t>设计了一套基于区块链的系统架构，实现区块链与前台</a:t>
            </a:r>
            <a:r>
              <a:rPr kumimoji="1" lang="en-US" altLang="zh-CN" dirty="0">
                <a:solidFill>
                  <a:schemeClr val="accent2">
                    <a:lumMod val="75000"/>
                  </a:schemeClr>
                </a:solidFill>
              </a:rPr>
              <a:t>web</a:t>
            </a:r>
            <a:r>
              <a:rPr kumimoji="1" lang="zh-CN" altLang="en-US" dirty="0">
                <a:solidFill>
                  <a:schemeClr val="accent2">
                    <a:lumMod val="75000"/>
                  </a:schemeClr>
                </a:solidFill>
              </a:rPr>
              <a:t>页面、</a:t>
            </a:r>
            <a:r>
              <a:rPr kumimoji="1" lang="en-US" altLang="zh-CN" dirty="0">
                <a:solidFill>
                  <a:schemeClr val="accent2">
                    <a:lumMod val="75000"/>
                  </a:schemeClr>
                </a:solidFill>
              </a:rPr>
              <a:t>Java</a:t>
            </a:r>
            <a:r>
              <a:rPr kumimoji="1" lang="zh-CN" altLang="en-US" dirty="0">
                <a:solidFill>
                  <a:schemeClr val="accent2">
                    <a:lumMod val="75000"/>
                  </a:schemeClr>
                </a:solidFill>
              </a:rPr>
              <a:t>后台以及数据库后台的交互逻辑，扩展了区块链的应用场景；</a:t>
            </a:r>
            <a:endParaRPr kumimoji="1" lang="en-US" altLang="zh-CN" dirty="0">
              <a:solidFill>
                <a:schemeClr val="accent2">
                  <a:lumMod val="75000"/>
                </a:schemeClr>
              </a:solidFill>
            </a:endParaRPr>
          </a:p>
          <a:p>
            <a:pPr marL="342900" lvl="1" indent="-342900">
              <a:spcBef>
                <a:spcPts val="1000"/>
              </a:spcBef>
              <a:buFont typeface="Wingdings" pitchFamily="2" charset="2"/>
              <a:buChar char="l"/>
            </a:pPr>
            <a:endParaRPr kumimoji="1" lang="zh-CN" altLang="en-US" dirty="0">
              <a:solidFill>
                <a:schemeClr val="accent2">
                  <a:lumMod val="75000"/>
                </a:schemeClr>
              </a:solidFill>
            </a:endParaRPr>
          </a:p>
          <a:p>
            <a:pPr marL="342900" lvl="1" indent="-342900">
              <a:spcBef>
                <a:spcPts val="1000"/>
              </a:spcBef>
              <a:buFont typeface="Wingdings" pitchFamily="2" charset="2"/>
              <a:buChar char="l"/>
            </a:pPr>
            <a:r>
              <a:rPr kumimoji="1" lang="zh-CN" altLang="en-US" dirty="0">
                <a:solidFill>
                  <a:schemeClr val="accent2">
                    <a:lumMod val="75000"/>
                  </a:schemeClr>
                </a:solidFill>
              </a:rPr>
              <a:t>应用了区块链的安全性特性，利用智能合约，维护了安全的权限验证过程；</a:t>
            </a:r>
            <a:endParaRPr kumimoji="1" lang="en-US" altLang="zh-CN" dirty="0">
              <a:solidFill>
                <a:schemeClr val="accent2">
                  <a:lumMod val="75000"/>
                </a:schemeClr>
              </a:solidFill>
            </a:endParaRPr>
          </a:p>
          <a:p>
            <a:pPr marL="342900" lvl="1" indent="-342900">
              <a:spcBef>
                <a:spcPts val="1000"/>
              </a:spcBef>
              <a:buFont typeface="Wingdings" pitchFamily="2" charset="2"/>
              <a:buChar char="l"/>
            </a:pPr>
            <a:endParaRPr kumimoji="1" lang="en-US" altLang="zh-CN" dirty="0">
              <a:solidFill>
                <a:schemeClr val="accent2">
                  <a:lumMod val="75000"/>
                </a:schemeClr>
              </a:solidFill>
            </a:endParaRPr>
          </a:p>
          <a:p>
            <a:pPr marL="342900" lvl="1" indent="-342900">
              <a:spcBef>
                <a:spcPts val="1000"/>
              </a:spcBef>
              <a:buFont typeface="Wingdings" pitchFamily="2" charset="2"/>
              <a:buChar char="l"/>
            </a:pPr>
            <a:r>
              <a:rPr kumimoji="1" lang="zh-CN" altLang="en-US" dirty="0">
                <a:solidFill>
                  <a:schemeClr val="accent2">
                    <a:lumMod val="75000"/>
                  </a:schemeClr>
                </a:solidFill>
              </a:rPr>
              <a:t>实现了基于区块链的统一数据映射表，方便了数据的共享；</a:t>
            </a:r>
            <a:endParaRPr kumimoji="1" lang="en-US" altLang="zh-CN" dirty="0">
              <a:solidFill>
                <a:schemeClr val="accent2">
                  <a:lumMod val="75000"/>
                </a:schemeClr>
              </a:solidFill>
            </a:endParaRPr>
          </a:p>
          <a:p>
            <a:pPr marL="342900" lvl="1" indent="-342900">
              <a:spcBef>
                <a:spcPts val="1000"/>
              </a:spcBef>
              <a:buFont typeface="Wingdings" pitchFamily="2" charset="2"/>
              <a:buChar char="l"/>
            </a:pPr>
            <a:endParaRPr kumimoji="1" lang="zh-CN" altLang="en-US" dirty="0">
              <a:solidFill>
                <a:schemeClr val="accent2">
                  <a:lumMod val="75000"/>
                </a:schemeClr>
              </a:solidFill>
            </a:endParaRPr>
          </a:p>
          <a:p>
            <a:pPr marL="342900" lvl="1" indent="-342900">
              <a:spcBef>
                <a:spcPts val="1000"/>
              </a:spcBef>
              <a:buFont typeface="Wingdings" pitchFamily="2" charset="2"/>
              <a:buChar char="l"/>
            </a:pPr>
            <a:r>
              <a:rPr kumimoji="1" lang="zh-CN" altLang="en-US" dirty="0">
                <a:solidFill>
                  <a:schemeClr val="accent2">
                    <a:lumMod val="75000"/>
                  </a:schemeClr>
                </a:solidFill>
              </a:rPr>
              <a:t>克服、解决了新平台、新语言的诸多难点，项目实现的原创程度高</a:t>
            </a:r>
            <a:r>
              <a:rPr kumimoji="1" lang="zh-CN" altLang="en-US" baseline="30000" dirty="0">
                <a:solidFill>
                  <a:schemeClr val="accent2">
                    <a:lumMod val="75000"/>
                  </a:schemeClr>
                </a:solidFill>
              </a:rPr>
              <a:t>*</a:t>
            </a:r>
            <a:r>
              <a:rPr kumimoji="1" lang="zh-CN" altLang="en-US" dirty="0">
                <a:solidFill>
                  <a:schemeClr val="accent2">
                    <a:lumMod val="75000"/>
                  </a:schemeClr>
                </a:solidFill>
              </a:rPr>
              <a:t>，为未来智能合约、基于区块链的分布式系统的开发开辟了新道路；</a:t>
            </a:r>
            <a:endParaRPr kumimoji="1" lang="en-US" altLang="zh-CN" dirty="0">
              <a:solidFill>
                <a:schemeClr val="accent2">
                  <a:lumMod val="75000"/>
                </a:schemeClr>
              </a:solidFill>
            </a:endParaRPr>
          </a:p>
          <a:p>
            <a:pPr marL="0" lvl="1" indent="0">
              <a:spcBef>
                <a:spcPts val="1000"/>
              </a:spcBef>
              <a:buNone/>
            </a:pPr>
            <a:r>
              <a:rPr kumimoji="1" lang="zh-CN" altLang="en-US" sz="1200" dirty="0">
                <a:solidFill>
                  <a:schemeClr val="bg1"/>
                </a:solidFill>
              </a:rPr>
              <a:t>* 项目代码原创率约</a:t>
            </a:r>
            <a:r>
              <a:rPr kumimoji="1" lang="en-US" altLang="zh-CN" sz="1200" dirty="0">
                <a:solidFill>
                  <a:schemeClr val="bg1"/>
                </a:solidFill>
              </a:rPr>
              <a:t>26.6%</a:t>
            </a:r>
            <a:r>
              <a:rPr kumimoji="1" lang="zh-CN" altLang="en-US" sz="1200" dirty="0">
                <a:solidFill>
                  <a:schemeClr val="bg1"/>
                </a:solidFill>
              </a:rPr>
              <a:t>。此处评估计算项目代码原创率的方法为：项目代码原创率 </a:t>
            </a:r>
            <a:r>
              <a:rPr kumimoji="1" lang="en-US" altLang="zh-CN" sz="1200" dirty="0">
                <a:solidFill>
                  <a:schemeClr val="bg1"/>
                </a:solidFill>
              </a:rPr>
              <a:t>=</a:t>
            </a:r>
            <a:r>
              <a:rPr kumimoji="1" lang="zh-CN" altLang="en-US" sz="1200" dirty="0">
                <a:solidFill>
                  <a:schemeClr val="bg1"/>
                </a:solidFill>
              </a:rPr>
              <a:t> 思路原创代码行数</a:t>
            </a:r>
            <a:r>
              <a:rPr kumimoji="1" lang="en-US" altLang="zh-CN" sz="1200" dirty="0">
                <a:solidFill>
                  <a:schemeClr val="bg1"/>
                </a:solidFill>
              </a:rPr>
              <a:t>/</a:t>
            </a:r>
            <a:r>
              <a:rPr kumimoji="1" lang="zh-CN" altLang="en-US" sz="1200" dirty="0">
                <a:solidFill>
                  <a:schemeClr val="bg1"/>
                </a:solidFill>
              </a:rPr>
              <a:t>项目非框架自动生成代码行数。</a:t>
            </a:r>
            <a:endParaRPr kumimoji="1" lang="en-US" altLang="zh-CN" sz="1200" dirty="0">
              <a:solidFill>
                <a:schemeClr val="bg1"/>
              </a:solidFill>
            </a:endParaRPr>
          </a:p>
          <a:p>
            <a:pPr marL="0" lvl="1" indent="0">
              <a:spcBef>
                <a:spcPts val="1000"/>
              </a:spcBef>
              <a:buNone/>
            </a:pPr>
            <a:r>
              <a:rPr kumimoji="1" lang="zh-CN" altLang="en-US" sz="1200" dirty="0">
                <a:solidFill>
                  <a:schemeClr val="accent2">
                    <a:lumMod val="75000"/>
                  </a:schemeClr>
                </a:solidFill>
              </a:rPr>
              <a:t>* 我们小组很荣幸，</a:t>
            </a:r>
            <a:r>
              <a:rPr kumimoji="1" lang="en-US" altLang="zh-CN" sz="1200" dirty="0">
                <a:solidFill>
                  <a:schemeClr val="accent2">
                    <a:lumMod val="75000"/>
                  </a:schemeClr>
                </a:solidFill>
              </a:rPr>
              <a:t>GitHub</a:t>
            </a:r>
            <a:r>
              <a:rPr kumimoji="1" lang="zh-CN" altLang="en-US" sz="1200" dirty="0">
                <a:solidFill>
                  <a:schemeClr val="accent2">
                    <a:lumMod val="75000"/>
                  </a:schemeClr>
                </a:solidFill>
              </a:rPr>
              <a:t>上已经有其他开发者关注了我们的项目并向我们询问了项目详情并期待合作。</a:t>
            </a:r>
          </a:p>
          <a:p>
            <a:pPr marL="342900" lvl="1" indent="-342900">
              <a:spcBef>
                <a:spcPts val="1000"/>
              </a:spcBef>
              <a:buFont typeface="Wingdings" pitchFamily="2" charset="2"/>
              <a:buChar char="l"/>
            </a:pPr>
            <a:endParaRPr kumimoji="1" lang="en-US" altLang="zh-CN" dirty="0">
              <a:solidFill>
                <a:schemeClr val="accent2">
                  <a:lumMod val="75000"/>
                </a:schemeClr>
              </a:solidFill>
            </a:endParaRPr>
          </a:p>
        </p:txBody>
      </p:sp>
      <p:sp>
        <p:nvSpPr>
          <p:cNvPr id="14" name="圆角矩形 13">
            <a:extLst>
              <a:ext uri="{FF2B5EF4-FFF2-40B4-BE49-F238E27FC236}">
                <a16:creationId xmlns:a16="http://schemas.microsoft.com/office/drawing/2014/main" id="{DAEDE2D0-5E4E-1649-9BC6-A1E26429CE06}"/>
              </a:ext>
            </a:extLst>
          </p:cNvPr>
          <p:cNvSpPr/>
          <p:nvPr/>
        </p:nvSpPr>
        <p:spPr>
          <a:xfrm>
            <a:off x="838197" y="543400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展望</a:t>
            </a:r>
            <a:endParaRPr kumimoji="1" lang="zh-CN" altLang="en-US" sz="2800" dirty="0"/>
          </a:p>
        </p:txBody>
      </p:sp>
    </p:spTree>
    <p:extLst>
      <p:ext uri="{BB962C8B-B14F-4D97-AF65-F5344CB8AC3E}">
        <p14:creationId xmlns:p14="http://schemas.microsoft.com/office/powerpoint/2010/main" val="402692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406E133-F4CC-5247-9BDF-3D0991853A5B}"/>
              </a:ext>
            </a:extLst>
          </p:cNvPr>
          <p:cNvSpPr/>
          <p:nvPr/>
        </p:nvSpPr>
        <p:spPr>
          <a:xfrm>
            <a:off x="0" y="0"/>
            <a:ext cx="178797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3FA860A4-43B8-F144-854D-5B45CE1C40F7}"/>
              </a:ext>
            </a:extLst>
          </p:cNvPr>
          <p:cNvSpPr/>
          <p:nvPr/>
        </p:nvSpPr>
        <p:spPr>
          <a:xfrm>
            <a:off x="838200" y="187177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需求</a:t>
            </a:r>
            <a:endParaRPr kumimoji="1" lang="zh-CN" altLang="en-US" sz="2800" dirty="0"/>
          </a:p>
        </p:txBody>
      </p:sp>
      <p:sp>
        <p:nvSpPr>
          <p:cNvPr id="7" name="圆角矩形 6">
            <a:extLst>
              <a:ext uri="{FF2B5EF4-FFF2-40B4-BE49-F238E27FC236}">
                <a16:creationId xmlns:a16="http://schemas.microsoft.com/office/drawing/2014/main" id="{A925298B-BDAD-1149-AF74-10E5DA5D4EB4}"/>
              </a:ext>
            </a:extLst>
          </p:cNvPr>
          <p:cNvSpPr/>
          <p:nvPr/>
        </p:nvSpPr>
        <p:spPr>
          <a:xfrm>
            <a:off x="838199" y="2584222"/>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设计</a:t>
            </a:r>
            <a:endParaRPr kumimoji="1" lang="zh-CN" altLang="en-US" sz="2800" dirty="0"/>
          </a:p>
        </p:txBody>
      </p:sp>
      <p:sp>
        <p:nvSpPr>
          <p:cNvPr id="8" name="圆角矩形 7">
            <a:extLst>
              <a:ext uri="{FF2B5EF4-FFF2-40B4-BE49-F238E27FC236}">
                <a16:creationId xmlns:a16="http://schemas.microsoft.com/office/drawing/2014/main" id="{99F36DA4-3CB9-0843-B8EE-6057EF094779}"/>
              </a:ext>
            </a:extLst>
          </p:cNvPr>
          <p:cNvSpPr/>
          <p:nvPr/>
        </p:nvSpPr>
        <p:spPr>
          <a:xfrm>
            <a:off x="838198" y="3296668"/>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特点</a:t>
            </a:r>
            <a:endParaRPr kumimoji="1" lang="zh-CN" altLang="en-US" sz="2800" dirty="0"/>
          </a:p>
        </p:txBody>
      </p:sp>
      <p:sp>
        <p:nvSpPr>
          <p:cNvPr id="9" name="圆角矩形 8">
            <a:extLst>
              <a:ext uri="{FF2B5EF4-FFF2-40B4-BE49-F238E27FC236}">
                <a16:creationId xmlns:a16="http://schemas.microsoft.com/office/drawing/2014/main" id="{4D589C52-C56E-A64A-B943-492B6CDFD526}"/>
              </a:ext>
            </a:extLst>
          </p:cNvPr>
          <p:cNvSpPr/>
          <p:nvPr/>
        </p:nvSpPr>
        <p:spPr>
          <a:xfrm>
            <a:off x="838198" y="4009114"/>
            <a:ext cx="1390652"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创新点</a:t>
            </a:r>
            <a:endParaRPr kumimoji="1" lang="zh-CN" altLang="en-US" sz="2800" dirty="0"/>
          </a:p>
        </p:txBody>
      </p:sp>
      <p:sp>
        <p:nvSpPr>
          <p:cNvPr id="10" name="圆角矩形 9">
            <a:extLst>
              <a:ext uri="{FF2B5EF4-FFF2-40B4-BE49-F238E27FC236}">
                <a16:creationId xmlns:a16="http://schemas.microsoft.com/office/drawing/2014/main" id="{65BB5001-CCB1-2E4D-A086-85C20CEA4FBC}"/>
              </a:ext>
            </a:extLst>
          </p:cNvPr>
          <p:cNvSpPr/>
          <p:nvPr/>
        </p:nvSpPr>
        <p:spPr>
          <a:xfrm>
            <a:off x="838197" y="4721560"/>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测试</a:t>
            </a:r>
            <a:endParaRPr kumimoji="1" lang="zh-CN" altLang="en-US" sz="2800" dirty="0"/>
          </a:p>
        </p:txBody>
      </p:sp>
      <p:sp>
        <p:nvSpPr>
          <p:cNvPr id="11" name="圆角矩形 10">
            <a:extLst>
              <a:ext uri="{FF2B5EF4-FFF2-40B4-BE49-F238E27FC236}">
                <a16:creationId xmlns:a16="http://schemas.microsoft.com/office/drawing/2014/main" id="{DE054968-CBC0-3F43-8AB4-2421122FD5F0}"/>
              </a:ext>
            </a:extLst>
          </p:cNvPr>
          <p:cNvSpPr/>
          <p:nvPr/>
        </p:nvSpPr>
        <p:spPr>
          <a:xfrm>
            <a:off x="838197" y="543400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总结</a:t>
            </a:r>
            <a:endParaRPr kumimoji="1" lang="zh-CN" altLang="en-US" sz="2800" dirty="0"/>
          </a:p>
        </p:txBody>
      </p:sp>
      <p:sp>
        <p:nvSpPr>
          <p:cNvPr id="13" name="内容占位符 2">
            <a:extLst>
              <a:ext uri="{FF2B5EF4-FFF2-40B4-BE49-F238E27FC236}">
                <a16:creationId xmlns:a16="http://schemas.microsoft.com/office/drawing/2014/main" id="{E5634710-0F67-9F47-9241-65298959D767}"/>
              </a:ext>
            </a:extLst>
          </p:cNvPr>
          <p:cNvSpPr txBox="1">
            <a:spLocks/>
          </p:cNvSpPr>
          <p:nvPr/>
        </p:nvSpPr>
        <p:spPr>
          <a:xfrm>
            <a:off x="2838320" y="1967593"/>
            <a:ext cx="8515480" cy="41848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CN" altLang="en-US" dirty="0">
                <a:solidFill>
                  <a:schemeClr val="accent2">
                    <a:lumMod val="75000"/>
                  </a:schemeClr>
                </a:solidFill>
              </a:rPr>
              <a:t>功能测试</a:t>
            </a:r>
            <a:endParaRPr kumimoji="1" lang="en-US" altLang="zh-CN" dirty="0">
              <a:solidFill>
                <a:schemeClr val="accent2">
                  <a:lumMod val="75000"/>
                </a:schemeClr>
              </a:solidFill>
            </a:endParaRPr>
          </a:p>
          <a:p>
            <a:pPr lvl="1"/>
            <a:r>
              <a:rPr kumimoji="1" lang="zh-CN" altLang="en-US" dirty="0">
                <a:solidFill>
                  <a:schemeClr val="tx1">
                    <a:lumMod val="65000"/>
                    <a:lumOff val="35000"/>
                  </a:schemeClr>
                </a:solidFill>
              </a:rPr>
              <a:t>界面测试</a:t>
            </a:r>
          </a:p>
          <a:p>
            <a:pPr lvl="1"/>
            <a:r>
              <a:rPr kumimoji="1" lang="zh-CN" altLang="en-US" dirty="0">
                <a:solidFill>
                  <a:schemeClr val="tx1">
                    <a:lumMod val="65000"/>
                    <a:lumOff val="35000"/>
                  </a:schemeClr>
                </a:solidFill>
              </a:rPr>
              <a:t>智能合约测试</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接口测试</a:t>
            </a:r>
          </a:p>
          <a:p>
            <a:pPr lvl="1"/>
            <a:endParaRPr kumimoji="1" lang="en-US" altLang="zh-CN" dirty="0"/>
          </a:p>
          <a:p>
            <a:pPr marL="0" indent="0">
              <a:buFont typeface="Arial" panose="020B0604020202020204" pitchFamily="34" charset="0"/>
              <a:buNone/>
            </a:pPr>
            <a:r>
              <a:rPr kumimoji="1" lang="zh-CN" altLang="en-US" dirty="0">
                <a:solidFill>
                  <a:schemeClr val="accent2">
                    <a:lumMod val="75000"/>
                  </a:schemeClr>
                </a:solidFill>
              </a:rPr>
              <a:t>性能测试</a:t>
            </a:r>
            <a:endParaRPr kumimoji="1" lang="en-US" altLang="zh-CN" dirty="0">
              <a:solidFill>
                <a:schemeClr val="accent2">
                  <a:lumMod val="75000"/>
                </a:schemeClr>
              </a:solidFill>
            </a:endParaRPr>
          </a:p>
          <a:p>
            <a:pPr lvl="1">
              <a:lnSpc>
                <a:spcPct val="100000"/>
              </a:lnSpc>
            </a:pPr>
            <a:r>
              <a:rPr kumimoji="1" lang="zh-CN" altLang="en-US" dirty="0">
                <a:solidFill>
                  <a:schemeClr val="tx1">
                    <a:lumMod val="65000"/>
                    <a:lumOff val="35000"/>
                  </a:schemeClr>
                </a:solidFill>
              </a:rPr>
              <a:t>共享信息系统的性能测试实验与对比实验</a:t>
            </a:r>
            <a:endParaRPr kumimoji="1" lang="en-US" altLang="zh-CN" dirty="0">
              <a:solidFill>
                <a:schemeClr val="tx1">
                  <a:lumMod val="65000"/>
                  <a:lumOff val="35000"/>
                </a:schemeClr>
              </a:solidFill>
            </a:endParaRPr>
          </a:p>
          <a:p>
            <a:pPr marL="0" indent="0">
              <a:buFont typeface="Arial" panose="020B0604020202020204" pitchFamily="34" charset="0"/>
              <a:buNone/>
            </a:pPr>
            <a:endParaRPr kumimoji="1" lang="en-US" altLang="zh-CN" dirty="0">
              <a:solidFill>
                <a:schemeClr val="accent2">
                  <a:lumMod val="75000"/>
                </a:schemeClr>
              </a:solidFill>
            </a:endParaRPr>
          </a:p>
          <a:p>
            <a:pPr marL="0" lvl="1" indent="0">
              <a:spcBef>
                <a:spcPts val="1000"/>
              </a:spcBef>
              <a:buFont typeface="Arial" panose="020B0604020202020204" pitchFamily="34" charset="0"/>
              <a:buNone/>
            </a:pPr>
            <a:endParaRPr kumimoji="1" lang="en-US" altLang="zh-CN" sz="1200" dirty="0">
              <a:solidFill>
                <a:srgbClr val="ED7D31">
                  <a:lumMod val="75000"/>
                </a:srgbClr>
              </a:solidFill>
            </a:endParaRPr>
          </a:p>
          <a:p>
            <a:pPr marL="0" lvl="1" indent="0">
              <a:spcBef>
                <a:spcPts val="1000"/>
              </a:spcBef>
              <a:buFont typeface="Arial" panose="020B0604020202020204" pitchFamily="34" charset="0"/>
              <a:buNone/>
            </a:pPr>
            <a:endParaRPr kumimoji="1" lang="en-US" altLang="zh-CN" sz="1200" dirty="0">
              <a:solidFill>
                <a:srgbClr val="ED7D31">
                  <a:lumMod val="75000"/>
                </a:srgbClr>
              </a:solidFill>
            </a:endParaRPr>
          </a:p>
          <a:p>
            <a:pPr marL="0" lvl="1" indent="0">
              <a:spcBef>
                <a:spcPts val="1000"/>
              </a:spcBef>
              <a:buFont typeface="Arial" panose="020B0604020202020204" pitchFamily="34" charset="0"/>
              <a:buNone/>
            </a:pPr>
            <a:r>
              <a:rPr kumimoji="1" lang="zh-CN" altLang="en-US" sz="1200" dirty="0">
                <a:solidFill>
                  <a:srgbClr val="ED7D31">
                    <a:lumMod val="75000"/>
                  </a:srgbClr>
                </a:solidFill>
              </a:rPr>
              <a:t>* 功能测试详情参考各迭代的测试文档</a:t>
            </a:r>
          </a:p>
          <a:p>
            <a:pPr marL="0" indent="0">
              <a:buFont typeface="Arial" panose="020B0604020202020204" pitchFamily="34" charset="0"/>
              <a:buNone/>
            </a:pPr>
            <a:endParaRPr kumimoji="1" lang="zh-CN" altLang="en-US" dirty="0">
              <a:solidFill>
                <a:schemeClr val="accent2">
                  <a:lumMod val="75000"/>
                </a:schemeClr>
              </a:solidFill>
            </a:endParaRPr>
          </a:p>
        </p:txBody>
      </p:sp>
      <p:sp>
        <p:nvSpPr>
          <p:cNvPr id="14" name="圆角矩形 13">
            <a:extLst>
              <a:ext uri="{FF2B5EF4-FFF2-40B4-BE49-F238E27FC236}">
                <a16:creationId xmlns:a16="http://schemas.microsoft.com/office/drawing/2014/main" id="{E9584ADA-5AC5-1940-BAAC-12A64340DFA8}"/>
              </a:ext>
            </a:extLst>
          </p:cNvPr>
          <p:cNvSpPr/>
          <p:nvPr/>
        </p:nvSpPr>
        <p:spPr>
          <a:xfrm>
            <a:off x="838197" y="543400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展望</a:t>
            </a:r>
            <a:endParaRPr kumimoji="1" lang="zh-CN" altLang="en-US" sz="2800" dirty="0"/>
          </a:p>
        </p:txBody>
      </p:sp>
    </p:spTree>
    <p:extLst>
      <p:ext uri="{BB962C8B-B14F-4D97-AF65-F5344CB8AC3E}">
        <p14:creationId xmlns:p14="http://schemas.microsoft.com/office/powerpoint/2010/main" val="5771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9F335-8190-BF4A-9140-8CA366480D3A}"/>
              </a:ext>
            </a:extLst>
          </p:cNvPr>
          <p:cNvSpPr>
            <a:spLocks noGrp="1"/>
          </p:cNvSpPr>
          <p:nvPr>
            <p:ph type="title"/>
          </p:nvPr>
        </p:nvSpPr>
        <p:spPr/>
        <p:txBody>
          <a:bodyPr/>
          <a:lstStyle/>
          <a:p>
            <a:r>
              <a:rPr kumimoji="1" lang="zh-CN" altLang="en-US" dirty="0"/>
              <a:t>性能测试</a:t>
            </a:r>
          </a:p>
        </p:txBody>
      </p:sp>
      <p:sp>
        <p:nvSpPr>
          <p:cNvPr id="4" name="圆角矩形 3">
            <a:extLst>
              <a:ext uri="{FF2B5EF4-FFF2-40B4-BE49-F238E27FC236}">
                <a16:creationId xmlns:a16="http://schemas.microsoft.com/office/drawing/2014/main" id="{B4A31943-1F85-D94A-95F2-F76D2281B2D4}"/>
              </a:ext>
            </a:extLst>
          </p:cNvPr>
          <p:cNvSpPr/>
          <p:nvPr/>
        </p:nvSpPr>
        <p:spPr>
          <a:xfrm>
            <a:off x="838200" y="546213"/>
            <a:ext cx="3780295"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性能测试实验</a:t>
            </a:r>
          </a:p>
        </p:txBody>
      </p:sp>
      <p:sp>
        <p:nvSpPr>
          <p:cNvPr id="8" name="内容占位符 2">
            <a:extLst>
              <a:ext uri="{FF2B5EF4-FFF2-40B4-BE49-F238E27FC236}">
                <a16:creationId xmlns:a16="http://schemas.microsoft.com/office/drawing/2014/main" id="{41EB55FA-FC48-3349-B02F-8C566D02BDE7}"/>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CN" altLang="en-US" dirty="0">
                <a:solidFill>
                  <a:schemeClr val="accent2">
                    <a:lumMod val="75000"/>
                  </a:schemeClr>
                </a:solidFill>
              </a:rPr>
              <a:t>实验数据</a:t>
            </a:r>
            <a:r>
              <a:rPr kumimoji="1" lang="en-US" altLang="zh-CN" dirty="0">
                <a:solidFill>
                  <a:schemeClr val="accent2">
                    <a:lumMod val="75000"/>
                  </a:schemeClr>
                </a:solidFill>
              </a:rPr>
              <a:t>	</a:t>
            </a:r>
          </a:p>
          <a:p>
            <a:pPr lvl="1"/>
            <a:r>
              <a:rPr kumimoji="1" lang="zh-CN" altLang="en-US" dirty="0">
                <a:solidFill>
                  <a:schemeClr val="tx1">
                    <a:lumMod val="65000"/>
                    <a:lumOff val="35000"/>
                  </a:schemeClr>
                </a:solidFill>
              </a:rPr>
              <a:t> </a:t>
            </a:r>
            <a:r>
              <a:rPr kumimoji="1" lang="en-US" altLang="zh-CN" dirty="0">
                <a:solidFill>
                  <a:schemeClr val="tx1">
                    <a:lumMod val="65000"/>
                    <a:lumOff val="35000"/>
                  </a:schemeClr>
                </a:solidFill>
              </a:rPr>
              <a:t>3</a:t>
            </a:r>
            <a:r>
              <a:rPr kumimoji="1" lang="zh-CN" altLang="en-US" dirty="0">
                <a:solidFill>
                  <a:schemeClr val="tx1">
                    <a:lumMod val="65000"/>
                    <a:lumOff val="35000"/>
                  </a:schemeClr>
                </a:solidFill>
              </a:rPr>
              <a:t>组数据，规模分别为</a:t>
            </a:r>
            <a:r>
              <a:rPr kumimoji="1" lang="en-US" altLang="zh-CN" dirty="0">
                <a:solidFill>
                  <a:schemeClr val="tx1">
                    <a:lumMod val="65000"/>
                    <a:lumOff val="35000"/>
                  </a:schemeClr>
                </a:solidFill>
              </a:rPr>
              <a:t>100</a:t>
            </a:r>
            <a:r>
              <a:rPr kumimoji="1" lang="zh-CN" altLang="en-US" dirty="0">
                <a:solidFill>
                  <a:schemeClr val="tx1">
                    <a:lumMod val="65000"/>
                    <a:lumOff val="35000"/>
                  </a:schemeClr>
                </a:solidFill>
              </a:rPr>
              <a:t>万条、</a:t>
            </a:r>
            <a:r>
              <a:rPr kumimoji="1" lang="en-US" altLang="zh-CN" dirty="0">
                <a:solidFill>
                  <a:schemeClr val="tx1">
                    <a:lumMod val="65000"/>
                    <a:lumOff val="35000"/>
                  </a:schemeClr>
                </a:solidFill>
              </a:rPr>
              <a:t>500</a:t>
            </a:r>
            <a:r>
              <a:rPr kumimoji="1" lang="zh-CN" altLang="en-US" dirty="0">
                <a:solidFill>
                  <a:schemeClr val="tx1">
                    <a:lumMod val="65000"/>
                    <a:lumOff val="35000"/>
                  </a:schemeClr>
                </a:solidFill>
              </a:rPr>
              <a:t>万条、</a:t>
            </a:r>
            <a:r>
              <a:rPr kumimoji="1" lang="en-US" altLang="zh-CN" dirty="0">
                <a:solidFill>
                  <a:schemeClr val="tx1">
                    <a:lumMod val="65000"/>
                    <a:lumOff val="35000"/>
                  </a:schemeClr>
                </a:solidFill>
              </a:rPr>
              <a:t>1000</a:t>
            </a:r>
            <a:r>
              <a:rPr kumimoji="1" lang="zh-CN" altLang="en-US" dirty="0">
                <a:solidFill>
                  <a:schemeClr val="tx1">
                    <a:lumMod val="65000"/>
                    <a:lumOff val="35000"/>
                  </a:schemeClr>
                </a:solidFill>
              </a:rPr>
              <a:t>万条 </a:t>
            </a:r>
            <a:endParaRPr kumimoji="1" lang="en-US" altLang="zh-CN" dirty="0">
              <a:solidFill>
                <a:schemeClr val="tx1">
                  <a:lumMod val="65000"/>
                  <a:lumOff val="35000"/>
                </a:schemeClr>
              </a:solidFill>
            </a:endParaRPr>
          </a:p>
          <a:p>
            <a:pPr marL="0" indent="0">
              <a:buFont typeface="Arial" panose="020B0604020202020204" pitchFamily="34" charset="0"/>
              <a:buNone/>
            </a:pPr>
            <a:r>
              <a:rPr kumimoji="1" lang="zh-CN" altLang="en-US" dirty="0">
                <a:solidFill>
                  <a:schemeClr val="accent2">
                    <a:lumMod val="75000"/>
                  </a:schemeClr>
                </a:solidFill>
              </a:rPr>
              <a:t>实验环境</a:t>
            </a:r>
            <a:endParaRPr kumimoji="1" lang="en-US" altLang="zh-CN" dirty="0">
              <a:solidFill>
                <a:schemeClr val="accent2">
                  <a:lumMod val="75000"/>
                </a:schemeClr>
              </a:solidFill>
            </a:endParaRPr>
          </a:p>
          <a:p>
            <a:pPr lvl="1"/>
            <a:r>
              <a:rPr kumimoji="1" lang="zh-CN" altLang="en-US" dirty="0">
                <a:solidFill>
                  <a:schemeClr val="tx1">
                    <a:lumMod val="65000"/>
                    <a:lumOff val="35000"/>
                  </a:schemeClr>
                </a:solidFill>
              </a:rPr>
              <a:t>硬件环境均为</a:t>
            </a:r>
            <a:r>
              <a:rPr kumimoji="1" lang="en-US" altLang="zh-CN" dirty="0">
                <a:solidFill>
                  <a:schemeClr val="tx1">
                    <a:lumMod val="65000"/>
                    <a:lumOff val="35000"/>
                  </a:schemeClr>
                </a:solidFill>
              </a:rPr>
              <a:t>intel</a:t>
            </a:r>
            <a:r>
              <a:rPr kumimoji="1" lang="zh-CN" altLang="en-US" dirty="0">
                <a:solidFill>
                  <a:schemeClr val="tx1">
                    <a:lumMod val="65000"/>
                    <a:lumOff val="35000"/>
                  </a:schemeClr>
                </a:solidFill>
              </a:rPr>
              <a:t> </a:t>
            </a:r>
            <a:r>
              <a:rPr kumimoji="1" lang="en-US" altLang="zh-CN" dirty="0">
                <a:solidFill>
                  <a:schemeClr val="tx1">
                    <a:lumMod val="65000"/>
                    <a:lumOff val="35000"/>
                  </a:schemeClr>
                </a:solidFill>
              </a:rPr>
              <a:t>core</a:t>
            </a:r>
            <a:r>
              <a:rPr kumimoji="1" lang="zh-CN" altLang="en-US" dirty="0">
                <a:solidFill>
                  <a:schemeClr val="tx1">
                    <a:lumMod val="65000"/>
                    <a:lumOff val="35000"/>
                  </a:schemeClr>
                </a:solidFill>
              </a:rPr>
              <a:t> </a:t>
            </a:r>
            <a:r>
              <a:rPr kumimoji="1" lang="en-US" altLang="zh-CN" dirty="0">
                <a:solidFill>
                  <a:schemeClr val="tx1">
                    <a:lumMod val="65000"/>
                    <a:lumOff val="35000"/>
                  </a:schemeClr>
                </a:solidFill>
              </a:rPr>
              <a:t>i5 1.8GHz</a:t>
            </a:r>
            <a:r>
              <a:rPr kumimoji="1" lang="zh-CN" altLang="en-US" dirty="0">
                <a:solidFill>
                  <a:schemeClr val="tx1">
                    <a:lumMod val="65000"/>
                    <a:lumOff val="35000"/>
                  </a:schemeClr>
                </a:solidFill>
              </a:rPr>
              <a:t>，</a:t>
            </a:r>
            <a:r>
              <a:rPr kumimoji="1" lang="en-US" altLang="zh-CN" dirty="0">
                <a:solidFill>
                  <a:schemeClr val="tx1">
                    <a:lumMod val="65000"/>
                    <a:lumOff val="35000"/>
                  </a:schemeClr>
                </a:solidFill>
              </a:rPr>
              <a:t>16G</a:t>
            </a:r>
            <a:r>
              <a:rPr kumimoji="1" lang="zh-CN" altLang="en-US" dirty="0">
                <a:solidFill>
                  <a:schemeClr val="tx1">
                    <a:lumMod val="65000"/>
                    <a:lumOff val="35000"/>
                  </a:schemeClr>
                </a:solidFill>
              </a:rPr>
              <a:t>内存</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基于区块链的数据共享系统为</a:t>
            </a:r>
            <a:r>
              <a:rPr kumimoji="1" lang="en-US" altLang="zh-CN" dirty="0">
                <a:solidFill>
                  <a:schemeClr val="tx1">
                    <a:lumMod val="65000"/>
                    <a:lumOff val="35000"/>
                  </a:schemeClr>
                </a:solidFill>
              </a:rPr>
              <a:t>3</a:t>
            </a:r>
            <a:r>
              <a:rPr kumimoji="1" lang="zh-CN" altLang="en-US" dirty="0">
                <a:solidFill>
                  <a:schemeClr val="tx1">
                    <a:lumMod val="65000"/>
                    <a:lumOff val="35000"/>
                  </a:schemeClr>
                </a:solidFill>
              </a:rPr>
              <a:t>个节点，数据平均分布</a:t>
            </a:r>
            <a:endParaRPr kumimoji="1" lang="en-US" altLang="zh-CN" dirty="0">
              <a:solidFill>
                <a:schemeClr val="tx1">
                  <a:lumMod val="65000"/>
                  <a:lumOff val="35000"/>
                </a:schemeClr>
              </a:solidFill>
            </a:endParaRPr>
          </a:p>
          <a:p>
            <a:pPr lvl="1"/>
            <a:r>
              <a:rPr kumimoji="1" lang="en-US" altLang="zh-CN" dirty="0">
                <a:solidFill>
                  <a:schemeClr val="tx1">
                    <a:lumMod val="65000"/>
                    <a:lumOff val="35000"/>
                  </a:schemeClr>
                </a:solidFill>
              </a:rPr>
              <a:t>Hadoop</a:t>
            </a:r>
            <a:r>
              <a:rPr kumimoji="1" lang="zh-CN" altLang="en-US" dirty="0">
                <a:solidFill>
                  <a:schemeClr val="tx1">
                    <a:lumMod val="65000"/>
                    <a:lumOff val="35000"/>
                  </a:schemeClr>
                </a:solidFill>
              </a:rPr>
              <a:t>为一个主节点，三个从节点，数据按照默认配置分布</a:t>
            </a:r>
            <a:endParaRPr kumimoji="1" lang="en-US" altLang="zh-CN" dirty="0">
              <a:solidFill>
                <a:schemeClr val="tx1">
                  <a:lumMod val="65000"/>
                  <a:lumOff val="35000"/>
                </a:schemeClr>
              </a:solidFill>
            </a:endParaRPr>
          </a:p>
          <a:p>
            <a:pPr marL="0" lvl="1" indent="0">
              <a:spcBef>
                <a:spcPts val="1000"/>
              </a:spcBef>
              <a:buNone/>
            </a:pPr>
            <a:r>
              <a:rPr kumimoji="1" lang="zh-CN" altLang="en-US" sz="2800" dirty="0">
                <a:solidFill>
                  <a:schemeClr val="accent2">
                    <a:lumMod val="75000"/>
                  </a:schemeClr>
                </a:solidFill>
              </a:rPr>
              <a:t>实验方法</a:t>
            </a:r>
            <a:endParaRPr kumimoji="1" lang="en-US" altLang="zh-CN" sz="2800" dirty="0">
              <a:solidFill>
                <a:schemeClr val="accent2">
                  <a:lumMod val="75000"/>
                </a:schemeClr>
              </a:solidFill>
            </a:endParaRPr>
          </a:p>
          <a:p>
            <a:pPr lvl="1"/>
            <a:r>
              <a:rPr kumimoji="1" lang="zh-CN" altLang="zh-CN" dirty="0">
                <a:solidFill>
                  <a:schemeClr val="tx1">
                    <a:lumMod val="65000"/>
                    <a:lumOff val="35000"/>
                  </a:schemeClr>
                </a:solidFill>
              </a:rPr>
              <a:t>使用</a:t>
            </a:r>
            <a:r>
              <a:rPr kumimoji="1" lang="en-US" altLang="zh-CN" dirty="0">
                <a:solidFill>
                  <a:schemeClr val="tx1">
                    <a:lumMod val="65000"/>
                    <a:lumOff val="35000"/>
                  </a:schemeClr>
                </a:solidFill>
              </a:rPr>
              <a:t>4</a:t>
            </a:r>
            <a:r>
              <a:rPr kumimoji="1" lang="zh-CN" altLang="zh-CN" dirty="0">
                <a:solidFill>
                  <a:schemeClr val="tx1">
                    <a:lumMod val="65000"/>
                    <a:lumOff val="35000"/>
                  </a:schemeClr>
                </a:solidFill>
              </a:rPr>
              <a:t>种</a:t>
            </a:r>
            <a:r>
              <a:rPr kumimoji="1" lang="en-US" altLang="zh-CN" dirty="0" err="1">
                <a:solidFill>
                  <a:schemeClr val="tx1">
                    <a:lumMod val="65000"/>
                    <a:lumOff val="35000"/>
                  </a:schemeClr>
                </a:solidFill>
              </a:rPr>
              <a:t>sql</a:t>
            </a:r>
            <a:r>
              <a:rPr kumimoji="1" lang="zh-CN" altLang="zh-CN" dirty="0">
                <a:solidFill>
                  <a:schemeClr val="tx1">
                    <a:lumMod val="65000"/>
                    <a:lumOff val="35000"/>
                  </a:schemeClr>
                </a:solidFill>
              </a:rPr>
              <a:t>语句测试两个目标系统的查询性能 </a:t>
            </a:r>
            <a:endParaRPr kumimoji="1" lang="en-US" altLang="zh-CN" dirty="0">
              <a:solidFill>
                <a:schemeClr val="tx1">
                  <a:lumMod val="65000"/>
                  <a:lumOff val="35000"/>
                </a:schemeClr>
              </a:solidFill>
            </a:endParaRPr>
          </a:p>
          <a:p>
            <a:pPr lvl="1"/>
            <a:endParaRPr kumimoji="1" lang="en-US" altLang="zh-CN" dirty="0">
              <a:solidFill>
                <a:schemeClr val="tx1">
                  <a:lumMod val="65000"/>
                  <a:lumOff val="35000"/>
                </a:schemeClr>
              </a:solidFill>
            </a:endParaRPr>
          </a:p>
        </p:txBody>
      </p:sp>
    </p:spTree>
    <p:extLst>
      <p:ext uri="{BB962C8B-B14F-4D97-AF65-F5344CB8AC3E}">
        <p14:creationId xmlns:p14="http://schemas.microsoft.com/office/powerpoint/2010/main" val="85281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9F335-8190-BF4A-9140-8CA366480D3A}"/>
              </a:ext>
            </a:extLst>
          </p:cNvPr>
          <p:cNvSpPr>
            <a:spLocks noGrp="1"/>
          </p:cNvSpPr>
          <p:nvPr>
            <p:ph type="title"/>
          </p:nvPr>
        </p:nvSpPr>
        <p:spPr/>
        <p:txBody>
          <a:bodyPr/>
          <a:lstStyle/>
          <a:p>
            <a:r>
              <a:rPr kumimoji="1" lang="zh-CN" altLang="en-US" dirty="0"/>
              <a:t>性能测试</a:t>
            </a:r>
          </a:p>
        </p:txBody>
      </p:sp>
      <p:sp>
        <p:nvSpPr>
          <p:cNvPr id="4" name="圆角矩形 3">
            <a:extLst>
              <a:ext uri="{FF2B5EF4-FFF2-40B4-BE49-F238E27FC236}">
                <a16:creationId xmlns:a16="http://schemas.microsoft.com/office/drawing/2014/main" id="{B4A31943-1F85-D94A-95F2-F76D2281B2D4}"/>
              </a:ext>
            </a:extLst>
          </p:cNvPr>
          <p:cNvSpPr/>
          <p:nvPr/>
        </p:nvSpPr>
        <p:spPr>
          <a:xfrm>
            <a:off x="838200" y="546213"/>
            <a:ext cx="3780295"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性能测试实验</a:t>
            </a:r>
          </a:p>
        </p:txBody>
      </p:sp>
      <p:pic>
        <p:nvPicPr>
          <p:cNvPr id="7" name="图片 6">
            <a:extLst>
              <a:ext uri="{FF2B5EF4-FFF2-40B4-BE49-F238E27FC236}">
                <a16:creationId xmlns:a16="http://schemas.microsoft.com/office/drawing/2014/main" id="{CB5D2EBE-FED0-5845-8B2F-00D3CD073BC8}"/>
              </a:ext>
            </a:extLst>
          </p:cNvPr>
          <p:cNvPicPr/>
          <p:nvPr/>
        </p:nvPicPr>
        <p:blipFill>
          <a:blip r:embed="rId3"/>
          <a:stretch>
            <a:fillRect/>
          </a:stretch>
        </p:blipFill>
        <p:spPr>
          <a:xfrm>
            <a:off x="4138047" y="1871776"/>
            <a:ext cx="7525719" cy="4095580"/>
          </a:xfrm>
          <a:prstGeom prst="rect">
            <a:avLst/>
          </a:prstGeom>
        </p:spPr>
      </p:pic>
      <p:sp>
        <p:nvSpPr>
          <p:cNvPr id="5" name="矩形 4">
            <a:extLst>
              <a:ext uri="{FF2B5EF4-FFF2-40B4-BE49-F238E27FC236}">
                <a16:creationId xmlns:a16="http://schemas.microsoft.com/office/drawing/2014/main" id="{7B3FDB72-FC2E-C24F-9F0D-FD0EC9A74F96}"/>
              </a:ext>
            </a:extLst>
          </p:cNvPr>
          <p:cNvSpPr/>
          <p:nvPr/>
        </p:nvSpPr>
        <p:spPr>
          <a:xfrm>
            <a:off x="4442847" y="5967356"/>
            <a:ext cx="6096000" cy="276999"/>
          </a:xfrm>
          <a:prstGeom prst="rect">
            <a:avLst/>
          </a:prstGeom>
        </p:spPr>
        <p:txBody>
          <a:bodyPr>
            <a:spAutoFit/>
          </a:bodyPr>
          <a:lstStyle/>
          <a:p>
            <a:pPr marL="0" lvl="1">
              <a:spcBef>
                <a:spcPts val="1000"/>
              </a:spcBef>
            </a:pPr>
            <a:r>
              <a:rPr kumimoji="1" lang="zh-CN" altLang="en-US" sz="1200" dirty="0">
                <a:solidFill>
                  <a:schemeClr val="accent2">
                    <a:lumMod val="75000"/>
                  </a:schemeClr>
                </a:solidFill>
              </a:rPr>
              <a:t>*</a:t>
            </a:r>
            <a:r>
              <a:rPr kumimoji="1" lang="en-US" altLang="zh-CN" sz="1200" dirty="0">
                <a:solidFill>
                  <a:schemeClr val="accent2">
                    <a:lumMod val="75000"/>
                  </a:schemeClr>
                </a:solidFill>
              </a:rPr>
              <a:t> 1000</a:t>
            </a:r>
            <a:r>
              <a:rPr kumimoji="1" lang="zh-CN" altLang="en-US" sz="1200" dirty="0">
                <a:solidFill>
                  <a:schemeClr val="accent2">
                    <a:lumMod val="75000"/>
                  </a:schemeClr>
                </a:solidFill>
              </a:rPr>
              <a:t>万数量级数据查询性能对比 </a:t>
            </a:r>
            <a:endParaRPr kumimoji="1" lang="en-US" altLang="zh-CN" sz="1200" dirty="0">
              <a:solidFill>
                <a:schemeClr val="accent2">
                  <a:lumMod val="75000"/>
                </a:schemeClr>
              </a:solidFill>
            </a:endParaRPr>
          </a:p>
        </p:txBody>
      </p:sp>
      <p:pic>
        <p:nvPicPr>
          <p:cNvPr id="9" name="图片 8">
            <a:extLst>
              <a:ext uri="{FF2B5EF4-FFF2-40B4-BE49-F238E27FC236}">
                <a16:creationId xmlns:a16="http://schemas.microsoft.com/office/drawing/2014/main" id="{13B402DA-CB26-FE47-937C-56311C568383}"/>
              </a:ext>
            </a:extLst>
          </p:cNvPr>
          <p:cNvPicPr/>
          <p:nvPr/>
        </p:nvPicPr>
        <p:blipFill>
          <a:blip r:embed="rId4"/>
          <a:stretch>
            <a:fillRect/>
          </a:stretch>
        </p:blipFill>
        <p:spPr>
          <a:xfrm>
            <a:off x="613356" y="1952653"/>
            <a:ext cx="3146881" cy="1966913"/>
          </a:xfrm>
          <a:prstGeom prst="rect">
            <a:avLst/>
          </a:prstGeom>
        </p:spPr>
      </p:pic>
      <p:pic>
        <p:nvPicPr>
          <p:cNvPr id="10" name="图片 9">
            <a:extLst>
              <a:ext uri="{FF2B5EF4-FFF2-40B4-BE49-F238E27FC236}">
                <a16:creationId xmlns:a16="http://schemas.microsoft.com/office/drawing/2014/main" id="{C6DF3561-AB95-1F4E-8632-8D46ECFA5BF8}"/>
              </a:ext>
            </a:extLst>
          </p:cNvPr>
          <p:cNvPicPr/>
          <p:nvPr/>
        </p:nvPicPr>
        <p:blipFill>
          <a:blip r:embed="rId5"/>
          <a:stretch>
            <a:fillRect/>
          </a:stretch>
        </p:blipFill>
        <p:spPr>
          <a:xfrm>
            <a:off x="589032" y="4091390"/>
            <a:ext cx="3171205" cy="1908262"/>
          </a:xfrm>
          <a:prstGeom prst="rect">
            <a:avLst/>
          </a:prstGeom>
        </p:spPr>
      </p:pic>
    </p:spTree>
    <p:extLst>
      <p:ext uri="{BB962C8B-B14F-4D97-AF65-F5344CB8AC3E}">
        <p14:creationId xmlns:p14="http://schemas.microsoft.com/office/powerpoint/2010/main" val="137083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406E133-F4CC-5247-9BDF-3D0991853A5B}"/>
              </a:ext>
            </a:extLst>
          </p:cNvPr>
          <p:cNvSpPr/>
          <p:nvPr/>
        </p:nvSpPr>
        <p:spPr>
          <a:xfrm>
            <a:off x="0" y="0"/>
            <a:ext cx="178797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3FA860A4-43B8-F144-854D-5B45CE1C40F7}"/>
              </a:ext>
            </a:extLst>
          </p:cNvPr>
          <p:cNvSpPr/>
          <p:nvPr/>
        </p:nvSpPr>
        <p:spPr>
          <a:xfrm>
            <a:off x="838200" y="187177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需求</a:t>
            </a:r>
            <a:endParaRPr kumimoji="1" lang="zh-CN" altLang="en-US" sz="2800" dirty="0"/>
          </a:p>
        </p:txBody>
      </p:sp>
      <p:sp>
        <p:nvSpPr>
          <p:cNvPr id="7" name="圆角矩形 6">
            <a:extLst>
              <a:ext uri="{FF2B5EF4-FFF2-40B4-BE49-F238E27FC236}">
                <a16:creationId xmlns:a16="http://schemas.microsoft.com/office/drawing/2014/main" id="{A925298B-BDAD-1149-AF74-10E5DA5D4EB4}"/>
              </a:ext>
            </a:extLst>
          </p:cNvPr>
          <p:cNvSpPr/>
          <p:nvPr/>
        </p:nvSpPr>
        <p:spPr>
          <a:xfrm>
            <a:off x="838199" y="2584222"/>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设计</a:t>
            </a:r>
            <a:endParaRPr kumimoji="1" lang="zh-CN" altLang="en-US" sz="2800" dirty="0"/>
          </a:p>
        </p:txBody>
      </p:sp>
      <p:sp>
        <p:nvSpPr>
          <p:cNvPr id="8" name="圆角矩形 7">
            <a:extLst>
              <a:ext uri="{FF2B5EF4-FFF2-40B4-BE49-F238E27FC236}">
                <a16:creationId xmlns:a16="http://schemas.microsoft.com/office/drawing/2014/main" id="{99F36DA4-3CB9-0843-B8EE-6057EF094779}"/>
              </a:ext>
            </a:extLst>
          </p:cNvPr>
          <p:cNvSpPr/>
          <p:nvPr/>
        </p:nvSpPr>
        <p:spPr>
          <a:xfrm>
            <a:off x="838198" y="3296668"/>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特点</a:t>
            </a:r>
            <a:endParaRPr kumimoji="1" lang="zh-CN" altLang="en-US" sz="2800" dirty="0"/>
          </a:p>
        </p:txBody>
      </p:sp>
      <p:sp>
        <p:nvSpPr>
          <p:cNvPr id="9" name="圆角矩形 8">
            <a:extLst>
              <a:ext uri="{FF2B5EF4-FFF2-40B4-BE49-F238E27FC236}">
                <a16:creationId xmlns:a16="http://schemas.microsoft.com/office/drawing/2014/main" id="{4D589C52-C56E-A64A-B943-492B6CDFD526}"/>
              </a:ext>
            </a:extLst>
          </p:cNvPr>
          <p:cNvSpPr/>
          <p:nvPr/>
        </p:nvSpPr>
        <p:spPr>
          <a:xfrm>
            <a:off x="838198" y="4009114"/>
            <a:ext cx="1390652"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创新点</a:t>
            </a:r>
            <a:endParaRPr kumimoji="1" lang="zh-CN" altLang="en-US" sz="2800" dirty="0"/>
          </a:p>
        </p:txBody>
      </p:sp>
      <p:sp>
        <p:nvSpPr>
          <p:cNvPr id="10" name="圆角矩形 9">
            <a:extLst>
              <a:ext uri="{FF2B5EF4-FFF2-40B4-BE49-F238E27FC236}">
                <a16:creationId xmlns:a16="http://schemas.microsoft.com/office/drawing/2014/main" id="{65BB5001-CCB1-2E4D-A086-85C20CEA4FBC}"/>
              </a:ext>
            </a:extLst>
          </p:cNvPr>
          <p:cNvSpPr/>
          <p:nvPr/>
        </p:nvSpPr>
        <p:spPr>
          <a:xfrm>
            <a:off x="838197" y="4721560"/>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测试</a:t>
            </a:r>
            <a:endParaRPr kumimoji="1" lang="zh-CN" altLang="en-US" sz="2800" dirty="0"/>
          </a:p>
        </p:txBody>
      </p:sp>
      <p:sp>
        <p:nvSpPr>
          <p:cNvPr id="11" name="圆角矩形 10">
            <a:extLst>
              <a:ext uri="{FF2B5EF4-FFF2-40B4-BE49-F238E27FC236}">
                <a16:creationId xmlns:a16="http://schemas.microsoft.com/office/drawing/2014/main" id="{DE054968-CBC0-3F43-8AB4-2421122FD5F0}"/>
              </a:ext>
            </a:extLst>
          </p:cNvPr>
          <p:cNvSpPr/>
          <p:nvPr/>
        </p:nvSpPr>
        <p:spPr>
          <a:xfrm>
            <a:off x="838197" y="5434006"/>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展望</a:t>
            </a:r>
            <a:endParaRPr kumimoji="1" lang="zh-CN" altLang="en-US" sz="2800" dirty="0"/>
          </a:p>
        </p:txBody>
      </p:sp>
      <p:sp>
        <p:nvSpPr>
          <p:cNvPr id="13" name="内容占位符 2">
            <a:extLst>
              <a:ext uri="{FF2B5EF4-FFF2-40B4-BE49-F238E27FC236}">
                <a16:creationId xmlns:a16="http://schemas.microsoft.com/office/drawing/2014/main" id="{E5634710-0F67-9F47-9241-65298959D767}"/>
              </a:ext>
            </a:extLst>
          </p:cNvPr>
          <p:cNvSpPr txBox="1">
            <a:spLocks/>
          </p:cNvSpPr>
          <p:nvPr/>
        </p:nvSpPr>
        <p:spPr>
          <a:xfrm>
            <a:off x="2838320" y="1967593"/>
            <a:ext cx="8515480" cy="4184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CN" altLang="en-US" dirty="0">
                <a:solidFill>
                  <a:schemeClr val="accent2">
                    <a:lumMod val="75000"/>
                  </a:schemeClr>
                </a:solidFill>
              </a:rPr>
              <a:t>去中心化平台</a:t>
            </a:r>
            <a:r>
              <a:rPr kumimoji="1" lang="en-US" altLang="zh-CN" dirty="0">
                <a:solidFill>
                  <a:schemeClr val="accent2">
                    <a:lumMod val="75000"/>
                  </a:schemeClr>
                </a:solidFill>
              </a:rPr>
              <a:t>+serverless</a:t>
            </a:r>
            <a:r>
              <a:rPr kumimoji="1" lang="zh-CN" altLang="en-US" dirty="0">
                <a:solidFill>
                  <a:schemeClr val="accent2">
                    <a:lumMod val="75000"/>
                  </a:schemeClr>
                </a:solidFill>
              </a:rPr>
              <a:t>平台</a:t>
            </a:r>
          </a:p>
          <a:p>
            <a:pPr lvl="1"/>
            <a:r>
              <a:rPr kumimoji="1" lang="zh-CN" altLang="en-US" dirty="0">
                <a:solidFill>
                  <a:schemeClr val="tx1">
                    <a:lumMod val="65000"/>
                    <a:lumOff val="35000"/>
                  </a:schemeClr>
                </a:solidFill>
              </a:rPr>
              <a:t>将信息共享平台上升到系统层级</a:t>
            </a:r>
            <a:endParaRPr kumimoji="1" lang="en-US" altLang="zh-CN" dirty="0">
              <a:solidFill>
                <a:schemeClr val="tx1">
                  <a:lumMod val="65000"/>
                  <a:lumOff val="35000"/>
                </a:schemeClr>
              </a:solidFill>
            </a:endParaRPr>
          </a:p>
          <a:p>
            <a:pPr lvl="1"/>
            <a:endParaRPr kumimoji="1" lang="en-US" altLang="zh-CN" dirty="0"/>
          </a:p>
          <a:p>
            <a:pPr marL="0" indent="0">
              <a:buFont typeface="Arial" panose="020B0604020202020204" pitchFamily="34" charset="0"/>
              <a:buNone/>
            </a:pPr>
            <a:r>
              <a:rPr kumimoji="1" lang="zh-CN" altLang="en-US" dirty="0">
                <a:solidFill>
                  <a:schemeClr val="accent2">
                    <a:lumMod val="75000"/>
                  </a:schemeClr>
                </a:solidFill>
              </a:rPr>
              <a:t>开发数据库的容灾性能</a:t>
            </a:r>
            <a:endParaRPr kumimoji="1" lang="en-US" altLang="zh-CN" dirty="0">
              <a:solidFill>
                <a:schemeClr val="accent2">
                  <a:lumMod val="75000"/>
                </a:schemeClr>
              </a:solidFill>
            </a:endParaRPr>
          </a:p>
          <a:p>
            <a:pPr lvl="1"/>
            <a:r>
              <a:rPr kumimoji="1" lang="zh-CN" altLang="en-US" dirty="0">
                <a:solidFill>
                  <a:schemeClr val="tx1">
                    <a:lumMod val="65000"/>
                    <a:lumOff val="35000"/>
                  </a:schemeClr>
                </a:solidFill>
              </a:rPr>
              <a:t>进一步压榨基于区块链技术的可能</a:t>
            </a:r>
            <a:endParaRPr kumimoji="1" lang="en-US" altLang="zh-CN" dirty="0">
              <a:solidFill>
                <a:schemeClr val="tx1">
                  <a:lumMod val="65000"/>
                  <a:lumOff val="35000"/>
                </a:schemeClr>
              </a:solidFill>
            </a:endParaRPr>
          </a:p>
          <a:p>
            <a:pPr marL="0" indent="0">
              <a:buFont typeface="Arial" panose="020B0604020202020204" pitchFamily="34" charset="0"/>
              <a:buNone/>
            </a:pPr>
            <a:endParaRPr kumimoji="1" lang="en-US" altLang="zh-CN" dirty="0">
              <a:solidFill>
                <a:schemeClr val="accent2">
                  <a:lumMod val="75000"/>
                </a:schemeClr>
              </a:solidFill>
            </a:endParaRPr>
          </a:p>
          <a:p>
            <a:pPr marL="0" indent="0">
              <a:buFont typeface="Arial" panose="020B0604020202020204" pitchFamily="34" charset="0"/>
              <a:buNone/>
            </a:pPr>
            <a:r>
              <a:rPr kumimoji="1" lang="zh-CN" altLang="en-US" dirty="0">
                <a:solidFill>
                  <a:schemeClr val="accent2">
                    <a:lumMod val="75000"/>
                  </a:schemeClr>
                </a:solidFill>
              </a:rPr>
              <a:t>进一步优化信息共享平台的性能</a:t>
            </a:r>
            <a:endParaRPr kumimoji="1" lang="en-US" altLang="zh-CN" dirty="0">
              <a:solidFill>
                <a:schemeClr val="accent2">
                  <a:lumMod val="75000"/>
                </a:schemeClr>
              </a:solidFill>
            </a:endParaRPr>
          </a:p>
          <a:p>
            <a:pPr marL="0" lvl="1" indent="0">
              <a:spcBef>
                <a:spcPts val="1000"/>
              </a:spcBef>
              <a:buFont typeface="Arial" panose="020B0604020202020204" pitchFamily="34" charset="0"/>
              <a:buNone/>
            </a:pPr>
            <a:endParaRPr kumimoji="1" lang="en-US" altLang="zh-CN" sz="1200" dirty="0">
              <a:solidFill>
                <a:srgbClr val="ED7D31">
                  <a:lumMod val="75000"/>
                </a:srgbClr>
              </a:solidFill>
            </a:endParaRPr>
          </a:p>
          <a:p>
            <a:pPr marL="0" lvl="1" indent="0">
              <a:spcBef>
                <a:spcPts val="1000"/>
              </a:spcBef>
              <a:buFont typeface="Arial" panose="020B0604020202020204" pitchFamily="34" charset="0"/>
              <a:buNone/>
            </a:pPr>
            <a:endParaRPr kumimoji="1" lang="en-US" altLang="zh-CN" sz="1200" dirty="0">
              <a:solidFill>
                <a:srgbClr val="ED7D31">
                  <a:lumMod val="75000"/>
                </a:srgbClr>
              </a:solidFill>
            </a:endParaRPr>
          </a:p>
          <a:p>
            <a:pPr marL="0" indent="0">
              <a:buFont typeface="Arial" panose="020B0604020202020204" pitchFamily="34" charset="0"/>
              <a:buNone/>
            </a:pPr>
            <a:endParaRPr kumimoji="1" lang="zh-CN" altLang="en-US" dirty="0">
              <a:solidFill>
                <a:schemeClr val="accent2">
                  <a:lumMod val="75000"/>
                </a:schemeClr>
              </a:solidFill>
            </a:endParaRPr>
          </a:p>
        </p:txBody>
      </p:sp>
    </p:spTree>
    <p:extLst>
      <p:ext uri="{BB962C8B-B14F-4D97-AF65-F5344CB8AC3E}">
        <p14:creationId xmlns:p14="http://schemas.microsoft.com/office/powerpoint/2010/main" val="171374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9F335-8190-BF4A-9140-8CA366480D3A}"/>
              </a:ext>
            </a:extLst>
          </p:cNvPr>
          <p:cNvSpPr>
            <a:spLocks noGrp="1"/>
          </p:cNvSpPr>
          <p:nvPr>
            <p:ph type="title"/>
          </p:nvPr>
        </p:nvSpPr>
        <p:spPr/>
        <p:txBody>
          <a:bodyPr/>
          <a:lstStyle/>
          <a:p>
            <a:r>
              <a:rPr kumimoji="1" lang="zh-CN" altLang="en-US" dirty="0"/>
              <a:t>性能测试</a:t>
            </a:r>
          </a:p>
        </p:txBody>
      </p:sp>
      <p:sp>
        <p:nvSpPr>
          <p:cNvPr id="4" name="圆角矩形 3">
            <a:extLst>
              <a:ext uri="{FF2B5EF4-FFF2-40B4-BE49-F238E27FC236}">
                <a16:creationId xmlns:a16="http://schemas.microsoft.com/office/drawing/2014/main" id="{B4A31943-1F85-D94A-95F2-F76D2281B2D4}"/>
              </a:ext>
            </a:extLst>
          </p:cNvPr>
          <p:cNvSpPr/>
          <p:nvPr/>
        </p:nvSpPr>
        <p:spPr>
          <a:xfrm>
            <a:off x="838200" y="546213"/>
            <a:ext cx="4797490"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数据挖掘功能案例</a:t>
            </a:r>
          </a:p>
        </p:txBody>
      </p:sp>
      <p:pic>
        <p:nvPicPr>
          <p:cNvPr id="7" name="图片 6">
            <a:extLst>
              <a:ext uri="{FF2B5EF4-FFF2-40B4-BE49-F238E27FC236}">
                <a16:creationId xmlns:a16="http://schemas.microsoft.com/office/drawing/2014/main" id="{4D30CC57-2889-5745-A06B-108DD4D28277}"/>
              </a:ext>
            </a:extLst>
          </p:cNvPr>
          <p:cNvPicPr>
            <a:picLocks noChangeAspect="1"/>
          </p:cNvPicPr>
          <p:nvPr/>
        </p:nvPicPr>
        <p:blipFill>
          <a:blip r:embed="rId3"/>
          <a:stretch>
            <a:fillRect/>
          </a:stretch>
        </p:blipFill>
        <p:spPr>
          <a:xfrm>
            <a:off x="0" y="5452312"/>
            <a:ext cx="12192000" cy="1405688"/>
          </a:xfrm>
          <a:prstGeom prst="rect">
            <a:avLst/>
          </a:prstGeom>
        </p:spPr>
      </p:pic>
      <p:sp>
        <p:nvSpPr>
          <p:cNvPr id="11" name="内容占位符 2">
            <a:extLst>
              <a:ext uri="{FF2B5EF4-FFF2-40B4-BE49-F238E27FC236}">
                <a16:creationId xmlns:a16="http://schemas.microsoft.com/office/drawing/2014/main" id="{A90CE7AF-36E3-1447-BEBC-F1521D72EBEC}"/>
              </a:ext>
            </a:extLst>
          </p:cNvPr>
          <p:cNvSpPr txBox="1">
            <a:spLocks/>
          </p:cNvSpPr>
          <p:nvPr/>
        </p:nvSpPr>
        <p:spPr>
          <a:xfrm>
            <a:off x="838200" y="1825625"/>
            <a:ext cx="66262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 typeface="Arial" panose="020B0604020202020204" pitchFamily="34" charset="0"/>
              <a:buNone/>
            </a:pPr>
            <a:r>
              <a:rPr kumimoji="1" lang="zh-CN" altLang="en-US" sz="2600" dirty="0">
                <a:solidFill>
                  <a:schemeClr val="accent2">
                    <a:lumMod val="75000"/>
                  </a:schemeClr>
                </a:solidFill>
              </a:rPr>
              <a:t>环境搭建：</a:t>
            </a:r>
            <a:endParaRPr kumimoji="1" lang="en-US" altLang="zh-CN" sz="2600" dirty="0">
              <a:solidFill>
                <a:schemeClr val="accent2">
                  <a:lumMod val="75000"/>
                </a:schemeClr>
              </a:solidFill>
            </a:endParaRPr>
          </a:p>
          <a:p>
            <a:pPr lvl="1"/>
            <a:r>
              <a:rPr kumimoji="1" lang="zh-CN" altLang="en-US" dirty="0">
                <a:solidFill>
                  <a:schemeClr val="tx1">
                    <a:lumMod val="65000"/>
                    <a:lumOff val="35000"/>
                  </a:schemeClr>
                </a:solidFill>
              </a:rPr>
              <a:t>已经搭建好</a:t>
            </a:r>
            <a:r>
              <a:rPr kumimoji="1" lang="en-US" altLang="zh-CN" dirty="0">
                <a:solidFill>
                  <a:schemeClr val="tx1">
                    <a:lumMod val="65000"/>
                    <a:lumOff val="35000"/>
                  </a:schemeClr>
                </a:solidFill>
              </a:rPr>
              <a:t>Java</a:t>
            </a:r>
            <a:r>
              <a:rPr kumimoji="1" lang="zh-CN" altLang="en-US" dirty="0">
                <a:solidFill>
                  <a:schemeClr val="tx1">
                    <a:lumMod val="65000"/>
                    <a:lumOff val="35000"/>
                  </a:schemeClr>
                </a:solidFill>
              </a:rPr>
              <a:t>后台环境的信息节点</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已经部署了数据挖掘接口</a:t>
            </a:r>
            <a:endParaRPr kumimoji="1" lang="en-US" altLang="zh-CN" dirty="0">
              <a:solidFill>
                <a:schemeClr val="tx1">
                  <a:lumMod val="65000"/>
                  <a:lumOff val="35000"/>
                </a:schemeClr>
              </a:solidFill>
            </a:endParaRPr>
          </a:p>
          <a:p>
            <a:pPr marL="0" indent="0">
              <a:lnSpc>
                <a:spcPct val="80000"/>
              </a:lnSpc>
              <a:buFont typeface="Arial" panose="020B0604020202020204" pitchFamily="34" charset="0"/>
              <a:buNone/>
            </a:pPr>
            <a:r>
              <a:rPr kumimoji="1" lang="zh-CN" altLang="en-US" sz="2600" dirty="0">
                <a:solidFill>
                  <a:schemeClr val="accent2">
                    <a:lumMod val="75000"/>
                  </a:schemeClr>
                </a:solidFill>
              </a:rPr>
              <a:t>加入区块链</a:t>
            </a:r>
            <a:endParaRPr kumimoji="1" lang="en-US" altLang="zh-CN" sz="2600" dirty="0">
              <a:solidFill>
                <a:schemeClr val="accent2">
                  <a:lumMod val="75000"/>
                </a:schemeClr>
              </a:solidFill>
            </a:endParaRPr>
          </a:p>
          <a:p>
            <a:pPr marL="0" indent="0">
              <a:lnSpc>
                <a:spcPct val="80000"/>
              </a:lnSpc>
              <a:buFont typeface="Arial" panose="020B0604020202020204" pitchFamily="34" charset="0"/>
              <a:buNone/>
            </a:pPr>
            <a:r>
              <a:rPr kumimoji="1" lang="en-US" altLang="zh-CN" sz="2600" dirty="0">
                <a:solidFill>
                  <a:schemeClr val="accent2">
                    <a:lumMod val="75000"/>
                  </a:schemeClr>
                </a:solidFill>
              </a:rPr>
              <a:t>Java</a:t>
            </a:r>
            <a:r>
              <a:rPr kumimoji="1" lang="zh-CN" altLang="en-US" sz="2600" dirty="0">
                <a:solidFill>
                  <a:schemeClr val="accent2">
                    <a:lumMod val="75000"/>
                  </a:schemeClr>
                </a:solidFill>
              </a:rPr>
              <a:t>后台做获取数据的权限验证</a:t>
            </a:r>
            <a:endParaRPr kumimoji="1" lang="en-US" altLang="zh-CN" sz="2600" dirty="0">
              <a:solidFill>
                <a:schemeClr val="accent2">
                  <a:lumMod val="75000"/>
                </a:schemeClr>
              </a:solidFill>
            </a:endParaRPr>
          </a:p>
          <a:p>
            <a:pPr lvl="1"/>
            <a:r>
              <a:rPr kumimoji="1" lang="zh-CN" altLang="en-US" dirty="0">
                <a:solidFill>
                  <a:schemeClr val="tx1">
                    <a:lumMod val="65000"/>
                    <a:lumOff val="35000"/>
                  </a:schemeClr>
                </a:solidFill>
              </a:rPr>
              <a:t>如图所示</a:t>
            </a:r>
            <a:endParaRPr kumimoji="1" lang="en-US" altLang="zh-CN" dirty="0">
              <a:solidFill>
                <a:schemeClr val="tx1">
                  <a:lumMod val="65000"/>
                  <a:lumOff val="35000"/>
                </a:schemeClr>
              </a:solidFill>
            </a:endParaRPr>
          </a:p>
          <a:p>
            <a:pPr marL="0" indent="0">
              <a:lnSpc>
                <a:spcPct val="80000"/>
              </a:lnSpc>
              <a:buFont typeface="Arial" panose="020B0604020202020204" pitchFamily="34" charset="0"/>
              <a:buNone/>
            </a:pPr>
            <a:r>
              <a:rPr kumimoji="1" lang="en-US" altLang="zh-CN" sz="2600" dirty="0">
                <a:solidFill>
                  <a:schemeClr val="accent2">
                    <a:lumMod val="75000"/>
                  </a:schemeClr>
                </a:solidFill>
              </a:rPr>
              <a:t>Java</a:t>
            </a:r>
            <a:r>
              <a:rPr kumimoji="1" lang="zh-CN" altLang="en-US" sz="2600" dirty="0">
                <a:solidFill>
                  <a:schemeClr val="accent2">
                    <a:lumMod val="75000"/>
                  </a:schemeClr>
                </a:solidFill>
              </a:rPr>
              <a:t>后台获取指定数据</a:t>
            </a:r>
            <a:endParaRPr kumimoji="1" lang="en-US" altLang="zh-CN" sz="2600" dirty="0">
              <a:solidFill>
                <a:schemeClr val="accent2">
                  <a:lumMod val="75000"/>
                </a:schemeClr>
              </a:solidFill>
            </a:endParaRPr>
          </a:p>
          <a:p>
            <a:pPr marL="0" indent="0">
              <a:lnSpc>
                <a:spcPct val="80000"/>
              </a:lnSpc>
              <a:buFont typeface="Arial" panose="020B0604020202020204" pitchFamily="34" charset="0"/>
              <a:buNone/>
            </a:pPr>
            <a:r>
              <a:rPr kumimoji="1" lang="en-US" altLang="zh-CN" sz="2600" dirty="0">
                <a:solidFill>
                  <a:schemeClr val="accent2">
                    <a:lumMod val="75000"/>
                  </a:schemeClr>
                </a:solidFill>
              </a:rPr>
              <a:t>Java</a:t>
            </a:r>
            <a:r>
              <a:rPr kumimoji="1" lang="zh-CN" altLang="en-US" sz="2600" dirty="0">
                <a:solidFill>
                  <a:schemeClr val="accent2">
                    <a:lumMod val="75000"/>
                  </a:schemeClr>
                </a:solidFill>
              </a:rPr>
              <a:t>后台调用接口进行数据挖掘</a:t>
            </a:r>
            <a:endParaRPr kumimoji="1" lang="en-US" altLang="zh-CN" sz="2600" dirty="0">
              <a:solidFill>
                <a:schemeClr val="accent2">
                  <a:lumMod val="75000"/>
                </a:schemeClr>
              </a:solidFill>
            </a:endParaRPr>
          </a:p>
        </p:txBody>
      </p:sp>
    </p:spTree>
    <p:extLst>
      <p:ext uri="{BB962C8B-B14F-4D97-AF65-F5344CB8AC3E}">
        <p14:creationId xmlns:p14="http://schemas.microsoft.com/office/powerpoint/2010/main" val="268899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9F335-8190-BF4A-9140-8CA366480D3A}"/>
              </a:ext>
            </a:extLst>
          </p:cNvPr>
          <p:cNvSpPr>
            <a:spLocks noGrp="1"/>
          </p:cNvSpPr>
          <p:nvPr>
            <p:ph type="title"/>
          </p:nvPr>
        </p:nvSpPr>
        <p:spPr/>
        <p:txBody>
          <a:bodyPr/>
          <a:lstStyle/>
          <a:p>
            <a:r>
              <a:rPr kumimoji="1" lang="zh-CN" altLang="en-US" dirty="0"/>
              <a:t>性能测试</a:t>
            </a:r>
          </a:p>
        </p:txBody>
      </p:sp>
      <p:sp>
        <p:nvSpPr>
          <p:cNvPr id="4" name="圆角矩形 3">
            <a:extLst>
              <a:ext uri="{FF2B5EF4-FFF2-40B4-BE49-F238E27FC236}">
                <a16:creationId xmlns:a16="http://schemas.microsoft.com/office/drawing/2014/main" id="{B4A31943-1F85-D94A-95F2-F76D2281B2D4}"/>
              </a:ext>
            </a:extLst>
          </p:cNvPr>
          <p:cNvSpPr/>
          <p:nvPr/>
        </p:nvSpPr>
        <p:spPr>
          <a:xfrm>
            <a:off x="838200" y="546213"/>
            <a:ext cx="4797490"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数据挖掘功能演示</a:t>
            </a:r>
          </a:p>
        </p:txBody>
      </p:sp>
      <p:pic>
        <p:nvPicPr>
          <p:cNvPr id="3" name="图片 2">
            <a:extLst>
              <a:ext uri="{FF2B5EF4-FFF2-40B4-BE49-F238E27FC236}">
                <a16:creationId xmlns:a16="http://schemas.microsoft.com/office/drawing/2014/main" id="{CE73A180-35BB-8D45-9023-786575325777}"/>
              </a:ext>
            </a:extLst>
          </p:cNvPr>
          <p:cNvPicPr>
            <a:picLocks noChangeAspect="1"/>
          </p:cNvPicPr>
          <p:nvPr/>
        </p:nvPicPr>
        <p:blipFill>
          <a:blip r:embed="rId3"/>
          <a:stretch>
            <a:fillRect/>
          </a:stretch>
        </p:blipFill>
        <p:spPr>
          <a:xfrm>
            <a:off x="6456784" y="1690688"/>
            <a:ext cx="5428473" cy="4723235"/>
          </a:xfrm>
          <a:prstGeom prst="rect">
            <a:avLst/>
          </a:prstGeom>
        </p:spPr>
      </p:pic>
      <p:sp>
        <p:nvSpPr>
          <p:cNvPr id="9" name="内容占位符 2">
            <a:extLst>
              <a:ext uri="{FF2B5EF4-FFF2-40B4-BE49-F238E27FC236}">
                <a16:creationId xmlns:a16="http://schemas.microsoft.com/office/drawing/2014/main" id="{E18681A1-DEEA-2849-A2B8-9AEC0755DB93}"/>
              </a:ext>
            </a:extLst>
          </p:cNvPr>
          <p:cNvSpPr>
            <a:spLocks noGrp="1"/>
          </p:cNvSpPr>
          <p:nvPr>
            <p:ph idx="1"/>
          </p:nvPr>
        </p:nvSpPr>
        <p:spPr>
          <a:xfrm>
            <a:off x="838200" y="1825625"/>
            <a:ext cx="5618584" cy="4351338"/>
          </a:xfrm>
        </p:spPr>
        <p:txBody>
          <a:bodyPr>
            <a:normAutofit/>
          </a:bodyPr>
          <a:lstStyle/>
          <a:p>
            <a:pPr marL="0" indent="0">
              <a:lnSpc>
                <a:spcPct val="80000"/>
              </a:lnSpc>
              <a:buNone/>
            </a:pPr>
            <a:endParaRPr kumimoji="1" lang="en-US" altLang="zh-CN" sz="2600" dirty="0">
              <a:solidFill>
                <a:schemeClr val="accent2">
                  <a:lumMod val="75000"/>
                </a:schemeClr>
              </a:solidFill>
            </a:endParaRPr>
          </a:p>
          <a:p>
            <a:pPr marL="0" indent="0">
              <a:lnSpc>
                <a:spcPct val="80000"/>
              </a:lnSpc>
              <a:buNone/>
            </a:pPr>
            <a:r>
              <a:rPr kumimoji="1" lang="zh-CN" altLang="en-US" sz="2600" dirty="0">
                <a:solidFill>
                  <a:schemeClr val="accent2">
                    <a:lumMod val="75000"/>
                  </a:schemeClr>
                </a:solidFill>
              </a:rPr>
              <a:t>环境搭建：</a:t>
            </a:r>
            <a:endParaRPr kumimoji="1" lang="en-US" altLang="zh-CN" sz="2600" dirty="0">
              <a:solidFill>
                <a:schemeClr val="accent2">
                  <a:lumMod val="75000"/>
                </a:schemeClr>
              </a:solidFill>
            </a:endParaRPr>
          </a:p>
          <a:p>
            <a:pPr lvl="1"/>
            <a:r>
              <a:rPr kumimoji="1" lang="zh-CN" altLang="en-US" dirty="0">
                <a:solidFill>
                  <a:schemeClr val="tx1">
                    <a:lumMod val="65000"/>
                    <a:lumOff val="35000"/>
                  </a:schemeClr>
                </a:solidFill>
              </a:rPr>
              <a:t>搭建好</a:t>
            </a:r>
            <a:r>
              <a:rPr kumimoji="1" lang="en-US" altLang="zh-CN" dirty="0">
                <a:solidFill>
                  <a:schemeClr val="tx1">
                    <a:lumMod val="65000"/>
                    <a:lumOff val="35000"/>
                  </a:schemeClr>
                </a:solidFill>
              </a:rPr>
              <a:t>Java</a:t>
            </a:r>
            <a:r>
              <a:rPr kumimoji="1" lang="zh-CN" altLang="en-US" dirty="0">
                <a:solidFill>
                  <a:schemeClr val="tx1">
                    <a:lumMod val="65000"/>
                    <a:lumOff val="35000"/>
                  </a:schemeClr>
                </a:solidFill>
              </a:rPr>
              <a:t>后台环境的信息节点</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部署了数据挖掘</a:t>
            </a:r>
            <a:endParaRPr kumimoji="1" lang="en-US" altLang="zh-CN" dirty="0">
              <a:solidFill>
                <a:schemeClr val="tx1">
                  <a:lumMod val="65000"/>
                  <a:lumOff val="35000"/>
                </a:schemeClr>
              </a:solidFill>
            </a:endParaRPr>
          </a:p>
          <a:p>
            <a:pPr marL="0" indent="0">
              <a:lnSpc>
                <a:spcPct val="80000"/>
              </a:lnSpc>
              <a:buNone/>
            </a:pPr>
            <a:r>
              <a:rPr kumimoji="1" lang="zh-CN" altLang="en-US" sz="2600" dirty="0">
                <a:solidFill>
                  <a:schemeClr val="accent2">
                    <a:lumMod val="75000"/>
                  </a:schemeClr>
                </a:solidFill>
              </a:rPr>
              <a:t>加入区块链</a:t>
            </a:r>
            <a:endParaRPr kumimoji="1" lang="en-US" altLang="zh-CN" sz="2600" dirty="0">
              <a:solidFill>
                <a:schemeClr val="accent2">
                  <a:lumMod val="75000"/>
                </a:schemeClr>
              </a:solidFill>
            </a:endParaRPr>
          </a:p>
          <a:p>
            <a:pPr marL="0" indent="0">
              <a:lnSpc>
                <a:spcPct val="80000"/>
              </a:lnSpc>
              <a:buNone/>
            </a:pPr>
            <a:r>
              <a:rPr kumimoji="1" lang="en-US" altLang="zh-CN" sz="2600" dirty="0">
                <a:solidFill>
                  <a:schemeClr val="accent2">
                    <a:lumMod val="75000"/>
                  </a:schemeClr>
                </a:solidFill>
              </a:rPr>
              <a:t>Java</a:t>
            </a:r>
            <a:r>
              <a:rPr kumimoji="1" lang="zh-CN" altLang="en-US" sz="2600" dirty="0">
                <a:solidFill>
                  <a:schemeClr val="accent2">
                    <a:lumMod val="75000"/>
                  </a:schemeClr>
                </a:solidFill>
              </a:rPr>
              <a:t>后台做获取数据的权限验证</a:t>
            </a:r>
            <a:endParaRPr kumimoji="1" lang="en-US" altLang="zh-CN" sz="2600" dirty="0">
              <a:solidFill>
                <a:schemeClr val="accent2">
                  <a:lumMod val="75000"/>
                </a:schemeClr>
              </a:solidFill>
            </a:endParaRPr>
          </a:p>
          <a:p>
            <a:pPr marL="0" indent="0">
              <a:lnSpc>
                <a:spcPct val="80000"/>
              </a:lnSpc>
              <a:buNone/>
            </a:pPr>
            <a:r>
              <a:rPr kumimoji="1" lang="en-US" altLang="zh-CN" sz="2600" dirty="0">
                <a:solidFill>
                  <a:schemeClr val="accent2">
                    <a:lumMod val="75000"/>
                  </a:schemeClr>
                </a:solidFill>
              </a:rPr>
              <a:t>Java</a:t>
            </a:r>
            <a:r>
              <a:rPr kumimoji="1" lang="zh-CN" altLang="en-US" sz="2600" dirty="0">
                <a:solidFill>
                  <a:schemeClr val="accent2">
                    <a:lumMod val="75000"/>
                  </a:schemeClr>
                </a:solidFill>
              </a:rPr>
              <a:t>后台获取指定数据</a:t>
            </a:r>
            <a:endParaRPr kumimoji="1" lang="en-US" altLang="zh-CN" sz="2600" dirty="0">
              <a:solidFill>
                <a:schemeClr val="accent2">
                  <a:lumMod val="75000"/>
                </a:schemeClr>
              </a:solidFill>
            </a:endParaRPr>
          </a:p>
          <a:p>
            <a:pPr lvl="1"/>
            <a:r>
              <a:rPr kumimoji="1" lang="zh-CN" altLang="en-US" dirty="0">
                <a:solidFill>
                  <a:schemeClr val="tx1">
                    <a:lumMod val="65000"/>
                    <a:lumOff val="35000"/>
                  </a:schemeClr>
                </a:solidFill>
              </a:rPr>
              <a:t>如图所示</a:t>
            </a:r>
            <a:endParaRPr kumimoji="1" lang="en-US" altLang="zh-CN" dirty="0">
              <a:solidFill>
                <a:schemeClr val="tx1">
                  <a:lumMod val="65000"/>
                  <a:lumOff val="35000"/>
                </a:schemeClr>
              </a:solidFill>
            </a:endParaRPr>
          </a:p>
          <a:p>
            <a:pPr marL="0" indent="0">
              <a:lnSpc>
                <a:spcPct val="80000"/>
              </a:lnSpc>
              <a:buNone/>
            </a:pPr>
            <a:r>
              <a:rPr kumimoji="1" lang="zh-CN" altLang="en-US" sz="2600" dirty="0">
                <a:solidFill>
                  <a:schemeClr val="accent2">
                    <a:lumMod val="75000"/>
                  </a:schemeClr>
                </a:solidFill>
              </a:rPr>
              <a:t>数据挖掘</a:t>
            </a:r>
            <a:endParaRPr kumimoji="1" lang="en-US" altLang="zh-CN" sz="2600" dirty="0">
              <a:solidFill>
                <a:schemeClr val="accent2">
                  <a:lumMod val="75000"/>
                </a:schemeClr>
              </a:solidFill>
            </a:endParaRPr>
          </a:p>
        </p:txBody>
      </p:sp>
      <p:sp>
        <p:nvSpPr>
          <p:cNvPr id="10" name="圆角矩形 9">
            <a:extLst>
              <a:ext uri="{FF2B5EF4-FFF2-40B4-BE49-F238E27FC236}">
                <a16:creationId xmlns:a16="http://schemas.microsoft.com/office/drawing/2014/main" id="{30831C01-1573-4043-8393-37CC41C94833}"/>
              </a:ext>
            </a:extLst>
          </p:cNvPr>
          <p:cNvSpPr/>
          <p:nvPr/>
        </p:nvSpPr>
        <p:spPr>
          <a:xfrm>
            <a:off x="838200" y="546213"/>
            <a:ext cx="4797490"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数据挖掘功能案例</a:t>
            </a:r>
          </a:p>
        </p:txBody>
      </p:sp>
    </p:spTree>
    <p:extLst>
      <p:ext uri="{BB962C8B-B14F-4D97-AF65-F5344CB8AC3E}">
        <p14:creationId xmlns:p14="http://schemas.microsoft.com/office/powerpoint/2010/main" val="781316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9F335-8190-BF4A-9140-8CA366480D3A}"/>
              </a:ext>
            </a:extLst>
          </p:cNvPr>
          <p:cNvSpPr>
            <a:spLocks noGrp="1"/>
          </p:cNvSpPr>
          <p:nvPr>
            <p:ph type="title"/>
          </p:nvPr>
        </p:nvSpPr>
        <p:spPr/>
        <p:txBody>
          <a:bodyPr/>
          <a:lstStyle/>
          <a:p>
            <a:r>
              <a:rPr kumimoji="1" lang="zh-CN" altLang="en-US" dirty="0"/>
              <a:t>性能测试</a:t>
            </a:r>
          </a:p>
        </p:txBody>
      </p:sp>
      <p:sp>
        <p:nvSpPr>
          <p:cNvPr id="4" name="圆角矩形 3">
            <a:extLst>
              <a:ext uri="{FF2B5EF4-FFF2-40B4-BE49-F238E27FC236}">
                <a16:creationId xmlns:a16="http://schemas.microsoft.com/office/drawing/2014/main" id="{B4A31943-1F85-D94A-95F2-F76D2281B2D4}"/>
              </a:ext>
            </a:extLst>
          </p:cNvPr>
          <p:cNvSpPr/>
          <p:nvPr/>
        </p:nvSpPr>
        <p:spPr>
          <a:xfrm>
            <a:off x="838200" y="546213"/>
            <a:ext cx="4797490"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数据挖掘功能演示</a:t>
            </a:r>
          </a:p>
        </p:txBody>
      </p:sp>
      <p:sp>
        <p:nvSpPr>
          <p:cNvPr id="6" name="内容占位符 2">
            <a:extLst>
              <a:ext uri="{FF2B5EF4-FFF2-40B4-BE49-F238E27FC236}">
                <a16:creationId xmlns:a16="http://schemas.microsoft.com/office/drawing/2014/main" id="{05CCE66B-6267-2243-B70D-FB356047E3ED}"/>
              </a:ext>
            </a:extLst>
          </p:cNvPr>
          <p:cNvSpPr>
            <a:spLocks noGrp="1"/>
          </p:cNvSpPr>
          <p:nvPr>
            <p:ph idx="1"/>
          </p:nvPr>
        </p:nvSpPr>
        <p:spPr>
          <a:xfrm>
            <a:off x="838200" y="1825625"/>
            <a:ext cx="4180840" cy="4453878"/>
          </a:xfrm>
        </p:spPr>
        <p:txBody>
          <a:bodyPr>
            <a:normAutofit/>
          </a:bodyPr>
          <a:lstStyle/>
          <a:p>
            <a:pPr marL="0" indent="0">
              <a:lnSpc>
                <a:spcPct val="80000"/>
              </a:lnSpc>
              <a:buNone/>
            </a:pPr>
            <a:endParaRPr kumimoji="1" lang="en-US" altLang="zh-CN" sz="2600" dirty="0">
              <a:solidFill>
                <a:schemeClr val="accent2">
                  <a:lumMod val="75000"/>
                </a:schemeClr>
              </a:solidFill>
            </a:endParaRPr>
          </a:p>
          <a:p>
            <a:pPr marL="0" indent="0">
              <a:lnSpc>
                <a:spcPct val="80000"/>
              </a:lnSpc>
              <a:buNone/>
            </a:pPr>
            <a:r>
              <a:rPr kumimoji="1" lang="zh-CN" altLang="en-US" sz="2600" dirty="0">
                <a:solidFill>
                  <a:schemeClr val="accent2">
                    <a:lumMod val="75000"/>
                  </a:schemeClr>
                </a:solidFill>
              </a:rPr>
              <a:t>数据挖掘</a:t>
            </a:r>
            <a:endParaRPr kumimoji="1" lang="en-US" altLang="zh-CN" sz="2600" dirty="0">
              <a:solidFill>
                <a:schemeClr val="accent2">
                  <a:lumMod val="75000"/>
                </a:schemeClr>
              </a:solidFill>
            </a:endParaRPr>
          </a:p>
          <a:p>
            <a:pPr lvl="1"/>
            <a:r>
              <a:rPr kumimoji="1" lang="zh-CN" altLang="en-US" dirty="0">
                <a:solidFill>
                  <a:schemeClr val="tx1">
                    <a:lumMod val="65000"/>
                    <a:lumOff val="35000"/>
                  </a:schemeClr>
                </a:solidFill>
              </a:rPr>
              <a:t>基于身体各项体检指标，对身体的尿酸指标进行预测</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我们从平台中含有数据挖掘所需求的指标的节点处拉取数据</a:t>
            </a:r>
            <a:endParaRPr kumimoji="1" lang="en-US" altLang="zh-CN" dirty="0">
              <a:solidFill>
                <a:schemeClr val="tx1">
                  <a:lumMod val="65000"/>
                  <a:lumOff val="35000"/>
                </a:schemeClr>
              </a:solidFill>
            </a:endParaRPr>
          </a:p>
          <a:p>
            <a:pPr marL="0" indent="0">
              <a:lnSpc>
                <a:spcPct val="80000"/>
              </a:lnSpc>
              <a:buNone/>
            </a:pPr>
            <a:endParaRPr kumimoji="1" lang="en-US" altLang="zh-CN" sz="2600" dirty="0">
              <a:solidFill>
                <a:schemeClr val="accent2">
                  <a:lumMod val="75000"/>
                </a:schemeClr>
              </a:solidFill>
            </a:endParaRPr>
          </a:p>
        </p:txBody>
      </p:sp>
      <p:sp>
        <p:nvSpPr>
          <p:cNvPr id="7" name="圆角矩形 6">
            <a:extLst>
              <a:ext uri="{FF2B5EF4-FFF2-40B4-BE49-F238E27FC236}">
                <a16:creationId xmlns:a16="http://schemas.microsoft.com/office/drawing/2014/main" id="{E346C09D-C6AC-B741-AFFB-D8895B76C50A}"/>
              </a:ext>
            </a:extLst>
          </p:cNvPr>
          <p:cNvSpPr/>
          <p:nvPr/>
        </p:nvSpPr>
        <p:spPr>
          <a:xfrm>
            <a:off x="838200" y="546213"/>
            <a:ext cx="4797490"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数据挖掘功能案例</a:t>
            </a:r>
          </a:p>
        </p:txBody>
      </p:sp>
      <p:pic>
        <p:nvPicPr>
          <p:cNvPr id="8" name="图片 7">
            <a:extLst>
              <a:ext uri="{FF2B5EF4-FFF2-40B4-BE49-F238E27FC236}">
                <a16:creationId xmlns:a16="http://schemas.microsoft.com/office/drawing/2014/main" id="{76EDB33A-133A-2640-93A6-27358858E336}"/>
              </a:ext>
            </a:extLst>
          </p:cNvPr>
          <p:cNvPicPr>
            <a:picLocks noChangeAspect="1"/>
          </p:cNvPicPr>
          <p:nvPr/>
        </p:nvPicPr>
        <p:blipFill>
          <a:blip r:embed="rId3"/>
          <a:stretch>
            <a:fillRect/>
          </a:stretch>
        </p:blipFill>
        <p:spPr>
          <a:xfrm>
            <a:off x="6096000" y="0"/>
            <a:ext cx="5169333" cy="3866628"/>
          </a:xfrm>
          <a:prstGeom prst="rect">
            <a:avLst/>
          </a:prstGeom>
        </p:spPr>
      </p:pic>
      <p:pic>
        <p:nvPicPr>
          <p:cNvPr id="10" name="图片 9">
            <a:extLst>
              <a:ext uri="{FF2B5EF4-FFF2-40B4-BE49-F238E27FC236}">
                <a16:creationId xmlns:a16="http://schemas.microsoft.com/office/drawing/2014/main" id="{F69AE921-B4E2-834B-A6A0-6FFA4EA26724}"/>
              </a:ext>
            </a:extLst>
          </p:cNvPr>
          <p:cNvPicPr>
            <a:picLocks noChangeAspect="1"/>
          </p:cNvPicPr>
          <p:nvPr/>
        </p:nvPicPr>
        <p:blipFill>
          <a:blip r:embed="rId4"/>
          <a:stretch>
            <a:fillRect/>
          </a:stretch>
        </p:blipFill>
        <p:spPr>
          <a:xfrm>
            <a:off x="8311686" y="3866628"/>
            <a:ext cx="3390301" cy="2540000"/>
          </a:xfrm>
          <a:prstGeom prst="rect">
            <a:avLst/>
          </a:prstGeom>
        </p:spPr>
      </p:pic>
      <p:pic>
        <p:nvPicPr>
          <p:cNvPr id="12" name="图片 11">
            <a:extLst>
              <a:ext uri="{FF2B5EF4-FFF2-40B4-BE49-F238E27FC236}">
                <a16:creationId xmlns:a16="http://schemas.microsoft.com/office/drawing/2014/main" id="{72BD2535-3A31-4B45-A9DD-E177F95B99C9}"/>
              </a:ext>
            </a:extLst>
          </p:cNvPr>
          <p:cNvPicPr>
            <a:picLocks noChangeAspect="1"/>
          </p:cNvPicPr>
          <p:nvPr/>
        </p:nvPicPr>
        <p:blipFill>
          <a:blip r:embed="rId5"/>
          <a:stretch>
            <a:fillRect/>
          </a:stretch>
        </p:blipFill>
        <p:spPr>
          <a:xfrm>
            <a:off x="5370081" y="3866628"/>
            <a:ext cx="2711450" cy="2711450"/>
          </a:xfrm>
          <a:prstGeom prst="rect">
            <a:avLst/>
          </a:prstGeom>
        </p:spPr>
      </p:pic>
    </p:spTree>
    <p:extLst>
      <p:ext uri="{BB962C8B-B14F-4D97-AF65-F5344CB8AC3E}">
        <p14:creationId xmlns:p14="http://schemas.microsoft.com/office/powerpoint/2010/main" val="148841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406E133-F4CC-5247-9BDF-3D0991853A5B}"/>
              </a:ext>
            </a:extLst>
          </p:cNvPr>
          <p:cNvSpPr/>
          <p:nvPr/>
        </p:nvSpPr>
        <p:spPr>
          <a:xfrm>
            <a:off x="0" y="0"/>
            <a:ext cx="178797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200B6944-451C-5A45-B52B-9D67C9ACB503}"/>
              </a:ext>
            </a:extLst>
          </p:cNvPr>
          <p:cNvSpPr>
            <a:spLocks noGrp="1"/>
          </p:cNvSpPr>
          <p:nvPr>
            <p:ph type="title"/>
          </p:nvPr>
        </p:nvSpPr>
        <p:spPr/>
        <p:txBody>
          <a:bodyPr/>
          <a:lstStyle/>
          <a:p>
            <a:r>
              <a:rPr kumimoji="1" lang="zh-CN" altLang="en-US" dirty="0"/>
              <a:t>简介</a:t>
            </a:r>
          </a:p>
        </p:txBody>
      </p:sp>
      <p:sp>
        <p:nvSpPr>
          <p:cNvPr id="5" name="圆角矩形 4">
            <a:extLst>
              <a:ext uri="{FF2B5EF4-FFF2-40B4-BE49-F238E27FC236}">
                <a16:creationId xmlns:a16="http://schemas.microsoft.com/office/drawing/2014/main" id="{02D52B87-9B07-3F44-B6A8-D1B698C27C11}"/>
              </a:ext>
            </a:extLst>
          </p:cNvPr>
          <p:cNvSpPr/>
          <p:nvPr/>
        </p:nvSpPr>
        <p:spPr>
          <a:xfrm>
            <a:off x="838200" y="546213"/>
            <a:ext cx="2843893"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dirty="0"/>
              <a:t>OUTLINE</a:t>
            </a:r>
            <a:endParaRPr kumimoji="1" lang="zh-CN" altLang="en-US" sz="4000" dirty="0"/>
          </a:p>
        </p:txBody>
      </p:sp>
      <p:sp>
        <p:nvSpPr>
          <p:cNvPr id="6" name="圆角矩形 5">
            <a:extLst>
              <a:ext uri="{FF2B5EF4-FFF2-40B4-BE49-F238E27FC236}">
                <a16:creationId xmlns:a16="http://schemas.microsoft.com/office/drawing/2014/main" id="{3FA860A4-43B8-F144-854D-5B45CE1C40F7}"/>
              </a:ext>
            </a:extLst>
          </p:cNvPr>
          <p:cNvSpPr/>
          <p:nvPr/>
        </p:nvSpPr>
        <p:spPr>
          <a:xfrm>
            <a:off x="838200" y="1871776"/>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需求</a:t>
            </a:r>
            <a:endParaRPr kumimoji="1" lang="zh-CN" altLang="en-US" sz="2800" dirty="0"/>
          </a:p>
        </p:txBody>
      </p:sp>
      <p:sp>
        <p:nvSpPr>
          <p:cNvPr id="7" name="圆角矩形 6">
            <a:extLst>
              <a:ext uri="{FF2B5EF4-FFF2-40B4-BE49-F238E27FC236}">
                <a16:creationId xmlns:a16="http://schemas.microsoft.com/office/drawing/2014/main" id="{A925298B-BDAD-1149-AF74-10E5DA5D4EB4}"/>
              </a:ext>
            </a:extLst>
          </p:cNvPr>
          <p:cNvSpPr/>
          <p:nvPr/>
        </p:nvSpPr>
        <p:spPr>
          <a:xfrm>
            <a:off x="838199" y="2584222"/>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设计</a:t>
            </a:r>
            <a:endParaRPr kumimoji="1" lang="zh-CN" altLang="en-US" sz="2800" dirty="0"/>
          </a:p>
        </p:txBody>
      </p:sp>
      <p:sp>
        <p:nvSpPr>
          <p:cNvPr id="8" name="圆角矩形 7">
            <a:extLst>
              <a:ext uri="{FF2B5EF4-FFF2-40B4-BE49-F238E27FC236}">
                <a16:creationId xmlns:a16="http://schemas.microsoft.com/office/drawing/2014/main" id="{99F36DA4-3CB9-0843-B8EE-6057EF094779}"/>
              </a:ext>
            </a:extLst>
          </p:cNvPr>
          <p:cNvSpPr/>
          <p:nvPr/>
        </p:nvSpPr>
        <p:spPr>
          <a:xfrm>
            <a:off x="838198" y="3296668"/>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特点</a:t>
            </a:r>
            <a:endParaRPr kumimoji="1" lang="zh-CN" altLang="en-US" sz="2800" dirty="0"/>
          </a:p>
        </p:txBody>
      </p:sp>
      <p:sp>
        <p:nvSpPr>
          <p:cNvPr id="9" name="圆角矩形 8">
            <a:extLst>
              <a:ext uri="{FF2B5EF4-FFF2-40B4-BE49-F238E27FC236}">
                <a16:creationId xmlns:a16="http://schemas.microsoft.com/office/drawing/2014/main" id="{4D589C52-C56E-A64A-B943-492B6CDFD526}"/>
              </a:ext>
            </a:extLst>
          </p:cNvPr>
          <p:cNvSpPr/>
          <p:nvPr/>
        </p:nvSpPr>
        <p:spPr>
          <a:xfrm>
            <a:off x="838198" y="4009114"/>
            <a:ext cx="1390652"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创新点</a:t>
            </a:r>
            <a:endParaRPr kumimoji="1" lang="zh-CN" altLang="en-US" sz="2800" dirty="0"/>
          </a:p>
        </p:txBody>
      </p:sp>
      <p:sp>
        <p:nvSpPr>
          <p:cNvPr id="10" name="圆角矩形 9">
            <a:extLst>
              <a:ext uri="{FF2B5EF4-FFF2-40B4-BE49-F238E27FC236}">
                <a16:creationId xmlns:a16="http://schemas.microsoft.com/office/drawing/2014/main" id="{65BB5001-CCB1-2E4D-A086-85C20CEA4FBC}"/>
              </a:ext>
            </a:extLst>
          </p:cNvPr>
          <p:cNvSpPr/>
          <p:nvPr/>
        </p:nvSpPr>
        <p:spPr>
          <a:xfrm>
            <a:off x="838197" y="4721560"/>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测试</a:t>
            </a:r>
            <a:endParaRPr kumimoji="1" lang="zh-CN" altLang="en-US" sz="2800" dirty="0"/>
          </a:p>
        </p:txBody>
      </p:sp>
      <p:sp>
        <p:nvSpPr>
          <p:cNvPr id="11" name="圆角矩形 10">
            <a:extLst>
              <a:ext uri="{FF2B5EF4-FFF2-40B4-BE49-F238E27FC236}">
                <a16:creationId xmlns:a16="http://schemas.microsoft.com/office/drawing/2014/main" id="{DE054968-CBC0-3F43-8AB4-2421122FD5F0}"/>
              </a:ext>
            </a:extLst>
          </p:cNvPr>
          <p:cNvSpPr/>
          <p:nvPr/>
        </p:nvSpPr>
        <p:spPr>
          <a:xfrm>
            <a:off x="838197" y="5434006"/>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展望</a:t>
            </a:r>
            <a:endParaRPr kumimoji="1" lang="zh-CN" altLang="en-US" sz="2800" dirty="0"/>
          </a:p>
        </p:txBody>
      </p:sp>
    </p:spTree>
    <p:extLst>
      <p:ext uri="{BB962C8B-B14F-4D97-AF65-F5344CB8AC3E}">
        <p14:creationId xmlns:p14="http://schemas.microsoft.com/office/powerpoint/2010/main" val="107698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406E133-F4CC-5247-9BDF-3D0991853A5B}"/>
              </a:ext>
            </a:extLst>
          </p:cNvPr>
          <p:cNvSpPr/>
          <p:nvPr/>
        </p:nvSpPr>
        <p:spPr>
          <a:xfrm>
            <a:off x="0" y="0"/>
            <a:ext cx="178797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3FA860A4-43B8-F144-854D-5B45CE1C40F7}"/>
              </a:ext>
            </a:extLst>
          </p:cNvPr>
          <p:cNvSpPr/>
          <p:nvPr/>
        </p:nvSpPr>
        <p:spPr>
          <a:xfrm>
            <a:off x="838200" y="1871776"/>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需求</a:t>
            </a:r>
            <a:endParaRPr kumimoji="1" lang="zh-CN" altLang="en-US" sz="2800" dirty="0"/>
          </a:p>
        </p:txBody>
      </p:sp>
      <p:sp>
        <p:nvSpPr>
          <p:cNvPr id="7" name="圆角矩形 6">
            <a:extLst>
              <a:ext uri="{FF2B5EF4-FFF2-40B4-BE49-F238E27FC236}">
                <a16:creationId xmlns:a16="http://schemas.microsoft.com/office/drawing/2014/main" id="{A925298B-BDAD-1149-AF74-10E5DA5D4EB4}"/>
              </a:ext>
            </a:extLst>
          </p:cNvPr>
          <p:cNvSpPr/>
          <p:nvPr/>
        </p:nvSpPr>
        <p:spPr>
          <a:xfrm>
            <a:off x="838199" y="2584222"/>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设计</a:t>
            </a:r>
            <a:endParaRPr kumimoji="1" lang="zh-CN" altLang="en-US" sz="2800" dirty="0"/>
          </a:p>
        </p:txBody>
      </p:sp>
      <p:sp>
        <p:nvSpPr>
          <p:cNvPr id="8" name="圆角矩形 7">
            <a:extLst>
              <a:ext uri="{FF2B5EF4-FFF2-40B4-BE49-F238E27FC236}">
                <a16:creationId xmlns:a16="http://schemas.microsoft.com/office/drawing/2014/main" id="{99F36DA4-3CB9-0843-B8EE-6057EF094779}"/>
              </a:ext>
            </a:extLst>
          </p:cNvPr>
          <p:cNvSpPr/>
          <p:nvPr/>
        </p:nvSpPr>
        <p:spPr>
          <a:xfrm>
            <a:off x="838198" y="3296668"/>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特点</a:t>
            </a:r>
            <a:endParaRPr kumimoji="1" lang="zh-CN" altLang="en-US" sz="2800" dirty="0"/>
          </a:p>
        </p:txBody>
      </p:sp>
      <p:sp>
        <p:nvSpPr>
          <p:cNvPr id="9" name="圆角矩形 8">
            <a:extLst>
              <a:ext uri="{FF2B5EF4-FFF2-40B4-BE49-F238E27FC236}">
                <a16:creationId xmlns:a16="http://schemas.microsoft.com/office/drawing/2014/main" id="{4D589C52-C56E-A64A-B943-492B6CDFD526}"/>
              </a:ext>
            </a:extLst>
          </p:cNvPr>
          <p:cNvSpPr/>
          <p:nvPr/>
        </p:nvSpPr>
        <p:spPr>
          <a:xfrm>
            <a:off x="838198" y="4009114"/>
            <a:ext cx="1390652"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创新点</a:t>
            </a:r>
            <a:endParaRPr kumimoji="1" lang="zh-CN" altLang="en-US" sz="2800" dirty="0"/>
          </a:p>
        </p:txBody>
      </p:sp>
      <p:sp>
        <p:nvSpPr>
          <p:cNvPr id="10" name="圆角矩形 9">
            <a:extLst>
              <a:ext uri="{FF2B5EF4-FFF2-40B4-BE49-F238E27FC236}">
                <a16:creationId xmlns:a16="http://schemas.microsoft.com/office/drawing/2014/main" id="{65BB5001-CCB1-2E4D-A086-85C20CEA4FBC}"/>
              </a:ext>
            </a:extLst>
          </p:cNvPr>
          <p:cNvSpPr/>
          <p:nvPr/>
        </p:nvSpPr>
        <p:spPr>
          <a:xfrm>
            <a:off x="838197" y="4721560"/>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测试</a:t>
            </a:r>
            <a:endParaRPr kumimoji="1" lang="zh-CN" altLang="en-US" sz="2800" dirty="0"/>
          </a:p>
        </p:txBody>
      </p:sp>
      <p:sp>
        <p:nvSpPr>
          <p:cNvPr id="12" name="圆角矩形 11">
            <a:extLst>
              <a:ext uri="{FF2B5EF4-FFF2-40B4-BE49-F238E27FC236}">
                <a16:creationId xmlns:a16="http://schemas.microsoft.com/office/drawing/2014/main" id="{32560064-0182-3040-8141-7C9BD9677BA9}"/>
              </a:ext>
            </a:extLst>
          </p:cNvPr>
          <p:cNvSpPr/>
          <p:nvPr/>
        </p:nvSpPr>
        <p:spPr>
          <a:xfrm>
            <a:off x="2745922" y="2390514"/>
            <a:ext cx="2079172"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功能性需求</a:t>
            </a:r>
            <a:endParaRPr kumimoji="1" lang="zh-CN" altLang="en-US" sz="2800" dirty="0"/>
          </a:p>
        </p:txBody>
      </p:sp>
      <p:sp>
        <p:nvSpPr>
          <p:cNvPr id="13" name="圆角矩形 12">
            <a:extLst>
              <a:ext uri="{FF2B5EF4-FFF2-40B4-BE49-F238E27FC236}">
                <a16:creationId xmlns:a16="http://schemas.microsoft.com/office/drawing/2014/main" id="{388AF3E3-5A66-7E48-9242-A3BC29B1E34F}"/>
              </a:ext>
            </a:extLst>
          </p:cNvPr>
          <p:cNvSpPr/>
          <p:nvPr/>
        </p:nvSpPr>
        <p:spPr>
          <a:xfrm>
            <a:off x="2745922" y="4399805"/>
            <a:ext cx="2291442"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非功能性需求</a:t>
            </a:r>
            <a:endParaRPr kumimoji="1" lang="zh-CN" altLang="en-US" sz="2800" dirty="0"/>
          </a:p>
        </p:txBody>
      </p:sp>
      <p:sp>
        <p:nvSpPr>
          <p:cNvPr id="14" name="圆角矩形 13">
            <a:extLst>
              <a:ext uri="{FF2B5EF4-FFF2-40B4-BE49-F238E27FC236}">
                <a16:creationId xmlns:a16="http://schemas.microsoft.com/office/drawing/2014/main" id="{CB3A3B4A-25DB-6F4F-874E-DA452426F4D6}"/>
              </a:ext>
            </a:extLst>
          </p:cNvPr>
          <p:cNvSpPr/>
          <p:nvPr/>
        </p:nvSpPr>
        <p:spPr>
          <a:xfrm>
            <a:off x="6376310" y="1806115"/>
            <a:ext cx="2465611" cy="518738"/>
          </a:xfrm>
          <a:prstGeom prst="roundRect">
            <a:avLst>
              <a:gd name="adj" fmla="val 50000"/>
            </a:avLst>
          </a:prstGeom>
          <a:solidFill>
            <a:srgbClr val="386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信息查询功能</a:t>
            </a:r>
            <a:endParaRPr kumimoji="1" lang="zh-CN" altLang="en-US" sz="2800" dirty="0"/>
          </a:p>
        </p:txBody>
      </p:sp>
      <p:sp>
        <p:nvSpPr>
          <p:cNvPr id="16" name="圆角矩形 15">
            <a:extLst>
              <a:ext uri="{FF2B5EF4-FFF2-40B4-BE49-F238E27FC236}">
                <a16:creationId xmlns:a16="http://schemas.microsoft.com/office/drawing/2014/main" id="{401BA2B9-9AB1-9F46-B34E-9286EEEA23D8}"/>
              </a:ext>
            </a:extLst>
          </p:cNvPr>
          <p:cNvSpPr/>
          <p:nvPr/>
        </p:nvSpPr>
        <p:spPr>
          <a:xfrm>
            <a:off x="6376311" y="2584222"/>
            <a:ext cx="2465610" cy="518738"/>
          </a:xfrm>
          <a:prstGeom prst="roundRect">
            <a:avLst>
              <a:gd name="adj" fmla="val 50000"/>
            </a:avLst>
          </a:prstGeom>
          <a:solidFill>
            <a:srgbClr val="34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权限验证功能</a:t>
            </a:r>
            <a:endParaRPr kumimoji="1" lang="en-US" altLang="zh-CN" sz="2400" dirty="0"/>
          </a:p>
        </p:txBody>
      </p:sp>
      <p:sp>
        <p:nvSpPr>
          <p:cNvPr id="17" name="圆角矩形 16">
            <a:extLst>
              <a:ext uri="{FF2B5EF4-FFF2-40B4-BE49-F238E27FC236}">
                <a16:creationId xmlns:a16="http://schemas.microsoft.com/office/drawing/2014/main" id="{46AA8392-BC1E-4648-A6D8-3047ABDF3F4E}"/>
              </a:ext>
            </a:extLst>
          </p:cNvPr>
          <p:cNvSpPr/>
          <p:nvPr/>
        </p:nvSpPr>
        <p:spPr>
          <a:xfrm>
            <a:off x="6376310" y="3362329"/>
            <a:ext cx="3673926" cy="518738"/>
          </a:xfrm>
          <a:prstGeom prst="roundRect">
            <a:avLst>
              <a:gd name="adj" fmla="val 50000"/>
            </a:avLst>
          </a:prstGeom>
          <a:solidFill>
            <a:srgbClr val="34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扩展性功能：数据挖掘</a:t>
            </a:r>
            <a:endParaRPr kumimoji="1" lang="zh-CN" altLang="en-US" sz="2800" dirty="0"/>
          </a:p>
        </p:txBody>
      </p:sp>
      <p:sp>
        <p:nvSpPr>
          <p:cNvPr id="18" name="圆角矩形 17">
            <a:extLst>
              <a:ext uri="{FF2B5EF4-FFF2-40B4-BE49-F238E27FC236}">
                <a16:creationId xmlns:a16="http://schemas.microsoft.com/office/drawing/2014/main" id="{79372707-FFC6-6241-9298-38220EC3044B}"/>
              </a:ext>
            </a:extLst>
          </p:cNvPr>
          <p:cNvSpPr/>
          <p:nvPr/>
        </p:nvSpPr>
        <p:spPr>
          <a:xfrm>
            <a:off x="6376310" y="4399805"/>
            <a:ext cx="5501462" cy="518738"/>
          </a:xfrm>
          <a:prstGeom prst="roundRect">
            <a:avLst>
              <a:gd name="adj" fmla="val 50000"/>
            </a:avLst>
          </a:prstGeom>
          <a:solidFill>
            <a:srgbClr val="2F5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性能需求：优于现有</a:t>
            </a:r>
            <a:r>
              <a:rPr kumimoji="1" lang="en-US" altLang="zh-CN" sz="2400" dirty="0"/>
              <a:t>hadoop</a:t>
            </a:r>
            <a:r>
              <a:rPr kumimoji="1" lang="zh-CN" altLang="en-US" sz="2400" dirty="0"/>
              <a:t>信息系统</a:t>
            </a:r>
            <a:endParaRPr kumimoji="1" lang="zh-CN" altLang="en-US" sz="2800" dirty="0"/>
          </a:p>
        </p:txBody>
      </p:sp>
      <p:sp>
        <p:nvSpPr>
          <p:cNvPr id="20" name="圆角矩形 19">
            <a:extLst>
              <a:ext uri="{FF2B5EF4-FFF2-40B4-BE49-F238E27FC236}">
                <a16:creationId xmlns:a16="http://schemas.microsoft.com/office/drawing/2014/main" id="{DC4C4A9E-B917-5C43-8E08-F734D471271C}"/>
              </a:ext>
            </a:extLst>
          </p:cNvPr>
          <p:cNvSpPr/>
          <p:nvPr/>
        </p:nvSpPr>
        <p:spPr>
          <a:xfrm>
            <a:off x="838197" y="543400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展望</a:t>
            </a:r>
            <a:endParaRPr kumimoji="1" lang="zh-CN" altLang="en-US" sz="2800" dirty="0"/>
          </a:p>
        </p:txBody>
      </p:sp>
    </p:spTree>
    <p:extLst>
      <p:ext uri="{BB962C8B-B14F-4D97-AF65-F5344CB8AC3E}">
        <p14:creationId xmlns:p14="http://schemas.microsoft.com/office/powerpoint/2010/main" val="67129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406E133-F4CC-5247-9BDF-3D0991853A5B}"/>
              </a:ext>
            </a:extLst>
          </p:cNvPr>
          <p:cNvSpPr/>
          <p:nvPr/>
        </p:nvSpPr>
        <p:spPr>
          <a:xfrm>
            <a:off x="0" y="0"/>
            <a:ext cx="178797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3FA860A4-43B8-F144-854D-5B45CE1C40F7}"/>
              </a:ext>
            </a:extLst>
          </p:cNvPr>
          <p:cNvSpPr/>
          <p:nvPr/>
        </p:nvSpPr>
        <p:spPr>
          <a:xfrm>
            <a:off x="838200" y="187177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需求</a:t>
            </a:r>
            <a:endParaRPr kumimoji="1" lang="zh-CN" altLang="en-US" sz="2800" dirty="0"/>
          </a:p>
        </p:txBody>
      </p:sp>
      <p:sp>
        <p:nvSpPr>
          <p:cNvPr id="7" name="圆角矩形 6">
            <a:extLst>
              <a:ext uri="{FF2B5EF4-FFF2-40B4-BE49-F238E27FC236}">
                <a16:creationId xmlns:a16="http://schemas.microsoft.com/office/drawing/2014/main" id="{A925298B-BDAD-1149-AF74-10E5DA5D4EB4}"/>
              </a:ext>
            </a:extLst>
          </p:cNvPr>
          <p:cNvSpPr/>
          <p:nvPr/>
        </p:nvSpPr>
        <p:spPr>
          <a:xfrm>
            <a:off x="838199" y="2584222"/>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设计</a:t>
            </a:r>
            <a:endParaRPr kumimoji="1" lang="zh-CN" altLang="en-US" sz="2800" dirty="0"/>
          </a:p>
        </p:txBody>
      </p:sp>
      <p:sp>
        <p:nvSpPr>
          <p:cNvPr id="8" name="圆角矩形 7">
            <a:extLst>
              <a:ext uri="{FF2B5EF4-FFF2-40B4-BE49-F238E27FC236}">
                <a16:creationId xmlns:a16="http://schemas.microsoft.com/office/drawing/2014/main" id="{99F36DA4-3CB9-0843-B8EE-6057EF094779}"/>
              </a:ext>
            </a:extLst>
          </p:cNvPr>
          <p:cNvSpPr/>
          <p:nvPr/>
        </p:nvSpPr>
        <p:spPr>
          <a:xfrm>
            <a:off x="838198" y="3296668"/>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特点</a:t>
            </a:r>
            <a:endParaRPr kumimoji="1" lang="zh-CN" altLang="en-US" sz="2800" dirty="0"/>
          </a:p>
        </p:txBody>
      </p:sp>
      <p:sp>
        <p:nvSpPr>
          <p:cNvPr id="9" name="圆角矩形 8">
            <a:extLst>
              <a:ext uri="{FF2B5EF4-FFF2-40B4-BE49-F238E27FC236}">
                <a16:creationId xmlns:a16="http://schemas.microsoft.com/office/drawing/2014/main" id="{4D589C52-C56E-A64A-B943-492B6CDFD526}"/>
              </a:ext>
            </a:extLst>
          </p:cNvPr>
          <p:cNvSpPr/>
          <p:nvPr/>
        </p:nvSpPr>
        <p:spPr>
          <a:xfrm>
            <a:off x="838198" y="4009114"/>
            <a:ext cx="1390652"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创新点</a:t>
            </a:r>
            <a:endParaRPr kumimoji="1" lang="zh-CN" altLang="en-US" sz="2800" dirty="0"/>
          </a:p>
        </p:txBody>
      </p:sp>
      <p:sp>
        <p:nvSpPr>
          <p:cNvPr id="10" name="圆角矩形 9">
            <a:extLst>
              <a:ext uri="{FF2B5EF4-FFF2-40B4-BE49-F238E27FC236}">
                <a16:creationId xmlns:a16="http://schemas.microsoft.com/office/drawing/2014/main" id="{65BB5001-CCB1-2E4D-A086-85C20CEA4FBC}"/>
              </a:ext>
            </a:extLst>
          </p:cNvPr>
          <p:cNvSpPr/>
          <p:nvPr/>
        </p:nvSpPr>
        <p:spPr>
          <a:xfrm>
            <a:off x="838197" y="4721560"/>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测试</a:t>
            </a:r>
            <a:endParaRPr kumimoji="1" lang="zh-CN" altLang="en-US" sz="2800" dirty="0"/>
          </a:p>
        </p:txBody>
      </p:sp>
      <p:pic>
        <p:nvPicPr>
          <p:cNvPr id="19" name="图片 18">
            <a:extLst>
              <a:ext uri="{FF2B5EF4-FFF2-40B4-BE49-F238E27FC236}">
                <a16:creationId xmlns:a16="http://schemas.microsoft.com/office/drawing/2014/main" id="{679DBE7E-D9CD-034C-8894-FE06C33C2576}"/>
              </a:ext>
            </a:extLst>
          </p:cNvPr>
          <p:cNvPicPr>
            <a:picLocks noChangeAspect="1"/>
          </p:cNvPicPr>
          <p:nvPr/>
        </p:nvPicPr>
        <p:blipFill>
          <a:blip r:embed="rId2"/>
          <a:stretch>
            <a:fillRect/>
          </a:stretch>
        </p:blipFill>
        <p:spPr>
          <a:xfrm>
            <a:off x="3499754" y="1025236"/>
            <a:ext cx="6204489" cy="4542864"/>
          </a:xfrm>
          <a:prstGeom prst="rect">
            <a:avLst/>
          </a:prstGeom>
        </p:spPr>
      </p:pic>
      <p:sp>
        <p:nvSpPr>
          <p:cNvPr id="2" name="矩形 1">
            <a:extLst>
              <a:ext uri="{FF2B5EF4-FFF2-40B4-BE49-F238E27FC236}">
                <a16:creationId xmlns:a16="http://schemas.microsoft.com/office/drawing/2014/main" id="{3CBEB98C-D6EA-1E46-90CB-F02D1B4F6381}"/>
              </a:ext>
            </a:extLst>
          </p:cNvPr>
          <p:cNvSpPr/>
          <p:nvPr/>
        </p:nvSpPr>
        <p:spPr>
          <a:xfrm>
            <a:off x="3553998" y="5814244"/>
            <a:ext cx="6096000" cy="276999"/>
          </a:xfrm>
          <a:prstGeom prst="rect">
            <a:avLst/>
          </a:prstGeom>
        </p:spPr>
        <p:txBody>
          <a:bodyPr>
            <a:spAutoFit/>
          </a:bodyPr>
          <a:lstStyle/>
          <a:p>
            <a:pPr marL="0" lvl="1" indent="0">
              <a:spcBef>
                <a:spcPts val="1000"/>
              </a:spcBef>
              <a:buNone/>
            </a:pPr>
            <a:r>
              <a:rPr kumimoji="1" lang="zh-CN" altLang="en-US" sz="1200" dirty="0">
                <a:solidFill>
                  <a:schemeClr val="accent2">
                    <a:lumMod val="75000"/>
                  </a:schemeClr>
                </a:solidFill>
              </a:rPr>
              <a:t>* 基于区块链的信息共享系统项目 详细架构图</a:t>
            </a:r>
          </a:p>
        </p:txBody>
      </p:sp>
      <p:sp>
        <p:nvSpPr>
          <p:cNvPr id="21" name="圆角矩形 20">
            <a:extLst>
              <a:ext uri="{FF2B5EF4-FFF2-40B4-BE49-F238E27FC236}">
                <a16:creationId xmlns:a16="http://schemas.microsoft.com/office/drawing/2014/main" id="{928C96E3-DE31-784E-B6AA-C99F91BDC2E7}"/>
              </a:ext>
            </a:extLst>
          </p:cNvPr>
          <p:cNvSpPr/>
          <p:nvPr/>
        </p:nvSpPr>
        <p:spPr>
          <a:xfrm>
            <a:off x="838197" y="543400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展望</a:t>
            </a:r>
            <a:endParaRPr kumimoji="1" lang="zh-CN" altLang="en-US" sz="2800" dirty="0"/>
          </a:p>
        </p:txBody>
      </p:sp>
    </p:spTree>
    <p:extLst>
      <p:ext uri="{BB962C8B-B14F-4D97-AF65-F5344CB8AC3E}">
        <p14:creationId xmlns:p14="http://schemas.microsoft.com/office/powerpoint/2010/main" val="322090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406E133-F4CC-5247-9BDF-3D0991853A5B}"/>
              </a:ext>
            </a:extLst>
          </p:cNvPr>
          <p:cNvSpPr/>
          <p:nvPr/>
        </p:nvSpPr>
        <p:spPr>
          <a:xfrm>
            <a:off x="0" y="0"/>
            <a:ext cx="178797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3FA860A4-43B8-F144-854D-5B45CE1C40F7}"/>
              </a:ext>
            </a:extLst>
          </p:cNvPr>
          <p:cNvSpPr/>
          <p:nvPr/>
        </p:nvSpPr>
        <p:spPr>
          <a:xfrm>
            <a:off x="838200" y="187177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需求</a:t>
            </a:r>
            <a:endParaRPr kumimoji="1" lang="zh-CN" altLang="en-US" sz="2800" dirty="0"/>
          </a:p>
        </p:txBody>
      </p:sp>
      <p:sp>
        <p:nvSpPr>
          <p:cNvPr id="7" name="圆角矩形 6">
            <a:extLst>
              <a:ext uri="{FF2B5EF4-FFF2-40B4-BE49-F238E27FC236}">
                <a16:creationId xmlns:a16="http://schemas.microsoft.com/office/drawing/2014/main" id="{A925298B-BDAD-1149-AF74-10E5DA5D4EB4}"/>
              </a:ext>
            </a:extLst>
          </p:cNvPr>
          <p:cNvSpPr/>
          <p:nvPr/>
        </p:nvSpPr>
        <p:spPr>
          <a:xfrm>
            <a:off x="838199" y="2584222"/>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设计</a:t>
            </a:r>
            <a:endParaRPr kumimoji="1" lang="zh-CN" altLang="en-US" sz="2800" dirty="0"/>
          </a:p>
        </p:txBody>
      </p:sp>
      <p:sp>
        <p:nvSpPr>
          <p:cNvPr id="8" name="圆角矩形 7">
            <a:extLst>
              <a:ext uri="{FF2B5EF4-FFF2-40B4-BE49-F238E27FC236}">
                <a16:creationId xmlns:a16="http://schemas.microsoft.com/office/drawing/2014/main" id="{99F36DA4-3CB9-0843-B8EE-6057EF094779}"/>
              </a:ext>
            </a:extLst>
          </p:cNvPr>
          <p:cNvSpPr/>
          <p:nvPr/>
        </p:nvSpPr>
        <p:spPr>
          <a:xfrm>
            <a:off x="838198" y="3296668"/>
            <a:ext cx="1161926" cy="5187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特点</a:t>
            </a:r>
            <a:endParaRPr kumimoji="1" lang="zh-CN" altLang="en-US" sz="2800" dirty="0"/>
          </a:p>
        </p:txBody>
      </p:sp>
      <p:sp>
        <p:nvSpPr>
          <p:cNvPr id="9" name="圆角矩形 8">
            <a:extLst>
              <a:ext uri="{FF2B5EF4-FFF2-40B4-BE49-F238E27FC236}">
                <a16:creationId xmlns:a16="http://schemas.microsoft.com/office/drawing/2014/main" id="{4D589C52-C56E-A64A-B943-492B6CDFD526}"/>
              </a:ext>
            </a:extLst>
          </p:cNvPr>
          <p:cNvSpPr/>
          <p:nvPr/>
        </p:nvSpPr>
        <p:spPr>
          <a:xfrm>
            <a:off x="838198" y="4009114"/>
            <a:ext cx="1390652"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创新点</a:t>
            </a:r>
            <a:endParaRPr kumimoji="1" lang="zh-CN" altLang="en-US" sz="2800" dirty="0"/>
          </a:p>
        </p:txBody>
      </p:sp>
      <p:sp>
        <p:nvSpPr>
          <p:cNvPr id="10" name="圆角矩形 9">
            <a:extLst>
              <a:ext uri="{FF2B5EF4-FFF2-40B4-BE49-F238E27FC236}">
                <a16:creationId xmlns:a16="http://schemas.microsoft.com/office/drawing/2014/main" id="{65BB5001-CCB1-2E4D-A086-85C20CEA4FBC}"/>
              </a:ext>
            </a:extLst>
          </p:cNvPr>
          <p:cNvSpPr/>
          <p:nvPr/>
        </p:nvSpPr>
        <p:spPr>
          <a:xfrm>
            <a:off x="838197" y="4721560"/>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测试</a:t>
            </a:r>
            <a:endParaRPr kumimoji="1" lang="zh-CN" altLang="en-US" sz="2800" dirty="0"/>
          </a:p>
        </p:txBody>
      </p:sp>
      <p:sp>
        <p:nvSpPr>
          <p:cNvPr id="11" name="圆角矩形 10">
            <a:extLst>
              <a:ext uri="{FF2B5EF4-FFF2-40B4-BE49-F238E27FC236}">
                <a16:creationId xmlns:a16="http://schemas.microsoft.com/office/drawing/2014/main" id="{DE054968-CBC0-3F43-8AB4-2421122FD5F0}"/>
              </a:ext>
            </a:extLst>
          </p:cNvPr>
          <p:cNvSpPr/>
          <p:nvPr/>
        </p:nvSpPr>
        <p:spPr>
          <a:xfrm>
            <a:off x="838197" y="5434006"/>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总结</a:t>
            </a:r>
            <a:endParaRPr kumimoji="1" lang="zh-CN" altLang="en-US" sz="2800" dirty="0"/>
          </a:p>
        </p:txBody>
      </p:sp>
      <p:sp>
        <p:nvSpPr>
          <p:cNvPr id="12" name="圆角矩形 11">
            <a:extLst>
              <a:ext uri="{FF2B5EF4-FFF2-40B4-BE49-F238E27FC236}">
                <a16:creationId xmlns:a16="http://schemas.microsoft.com/office/drawing/2014/main" id="{C15DD89B-D9A5-A54B-A972-B377F594CC97}"/>
              </a:ext>
            </a:extLst>
          </p:cNvPr>
          <p:cNvSpPr/>
          <p:nvPr/>
        </p:nvSpPr>
        <p:spPr>
          <a:xfrm>
            <a:off x="3714752" y="2127870"/>
            <a:ext cx="1575705" cy="518738"/>
          </a:xfrm>
          <a:prstGeom prst="roundRect">
            <a:avLst>
              <a:gd name="adj" fmla="val 50000"/>
            </a:avLst>
          </a:prstGeom>
          <a:solidFill>
            <a:srgbClr val="3369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区块链</a:t>
            </a:r>
            <a:endParaRPr kumimoji="1" lang="zh-CN" altLang="en-US" sz="2800" dirty="0"/>
          </a:p>
        </p:txBody>
      </p:sp>
      <p:sp>
        <p:nvSpPr>
          <p:cNvPr id="13" name="圆角矩形 12">
            <a:extLst>
              <a:ext uri="{FF2B5EF4-FFF2-40B4-BE49-F238E27FC236}">
                <a16:creationId xmlns:a16="http://schemas.microsoft.com/office/drawing/2014/main" id="{5D8F51D5-C410-1E45-96EF-AC4645A686ED}"/>
              </a:ext>
            </a:extLst>
          </p:cNvPr>
          <p:cNvSpPr/>
          <p:nvPr/>
        </p:nvSpPr>
        <p:spPr>
          <a:xfrm>
            <a:off x="3714752" y="3165346"/>
            <a:ext cx="1877783" cy="518738"/>
          </a:xfrm>
          <a:prstGeom prst="roundRect">
            <a:avLst>
              <a:gd name="adj" fmla="val 50000"/>
            </a:avLst>
          </a:prstGeom>
          <a:solidFill>
            <a:srgbClr val="34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智能合约</a:t>
            </a:r>
            <a:endParaRPr kumimoji="1" lang="en-US" altLang="zh-CN" sz="2400" dirty="0"/>
          </a:p>
        </p:txBody>
      </p:sp>
      <p:sp>
        <p:nvSpPr>
          <p:cNvPr id="16" name="圆角矩形 15">
            <a:extLst>
              <a:ext uri="{FF2B5EF4-FFF2-40B4-BE49-F238E27FC236}">
                <a16:creationId xmlns:a16="http://schemas.microsoft.com/office/drawing/2014/main" id="{87EC5BB2-63BE-4B4B-8C5F-2F21F20DFACE}"/>
              </a:ext>
            </a:extLst>
          </p:cNvPr>
          <p:cNvSpPr/>
          <p:nvPr/>
        </p:nvSpPr>
        <p:spPr>
          <a:xfrm>
            <a:off x="3714753" y="4202822"/>
            <a:ext cx="2508766" cy="518738"/>
          </a:xfrm>
          <a:prstGeom prst="roundRect">
            <a:avLst>
              <a:gd name="adj" fmla="val 50000"/>
            </a:avLst>
          </a:prstGeom>
          <a:solidFill>
            <a:srgbClr val="2F5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分布式数据库</a:t>
            </a:r>
            <a:endParaRPr kumimoji="1" lang="zh-CN" altLang="en-US" sz="2800" dirty="0"/>
          </a:p>
        </p:txBody>
      </p:sp>
      <p:sp>
        <p:nvSpPr>
          <p:cNvPr id="18" name="圆角矩形 17">
            <a:extLst>
              <a:ext uri="{FF2B5EF4-FFF2-40B4-BE49-F238E27FC236}">
                <a16:creationId xmlns:a16="http://schemas.microsoft.com/office/drawing/2014/main" id="{CCEE5600-1672-234A-B52E-8A57656006F7}"/>
              </a:ext>
            </a:extLst>
          </p:cNvPr>
          <p:cNvSpPr/>
          <p:nvPr/>
        </p:nvSpPr>
        <p:spPr>
          <a:xfrm>
            <a:off x="839838" y="5447863"/>
            <a:ext cx="1161926" cy="518738"/>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展望</a:t>
            </a:r>
            <a:endParaRPr kumimoji="1" lang="zh-CN" altLang="en-US" sz="2800" dirty="0"/>
          </a:p>
        </p:txBody>
      </p:sp>
    </p:spTree>
    <p:extLst>
      <p:ext uri="{BB962C8B-B14F-4D97-AF65-F5344CB8AC3E}">
        <p14:creationId xmlns:p14="http://schemas.microsoft.com/office/powerpoint/2010/main" val="11907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8B088-5C63-604F-98EF-867A55FEF783}"/>
              </a:ext>
            </a:extLst>
          </p:cNvPr>
          <p:cNvSpPr>
            <a:spLocks noGrp="1"/>
          </p:cNvSpPr>
          <p:nvPr>
            <p:ph type="title"/>
          </p:nvPr>
        </p:nvSpPr>
        <p:spPr/>
        <p:txBody>
          <a:bodyPr/>
          <a:lstStyle/>
          <a:p>
            <a:r>
              <a:rPr kumimoji="1" lang="zh-CN" altLang="en-US" dirty="0"/>
              <a:t>区块链</a:t>
            </a:r>
          </a:p>
        </p:txBody>
      </p:sp>
      <p:sp>
        <p:nvSpPr>
          <p:cNvPr id="4" name="圆角矩形 3">
            <a:extLst>
              <a:ext uri="{FF2B5EF4-FFF2-40B4-BE49-F238E27FC236}">
                <a16:creationId xmlns:a16="http://schemas.microsoft.com/office/drawing/2014/main" id="{DD14C913-A240-CB4A-9EE3-72701A9BBA50}"/>
              </a:ext>
            </a:extLst>
          </p:cNvPr>
          <p:cNvSpPr/>
          <p:nvPr/>
        </p:nvSpPr>
        <p:spPr>
          <a:xfrm>
            <a:off x="838199" y="546213"/>
            <a:ext cx="2345872"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区块链</a:t>
            </a:r>
          </a:p>
        </p:txBody>
      </p:sp>
      <p:sp>
        <p:nvSpPr>
          <p:cNvPr id="5" name="内容占位符 2">
            <a:extLst>
              <a:ext uri="{FF2B5EF4-FFF2-40B4-BE49-F238E27FC236}">
                <a16:creationId xmlns:a16="http://schemas.microsoft.com/office/drawing/2014/main" id="{783B96FD-F493-164C-919C-1923FE2ED1D5}"/>
              </a:ext>
            </a:extLst>
          </p:cNvPr>
          <p:cNvSpPr>
            <a:spLocks noGrp="1"/>
          </p:cNvSpPr>
          <p:nvPr>
            <p:ph idx="1"/>
          </p:nvPr>
        </p:nvSpPr>
        <p:spPr>
          <a:xfrm>
            <a:off x="838200" y="1825625"/>
            <a:ext cx="10515600" cy="4351338"/>
          </a:xfrm>
        </p:spPr>
        <p:txBody>
          <a:bodyPr>
            <a:normAutofit/>
          </a:bodyPr>
          <a:lstStyle/>
          <a:p>
            <a:pPr marL="0" indent="0">
              <a:buNone/>
            </a:pPr>
            <a:r>
              <a:rPr kumimoji="1" lang="zh-CN" altLang="en-US" dirty="0">
                <a:solidFill>
                  <a:schemeClr val="accent2">
                    <a:lumMod val="75000"/>
                  </a:schemeClr>
                </a:solidFill>
              </a:rPr>
              <a:t>区块链</a:t>
            </a:r>
            <a:r>
              <a:rPr kumimoji="1" lang="en-US" altLang="zh-CN" dirty="0">
                <a:solidFill>
                  <a:schemeClr val="accent2">
                    <a:lumMod val="75000"/>
                  </a:schemeClr>
                </a:solidFill>
              </a:rPr>
              <a:t>	</a:t>
            </a:r>
          </a:p>
          <a:p>
            <a:pPr lvl="1"/>
            <a:r>
              <a:rPr kumimoji="1" lang="zh-CN" altLang="en-US" dirty="0">
                <a:solidFill>
                  <a:schemeClr val="tx1">
                    <a:lumMod val="65000"/>
                    <a:lumOff val="35000"/>
                  </a:schemeClr>
                </a:solidFill>
              </a:rPr>
              <a:t>半年前备受瞩目的新兴技术</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项目的开发难度大、不利于项目的调试与测试</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项目优势明显，去第三方化的模式增加信息共享信任度，</a:t>
            </a:r>
            <a:r>
              <a:rPr kumimoji="1" lang="zh-CN" altLang="en-US" dirty="0">
                <a:solidFill>
                  <a:schemeClr val="tx1">
                    <a:lumMod val="65000"/>
                    <a:lumOff val="35000"/>
                  </a:schemeClr>
                </a:solidFill>
                <a:highlight>
                  <a:srgbClr val="FFFF00"/>
                </a:highlight>
              </a:rPr>
              <a:t>智能合约</a:t>
            </a:r>
            <a:r>
              <a:rPr kumimoji="1" lang="zh-CN" altLang="en-US" dirty="0">
                <a:solidFill>
                  <a:schemeClr val="tx1">
                    <a:lumMod val="65000"/>
                    <a:lumOff val="35000"/>
                  </a:schemeClr>
                </a:solidFill>
              </a:rPr>
              <a:t>能够保障安全性</a:t>
            </a:r>
            <a:endParaRPr kumimoji="1" lang="en-US" altLang="zh-CN" dirty="0">
              <a:solidFill>
                <a:schemeClr val="tx1">
                  <a:lumMod val="65000"/>
                  <a:lumOff val="35000"/>
                </a:schemeClr>
              </a:solidFill>
            </a:endParaRPr>
          </a:p>
          <a:p>
            <a:pPr marL="0" indent="0">
              <a:buNone/>
            </a:pPr>
            <a:r>
              <a:rPr kumimoji="1" lang="zh-CN" altLang="en-US" dirty="0">
                <a:solidFill>
                  <a:schemeClr val="accent2">
                    <a:lumMod val="75000"/>
                  </a:schemeClr>
                </a:solidFill>
              </a:rPr>
              <a:t>鲜有人“开源”问津的“肥肉”</a:t>
            </a:r>
            <a:r>
              <a:rPr kumimoji="1" lang="en-US" altLang="zh-CN" dirty="0">
                <a:solidFill>
                  <a:schemeClr val="accent2">
                    <a:lumMod val="75000"/>
                  </a:schemeClr>
                </a:solidFill>
              </a:rPr>
              <a:t>——</a:t>
            </a:r>
            <a:r>
              <a:rPr kumimoji="1" lang="zh-CN" altLang="en-US" dirty="0">
                <a:solidFill>
                  <a:schemeClr val="accent2">
                    <a:lumMod val="75000"/>
                  </a:schemeClr>
                </a:solidFill>
              </a:rPr>
              <a:t>基于区块链的</a:t>
            </a:r>
            <a:r>
              <a:rPr kumimoji="1" lang="zh-CN" altLang="en-US" dirty="0">
                <a:solidFill>
                  <a:schemeClr val="accent2">
                    <a:lumMod val="75000"/>
                  </a:schemeClr>
                </a:solidFill>
                <a:highlight>
                  <a:srgbClr val="FFFF00"/>
                </a:highlight>
              </a:rPr>
              <a:t>分布式数据库</a:t>
            </a:r>
            <a:endParaRPr kumimoji="1" lang="en-US" altLang="zh-CN" dirty="0">
              <a:solidFill>
                <a:schemeClr val="accent2">
                  <a:lumMod val="75000"/>
                </a:schemeClr>
              </a:solidFill>
              <a:highlight>
                <a:srgbClr val="FFFF00"/>
              </a:highlight>
            </a:endParaRPr>
          </a:p>
          <a:p>
            <a:pPr lvl="1"/>
            <a:r>
              <a:rPr kumimoji="1" lang="zh-CN" altLang="en-US" dirty="0">
                <a:solidFill>
                  <a:schemeClr val="tx1">
                    <a:lumMod val="65000"/>
                    <a:lumOff val="35000"/>
                  </a:schemeClr>
                </a:solidFill>
              </a:rPr>
              <a:t>安全性与去中心化带来巨大的商业价值</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没有类似开源项目的参考</a:t>
            </a:r>
            <a:endParaRPr kumimoji="1" lang="en-US" altLang="zh-CN" dirty="0">
              <a:solidFill>
                <a:schemeClr val="tx1">
                  <a:lumMod val="65000"/>
                  <a:lumOff val="35000"/>
                </a:schemeClr>
              </a:solidFill>
            </a:endParaRPr>
          </a:p>
        </p:txBody>
      </p:sp>
    </p:spTree>
    <p:extLst>
      <p:ext uri="{BB962C8B-B14F-4D97-AF65-F5344CB8AC3E}">
        <p14:creationId xmlns:p14="http://schemas.microsoft.com/office/powerpoint/2010/main" val="303898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862C4-7B7E-E443-B37B-DC0915F69FFE}"/>
              </a:ext>
            </a:extLst>
          </p:cNvPr>
          <p:cNvSpPr>
            <a:spLocks noGrp="1"/>
          </p:cNvSpPr>
          <p:nvPr>
            <p:ph type="title"/>
          </p:nvPr>
        </p:nvSpPr>
        <p:spPr/>
        <p:txBody>
          <a:bodyPr/>
          <a:lstStyle/>
          <a:p>
            <a:r>
              <a:rPr kumimoji="1" lang="zh-CN" altLang="en-US" dirty="0"/>
              <a:t>智能合约</a:t>
            </a:r>
          </a:p>
        </p:txBody>
      </p:sp>
      <p:sp>
        <p:nvSpPr>
          <p:cNvPr id="4" name="内容占位符 2">
            <a:extLst>
              <a:ext uri="{FF2B5EF4-FFF2-40B4-BE49-F238E27FC236}">
                <a16:creationId xmlns:a16="http://schemas.microsoft.com/office/drawing/2014/main" id="{D502E210-EBA2-4B40-BB15-E4897C879DF8}"/>
              </a:ext>
            </a:extLst>
          </p:cNvPr>
          <p:cNvSpPr>
            <a:spLocks noGrp="1"/>
          </p:cNvSpPr>
          <p:nvPr>
            <p:ph idx="1"/>
          </p:nvPr>
        </p:nvSpPr>
        <p:spPr/>
        <p:txBody>
          <a:bodyPr>
            <a:normAutofit lnSpcReduction="10000"/>
          </a:bodyPr>
          <a:lstStyle/>
          <a:p>
            <a:pPr marL="0" indent="0">
              <a:buNone/>
            </a:pPr>
            <a:r>
              <a:rPr kumimoji="1" lang="zh-CN" altLang="en-US" dirty="0">
                <a:solidFill>
                  <a:schemeClr val="accent2">
                    <a:lumMod val="75000"/>
                  </a:schemeClr>
                </a:solidFill>
              </a:rPr>
              <a:t>智能合约</a:t>
            </a:r>
            <a:r>
              <a:rPr kumimoji="1" lang="en-US" altLang="zh-CN" dirty="0">
                <a:solidFill>
                  <a:schemeClr val="accent2">
                    <a:lumMod val="75000"/>
                  </a:schemeClr>
                </a:solidFill>
              </a:rPr>
              <a:t>	</a:t>
            </a:r>
          </a:p>
          <a:p>
            <a:pPr lvl="1"/>
            <a:r>
              <a:rPr kumimoji="1" lang="zh-CN" altLang="en-US" dirty="0">
                <a:solidFill>
                  <a:schemeClr val="tx1">
                    <a:lumMod val="65000"/>
                    <a:lumOff val="35000"/>
                  </a:schemeClr>
                </a:solidFill>
              </a:rPr>
              <a:t>负责部署和维护区块链的运行逻辑</a:t>
            </a:r>
            <a:endParaRPr kumimoji="1" lang="en-US" altLang="zh-CN" dirty="0">
              <a:solidFill>
                <a:schemeClr val="tx1">
                  <a:lumMod val="65000"/>
                  <a:lumOff val="35000"/>
                </a:schemeClr>
              </a:solidFill>
            </a:endParaRPr>
          </a:p>
          <a:p>
            <a:pPr marL="0" indent="0">
              <a:buNone/>
            </a:pPr>
            <a:r>
              <a:rPr kumimoji="1" lang="zh-CN" altLang="en-US" dirty="0">
                <a:solidFill>
                  <a:schemeClr val="accent2">
                    <a:lumMod val="75000"/>
                  </a:schemeClr>
                </a:solidFill>
              </a:rPr>
              <a:t>通过智能合约维护信息共享和安全</a:t>
            </a:r>
            <a:endParaRPr kumimoji="1" lang="en-US" altLang="zh-CN" dirty="0">
              <a:solidFill>
                <a:schemeClr val="accent2">
                  <a:lumMod val="75000"/>
                </a:schemeClr>
              </a:solidFill>
            </a:endParaRPr>
          </a:p>
          <a:p>
            <a:pPr lvl="1"/>
            <a:r>
              <a:rPr kumimoji="1" lang="zh-CN" altLang="en-US" dirty="0">
                <a:solidFill>
                  <a:schemeClr val="tx1">
                    <a:lumMod val="65000"/>
                    <a:lumOff val="35000"/>
                  </a:schemeClr>
                </a:solidFill>
              </a:rPr>
              <a:t>维护共享信息数据获取和管理</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维护信息系统信息安全</a:t>
            </a:r>
            <a:endParaRPr kumimoji="1" lang="en-US" altLang="zh-CN" dirty="0">
              <a:solidFill>
                <a:schemeClr val="tx1">
                  <a:lumMod val="65000"/>
                  <a:lumOff val="35000"/>
                </a:schemeClr>
              </a:solidFill>
            </a:endParaRPr>
          </a:p>
          <a:p>
            <a:pPr marL="0" indent="0">
              <a:buNone/>
            </a:pPr>
            <a:r>
              <a:rPr kumimoji="1" lang="zh-CN" altLang="en-US" dirty="0">
                <a:solidFill>
                  <a:schemeClr val="accent2">
                    <a:lumMod val="75000"/>
                  </a:schemeClr>
                </a:solidFill>
              </a:rPr>
              <a:t>基于一款新型语言</a:t>
            </a:r>
            <a:r>
              <a:rPr kumimoji="1" lang="en-US" altLang="zh-CN" dirty="0"/>
              <a:t>	</a:t>
            </a:r>
          </a:p>
          <a:p>
            <a:pPr lvl="1">
              <a:lnSpc>
                <a:spcPct val="100000"/>
              </a:lnSpc>
            </a:pPr>
            <a:r>
              <a:rPr kumimoji="1" lang="en-US" altLang="zh-CN" dirty="0">
                <a:solidFill>
                  <a:schemeClr val="tx1">
                    <a:lumMod val="65000"/>
                    <a:lumOff val="35000"/>
                  </a:schemeClr>
                </a:solidFill>
              </a:rPr>
              <a:t>Solidity</a:t>
            </a:r>
            <a:r>
              <a:rPr kumimoji="1" lang="zh-CN" altLang="en-US" dirty="0">
                <a:solidFill>
                  <a:schemeClr val="tx1">
                    <a:lumMod val="65000"/>
                    <a:lumOff val="35000"/>
                  </a:schemeClr>
                </a:solidFill>
              </a:rPr>
              <a:t>语言编写</a:t>
            </a:r>
            <a:endParaRPr kumimoji="1" lang="en-US" altLang="zh-CN" dirty="0">
              <a:solidFill>
                <a:schemeClr val="tx1">
                  <a:lumMod val="65000"/>
                  <a:lumOff val="35000"/>
                </a:schemeClr>
              </a:solidFill>
            </a:endParaRPr>
          </a:p>
          <a:p>
            <a:pPr marL="0" indent="0">
              <a:buNone/>
            </a:pPr>
            <a:r>
              <a:rPr kumimoji="1" lang="zh-CN" altLang="en-US" dirty="0">
                <a:solidFill>
                  <a:schemeClr val="accent2">
                    <a:lumMod val="75000"/>
                  </a:schemeClr>
                </a:solidFill>
              </a:rPr>
              <a:t>实现工具</a:t>
            </a:r>
            <a:r>
              <a:rPr kumimoji="1" lang="en-US" altLang="zh-CN" dirty="0">
                <a:solidFill>
                  <a:schemeClr val="accent2">
                    <a:lumMod val="75000"/>
                  </a:schemeClr>
                </a:solidFill>
              </a:rPr>
              <a:t>	</a:t>
            </a:r>
          </a:p>
          <a:p>
            <a:pPr lvl="1">
              <a:lnSpc>
                <a:spcPct val="110000"/>
              </a:lnSpc>
            </a:pPr>
            <a:r>
              <a:rPr kumimoji="1" lang="zh-CN" altLang="en-US" dirty="0">
                <a:solidFill>
                  <a:schemeClr val="tx1">
                    <a:lumMod val="65000"/>
                    <a:lumOff val="35000"/>
                  </a:schemeClr>
                </a:solidFill>
              </a:rPr>
              <a:t>编译、调试和测试于</a:t>
            </a:r>
            <a:r>
              <a:rPr kumimoji="1" lang="en-US" altLang="zh-CN" dirty="0">
                <a:solidFill>
                  <a:schemeClr val="tx1">
                    <a:lumMod val="65000"/>
                    <a:lumOff val="35000"/>
                  </a:schemeClr>
                </a:solidFill>
              </a:rPr>
              <a:t>Remix</a:t>
            </a:r>
            <a:r>
              <a:rPr kumimoji="1" lang="zh-CN" altLang="en-US" dirty="0">
                <a:solidFill>
                  <a:schemeClr val="tx1">
                    <a:lumMod val="65000"/>
                    <a:lumOff val="35000"/>
                  </a:schemeClr>
                </a:solidFill>
              </a:rPr>
              <a:t> </a:t>
            </a:r>
            <a:r>
              <a:rPr kumimoji="1" lang="en-US" altLang="zh-CN" dirty="0">
                <a:solidFill>
                  <a:schemeClr val="tx1">
                    <a:lumMod val="65000"/>
                    <a:lumOff val="35000"/>
                  </a:schemeClr>
                </a:solidFill>
              </a:rPr>
              <a:t>IDE</a:t>
            </a:r>
          </a:p>
          <a:p>
            <a:pPr marL="0" indent="0">
              <a:buNone/>
            </a:pPr>
            <a:r>
              <a:rPr kumimoji="1" lang="zh-CN" altLang="en-US" dirty="0">
                <a:solidFill>
                  <a:schemeClr val="accent2">
                    <a:lumMod val="75000"/>
                  </a:schemeClr>
                </a:solidFill>
              </a:rPr>
              <a:t>设计方法面向对象的设计与实现</a:t>
            </a:r>
            <a:endParaRPr kumimoji="1" lang="en-US" altLang="zh-CN" dirty="0">
              <a:solidFill>
                <a:schemeClr val="accent2">
                  <a:lumMod val="75000"/>
                </a:schemeClr>
              </a:solidFill>
            </a:endParaRPr>
          </a:p>
        </p:txBody>
      </p:sp>
      <p:sp>
        <p:nvSpPr>
          <p:cNvPr id="5" name="圆角矩形 4">
            <a:extLst>
              <a:ext uri="{FF2B5EF4-FFF2-40B4-BE49-F238E27FC236}">
                <a16:creationId xmlns:a16="http://schemas.microsoft.com/office/drawing/2014/main" id="{85E3C522-68B5-E043-AAB0-221BEEDC2DFC}"/>
              </a:ext>
            </a:extLst>
          </p:cNvPr>
          <p:cNvSpPr/>
          <p:nvPr/>
        </p:nvSpPr>
        <p:spPr>
          <a:xfrm>
            <a:off x="838200" y="546213"/>
            <a:ext cx="2843893"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智能合约</a:t>
            </a:r>
          </a:p>
        </p:txBody>
      </p:sp>
    </p:spTree>
    <p:extLst>
      <p:ext uri="{BB962C8B-B14F-4D97-AF65-F5344CB8AC3E}">
        <p14:creationId xmlns:p14="http://schemas.microsoft.com/office/powerpoint/2010/main" val="94641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862C4-7B7E-E443-B37B-DC0915F69FFE}"/>
              </a:ext>
            </a:extLst>
          </p:cNvPr>
          <p:cNvSpPr>
            <a:spLocks noGrp="1"/>
          </p:cNvSpPr>
          <p:nvPr>
            <p:ph type="title"/>
          </p:nvPr>
        </p:nvSpPr>
        <p:spPr/>
        <p:txBody>
          <a:bodyPr/>
          <a:lstStyle/>
          <a:p>
            <a:r>
              <a:rPr kumimoji="1" lang="zh-CN" altLang="en-US" dirty="0"/>
              <a:t>智能合约</a:t>
            </a:r>
          </a:p>
        </p:txBody>
      </p:sp>
      <p:sp>
        <p:nvSpPr>
          <p:cNvPr id="3" name="内容占位符 2">
            <a:extLst>
              <a:ext uri="{FF2B5EF4-FFF2-40B4-BE49-F238E27FC236}">
                <a16:creationId xmlns:a16="http://schemas.microsoft.com/office/drawing/2014/main" id="{860DFD00-A4B7-554D-8BEA-81A89E135423}"/>
              </a:ext>
            </a:extLst>
          </p:cNvPr>
          <p:cNvSpPr>
            <a:spLocks noGrp="1"/>
          </p:cNvSpPr>
          <p:nvPr>
            <p:ph idx="1"/>
          </p:nvPr>
        </p:nvSpPr>
        <p:spPr>
          <a:xfrm>
            <a:off x="838200" y="1833789"/>
            <a:ext cx="10515600" cy="4351338"/>
          </a:xfrm>
        </p:spPr>
        <p:txBody>
          <a:bodyPr>
            <a:normAutofit fontScale="92500" lnSpcReduction="10000"/>
          </a:bodyPr>
          <a:lstStyle/>
          <a:p>
            <a:pPr marL="0" indent="0">
              <a:buNone/>
            </a:pPr>
            <a:r>
              <a:rPr kumimoji="1" lang="zh-CN" altLang="en-US" dirty="0">
                <a:solidFill>
                  <a:schemeClr val="accent2">
                    <a:lumMod val="75000"/>
                  </a:schemeClr>
                </a:solidFill>
              </a:rPr>
              <a:t>工作难点</a:t>
            </a:r>
            <a:endParaRPr kumimoji="1" lang="en-US" altLang="zh-CN" dirty="0">
              <a:solidFill>
                <a:schemeClr val="accent2">
                  <a:lumMod val="75000"/>
                </a:schemeClr>
              </a:solidFill>
            </a:endParaRPr>
          </a:p>
          <a:p>
            <a:pPr lvl="1">
              <a:buFont typeface="Wingdings" pitchFamily="2" charset="2"/>
              <a:buChar char="l"/>
            </a:pPr>
            <a:r>
              <a:rPr kumimoji="1" lang="zh-CN" altLang="en-US" dirty="0">
                <a:solidFill>
                  <a:schemeClr val="tx1">
                    <a:lumMod val="65000"/>
                    <a:lumOff val="35000"/>
                  </a:schemeClr>
                </a:solidFill>
              </a:rPr>
              <a:t> </a:t>
            </a:r>
            <a:r>
              <a:rPr kumimoji="1" lang="en-US" altLang="zh-CN" dirty="0">
                <a:solidFill>
                  <a:schemeClr val="tx1">
                    <a:lumMod val="65000"/>
                    <a:lumOff val="35000"/>
                  </a:schemeClr>
                </a:solidFill>
              </a:rPr>
              <a:t>Solidity</a:t>
            </a:r>
            <a:r>
              <a:rPr kumimoji="1" lang="zh-CN" altLang="en-US" dirty="0">
                <a:solidFill>
                  <a:schemeClr val="tx1">
                    <a:lumMod val="65000"/>
                    <a:lumOff val="35000"/>
                  </a:schemeClr>
                </a:solidFill>
              </a:rPr>
              <a:t>语言的不成熟性、不稳定性、内存管理机制的不完善性，造成智能合约的代码重构、功能无关的底层代码实现，以及与前后端交互的困难。</a:t>
            </a:r>
            <a:endParaRPr kumimoji="1" lang="en-US" altLang="zh-CN" dirty="0">
              <a:solidFill>
                <a:schemeClr val="tx1">
                  <a:lumMod val="65000"/>
                  <a:lumOff val="35000"/>
                </a:schemeClr>
              </a:solidFill>
            </a:endParaRPr>
          </a:p>
          <a:p>
            <a:pPr lvl="1">
              <a:buFont typeface="Wingdings" pitchFamily="2" charset="2"/>
              <a:buChar char="l"/>
            </a:pPr>
            <a:r>
              <a:rPr kumimoji="1" lang="zh-CN" altLang="en-US" dirty="0">
                <a:solidFill>
                  <a:schemeClr val="tx1">
                    <a:lumMod val="65000"/>
                    <a:lumOff val="35000"/>
                  </a:schemeClr>
                </a:solidFill>
              </a:rPr>
              <a:t> </a:t>
            </a:r>
            <a:r>
              <a:rPr kumimoji="1" lang="en-US" altLang="zh-CN" dirty="0">
                <a:solidFill>
                  <a:schemeClr val="tx1">
                    <a:lumMod val="65000"/>
                    <a:lumOff val="35000"/>
                  </a:schemeClr>
                </a:solidFill>
              </a:rPr>
              <a:t>Remix</a:t>
            </a:r>
            <a:r>
              <a:rPr kumimoji="1" lang="zh-CN" altLang="en-US" dirty="0">
                <a:solidFill>
                  <a:schemeClr val="tx1">
                    <a:lumMod val="65000"/>
                    <a:lumOff val="35000"/>
                  </a:schemeClr>
                </a:solidFill>
              </a:rPr>
              <a:t> </a:t>
            </a:r>
            <a:r>
              <a:rPr kumimoji="1" lang="en-US" altLang="zh-CN" dirty="0">
                <a:solidFill>
                  <a:schemeClr val="tx1">
                    <a:lumMod val="65000"/>
                    <a:lumOff val="35000"/>
                  </a:schemeClr>
                </a:solidFill>
              </a:rPr>
              <a:t>IDE</a:t>
            </a:r>
            <a:r>
              <a:rPr kumimoji="1" lang="zh-CN" altLang="en-US" dirty="0">
                <a:solidFill>
                  <a:schemeClr val="tx1">
                    <a:lumMod val="65000"/>
                    <a:lumOff val="35000"/>
                  </a:schemeClr>
                </a:solidFill>
              </a:rPr>
              <a:t>软件的不成熟性、不稳定性，造成智能合约编写、编译、调试尤其是测试的困难。</a:t>
            </a:r>
            <a:endParaRPr kumimoji="1" lang="en-US" altLang="zh-CN" dirty="0">
              <a:solidFill>
                <a:schemeClr val="tx1">
                  <a:lumMod val="65000"/>
                  <a:lumOff val="35000"/>
                </a:schemeClr>
              </a:solidFill>
            </a:endParaRPr>
          </a:p>
          <a:p>
            <a:pPr lvl="1">
              <a:buFont typeface="Wingdings" pitchFamily="2" charset="2"/>
              <a:buChar char="l"/>
            </a:pPr>
            <a:r>
              <a:rPr kumimoji="1" lang="zh-CN" altLang="en-US" dirty="0">
                <a:solidFill>
                  <a:schemeClr val="tx1">
                    <a:lumMod val="65000"/>
                    <a:lumOff val="35000"/>
                  </a:schemeClr>
                </a:solidFill>
              </a:rPr>
              <a:t>对智能合约的安全可靠性要求高。</a:t>
            </a:r>
            <a:endParaRPr kumimoji="1" lang="en-US" altLang="zh-CN" dirty="0">
              <a:solidFill>
                <a:schemeClr val="tx1">
                  <a:lumMod val="65000"/>
                  <a:lumOff val="35000"/>
                </a:schemeClr>
              </a:solidFill>
            </a:endParaRPr>
          </a:p>
          <a:p>
            <a:pPr lvl="1">
              <a:buFont typeface="Wingdings" pitchFamily="2" charset="2"/>
              <a:buChar char="l"/>
            </a:pPr>
            <a:endParaRPr kumimoji="1" lang="en-US" altLang="zh-CN" dirty="0">
              <a:solidFill>
                <a:schemeClr val="tx1">
                  <a:lumMod val="65000"/>
                  <a:lumOff val="35000"/>
                </a:schemeClr>
              </a:solidFill>
            </a:endParaRPr>
          </a:p>
          <a:p>
            <a:pPr marL="0" indent="0">
              <a:buNone/>
            </a:pPr>
            <a:r>
              <a:rPr kumimoji="1" lang="zh-CN" altLang="en-US" dirty="0">
                <a:solidFill>
                  <a:schemeClr val="accent2">
                    <a:lumMod val="75000"/>
                  </a:schemeClr>
                </a:solidFill>
              </a:rPr>
              <a:t>解决方案举例</a:t>
            </a:r>
            <a:endParaRPr kumimoji="1" lang="en-US" altLang="zh-CN" dirty="0">
              <a:solidFill>
                <a:schemeClr val="accent2">
                  <a:lumMod val="75000"/>
                </a:schemeClr>
              </a:solidFill>
            </a:endParaRPr>
          </a:p>
          <a:p>
            <a:pPr lvl="1">
              <a:buFont typeface="Wingdings" pitchFamily="2" charset="2"/>
              <a:buChar char="l"/>
            </a:pPr>
            <a:r>
              <a:rPr kumimoji="1" lang="zh-CN" altLang="en-US" dirty="0">
                <a:solidFill>
                  <a:schemeClr val="tx1">
                    <a:lumMod val="65000"/>
                    <a:lumOff val="35000"/>
                  </a:schemeClr>
                </a:solidFill>
              </a:rPr>
              <a:t> 设计方案重构、代码重构（解决：</a:t>
            </a:r>
            <a:r>
              <a:rPr kumimoji="1" lang="en-US" altLang="zh-CN" dirty="0">
                <a:solidFill>
                  <a:schemeClr val="tx1">
                    <a:lumMod val="65000"/>
                    <a:lumOff val="35000"/>
                  </a:schemeClr>
                </a:solidFill>
              </a:rPr>
              <a:t>Solidity</a:t>
            </a:r>
            <a:r>
              <a:rPr kumimoji="1" lang="zh-CN" altLang="en-US" dirty="0">
                <a:solidFill>
                  <a:schemeClr val="tx1">
                    <a:lumMod val="65000"/>
                    <a:lumOff val="35000"/>
                  </a:schemeClr>
                </a:solidFill>
              </a:rPr>
              <a:t>语言的不完善性、与前后端交互的困难）</a:t>
            </a:r>
            <a:endParaRPr kumimoji="1" lang="en-US" altLang="zh-CN" dirty="0">
              <a:solidFill>
                <a:schemeClr val="tx1">
                  <a:lumMod val="65000"/>
                  <a:lumOff val="35000"/>
                </a:schemeClr>
              </a:solidFill>
            </a:endParaRPr>
          </a:p>
          <a:p>
            <a:pPr lvl="1">
              <a:buFont typeface="Wingdings" pitchFamily="2" charset="2"/>
              <a:buChar char="l"/>
            </a:pPr>
            <a:r>
              <a:rPr kumimoji="1" lang="zh-CN" altLang="en-US" dirty="0">
                <a:solidFill>
                  <a:schemeClr val="tx1">
                    <a:lumMod val="65000"/>
                    <a:lumOff val="35000"/>
                  </a:schemeClr>
                </a:solidFill>
              </a:rPr>
              <a:t> 重新编写大量的</a:t>
            </a:r>
            <a:r>
              <a:rPr kumimoji="1" lang="en-US" altLang="zh-CN" dirty="0">
                <a:solidFill>
                  <a:schemeClr val="tx1">
                    <a:lumMod val="65000"/>
                    <a:lumOff val="35000"/>
                  </a:schemeClr>
                </a:solidFill>
              </a:rPr>
              <a:t>Solidity</a:t>
            </a:r>
            <a:r>
              <a:rPr kumimoji="1" lang="zh-CN" altLang="en-US" dirty="0">
                <a:solidFill>
                  <a:schemeClr val="tx1">
                    <a:lumMod val="65000"/>
                    <a:lumOff val="35000"/>
                  </a:schemeClr>
                </a:solidFill>
              </a:rPr>
              <a:t>底层代码（解决：</a:t>
            </a:r>
            <a:r>
              <a:rPr kumimoji="1" lang="en-US" altLang="zh-CN" dirty="0">
                <a:solidFill>
                  <a:schemeClr val="tx1">
                    <a:lumMod val="65000"/>
                    <a:lumOff val="35000"/>
                  </a:schemeClr>
                </a:solidFill>
              </a:rPr>
              <a:t>Solidity</a:t>
            </a:r>
            <a:r>
              <a:rPr kumimoji="1" lang="zh-CN" altLang="en-US" dirty="0">
                <a:solidFill>
                  <a:schemeClr val="tx1">
                    <a:lumMod val="65000"/>
                    <a:lumOff val="35000"/>
                  </a:schemeClr>
                </a:solidFill>
              </a:rPr>
              <a:t>语言功能的残缺）</a:t>
            </a:r>
            <a:endParaRPr kumimoji="1" lang="en-US" altLang="zh-CN" dirty="0">
              <a:solidFill>
                <a:schemeClr val="tx1">
                  <a:lumMod val="65000"/>
                  <a:lumOff val="35000"/>
                </a:schemeClr>
              </a:solidFill>
            </a:endParaRPr>
          </a:p>
          <a:p>
            <a:pPr lvl="1">
              <a:buFont typeface="Wingdings" pitchFamily="2" charset="2"/>
              <a:buChar char="l"/>
            </a:pPr>
            <a:r>
              <a:rPr kumimoji="1" lang="zh-CN" altLang="en-US" dirty="0">
                <a:solidFill>
                  <a:schemeClr val="tx1">
                    <a:lumMod val="65000"/>
                    <a:lumOff val="35000"/>
                  </a:schemeClr>
                </a:solidFill>
              </a:rPr>
              <a:t> 通过多个版本智能合约的实际部署来测试智能合约（</a:t>
            </a:r>
            <a:r>
              <a:rPr kumimoji="1" lang="en-US" altLang="zh-CN" dirty="0">
                <a:solidFill>
                  <a:schemeClr val="tx1">
                    <a:lumMod val="65000"/>
                    <a:lumOff val="35000"/>
                  </a:schemeClr>
                </a:solidFill>
              </a:rPr>
              <a:t>Remix</a:t>
            </a:r>
            <a:r>
              <a:rPr kumimoji="1" lang="zh-CN" altLang="en-US" dirty="0">
                <a:solidFill>
                  <a:schemeClr val="tx1">
                    <a:lumMod val="65000"/>
                    <a:lumOff val="35000"/>
                  </a:schemeClr>
                </a:solidFill>
              </a:rPr>
              <a:t> </a:t>
            </a:r>
            <a:r>
              <a:rPr kumimoji="1" lang="en-US" altLang="zh-CN" dirty="0">
                <a:solidFill>
                  <a:schemeClr val="tx1">
                    <a:lumMod val="65000"/>
                    <a:lumOff val="35000"/>
                  </a:schemeClr>
                </a:solidFill>
              </a:rPr>
              <a:t>IDE</a:t>
            </a:r>
            <a:r>
              <a:rPr kumimoji="1" lang="zh-CN" altLang="en-US" dirty="0">
                <a:solidFill>
                  <a:schemeClr val="tx1">
                    <a:lumMod val="65000"/>
                    <a:lumOff val="35000"/>
                  </a:schemeClr>
                </a:solidFill>
              </a:rPr>
              <a:t>的不可靠性）</a:t>
            </a:r>
            <a:endParaRPr kumimoji="1" lang="en-US" altLang="zh-CN" dirty="0">
              <a:solidFill>
                <a:schemeClr val="tx1">
                  <a:lumMod val="65000"/>
                  <a:lumOff val="35000"/>
                </a:schemeClr>
              </a:solidFill>
            </a:endParaRPr>
          </a:p>
          <a:p>
            <a:pPr lvl="1">
              <a:buFont typeface="Wingdings" pitchFamily="2" charset="2"/>
              <a:buChar char="l"/>
            </a:pPr>
            <a:r>
              <a:rPr kumimoji="1" lang="zh-CN" altLang="en-US" dirty="0">
                <a:solidFill>
                  <a:schemeClr val="tx1">
                    <a:lumMod val="65000"/>
                    <a:lumOff val="35000"/>
                  </a:schemeClr>
                </a:solidFill>
              </a:rPr>
              <a:t> 不断的自我攻击，不断修复合约漏洞</a:t>
            </a:r>
            <a:endParaRPr kumimoji="1" lang="en-US" altLang="zh-CN" dirty="0">
              <a:solidFill>
                <a:schemeClr val="tx1">
                  <a:lumMod val="65000"/>
                  <a:lumOff val="35000"/>
                </a:schemeClr>
              </a:solidFill>
            </a:endParaRPr>
          </a:p>
        </p:txBody>
      </p:sp>
      <p:sp>
        <p:nvSpPr>
          <p:cNvPr id="4" name="圆角矩形 3">
            <a:extLst>
              <a:ext uri="{FF2B5EF4-FFF2-40B4-BE49-F238E27FC236}">
                <a16:creationId xmlns:a16="http://schemas.microsoft.com/office/drawing/2014/main" id="{46F153B4-44ED-044B-AAD0-92D670D733BF}"/>
              </a:ext>
            </a:extLst>
          </p:cNvPr>
          <p:cNvSpPr/>
          <p:nvPr/>
        </p:nvSpPr>
        <p:spPr>
          <a:xfrm>
            <a:off x="838200" y="546213"/>
            <a:ext cx="2843893"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智能合约</a:t>
            </a:r>
          </a:p>
        </p:txBody>
      </p:sp>
    </p:spTree>
    <p:extLst>
      <p:ext uri="{BB962C8B-B14F-4D97-AF65-F5344CB8AC3E}">
        <p14:creationId xmlns:p14="http://schemas.microsoft.com/office/powerpoint/2010/main" val="32085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1AEB9-DE67-B04B-B3FF-C45BC9FAB798}"/>
              </a:ext>
            </a:extLst>
          </p:cNvPr>
          <p:cNvSpPr>
            <a:spLocks noGrp="1"/>
          </p:cNvSpPr>
          <p:nvPr>
            <p:ph type="title"/>
          </p:nvPr>
        </p:nvSpPr>
        <p:spPr/>
        <p:txBody>
          <a:bodyPr/>
          <a:lstStyle/>
          <a:p>
            <a:r>
              <a:rPr kumimoji="1" lang="zh-CN" altLang="en-US" dirty="0"/>
              <a:t>分布式数据库</a:t>
            </a:r>
          </a:p>
        </p:txBody>
      </p:sp>
      <p:sp>
        <p:nvSpPr>
          <p:cNvPr id="3" name="内容占位符 2">
            <a:extLst>
              <a:ext uri="{FF2B5EF4-FFF2-40B4-BE49-F238E27FC236}">
                <a16:creationId xmlns:a16="http://schemas.microsoft.com/office/drawing/2014/main" id="{DD862816-603B-D142-B76D-DE745F5119DB}"/>
              </a:ext>
            </a:extLst>
          </p:cNvPr>
          <p:cNvSpPr>
            <a:spLocks noGrp="1"/>
          </p:cNvSpPr>
          <p:nvPr>
            <p:ph idx="1"/>
          </p:nvPr>
        </p:nvSpPr>
        <p:spPr/>
        <p:txBody>
          <a:bodyPr/>
          <a:lstStyle/>
          <a:p>
            <a:pPr marL="0" indent="0">
              <a:lnSpc>
                <a:spcPct val="80000"/>
              </a:lnSpc>
              <a:buNone/>
            </a:pPr>
            <a:r>
              <a:rPr kumimoji="1" lang="zh-CN" altLang="en-US" sz="2600" dirty="0">
                <a:solidFill>
                  <a:schemeClr val="accent2">
                    <a:lumMod val="75000"/>
                  </a:schemeClr>
                </a:solidFill>
              </a:rPr>
              <a:t>架构创新</a:t>
            </a:r>
            <a:endParaRPr kumimoji="1" lang="en-US" altLang="zh-CN" sz="2600" dirty="0">
              <a:solidFill>
                <a:schemeClr val="accent2">
                  <a:lumMod val="75000"/>
                </a:schemeClr>
              </a:solidFill>
            </a:endParaRPr>
          </a:p>
          <a:p>
            <a:pPr lvl="1"/>
            <a:r>
              <a:rPr kumimoji="1" lang="zh-CN" altLang="en-US" dirty="0">
                <a:solidFill>
                  <a:schemeClr val="tx1">
                    <a:lumMod val="65000"/>
                    <a:lumOff val="35000"/>
                  </a:schemeClr>
                </a:solidFill>
              </a:rPr>
              <a:t>为区块链量身定做的分布式数据库三层架构</a:t>
            </a:r>
            <a:endParaRPr kumimoji="1" lang="en-US" altLang="zh-CN" dirty="0">
              <a:solidFill>
                <a:schemeClr val="tx1">
                  <a:lumMod val="65000"/>
                  <a:lumOff val="35000"/>
                </a:schemeClr>
              </a:solidFill>
            </a:endParaRPr>
          </a:p>
          <a:p>
            <a:pPr marL="0" indent="0">
              <a:lnSpc>
                <a:spcPct val="80000"/>
              </a:lnSpc>
              <a:buNone/>
            </a:pPr>
            <a:r>
              <a:rPr kumimoji="1" lang="zh-CN" altLang="en-US" sz="2600" dirty="0">
                <a:solidFill>
                  <a:schemeClr val="accent2">
                    <a:lumMod val="75000"/>
                  </a:schemeClr>
                </a:solidFill>
              </a:rPr>
              <a:t>数据库维护</a:t>
            </a:r>
            <a:endParaRPr kumimoji="1" lang="en-US" altLang="zh-CN" sz="2600" dirty="0">
              <a:solidFill>
                <a:schemeClr val="accent2">
                  <a:lumMod val="75000"/>
                </a:schemeClr>
              </a:solidFill>
            </a:endParaRPr>
          </a:p>
          <a:p>
            <a:pPr lvl="1"/>
            <a:r>
              <a:rPr kumimoji="1" lang="zh-CN" altLang="en-US" dirty="0">
                <a:solidFill>
                  <a:schemeClr val="tx1">
                    <a:lumMod val="65000"/>
                    <a:lumOff val="35000"/>
                  </a:schemeClr>
                </a:solidFill>
              </a:rPr>
              <a:t>每个信息节点可以独立地维护自己的数据库</a:t>
            </a:r>
            <a:endParaRPr kumimoji="1" lang="en-US" altLang="zh-CN" dirty="0">
              <a:solidFill>
                <a:schemeClr val="tx1">
                  <a:lumMod val="65000"/>
                  <a:lumOff val="35000"/>
                </a:schemeClr>
              </a:solidFill>
            </a:endParaRPr>
          </a:p>
          <a:p>
            <a:pPr marL="0" indent="0">
              <a:lnSpc>
                <a:spcPct val="80000"/>
              </a:lnSpc>
              <a:buNone/>
            </a:pPr>
            <a:r>
              <a:rPr kumimoji="1" lang="zh-CN" altLang="en-US" sz="2600" dirty="0">
                <a:solidFill>
                  <a:schemeClr val="accent2">
                    <a:lumMod val="75000"/>
                  </a:schemeClr>
                </a:solidFill>
              </a:rPr>
              <a:t>数据</a:t>
            </a:r>
            <a:endParaRPr kumimoji="1" lang="en-US" altLang="zh-CN" sz="2600" dirty="0">
              <a:solidFill>
                <a:schemeClr val="accent2">
                  <a:lumMod val="75000"/>
                </a:schemeClr>
              </a:solidFill>
            </a:endParaRPr>
          </a:p>
          <a:p>
            <a:pPr lvl="1"/>
            <a:r>
              <a:rPr kumimoji="1" lang="zh-CN" altLang="en-US" dirty="0">
                <a:solidFill>
                  <a:schemeClr val="tx1">
                    <a:lumMod val="65000"/>
                    <a:lumOff val="35000"/>
                  </a:schemeClr>
                </a:solidFill>
              </a:rPr>
              <a:t>每个拥有权限的信息节点可以顺利地获取其他节点的数据</a:t>
            </a:r>
            <a:endParaRPr kumimoji="1" lang="en-US" altLang="zh-CN" dirty="0">
              <a:solidFill>
                <a:schemeClr val="tx1">
                  <a:lumMod val="65000"/>
                  <a:lumOff val="35000"/>
                </a:schemeClr>
              </a:solidFill>
            </a:endParaRPr>
          </a:p>
          <a:p>
            <a:pPr lvl="1"/>
            <a:r>
              <a:rPr kumimoji="1" lang="zh-CN" altLang="en-US" dirty="0">
                <a:solidFill>
                  <a:schemeClr val="tx1">
                    <a:lumMod val="65000"/>
                    <a:lumOff val="35000"/>
                  </a:schemeClr>
                </a:solidFill>
              </a:rPr>
              <a:t>得益于区块链</a:t>
            </a:r>
            <a:r>
              <a:rPr kumimoji="1" lang="en-US" altLang="zh-CN" dirty="0">
                <a:solidFill>
                  <a:schemeClr val="tx1">
                    <a:lumMod val="65000"/>
                    <a:lumOff val="35000"/>
                  </a:schemeClr>
                </a:solidFill>
              </a:rPr>
              <a:t>——</a:t>
            </a:r>
            <a:r>
              <a:rPr kumimoji="1" lang="zh-CN" altLang="en-US" dirty="0">
                <a:solidFill>
                  <a:schemeClr val="tx1">
                    <a:lumMod val="65000"/>
                    <a:lumOff val="35000"/>
                  </a:schemeClr>
                </a:solidFill>
              </a:rPr>
              <a:t>数据只在区块链内节点流通</a:t>
            </a:r>
            <a:endParaRPr kumimoji="1" lang="en-US" altLang="zh-CN" dirty="0">
              <a:solidFill>
                <a:schemeClr val="tx1">
                  <a:lumMod val="65000"/>
                  <a:lumOff val="35000"/>
                </a:schemeClr>
              </a:solidFill>
            </a:endParaRPr>
          </a:p>
        </p:txBody>
      </p:sp>
      <p:sp>
        <p:nvSpPr>
          <p:cNvPr id="4" name="圆角矩形 3">
            <a:extLst>
              <a:ext uri="{FF2B5EF4-FFF2-40B4-BE49-F238E27FC236}">
                <a16:creationId xmlns:a16="http://schemas.microsoft.com/office/drawing/2014/main" id="{24FCC7B4-83CB-C640-B604-1199DB161ABA}"/>
              </a:ext>
            </a:extLst>
          </p:cNvPr>
          <p:cNvSpPr/>
          <p:nvPr/>
        </p:nvSpPr>
        <p:spPr>
          <a:xfrm>
            <a:off x="838199" y="546213"/>
            <a:ext cx="3872594" cy="96338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000" dirty="0"/>
              <a:t>分布式数据库</a:t>
            </a:r>
          </a:p>
        </p:txBody>
      </p:sp>
    </p:spTree>
    <p:extLst>
      <p:ext uri="{BB962C8B-B14F-4D97-AF65-F5344CB8AC3E}">
        <p14:creationId xmlns:p14="http://schemas.microsoft.com/office/powerpoint/2010/main" val="40063540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1180</Words>
  <Application>Microsoft Macintosh PowerPoint</Application>
  <PresentationFormat>宽屏</PresentationFormat>
  <Paragraphs>201</Paragraphs>
  <Slides>17</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Wingdings</vt:lpstr>
      <vt:lpstr>Office 主题​​</vt:lpstr>
      <vt:lpstr>PowerPoint 演示文稿</vt:lpstr>
      <vt:lpstr>简介</vt:lpstr>
      <vt:lpstr>PowerPoint 演示文稿</vt:lpstr>
      <vt:lpstr>PowerPoint 演示文稿</vt:lpstr>
      <vt:lpstr>PowerPoint 演示文稿</vt:lpstr>
      <vt:lpstr>区块链</vt:lpstr>
      <vt:lpstr>智能合约</vt:lpstr>
      <vt:lpstr>智能合约</vt:lpstr>
      <vt:lpstr>分布式数据库</vt:lpstr>
      <vt:lpstr>PowerPoint 演示文稿</vt:lpstr>
      <vt:lpstr>PowerPoint 演示文稿</vt:lpstr>
      <vt:lpstr>性能测试</vt:lpstr>
      <vt:lpstr>性能测试</vt:lpstr>
      <vt:lpstr>PowerPoint 演示文稿</vt:lpstr>
      <vt:lpstr>性能测试</vt:lpstr>
      <vt:lpstr>性能测试</vt:lpstr>
      <vt:lpstr>性能测试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基于区块链的数据共享系统</dc:title>
  <dc:creator>Microsoft Office User</dc:creator>
  <cp:lastModifiedBy>Microsoft Office User</cp:lastModifiedBy>
  <cp:revision>22</cp:revision>
  <dcterms:created xsi:type="dcterms:W3CDTF">2019-01-10T04:15:11Z</dcterms:created>
  <dcterms:modified xsi:type="dcterms:W3CDTF">2019-01-10T09:15:57Z</dcterms:modified>
</cp:coreProperties>
</file>