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19"/>
  </p:notesMasterIdLst>
  <p:sldIdLst>
    <p:sldId id="256" r:id="rId2"/>
    <p:sldId id="361" r:id="rId3"/>
    <p:sldId id="360" r:id="rId4"/>
    <p:sldId id="362" r:id="rId5"/>
    <p:sldId id="325" r:id="rId6"/>
    <p:sldId id="331" r:id="rId7"/>
    <p:sldId id="336" r:id="rId8"/>
    <p:sldId id="365" r:id="rId9"/>
    <p:sldId id="366" r:id="rId10"/>
    <p:sldId id="368" r:id="rId11"/>
    <p:sldId id="367" r:id="rId12"/>
    <p:sldId id="369" r:id="rId13"/>
    <p:sldId id="288" r:id="rId14"/>
    <p:sldId id="363" r:id="rId15"/>
    <p:sldId id="364" r:id="rId16"/>
    <p:sldId id="328" r:id="rId17"/>
    <p:sldId id="32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100"/>
    <a:srgbClr val="ED7D31"/>
    <a:srgbClr val="7030A0"/>
    <a:srgbClr val="CC5526"/>
    <a:srgbClr val="808080"/>
    <a:srgbClr val="000000"/>
    <a:srgbClr val="0000FF"/>
    <a:srgbClr val="FF0000"/>
    <a:srgbClr val="F26800"/>
    <a:srgbClr val="EE2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88367" autoAdjust="0"/>
  </p:normalViewPr>
  <p:slideViewPr>
    <p:cSldViewPr snapToGrid="0">
      <p:cViewPr varScale="1">
        <p:scale>
          <a:sx n="97" d="100"/>
          <a:sy n="97" d="100"/>
        </p:scale>
        <p:origin x="109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94EC6-D0D8-4D04-BBAE-A416620906D9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AB76A-4879-4F17-B269-031A615E8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9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Première orientation vers le médical, puis vers la physique médicale.</a:t>
            </a:r>
            <a:br>
              <a:rPr lang="fr-FR" dirty="0"/>
            </a:br>
            <a:r>
              <a:rPr lang="fr-FR" dirty="0"/>
              <a:t>Choix de poursuivre en physique.</a:t>
            </a:r>
            <a:br>
              <a:rPr lang="fr-FR" dirty="0"/>
            </a:br>
            <a:r>
              <a:rPr lang="fr-FR" dirty="0"/>
              <a:t>Pendant les stages et le doctorat, découverte recherche et enseignement. Volonté de poursuivre dans l’enseignement.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B76A-4879-4F17-B269-031A615E857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9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dirty="0" err="1"/>
              <a:t>EDM</a:t>
            </a:r>
            <a:r>
              <a:rPr lang="fr-FR" dirty="0"/>
              <a:t> = + général Orientation système en fonction E externe</a:t>
            </a:r>
            <a:r>
              <a:rPr lang="fr-FR" baseline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baseline="0" dirty="0"/>
              <a:t>J’ai travaillé avec une collaboration de laboratoires européens sur une expérience de mesure du moment dipolaire électrique du neutron,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baseline="0" dirty="0" err="1">
                <a:sym typeface="Wingdings" panose="05000000000000000000" pitchFamily="2" charset="2"/>
              </a:rPr>
              <a:t>EDM</a:t>
            </a:r>
            <a:r>
              <a:rPr lang="fr-FR" baseline="0" dirty="0">
                <a:sym typeface="Wingdings" panose="05000000000000000000" pitchFamily="2" charset="2"/>
              </a:rPr>
              <a:t> du neutron, grandeur très faible (SI </a:t>
            </a:r>
            <a:r>
              <a:rPr lang="fr-FR" baseline="0" dirty="0" err="1">
                <a:sym typeface="Wingdings" panose="05000000000000000000" pitchFamily="2" charset="2"/>
              </a:rPr>
              <a:t>edm</a:t>
            </a:r>
            <a:r>
              <a:rPr lang="fr-FR" baseline="0" dirty="0">
                <a:sym typeface="Wingdings" panose="05000000000000000000" pitchFamily="2" charset="2"/>
              </a:rPr>
              <a:t>=10(-27) et E=15kV/cm  4 ans à faire un tour)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76A-4879-4F17-B269-031A615E857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9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>
                <a:sym typeface="Wingdings" panose="05000000000000000000" pitchFamily="2" charset="2"/>
              </a:rPr>
              <a:t>Donc mesure doit être très précise.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>
                <a:sym typeface="Wingdings" panose="05000000000000000000" pitchFamily="2" charset="2"/>
              </a:rPr>
              <a:t>Inhomogénéités de champ magnétique causent un effet systématique.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Bobine cos </a:t>
            </a:r>
            <a:r>
              <a:rPr lang="fr-FR" dirty="0" err="1"/>
              <a:t>theta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on part d’un principe similaire aux bobines de </a:t>
            </a:r>
            <a:r>
              <a:rPr lang="fr-FR" dirty="0" err="1">
                <a:sym typeface="Wingdings" panose="05000000000000000000" pitchFamily="2" charset="2"/>
              </a:rPr>
              <a:t>Helmoltz</a:t>
            </a:r>
            <a:endParaRPr lang="fr-FR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>
                <a:sym typeface="Wingdings" panose="05000000000000000000" pitchFamily="2" charset="2"/>
              </a:rPr>
              <a:t>Objectif = analyser mesures de champ magnétique pour caractériser les inhomogénéités,</a:t>
            </a:r>
            <a:endParaRPr lang="fr-FR" baseline="0" dirty="0"/>
          </a:p>
          <a:p>
            <a:endParaRPr lang="fr-FR" baseline="0" dirty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76A-4879-4F17-B269-031A615E857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718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>
                <a:sym typeface="Wingdings" panose="05000000000000000000" pitchFamily="2" charset="2"/>
              </a:rPr>
              <a:t>Fluxgate</a:t>
            </a:r>
            <a:r>
              <a:rPr lang="fr-FR" dirty="0">
                <a:sym typeface="Wingdings" panose="05000000000000000000" pitchFamily="2" charset="2"/>
              </a:rPr>
              <a:t> = mesure la différence de flux à travers une bobine de lecture qui entoure un </a:t>
            </a:r>
            <a:r>
              <a:rPr lang="fr-FR" dirty="0" err="1">
                <a:sym typeface="Wingdings" panose="05000000000000000000" pitchFamily="2" charset="2"/>
              </a:rPr>
              <a:t>ferro</a:t>
            </a:r>
            <a:r>
              <a:rPr lang="fr-FR" dirty="0">
                <a:sym typeface="Wingdings" panose="05000000000000000000" pitchFamily="2" charset="2"/>
              </a:rPr>
              <a:t> excité de façon à parcourir son cycle d’hystérésis (aspiration des lignes de champ quand insaturé mais pas quand saturé)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76A-4879-4F17-B269-031A615E857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030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B76A-4879-4F17-B269-031A615E857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170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B76A-4879-4F17-B269-031A615E857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500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76A-4879-4F17-B269-031A615E857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725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76A-4879-4F17-B269-031A615E857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24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975200"/>
            <a:ext cx="12192001" cy="43200"/>
          </a:xfrm>
          <a:prstGeom prst="rect">
            <a:avLst/>
          </a:prstGeom>
          <a:solidFill>
            <a:srgbClr val="CCC1B7"/>
          </a:solidFill>
          <a:ln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6064738"/>
            <a:ext cx="12192001" cy="793262"/>
          </a:xfrm>
          <a:prstGeom prst="rect">
            <a:avLst/>
          </a:prstGeom>
          <a:solidFill>
            <a:srgbClr val="994100"/>
          </a:solidFill>
          <a:ln>
            <a:solidFill>
              <a:srgbClr val="994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1" cy="1008000"/>
          </a:xfrm>
          <a:prstGeom prst="rect">
            <a:avLst/>
          </a:prstGeom>
          <a:solidFill>
            <a:srgbClr val="994100"/>
          </a:solidFill>
          <a:ln>
            <a:solidFill>
              <a:srgbClr val="994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2" y="1054338"/>
            <a:ext cx="12192001" cy="43200"/>
          </a:xfrm>
          <a:prstGeom prst="rect">
            <a:avLst/>
          </a:prstGeom>
          <a:solidFill>
            <a:srgbClr val="CCC1B7"/>
          </a:solidFill>
          <a:ln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5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5975200"/>
            <a:ext cx="12192001" cy="43200"/>
          </a:xfrm>
          <a:prstGeom prst="rect">
            <a:avLst/>
          </a:prstGeom>
          <a:solidFill>
            <a:srgbClr val="CCC1B7"/>
          </a:solidFill>
          <a:ln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 userDrawn="1"/>
        </p:nvSpPr>
        <p:spPr>
          <a:xfrm>
            <a:off x="0" y="6064738"/>
            <a:ext cx="12192001" cy="793262"/>
          </a:xfrm>
          <a:prstGeom prst="rect">
            <a:avLst/>
          </a:prstGeom>
          <a:solidFill>
            <a:srgbClr val="994100"/>
          </a:solidFill>
          <a:ln>
            <a:solidFill>
              <a:srgbClr val="994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1" cy="1008000"/>
          </a:xfrm>
          <a:prstGeom prst="rect">
            <a:avLst/>
          </a:prstGeom>
          <a:solidFill>
            <a:srgbClr val="994100"/>
          </a:solidFill>
          <a:ln>
            <a:solidFill>
              <a:srgbClr val="994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1054338"/>
            <a:ext cx="12192001" cy="43200"/>
          </a:xfrm>
          <a:prstGeom prst="rect">
            <a:avLst/>
          </a:prstGeom>
          <a:solidFill>
            <a:srgbClr val="CCC1B7"/>
          </a:solidFill>
          <a:ln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 userDrawn="1"/>
        </p:nvSpPr>
        <p:spPr>
          <a:xfrm>
            <a:off x="10800000" y="254096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863" y="257959"/>
            <a:ext cx="1072273" cy="1072273"/>
          </a:xfrm>
          <a:prstGeom prst="rect">
            <a:avLst/>
          </a:prstGeom>
        </p:spPr>
      </p:pic>
      <p:sp>
        <p:nvSpPr>
          <p:cNvPr id="32" name="Espace réservé du pied de page 4"/>
          <p:cNvSpPr>
            <a:spLocks noGrp="1"/>
          </p:cNvSpPr>
          <p:nvPr userDrawn="1">
            <p:ph type="ftr" sz="quarter" idx="11"/>
          </p:nvPr>
        </p:nvSpPr>
        <p:spPr>
          <a:xfrm>
            <a:off x="285750" y="6611264"/>
            <a:ext cx="6028786" cy="215999"/>
          </a:xfrm>
          <a:prstGeom prst="rect">
            <a:avLst/>
          </a:prstGeom>
        </p:spPr>
        <p:txBody>
          <a:bodyPr/>
          <a:lstStyle>
            <a:lvl1pPr>
              <a:defRPr sz="13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Laura </a:t>
            </a:r>
            <a:r>
              <a:rPr lang="fr-FR" dirty="0" err="1"/>
              <a:t>Ferraris</a:t>
            </a:r>
            <a:r>
              <a:rPr lang="fr-FR" dirty="0"/>
              <a:t>-Bouchez | Épreuve de mise en perspective didactique</a:t>
            </a:r>
          </a:p>
        </p:txBody>
      </p:sp>
      <p:sp>
        <p:nvSpPr>
          <p:cNvPr id="22" name="Ellipse 21"/>
          <p:cNvSpPr/>
          <p:nvPr userDrawn="1"/>
        </p:nvSpPr>
        <p:spPr>
          <a:xfrm>
            <a:off x="10800000" y="258480"/>
            <a:ext cx="1080000" cy="1080000"/>
          </a:xfrm>
          <a:prstGeom prst="ellipse">
            <a:avLst/>
          </a:prstGeom>
          <a:noFill/>
          <a:ln w="50800"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158514" y="6642000"/>
            <a:ext cx="2743200" cy="201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/>
              <a:t>06/2021</a:t>
            </a:r>
            <a:endParaRPr lang="fr-FR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1524000" y="1725399"/>
            <a:ext cx="9144000" cy="1784563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17" name="Ellipse 16"/>
          <p:cNvSpPr/>
          <p:nvPr userDrawn="1"/>
        </p:nvSpPr>
        <p:spPr>
          <a:xfrm>
            <a:off x="11595863" y="9740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11510073" y="958549"/>
            <a:ext cx="459580" cy="313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325B7C-2CD2-48D2-92C4-A77C7C8F40B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921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5975200"/>
            <a:ext cx="12192001" cy="43200"/>
          </a:xfrm>
          <a:prstGeom prst="rect">
            <a:avLst/>
          </a:prstGeom>
          <a:solidFill>
            <a:srgbClr val="CCC1B7"/>
          </a:solidFill>
          <a:ln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 userDrawn="1"/>
        </p:nvSpPr>
        <p:spPr>
          <a:xfrm>
            <a:off x="0" y="6064738"/>
            <a:ext cx="12192001" cy="793262"/>
          </a:xfrm>
          <a:prstGeom prst="rect">
            <a:avLst/>
          </a:prstGeom>
          <a:solidFill>
            <a:srgbClr val="994100"/>
          </a:solidFill>
          <a:ln>
            <a:solidFill>
              <a:srgbClr val="994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1" cy="1008000"/>
          </a:xfrm>
          <a:prstGeom prst="rect">
            <a:avLst/>
          </a:prstGeom>
          <a:solidFill>
            <a:srgbClr val="994100"/>
          </a:solidFill>
          <a:ln>
            <a:solidFill>
              <a:srgbClr val="994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1054338"/>
            <a:ext cx="12192001" cy="43200"/>
          </a:xfrm>
          <a:prstGeom prst="rect">
            <a:avLst/>
          </a:prstGeom>
          <a:solidFill>
            <a:srgbClr val="CCC1B7"/>
          </a:solidFill>
          <a:ln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 userDrawn="1"/>
        </p:nvSpPr>
        <p:spPr>
          <a:xfrm>
            <a:off x="10800000" y="254096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3863" y="257959"/>
            <a:ext cx="1072273" cy="1072273"/>
          </a:xfrm>
          <a:prstGeom prst="rect">
            <a:avLst/>
          </a:prstGeom>
        </p:spPr>
      </p:pic>
      <p:sp>
        <p:nvSpPr>
          <p:cNvPr id="32" name="Espace réservé du pied de page 4"/>
          <p:cNvSpPr>
            <a:spLocks noGrp="1"/>
          </p:cNvSpPr>
          <p:nvPr userDrawn="1">
            <p:ph type="ftr" sz="quarter" idx="11"/>
          </p:nvPr>
        </p:nvSpPr>
        <p:spPr>
          <a:xfrm>
            <a:off x="285750" y="6611264"/>
            <a:ext cx="6028786" cy="215999"/>
          </a:xfrm>
          <a:prstGeom prst="rect">
            <a:avLst/>
          </a:prstGeom>
        </p:spPr>
        <p:txBody>
          <a:bodyPr/>
          <a:lstStyle>
            <a:lvl1pPr>
              <a:defRPr sz="13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Laura </a:t>
            </a:r>
            <a:r>
              <a:rPr lang="fr-FR" dirty="0" err="1"/>
              <a:t>Ferraris</a:t>
            </a:r>
            <a:r>
              <a:rPr lang="fr-FR" dirty="0"/>
              <a:t>-Bouchez | Épreuve de mise en perspective didactique</a:t>
            </a:r>
          </a:p>
        </p:txBody>
      </p:sp>
      <p:sp>
        <p:nvSpPr>
          <p:cNvPr id="22" name="Ellipse 21"/>
          <p:cNvSpPr/>
          <p:nvPr userDrawn="1"/>
        </p:nvSpPr>
        <p:spPr>
          <a:xfrm>
            <a:off x="10800000" y="258480"/>
            <a:ext cx="1080000" cy="1080000"/>
          </a:xfrm>
          <a:prstGeom prst="ellipse">
            <a:avLst/>
          </a:prstGeom>
          <a:noFill/>
          <a:ln w="50800"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158514" y="6642000"/>
            <a:ext cx="2743200" cy="201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/>
              <a:t>06/2021</a:t>
            </a:r>
            <a:endParaRPr lang="fr-FR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1524000" y="1725399"/>
            <a:ext cx="9144000" cy="1784563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17" name="Ellipse 16"/>
          <p:cNvSpPr/>
          <p:nvPr userDrawn="1"/>
        </p:nvSpPr>
        <p:spPr>
          <a:xfrm>
            <a:off x="11595863" y="9740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11510073" y="958549"/>
            <a:ext cx="459580" cy="313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325B7C-2CD2-48D2-92C4-A77C7C8F40B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97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5975200"/>
            <a:ext cx="12192001" cy="43200"/>
          </a:xfrm>
          <a:prstGeom prst="rect">
            <a:avLst/>
          </a:prstGeom>
          <a:solidFill>
            <a:srgbClr val="CCC1B7"/>
          </a:solidFill>
          <a:ln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 userDrawn="1"/>
        </p:nvSpPr>
        <p:spPr>
          <a:xfrm>
            <a:off x="0" y="6064738"/>
            <a:ext cx="12192001" cy="793262"/>
          </a:xfrm>
          <a:prstGeom prst="rect">
            <a:avLst/>
          </a:prstGeom>
          <a:solidFill>
            <a:srgbClr val="994100"/>
          </a:solidFill>
          <a:ln>
            <a:solidFill>
              <a:srgbClr val="994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1" cy="1008000"/>
          </a:xfrm>
          <a:prstGeom prst="rect">
            <a:avLst/>
          </a:prstGeom>
          <a:solidFill>
            <a:srgbClr val="994100"/>
          </a:solidFill>
          <a:ln>
            <a:solidFill>
              <a:srgbClr val="994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1054338"/>
            <a:ext cx="12192001" cy="43200"/>
          </a:xfrm>
          <a:prstGeom prst="rect">
            <a:avLst/>
          </a:prstGeom>
          <a:solidFill>
            <a:srgbClr val="CCC1B7"/>
          </a:solidFill>
          <a:ln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 userDrawn="1"/>
        </p:nvSpPr>
        <p:spPr>
          <a:xfrm>
            <a:off x="10800000" y="254096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3863" y="257959"/>
            <a:ext cx="1072273" cy="1072273"/>
          </a:xfrm>
          <a:prstGeom prst="rect">
            <a:avLst/>
          </a:prstGeom>
        </p:spPr>
      </p:pic>
      <p:sp>
        <p:nvSpPr>
          <p:cNvPr id="32" name="Espace réservé du pied de page 4"/>
          <p:cNvSpPr>
            <a:spLocks noGrp="1"/>
          </p:cNvSpPr>
          <p:nvPr userDrawn="1">
            <p:ph type="ftr" sz="quarter" idx="11"/>
          </p:nvPr>
        </p:nvSpPr>
        <p:spPr>
          <a:xfrm>
            <a:off x="285750" y="6611264"/>
            <a:ext cx="6028786" cy="215999"/>
          </a:xfrm>
          <a:prstGeom prst="rect">
            <a:avLst/>
          </a:prstGeom>
        </p:spPr>
        <p:txBody>
          <a:bodyPr/>
          <a:lstStyle>
            <a:lvl1pPr>
              <a:defRPr sz="13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Laura </a:t>
            </a:r>
            <a:r>
              <a:rPr lang="fr-FR" dirty="0" err="1"/>
              <a:t>Ferraris</a:t>
            </a:r>
            <a:r>
              <a:rPr lang="fr-FR" dirty="0"/>
              <a:t>-Bouchez | Épreuve de mise en perspective didactique</a:t>
            </a:r>
          </a:p>
        </p:txBody>
      </p:sp>
      <p:sp>
        <p:nvSpPr>
          <p:cNvPr id="22" name="Ellipse 21"/>
          <p:cNvSpPr/>
          <p:nvPr userDrawn="1"/>
        </p:nvSpPr>
        <p:spPr>
          <a:xfrm>
            <a:off x="10800000" y="258480"/>
            <a:ext cx="1080000" cy="1080000"/>
          </a:xfrm>
          <a:prstGeom prst="ellipse">
            <a:avLst/>
          </a:prstGeom>
          <a:noFill/>
          <a:ln w="50800"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158514" y="6642000"/>
            <a:ext cx="2743200" cy="201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/>
              <a:t>06/2021</a:t>
            </a:r>
            <a:endParaRPr lang="fr-FR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1524000" y="1725399"/>
            <a:ext cx="9144000" cy="1784563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17" name="Ellipse 16"/>
          <p:cNvSpPr/>
          <p:nvPr userDrawn="1"/>
        </p:nvSpPr>
        <p:spPr>
          <a:xfrm>
            <a:off x="11595863" y="9740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11510073" y="958549"/>
            <a:ext cx="459580" cy="313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325B7C-2CD2-48D2-92C4-A77C7C8F40B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45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5975200"/>
            <a:ext cx="12192001" cy="43200"/>
          </a:xfrm>
          <a:prstGeom prst="rect">
            <a:avLst/>
          </a:prstGeom>
          <a:solidFill>
            <a:srgbClr val="CCC1B7"/>
          </a:solidFill>
          <a:ln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 userDrawn="1"/>
        </p:nvSpPr>
        <p:spPr>
          <a:xfrm>
            <a:off x="0" y="6064738"/>
            <a:ext cx="12192001" cy="793262"/>
          </a:xfrm>
          <a:prstGeom prst="rect">
            <a:avLst/>
          </a:prstGeom>
          <a:solidFill>
            <a:srgbClr val="994100"/>
          </a:solidFill>
          <a:ln>
            <a:solidFill>
              <a:srgbClr val="994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1" cy="1008000"/>
          </a:xfrm>
          <a:prstGeom prst="rect">
            <a:avLst/>
          </a:prstGeom>
          <a:solidFill>
            <a:srgbClr val="994100"/>
          </a:solidFill>
          <a:ln>
            <a:solidFill>
              <a:srgbClr val="994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1054338"/>
            <a:ext cx="12192001" cy="43200"/>
          </a:xfrm>
          <a:prstGeom prst="rect">
            <a:avLst/>
          </a:prstGeom>
          <a:solidFill>
            <a:srgbClr val="CCC1B7"/>
          </a:solidFill>
          <a:ln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 userDrawn="1"/>
        </p:nvSpPr>
        <p:spPr>
          <a:xfrm>
            <a:off x="10800000" y="254096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3863" y="257959"/>
            <a:ext cx="1072273" cy="1072273"/>
          </a:xfrm>
          <a:prstGeom prst="rect">
            <a:avLst/>
          </a:prstGeom>
        </p:spPr>
      </p:pic>
      <p:sp>
        <p:nvSpPr>
          <p:cNvPr id="32" name="Espace réservé du pied de page 4"/>
          <p:cNvSpPr>
            <a:spLocks noGrp="1"/>
          </p:cNvSpPr>
          <p:nvPr userDrawn="1">
            <p:ph type="ftr" sz="quarter" idx="11"/>
          </p:nvPr>
        </p:nvSpPr>
        <p:spPr>
          <a:xfrm>
            <a:off x="285750" y="6611264"/>
            <a:ext cx="6028786" cy="215999"/>
          </a:xfrm>
          <a:prstGeom prst="rect">
            <a:avLst/>
          </a:prstGeom>
        </p:spPr>
        <p:txBody>
          <a:bodyPr/>
          <a:lstStyle>
            <a:lvl1pPr>
              <a:defRPr sz="13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Laura </a:t>
            </a:r>
            <a:r>
              <a:rPr lang="fr-FR" dirty="0" err="1"/>
              <a:t>Ferraris</a:t>
            </a:r>
            <a:r>
              <a:rPr lang="fr-FR" dirty="0"/>
              <a:t>-Bouchez | Épreuve de mise en perspective didactique</a:t>
            </a:r>
          </a:p>
        </p:txBody>
      </p:sp>
      <p:sp>
        <p:nvSpPr>
          <p:cNvPr id="22" name="Ellipse 21"/>
          <p:cNvSpPr/>
          <p:nvPr userDrawn="1"/>
        </p:nvSpPr>
        <p:spPr>
          <a:xfrm>
            <a:off x="10800000" y="258480"/>
            <a:ext cx="1080000" cy="1080000"/>
          </a:xfrm>
          <a:prstGeom prst="ellipse">
            <a:avLst/>
          </a:prstGeom>
          <a:noFill/>
          <a:ln w="50800"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158514" y="6642000"/>
            <a:ext cx="2743200" cy="201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/>
              <a:t>06/2021</a:t>
            </a:r>
            <a:endParaRPr lang="fr-FR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1524000" y="1725399"/>
            <a:ext cx="9144000" cy="1784563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17" name="Ellipse 16"/>
          <p:cNvSpPr/>
          <p:nvPr userDrawn="1"/>
        </p:nvSpPr>
        <p:spPr>
          <a:xfrm>
            <a:off x="11595863" y="9740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11510073" y="958549"/>
            <a:ext cx="459580" cy="313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325B7C-2CD2-48D2-92C4-A77C7C8F40B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956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 userDrawn="1"/>
        </p:nvSpPr>
        <p:spPr>
          <a:xfrm>
            <a:off x="-1" y="1062000"/>
            <a:ext cx="12192001" cy="43200"/>
          </a:xfrm>
          <a:prstGeom prst="rect">
            <a:avLst/>
          </a:prstGeom>
          <a:solidFill>
            <a:srgbClr val="CCC1B7"/>
          </a:solidFill>
          <a:ln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>
          <a:xfrm>
            <a:off x="-1" y="0"/>
            <a:ext cx="12192001" cy="1008000"/>
          </a:xfrm>
          <a:prstGeom prst="rect">
            <a:avLst/>
          </a:prstGeom>
          <a:solidFill>
            <a:srgbClr val="994100"/>
          </a:solidFill>
          <a:ln>
            <a:solidFill>
              <a:srgbClr val="994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/>
          <p:cNvSpPr/>
          <p:nvPr userDrawn="1"/>
        </p:nvSpPr>
        <p:spPr>
          <a:xfrm>
            <a:off x="10800000" y="254096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863" y="257959"/>
            <a:ext cx="1072273" cy="1072273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-1" y="6642000"/>
            <a:ext cx="12192001" cy="216000"/>
          </a:xfrm>
          <a:prstGeom prst="rect">
            <a:avLst/>
          </a:prstGeom>
          <a:solidFill>
            <a:srgbClr val="994100"/>
          </a:solidFill>
          <a:ln>
            <a:solidFill>
              <a:srgbClr val="994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693644" y="1"/>
            <a:ext cx="1080471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1" name="Espace réservé du texte 3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93644" y="504000"/>
            <a:ext cx="10804710" cy="5040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32" name="Espace réservé du pied de page 4"/>
          <p:cNvSpPr>
            <a:spLocks noGrp="1"/>
          </p:cNvSpPr>
          <p:nvPr userDrawn="1">
            <p:ph type="ftr" sz="quarter" idx="11"/>
          </p:nvPr>
        </p:nvSpPr>
        <p:spPr>
          <a:xfrm>
            <a:off x="285750" y="6611264"/>
            <a:ext cx="5709608" cy="215999"/>
          </a:xfrm>
          <a:prstGeom prst="rect">
            <a:avLst/>
          </a:prstGeom>
        </p:spPr>
        <p:txBody>
          <a:bodyPr/>
          <a:lstStyle>
            <a:lvl1pPr>
              <a:defRPr sz="13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Laura </a:t>
            </a:r>
            <a:r>
              <a:rPr lang="fr-FR" dirty="0" err="1"/>
              <a:t>Ferraris</a:t>
            </a:r>
            <a:r>
              <a:rPr lang="fr-FR" dirty="0"/>
              <a:t>-Bouchez | Épreuve de mise en perspective didactique</a:t>
            </a:r>
          </a:p>
        </p:txBody>
      </p:sp>
      <p:sp>
        <p:nvSpPr>
          <p:cNvPr id="22" name="Ellipse 21"/>
          <p:cNvSpPr/>
          <p:nvPr userDrawn="1"/>
        </p:nvSpPr>
        <p:spPr>
          <a:xfrm>
            <a:off x="10800000" y="258480"/>
            <a:ext cx="1080000" cy="1080000"/>
          </a:xfrm>
          <a:prstGeom prst="ellipse">
            <a:avLst/>
          </a:prstGeom>
          <a:noFill/>
          <a:ln w="50800"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 userDrawn="1"/>
        </p:nvSpPr>
        <p:spPr>
          <a:xfrm>
            <a:off x="11595863" y="9740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510073" y="958549"/>
            <a:ext cx="459580" cy="313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1325B7C-2CD2-48D2-92C4-A77C7C8F40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158514" y="6642000"/>
            <a:ext cx="2743200" cy="201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/>
              <a:t>06/2021</a:t>
            </a:r>
            <a:endParaRPr lang="fr-FR" dirty="0"/>
          </a:p>
        </p:txBody>
      </p:sp>
      <p:sp>
        <p:nvSpPr>
          <p:cNvPr id="38" name="Espace réservé du texte 37"/>
          <p:cNvSpPr>
            <a:spLocks noGrp="1"/>
          </p:cNvSpPr>
          <p:nvPr>
            <p:ph type="body" sz="quarter" idx="12"/>
          </p:nvPr>
        </p:nvSpPr>
        <p:spPr>
          <a:xfrm>
            <a:off x="693738" y="1392480"/>
            <a:ext cx="10804525" cy="506547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2853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 userDrawn="1"/>
        </p:nvSpPr>
        <p:spPr>
          <a:xfrm>
            <a:off x="-1" y="1062000"/>
            <a:ext cx="12192001" cy="43200"/>
          </a:xfrm>
          <a:prstGeom prst="rect">
            <a:avLst/>
          </a:prstGeom>
          <a:solidFill>
            <a:srgbClr val="CCC1B7"/>
          </a:solidFill>
          <a:ln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>
          <a:xfrm>
            <a:off x="-1" y="0"/>
            <a:ext cx="12192001" cy="1008000"/>
          </a:xfrm>
          <a:prstGeom prst="rect">
            <a:avLst/>
          </a:prstGeom>
          <a:solidFill>
            <a:srgbClr val="994100"/>
          </a:solidFill>
          <a:ln>
            <a:solidFill>
              <a:srgbClr val="994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/>
          <p:cNvSpPr/>
          <p:nvPr userDrawn="1"/>
        </p:nvSpPr>
        <p:spPr>
          <a:xfrm>
            <a:off x="10800000" y="254096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3863" y="257959"/>
            <a:ext cx="1072273" cy="1072273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-1" y="6642000"/>
            <a:ext cx="12192001" cy="216000"/>
          </a:xfrm>
          <a:prstGeom prst="rect">
            <a:avLst/>
          </a:prstGeom>
          <a:solidFill>
            <a:srgbClr val="994100"/>
          </a:solidFill>
          <a:ln>
            <a:solidFill>
              <a:srgbClr val="994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693644" y="1"/>
            <a:ext cx="1080471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1" name="Espace réservé du texte 3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93644" y="504000"/>
            <a:ext cx="10804710" cy="5040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32" name="Espace réservé du pied de page 4"/>
          <p:cNvSpPr>
            <a:spLocks noGrp="1"/>
          </p:cNvSpPr>
          <p:nvPr userDrawn="1">
            <p:ph type="ftr" sz="quarter" idx="11"/>
          </p:nvPr>
        </p:nvSpPr>
        <p:spPr>
          <a:xfrm>
            <a:off x="285750" y="6611264"/>
            <a:ext cx="5709608" cy="215999"/>
          </a:xfrm>
          <a:prstGeom prst="rect">
            <a:avLst/>
          </a:prstGeom>
        </p:spPr>
        <p:txBody>
          <a:bodyPr/>
          <a:lstStyle>
            <a:lvl1pPr>
              <a:defRPr sz="13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Laura </a:t>
            </a:r>
            <a:r>
              <a:rPr lang="fr-FR" dirty="0" err="1"/>
              <a:t>Ferraris</a:t>
            </a:r>
            <a:r>
              <a:rPr lang="fr-FR" dirty="0"/>
              <a:t>-Bouchez | Épreuve de mise en perspective didactique</a:t>
            </a:r>
          </a:p>
        </p:txBody>
      </p:sp>
      <p:sp>
        <p:nvSpPr>
          <p:cNvPr id="22" name="Ellipse 21"/>
          <p:cNvSpPr/>
          <p:nvPr userDrawn="1"/>
        </p:nvSpPr>
        <p:spPr>
          <a:xfrm>
            <a:off x="10800000" y="258480"/>
            <a:ext cx="1080000" cy="1080000"/>
          </a:xfrm>
          <a:prstGeom prst="ellipse">
            <a:avLst/>
          </a:prstGeom>
          <a:noFill/>
          <a:ln w="50800"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 userDrawn="1"/>
        </p:nvSpPr>
        <p:spPr>
          <a:xfrm>
            <a:off x="11595863" y="9740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510073" y="958549"/>
            <a:ext cx="459580" cy="313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1325B7C-2CD2-48D2-92C4-A77C7C8F40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158514" y="6642000"/>
            <a:ext cx="2743200" cy="201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/>
              <a:t>06/2021</a:t>
            </a:r>
            <a:endParaRPr lang="fr-FR" dirty="0"/>
          </a:p>
        </p:txBody>
      </p:sp>
      <p:sp>
        <p:nvSpPr>
          <p:cNvPr id="38" name="Espace réservé du texte 37"/>
          <p:cNvSpPr>
            <a:spLocks noGrp="1"/>
          </p:cNvSpPr>
          <p:nvPr>
            <p:ph type="body" sz="quarter" idx="12"/>
          </p:nvPr>
        </p:nvSpPr>
        <p:spPr>
          <a:xfrm>
            <a:off x="693738" y="1392480"/>
            <a:ext cx="10804525" cy="506547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6883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 userDrawn="1"/>
        </p:nvSpPr>
        <p:spPr>
          <a:xfrm>
            <a:off x="-1" y="1062000"/>
            <a:ext cx="12192001" cy="43200"/>
          </a:xfrm>
          <a:prstGeom prst="rect">
            <a:avLst/>
          </a:prstGeom>
          <a:solidFill>
            <a:srgbClr val="CCC1B7"/>
          </a:solidFill>
          <a:ln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>
          <a:xfrm>
            <a:off x="-1" y="0"/>
            <a:ext cx="12192001" cy="1008000"/>
          </a:xfrm>
          <a:prstGeom prst="rect">
            <a:avLst/>
          </a:prstGeom>
          <a:solidFill>
            <a:srgbClr val="994100"/>
          </a:solidFill>
          <a:ln>
            <a:solidFill>
              <a:srgbClr val="994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/>
          <p:cNvSpPr/>
          <p:nvPr userDrawn="1"/>
        </p:nvSpPr>
        <p:spPr>
          <a:xfrm>
            <a:off x="10800000" y="254096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3863" y="257959"/>
            <a:ext cx="1072273" cy="1072273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-1" y="6642000"/>
            <a:ext cx="12192001" cy="216000"/>
          </a:xfrm>
          <a:prstGeom prst="rect">
            <a:avLst/>
          </a:prstGeom>
          <a:solidFill>
            <a:srgbClr val="994100"/>
          </a:solidFill>
          <a:ln>
            <a:solidFill>
              <a:srgbClr val="994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693644" y="1"/>
            <a:ext cx="1080471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1" name="Espace réservé du texte 3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93644" y="504000"/>
            <a:ext cx="10804710" cy="5040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32" name="Espace réservé du pied de page 4"/>
          <p:cNvSpPr>
            <a:spLocks noGrp="1"/>
          </p:cNvSpPr>
          <p:nvPr userDrawn="1">
            <p:ph type="ftr" sz="quarter" idx="11"/>
          </p:nvPr>
        </p:nvSpPr>
        <p:spPr>
          <a:xfrm>
            <a:off x="285750" y="6611264"/>
            <a:ext cx="5709608" cy="215999"/>
          </a:xfrm>
          <a:prstGeom prst="rect">
            <a:avLst/>
          </a:prstGeom>
        </p:spPr>
        <p:txBody>
          <a:bodyPr/>
          <a:lstStyle>
            <a:lvl1pPr>
              <a:defRPr sz="13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Laura </a:t>
            </a:r>
            <a:r>
              <a:rPr lang="fr-FR" dirty="0" err="1"/>
              <a:t>Ferraris</a:t>
            </a:r>
            <a:r>
              <a:rPr lang="fr-FR" dirty="0"/>
              <a:t>-Bouchez | Épreuve de mise en perspective didactique</a:t>
            </a:r>
          </a:p>
        </p:txBody>
      </p:sp>
      <p:sp>
        <p:nvSpPr>
          <p:cNvPr id="22" name="Ellipse 21"/>
          <p:cNvSpPr/>
          <p:nvPr userDrawn="1"/>
        </p:nvSpPr>
        <p:spPr>
          <a:xfrm>
            <a:off x="10800000" y="258480"/>
            <a:ext cx="1080000" cy="1080000"/>
          </a:xfrm>
          <a:prstGeom prst="ellipse">
            <a:avLst/>
          </a:prstGeom>
          <a:noFill/>
          <a:ln w="50800"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 userDrawn="1"/>
        </p:nvSpPr>
        <p:spPr>
          <a:xfrm>
            <a:off x="11595863" y="9740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510073" y="958549"/>
            <a:ext cx="459580" cy="313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1325B7C-2CD2-48D2-92C4-A77C7C8F40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158514" y="6642000"/>
            <a:ext cx="2743200" cy="201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/>
              <a:t>06/2021</a:t>
            </a:r>
            <a:endParaRPr lang="fr-FR" dirty="0"/>
          </a:p>
        </p:txBody>
      </p:sp>
      <p:sp>
        <p:nvSpPr>
          <p:cNvPr id="38" name="Espace réservé du texte 37"/>
          <p:cNvSpPr>
            <a:spLocks noGrp="1"/>
          </p:cNvSpPr>
          <p:nvPr>
            <p:ph type="body" sz="quarter" idx="12"/>
          </p:nvPr>
        </p:nvSpPr>
        <p:spPr>
          <a:xfrm>
            <a:off x="693738" y="1392480"/>
            <a:ext cx="10804525" cy="506547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6154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 userDrawn="1"/>
        </p:nvSpPr>
        <p:spPr>
          <a:xfrm>
            <a:off x="-1" y="1062000"/>
            <a:ext cx="12192001" cy="43200"/>
          </a:xfrm>
          <a:prstGeom prst="rect">
            <a:avLst/>
          </a:prstGeom>
          <a:solidFill>
            <a:srgbClr val="CCC1B7"/>
          </a:solidFill>
          <a:ln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>
          <a:xfrm>
            <a:off x="-1" y="0"/>
            <a:ext cx="12192001" cy="1008000"/>
          </a:xfrm>
          <a:prstGeom prst="rect">
            <a:avLst/>
          </a:prstGeom>
          <a:solidFill>
            <a:srgbClr val="994100"/>
          </a:solidFill>
          <a:ln>
            <a:solidFill>
              <a:srgbClr val="994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/>
          <p:cNvSpPr/>
          <p:nvPr userDrawn="1"/>
        </p:nvSpPr>
        <p:spPr>
          <a:xfrm>
            <a:off x="10800000" y="254096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3863" y="257959"/>
            <a:ext cx="1072273" cy="1072273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-1" y="6642000"/>
            <a:ext cx="12192001" cy="216000"/>
          </a:xfrm>
          <a:prstGeom prst="rect">
            <a:avLst/>
          </a:prstGeom>
          <a:solidFill>
            <a:srgbClr val="994100"/>
          </a:solidFill>
          <a:ln>
            <a:solidFill>
              <a:srgbClr val="994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693644" y="1"/>
            <a:ext cx="1080471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1" name="Espace réservé du texte 3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93644" y="504000"/>
            <a:ext cx="10804710" cy="5040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32" name="Espace réservé du pied de page 4"/>
          <p:cNvSpPr>
            <a:spLocks noGrp="1"/>
          </p:cNvSpPr>
          <p:nvPr userDrawn="1">
            <p:ph type="ftr" sz="quarter" idx="11"/>
          </p:nvPr>
        </p:nvSpPr>
        <p:spPr>
          <a:xfrm>
            <a:off x="285750" y="6611264"/>
            <a:ext cx="5709608" cy="215999"/>
          </a:xfrm>
          <a:prstGeom prst="rect">
            <a:avLst/>
          </a:prstGeom>
        </p:spPr>
        <p:txBody>
          <a:bodyPr/>
          <a:lstStyle>
            <a:lvl1pPr>
              <a:defRPr sz="13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Laura </a:t>
            </a:r>
            <a:r>
              <a:rPr lang="fr-FR" dirty="0" err="1"/>
              <a:t>Ferraris</a:t>
            </a:r>
            <a:r>
              <a:rPr lang="fr-FR" dirty="0"/>
              <a:t>-Bouchez | Épreuve de mise en perspective didactique</a:t>
            </a:r>
          </a:p>
        </p:txBody>
      </p:sp>
      <p:sp>
        <p:nvSpPr>
          <p:cNvPr id="22" name="Ellipse 21"/>
          <p:cNvSpPr/>
          <p:nvPr userDrawn="1"/>
        </p:nvSpPr>
        <p:spPr>
          <a:xfrm>
            <a:off x="10800000" y="258480"/>
            <a:ext cx="1080000" cy="1080000"/>
          </a:xfrm>
          <a:prstGeom prst="ellipse">
            <a:avLst/>
          </a:prstGeom>
          <a:noFill/>
          <a:ln w="50800"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 userDrawn="1"/>
        </p:nvSpPr>
        <p:spPr>
          <a:xfrm>
            <a:off x="11595863" y="9740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CC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510073" y="958549"/>
            <a:ext cx="459580" cy="313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1325B7C-2CD2-48D2-92C4-A77C7C8F40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158514" y="6642000"/>
            <a:ext cx="2743200" cy="201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/>
              <a:t>06/2021</a:t>
            </a:r>
            <a:endParaRPr lang="fr-FR" dirty="0"/>
          </a:p>
        </p:txBody>
      </p:sp>
      <p:sp>
        <p:nvSpPr>
          <p:cNvPr id="38" name="Espace réservé du texte 37"/>
          <p:cNvSpPr>
            <a:spLocks noGrp="1"/>
          </p:cNvSpPr>
          <p:nvPr>
            <p:ph type="body" sz="quarter" idx="12"/>
          </p:nvPr>
        </p:nvSpPr>
        <p:spPr>
          <a:xfrm>
            <a:off x="693738" y="1392480"/>
            <a:ext cx="10804525" cy="506547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2197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644" y="1371600"/>
            <a:ext cx="10804710" cy="480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2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90" r:id="rId3"/>
    <p:sldLayoutId id="2147483691" r:id="rId4"/>
    <p:sldLayoutId id="2147483693" r:id="rId5"/>
    <p:sldLayoutId id="2147483686" r:id="rId6"/>
    <p:sldLayoutId id="2147483689" r:id="rId7"/>
    <p:sldLayoutId id="2147483692" r:id="rId8"/>
    <p:sldLayoutId id="2147483694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51.png"/><Relationship Id="rId7" Type="http://schemas.openxmlformats.org/officeDocument/2006/relationships/image" Target="../media/image32.png"/><Relationship Id="rId12" Type="http://schemas.openxmlformats.org/officeDocument/2006/relationships/image" Target="../media/image370.png"/><Relationship Id="rId17" Type="http://schemas.openxmlformats.org/officeDocument/2006/relationships/image" Target="../media/image4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1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19" Type="http://schemas.openxmlformats.org/officeDocument/2006/relationships/image" Target="../media/image44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6093" y="1914530"/>
            <a:ext cx="11749634" cy="1591846"/>
          </a:xfrm>
          <a:prstGeom prst="rect">
            <a:avLst/>
          </a:prstGeom>
          <a:effectLst/>
        </p:spPr>
        <p:txBody>
          <a:bodyPr wrap="square" lIns="91440" tIns="45720" rIns="91440" bIns="45720">
            <a:spAutoFit/>
          </a:bodyPr>
          <a:lstStyle/>
          <a:p>
            <a:pPr algn="ctr" defTabSz="4298410">
              <a:lnSpc>
                <a:spcPct val="120000"/>
              </a:lnSpc>
            </a:pPr>
            <a:r>
              <a:rPr lang="fr-FR" sz="4200" b="1" dirty="0">
                <a:ln w="0">
                  <a:noFill/>
                </a:ln>
                <a:gradFill>
                  <a:gsLst>
                    <a:gs pos="85000">
                      <a:srgbClr val="843D02"/>
                    </a:gs>
                    <a:gs pos="43000">
                      <a:srgbClr val="CC5526"/>
                    </a:gs>
                    <a:gs pos="0">
                      <a:srgbClr val="F99B4D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Épreuve de mise en perspective didactique </a:t>
            </a:r>
            <a:br>
              <a:rPr lang="fr-FR" sz="4200" b="1" dirty="0">
                <a:ln w="0">
                  <a:noFill/>
                </a:ln>
                <a:gradFill>
                  <a:gsLst>
                    <a:gs pos="85000">
                      <a:srgbClr val="843D02"/>
                    </a:gs>
                    <a:gs pos="43000">
                      <a:srgbClr val="CC5526"/>
                    </a:gs>
                    <a:gs pos="0">
                      <a:srgbClr val="F99B4D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fr-FR" sz="4200" b="1" dirty="0">
                <a:ln w="0">
                  <a:noFill/>
                </a:ln>
                <a:gradFill>
                  <a:gsLst>
                    <a:gs pos="85000">
                      <a:srgbClr val="843D02"/>
                    </a:gs>
                    <a:gs pos="43000">
                      <a:srgbClr val="CC5526"/>
                    </a:gs>
                    <a:gs pos="0">
                      <a:srgbClr val="F99B4D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d’un dossier de recherche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419128" y="3815342"/>
            <a:ext cx="940355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r"/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Agrégation de physique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chimie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option physique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529381" y="4896518"/>
            <a:ext cx="518305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r"/>
          </a:lstStyle>
          <a:p>
            <a:pPr algn="ctr"/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Laura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Ferraris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-Bouchez</a:t>
            </a:r>
          </a:p>
        </p:txBody>
      </p:sp>
    </p:spTree>
    <p:extLst>
      <p:ext uri="{BB962C8B-B14F-4D97-AF65-F5344CB8AC3E}">
        <p14:creationId xmlns:p14="http://schemas.microsoft.com/office/powerpoint/2010/main" val="158824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D53E7E7-3ED5-444E-BFEB-8E1E3B88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Compétences acquises pour l’enseignement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C45BD54-3D7E-406F-894D-BC3A37278C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Transverses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FBD1A03-DBE9-4D6E-9D70-26D58DB0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Laura Ferraris-Bouchez | Épreuve de mise en perspective didactique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4883E9-8FE0-42AE-9070-E3CFC83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325B7C-2CD2-48D2-92C4-A77C7C8F40B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CF0E7A-5ED5-4589-9361-0D279C94F57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06/2021</a:t>
            </a:r>
            <a:endParaRPr lang="fr-FR" dirty="0"/>
          </a:p>
        </p:txBody>
      </p:sp>
      <p:sp>
        <p:nvSpPr>
          <p:cNvPr id="10" name="Rectangle à coins arrondis 7">
            <a:extLst>
              <a:ext uri="{FF2B5EF4-FFF2-40B4-BE49-F238E27FC236}">
                <a16:creationId xmlns:a16="http://schemas.microsoft.com/office/drawing/2014/main" id="{C5A3D125-B422-4EA5-A2E0-9D30CA9CEDBD}"/>
              </a:ext>
            </a:extLst>
          </p:cNvPr>
          <p:cNvSpPr/>
          <p:nvPr/>
        </p:nvSpPr>
        <p:spPr>
          <a:xfrm>
            <a:off x="6372430" y="1550265"/>
            <a:ext cx="4896000" cy="2672606"/>
          </a:xfrm>
          <a:prstGeom prst="roundRect">
            <a:avLst>
              <a:gd name="adj" fmla="val 9479"/>
            </a:avLst>
          </a:prstGeom>
          <a:solidFill>
            <a:schemeClr val="bg1"/>
          </a:solidFill>
          <a:ln w="34925">
            <a:solidFill>
              <a:srgbClr val="9941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A4AD75DA-A3B1-4D46-9E84-F6E076C686F7}"/>
              </a:ext>
            </a:extLst>
          </p:cNvPr>
          <p:cNvSpPr txBox="1">
            <a:spLocks/>
          </p:cNvSpPr>
          <p:nvPr/>
        </p:nvSpPr>
        <p:spPr>
          <a:xfrm>
            <a:off x="6415833" y="1569632"/>
            <a:ext cx="4836723" cy="263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buNone/>
            </a:pPr>
            <a:r>
              <a:rPr lang="fr-FR" sz="2600" b="1" dirty="0">
                <a:solidFill>
                  <a:srgbClr val="994100"/>
                </a:solidFill>
              </a:rPr>
              <a:t>Communication et valorisation</a:t>
            </a:r>
            <a:endParaRPr lang="fr-FR" sz="500" b="0" i="1" dirty="0">
              <a:latin typeface="Cambria Math" panose="02040503050406030204" pitchFamily="18" charset="0"/>
            </a:endParaRPr>
          </a:p>
          <a:p>
            <a:pPr marL="228600" lvl="1"/>
            <a:r>
              <a:rPr lang="fr-FR" dirty="0">
                <a:sym typeface="Wingdings" panose="05000000000000000000" pitchFamily="2" charset="2"/>
              </a:rPr>
              <a:t>Raconter une histoire</a:t>
            </a:r>
          </a:p>
          <a:p>
            <a:pPr marL="685800" lvl="2"/>
            <a:r>
              <a:rPr lang="fr-FR" dirty="0">
                <a:sym typeface="Wingdings" panose="05000000000000000000" pitchFamily="2" charset="2"/>
              </a:rPr>
              <a:t>Synthèse des points importants</a:t>
            </a:r>
          </a:p>
          <a:p>
            <a:pPr marL="685800" lvl="2"/>
            <a:r>
              <a:rPr lang="fr-FR" dirty="0">
                <a:sym typeface="Wingdings" panose="05000000000000000000" pitchFamily="2" charset="2"/>
              </a:rPr>
              <a:t>Illustrations</a:t>
            </a:r>
          </a:p>
          <a:p>
            <a:pPr marL="228600" lvl="1"/>
            <a:r>
              <a:rPr lang="fr-FR" dirty="0">
                <a:sym typeface="Wingdings" panose="05000000000000000000" pitchFamily="2" charset="2"/>
              </a:rPr>
              <a:t>Rédaction manuscrit et articles</a:t>
            </a:r>
          </a:p>
          <a:p>
            <a:pPr marL="228600" lvl="1"/>
            <a:r>
              <a:rPr lang="fr-FR" dirty="0">
                <a:sym typeface="Wingdings" panose="05000000000000000000" pitchFamily="2" charset="2"/>
              </a:rPr>
              <a:t>Conférences internationales</a:t>
            </a:r>
          </a:p>
          <a:p>
            <a:pPr marL="228600" lvl="1"/>
            <a:r>
              <a:rPr lang="fr-FR" dirty="0">
                <a:sym typeface="Wingdings" panose="05000000000000000000" pitchFamily="2" charset="2"/>
              </a:rPr>
              <a:t>Exposition Muséum de Grenoble</a:t>
            </a:r>
          </a:p>
        </p:txBody>
      </p:sp>
      <p:sp>
        <p:nvSpPr>
          <p:cNvPr id="12" name="Rectangle à coins arrondis 7">
            <a:extLst>
              <a:ext uri="{FF2B5EF4-FFF2-40B4-BE49-F238E27FC236}">
                <a16:creationId xmlns:a16="http://schemas.microsoft.com/office/drawing/2014/main" id="{CC11C75F-5DBB-4991-B875-C42CE78FB4EC}"/>
              </a:ext>
            </a:extLst>
          </p:cNvPr>
          <p:cNvSpPr/>
          <p:nvPr/>
        </p:nvSpPr>
        <p:spPr>
          <a:xfrm>
            <a:off x="6372430" y="4698692"/>
            <a:ext cx="4896000" cy="1497992"/>
          </a:xfrm>
          <a:prstGeom prst="roundRect">
            <a:avLst>
              <a:gd name="adj" fmla="val 16043"/>
            </a:avLst>
          </a:prstGeom>
          <a:solidFill>
            <a:schemeClr val="bg1"/>
          </a:solidFill>
          <a:ln w="34925">
            <a:solidFill>
              <a:srgbClr val="9941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AE37EB53-8597-49A0-B44D-FA53D1AD1DBF}"/>
              </a:ext>
            </a:extLst>
          </p:cNvPr>
          <p:cNvSpPr txBox="1">
            <a:spLocks/>
          </p:cNvSpPr>
          <p:nvPr/>
        </p:nvSpPr>
        <p:spPr>
          <a:xfrm>
            <a:off x="6415833" y="4718061"/>
            <a:ext cx="4852597" cy="1401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buNone/>
            </a:pPr>
            <a:r>
              <a:rPr lang="fr-FR" sz="2600" b="1" dirty="0">
                <a:solidFill>
                  <a:srgbClr val="994100"/>
                </a:solidFill>
              </a:rPr>
              <a:t>Langue et ouverture culturelle</a:t>
            </a:r>
            <a:endParaRPr lang="fr-FR" sz="500" b="0" i="1" dirty="0">
              <a:latin typeface="Cambria Math" panose="02040503050406030204" pitchFamily="18" charset="0"/>
            </a:endParaRPr>
          </a:p>
          <a:p>
            <a:pPr marL="228600" lvl="1"/>
            <a:r>
              <a:rPr lang="fr-FR" dirty="0">
                <a:sym typeface="Wingdings" panose="05000000000000000000" pitchFamily="2" charset="2"/>
              </a:rPr>
              <a:t>Anglais</a:t>
            </a:r>
          </a:p>
          <a:p>
            <a:pPr marL="228600" lvl="1"/>
            <a:r>
              <a:rPr lang="fr-FR" dirty="0">
                <a:sym typeface="Wingdings" panose="05000000000000000000" pitchFamily="2" charset="2"/>
              </a:rPr>
              <a:t>Séminaires et conférences </a:t>
            </a:r>
          </a:p>
        </p:txBody>
      </p:sp>
      <p:sp>
        <p:nvSpPr>
          <p:cNvPr id="14" name="Rectangle à coins arrondis 7">
            <a:extLst>
              <a:ext uri="{FF2B5EF4-FFF2-40B4-BE49-F238E27FC236}">
                <a16:creationId xmlns:a16="http://schemas.microsoft.com/office/drawing/2014/main" id="{D57BE4F7-D2FA-49E9-8699-F9DA15A16611}"/>
              </a:ext>
            </a:extLst>
          </p:cNvPr>
          <p:cNvSpPr/>
          <p:nvPr/>
        </p:nvSpPr>
        <p:spPr>
          <a:xfrm>
            <a:off x="780272" y="3988763"/>
            <a:ext cx="4896000" cy="2452829"/>
          </a:xfrm>
          <a:prstGeom prst="roundRect">
            <a:avLst>
              <a:gd name="adj" fmla="val 9479"/>
            </a:avLst>
          </a:prstGeom>
          <a:solidFill>
            <a:schemeClr val="bg1"/>
          </a:solidFill>
          <a:ln w="34925">
            <a:solidFill>
              <a:srgbClr val="9941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B15ED4BA-D3C9-4502-955B-22A625C9777A}"/>
              </a:ext>
            </a:extLst>
          </p:cNvPr>
          <p:cNvSpPr txBox="1">
            <a:spLocks/>
          </p:cNvSpPr>
          <p:nvPr/>
        </p:nvSpPr>
        <p:spPr>
          <a:xfrm>
            <a:off x="823676" y="4008132"/>
            <a:ext cx="4836722" cy="238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buNone/>
            </a:pPr>
            <a:r>
              <a:rPr lang="fr-FR" sz="2600" b="1" dirty="0">
                <a:solidFill>
                  <a:srgbClr val="994100"/>
                </a:solidFill>
              </a:rPr>
              <a:t>Gestion de projet</a:t>
            </a:r>
            <a:endParaRPr lang="fr-FR" sz="500" b="0" i="1" dirty="0">
              <a:latin typeface="Cambria Math" panose="02040503050406030204" pitchFamily="18" charset="0"/>
            </a:endParaRPr>
          </a:p>
          <a:p>
            <a:pPr marL="228600" lvl="1"/>
            <a:r>
              <a:rPr lang="fr-FR" dirty="0">
                <a:sym typeface="Wingdings" panose="05000000000000000000" pitchFamily="2" charset="2"/>
              </a:rPr>
              <a:t>Planification à long terme</a:t>
            </a:r>
          </a:p>
          <a:p>
            <a:pPr marL="228600" lvl="1"/>
            <a:r>
              <a:rPr lang="fr-FR" dirty="0">
                <a:sym typeface="Wingdings" panose="05000000000000000000" pitchFamily="2" charset="2"/>
              </a:rPr>
              <a:t>Gestion du temps et des échéances</a:t>
            </a:r>
          </a:p>
          <a:p>
            <a:pPr marL="685800" lvl="2"/>
            <a:r>
              <a:rPr lang="fr-FR" dirty="0">
                <a:sym typeface="Wingdings" panose="05000000000000000000" pitchFamily="2" charset="2"/>
              </a:rPr>
              <a:t>Priorisation des tâches</a:t>
            </a:r>
          </a:p>
          <a:p>
            <a:pPr marL="685800" lvl="2"/>
            <a:r>
              <a:rPr lang="fr-FR" dirty="0">
                <a:sym typeface="Wingdings" panose="05000000000000000000" pitchFamily="2" charset="2"/>
              </a:rPr>
              <a:t>Choix</a:t>
            </a:r>
          </a:p>
          <a:p>
            <a:pPr marL="228600" lvl="1"/>
            <a:r>
              <a:rPr lang="fr-FR" dirty="0">
                <a:sym typeface="Wingdings" panose="05000000000000000000" pitchFamily="2" charset="2"/>
              </a:rPr>
              <a:t>Travail en équipe</a:t>
            </a:r>
          </a:p>
        </p:txBody>
      </p:sp>
      <p:sp>
        <p:nvSpPr>
          <p:cNvPr id="16" name="Rectangle à coins arrondis 7">
            <a:extLst>
              <a:ext uri="{FF2B5EF4-FFF2-40B4-BE49-F238E27FC236}">
                <a16:creationId xmlns:a16="http://schemas.microsoft.com/office/drawing/2014/main" id="{BA3ECB30-6904-43BC-B18D-E68F3B8BBF38}"/>
              </a:ext>
            </a:extLst>
          </p:cNvPr>
          <p:cNvSpPr/>
          <p:nvPr/>
        </p:nvSpPr>
        <p:spPr>
          <a:xfrm>
            <a:off x="780273" y="1295057"/>
            <a:ext cx="4896000" cy="2452829"/>
          </a:xfrm>
          <a:prstGeom prst="roundRect">
            <a:avLst>
              <a:gd name="adj" fmla="val 9479"/>
            </a:avLst>
          </a:prstGeom>
          <a:solidFill>
            <a:schemeClr val="bg1"/>
          </a:solidFill>
          <a:ln w="34925">
            <a:solidFill>
              <a:srgbClr val="9941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04E29CB6-86D4-4D54-B813-D35A378AC9E2}"/>
              </a:ext>
            </a:extLst>
          </p:cNvPr>
          <p:cNvSpPr txBox="1">
            <a:spLocks/>
          </p:cNvSpPr>
          <p:nvPr/>
        </p:nvSpPr>
        <p:spPr>
          <a:xfrm>
            <a:off x="823676" y="1314426"/>
            <a:ext cx="4852597" cy="2414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buNone/>
            </a:pPr>
            <a:r>
              <a:rPr lang="fr-FR" sz="2600" b="1" dirty="0">
                <a:solidFill>
                  <a:srgbClr val="994100"/>
                </a:solidFill>
              </a:rPr>
              <a:t>Numériques</a:t>
            </a:r>
            <a:endParaRPr lang="fr-FR" sz="500" b="0" i="1" dirty="0">
              <a:latin typeface="Cambria Math" panose="02040503050406030204" pitchFamily="18" charset="0"/>
            </a:endParaRPr>
          </a:p>
          <a:p>
            <a:pPr marL="228600" lvl="1"/>
            <a:r>
              <a:rPr lang="fr-FR" dirty="0">
                <a:sym typeface="Wingdings" panose="05000000000000000000" pitchFamily="2" charset="2"/>
              </a:rPr>
              <a:t>Programmation orientée objet</a:t>
            </a:r>
          </a:p>
          <a:p>
            <a:pPr marL="685800" lvl="2"/>
            <a:r>
              <a:rPr lang="fr-FR" dirty="0">
                <a:sym typeface="Wingdings" panose="05000000000000000000" pitchFamily="2" charset="2"/>
              </a:rPr>
              <a:t>Python, C++</a:t>
            </a:r>
          </a:p>
          <a:p>
            <a:pPr marL="228600" lvl="1"/>
            <a:r>
              <a:rPr lang="fr-FR" dirty="0">
                <a:sym typeface="Wingdings" panose="05000000000000000000" pitchFamily="2" charset="2"/>
              </a:rPr>
              <a:t>Visualisation de données</a:t>
            </a:r>
          </a:p>
          <a:p>
            <a:pPr marL="228600" lvl="1"/>
            <a:r>
              <a:rPr lang="fr-FR" dirty="0">
                <a:sym typeface="Wingdings" panose="05000000000000000000" pitchFamily="2" charset="2"/>
              </a:rPr>
              <a:t>Logiciels de simulation</a:t>
            </a:r>
          </a:p>
          <a:p>
            <a:pPr marL="228600" lvl="1"/>
            <a:r>
              <a:rPr lang="fr-FR" dirty="0">
                <a:sym typeface="Wingdings" panose="05000000000000000000" pitchFamily="2" charset="2"/>
              </a:rPr>
              <a:t>Calcul formel (Mathematica)</a:t>
            </a:r>
          </a:p>
        </p:txBody>
      </p:sp>
    </p:spTree>
    <p:extLst>
      <p:ext uri="{BB962C8B-B14F-4D97-AF65-F5344CB8AC3E}">
        <p14:creationId xmlns:p14="http://schemas.microsoft.com/office/powerpoint/2010/main" val="38758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3512" y="1476105"/>
            <a:ext cx="11547304" cy="954107"/>
          </a:xfrm>
          <a:prstGeom prst="rect">
            <a:avLst/>
          </a:prstGeom>
          <a:effectLst/>
        </p:spPr>
        <p:txBody>
          <a:bodyPr wrap="square" lIns="91440" tIns="45720" rIns="91440" bIns="45720">
            <a:spAutoFit/>
          </a:bodyPr>
          <a:lstStyle/>
          <a:p>
            <a:pPr defTabSz="4298410">
              <a:lnSpc>
                <a:spcPct val="120000"/>
              </a:lnSpc>
            </a:pPr>
            <a:r>
              <a:rPr lang="fr-FR" sz="5000" b="1" dirty="0">
                <a:ln w="0">
                  <a:noFill/>
                </a:ln>
                <a:gradFill>
                  <a:gsLst>
                    <a:gs pos="85000">
                      <a:srgbClr val="843D02"/>
                    </a:gs>
                    <a:gs pos="43000">
                      <a:srgbClr val="CC5526"/>
                    </a:gs>
                    <a:gs pos="0">
                      <a:srgbClr val="F99B4D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Activités d’enseignement et formations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D43CCB-6FDA-445F-985A-F6EE0841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Laura Ferraris-Bouchez | Épreuve de mise en perspective didactique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2531FF-EB9F-42D0-B87B-C259E359F5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06/2021</a:t>
            </a:r>
            <a:endParaRPr lang="fr-FR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E1FB15E-FED1-4E55-B443-5091D80FC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59919" y="2699960"/>
            <a:ext cx="4109233" cy="272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87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D53E7E7-3ED5-444E-BFEB-8E1E3B88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Activités d’enseignement – Formations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83863A41-AE7E-4B0E-A31D-8B27064ECB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FBD1A03-DBE9-4D6E-9D70-26D58DB0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Laura Ferraris-Bouchez | Épreuve de mise en perspective didactique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4883E9-8FE0-42AE-9070-E3CFC83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1325B7C-2CD2-48D2-92C4-A77C7C8F40B7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CF0E7A-5ED5-4589-9361-0D279C94F57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06/2021</a:t>
            </a:r>
            <a:endParaRPr lang="fr-FR" dirty="0"/>
          </a:p>
        </p:txBody>
      </p:sp>
      <p:sp>
        <p:nvSpPr>
          <p:cNvPr id="10" name="Rectangle à coins arrondis 7">
            <a:extLst>
              <a:ext uri="{FF2B5EF4-FFF2-40B4-BE49-F238E27FC236}">
                <a16:creationId xmlns:a16="http://schemas.microsoft.com/office/drawing/2014/main" id="{1DCE370B-6A98-48DE-9DDF-6EC148A621AA}"/>
              </a:ext>
            </a:extLst>
          </p:cNvPr>
          <p:cNvSpPr/>
          <p:nvPr/>
        </p:nvSpPr>
        <p:spPr>
          <a:xfrm>
            <a:off x="2299895" y="5390792"/>
            <a:ext cx="7390926" cy="1043443"/>
          </a:xfrm>
          <a:prstGeom prst="roundRect">
            <a:avLst>
              <a:gd name="adj" fmla="val 16043"/>
            </a:avLst>
          </a:prstGeom>
          <a:solidFill>
            <a:schemeClr val="bg1"/>
          </a:solidFill>
          <a:ln w="34925">
            <a:solidFill>
              <a:srgbClr val="9941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E1406DF7-0D43-4DC3-8174-06C22BEED76A}"/>
              </a:ext>
            </a:extLst>
          </p:cNvPr>
          <p:cNvSpPr txBox="1">
            <a:spLocks/>
          </p:cNvSpPr>
          <p:nvPr/>
        </p:nvSpPr>
        <p:spPr>
          <a:xfrm>
            <a:off x="3981213" y="5462956"/>
            <a:ext cx="5709608" cy="844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00000"/>
              </a:lnSpc>
              <a:spcBef>
                <a:spcPts val="0"/>
              </a:spcBef>
            </a:pPr>
            <a:r>
              <a:rPr lang="fr-FR" sz="2000" dirty="0">
                <a:sym typeface="Wingdings" panose="05000000000000000000" pitchFamily="2" charset="2"/>
              </a:rPr>
              <a:t>Encadrer efficacement des TD (7h)</a:t>
            </a:r>
          </a:p>
          <a:p>
            <a:pPr marL="228600" lvl="1">
              <a:lnSpc>
                <a:spcPct val="100000"/>
              </a:lnSpc>
              <a:spcBef>
                <a:spcPts val="0"/>
              </a:spcBef>
            </a:pPr>
            <a:r>
              <a:rPr lang="fr-FR" sz="2000" dirty="0">
                <a:sym typeface="Wingdings" panose="05000000000000000000" pitchFamily="2" charset="2"/>
              </a:rPr>
              <a:t>Évaluer les apprentissages des étudiants (4h)</a:t>
            </a:r>
          </a:p>
          <a:p>
            <a:pPr marL="228600" lvl="1">
              <a:lnSpc>
                <a:spcPct val="100000"/>
              </a:lnSpc>
              <a:spcBef>
                <a:spcPts val="0"/>
              </a:spcBef>
            </a:pPr>
            <a:r>
              <a:rPr lang="fr-FR" sz="2000" dirty="0">
                <a:sym typeface="Wingdings" panose="05000000000000000000" pitchFamily="2" charset="2"/>
              </a:rPr>
              <a:t>Se développer dans son métier d’enseignant (12h)</a:t>
            </a:r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020E12CE-D43A-486D-AEB0-6656ACEBC37C}"/>
              </a:ext>
            </a:extLst>
          </p:cNvPr>
          <p:cNvSpPr txBox="1">
            <a:spLocks/>
          </p:cNvSpPr>
          <p:nvPr/>
        </p:nvSpPr>
        <p:spPr>
          <a:xfrm>
            <a:off x="634652" y="1027401"/>
            <a:ext cx="10406975" cy="15086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600" b="1" dirty="0">
                <a:solidFill>
                  <a:srgbClr val="994100"/>
                </a:solidFill>
              </a:rPr>
              <a:t>	</a:t>
            </a:r>
            <a:r>
              <a:rPr lang="fr-FR" sz="2200" b="1" dirty="0">
                <a:solidFill>
                  <a:srgbClr val="994100"/>
                </a:solidFill>
              </a:rPr>
              <a:t>Mécanique du point </a:t>
            </a:r>
            <a:r>
              <a:rPr lang="fr-FR" sz="2200" dirty="0">
                <a:solidFill>
                  <a:srgbClr val="994100"/>
                </a:solidFill>
              </a:rPr>
              <a:t>(L1 Sciences pour l’ingénieur)</a:t>
            </a:r>
            <a:endParaRPr lang="fr-FR" sz="2200" i="1" dirty="0">
              <a:latin typeface="Cambria Math" panose="02040503050406030204" pitchFamily="18" charset="0"/>
            </a:endParaRP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fr-FR" sz="2000" dirty="0">
                <a:sym typeface="Wingdings" panose="05000000000000000000" pitchFamily="2" charset="2"/>
              </a:rPr>
              <a:t>12h de travaux dirigés 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fr-FR" sz="2000" dirty="0">
                <a:sym typeface="Wingdings" panose="05000000000000000000" pitchFamily="2" charset="2"/>
              </a:rPr>
              <a:t>16h de travaux pratiques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fr-FR" sz="2000" dirty="0">
                <a:sym typeface="Wingdings" panose="05000000000000000000" pitchFamily="2" charset="2"/>
              </a:rPr>
              <a:t>Cinématique, forces et lois et Newton, frottements, énergies cinétique et potentielle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space réservé du texte 6">
                <a:extLst>
                  <a:ext uri="{FF2B5EF4-FFF2-40B4-BE49-F238E27FC236}">
                    <a16:creationId xmlns:a16="http://schemas.microsoft.com/office/drawing/2014/main" id="{8354666F-D4DD-4124-99AD-FD0B71FC7A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652" y="2398378"/>
                <a:ext cx="10875421" cy="182949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45720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fr-FR" sz="2600" b="1" dirty="0">
                    <a:solidFill>
                      <a:srgbClr val="994100"/>
                    </a:solidFill>
                  </a:rPr>
                  <a:t>	</a:t>
                </a:r>
                <a:r>
                  <a:rPr lang="fr-FR" sz="2400" b="1" dirty="0">
                    <a:solidFill>
                      <a:srgbClr val="994100"/>
                    </a:solidFill>
                  </a:rPr>
                  <a:t>Probabilités, statistiques </a:t>
                </a:r>
                <a:r>
                  <a:rPr lang="fr-FR" sz="2400" dirty="0">
                    <a:solidFill>
                      <a:srgbClr val="994100"/>
                    </a:solidFill>
                  </a:rPr>
                  <a:t>(2</a:t>
                </a:r>
                <a:r>
                  <a:rPr lang="fr-FR" sz="2400" baseline="30000" dirty="0">
                    <a:solidFill>
                      <a:srgbClr val="994100"/>
                    </a:solidFill>
                  </a:rPr>
                  <a:t>ème</a:t>
                </a:r>
                <a:r>
                  <a:rPr lang="fr-FR" sz="2400" dirty="0">
                    <a:solidFill>
                      <a:srgbClr val="994100"/>
                    </a:solidFill>
                  </a:rPr>
                  <a:t> année IUT Mesures Physiques)</a:t>
                </a:r>
                <a:endParaRPr lang="fr-FR" sz="2400" i="1" dirty="0">
                  <a:latin typeface="Cambria Math" panose="02040503050406030204" pitchFamily="18" charset="0"/>
                </a:endParaRPr>
              </a:p>
              <a:p>
                <a:pPr marL="228600"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fr-FR" sz="2200" dirty="0">
                    <a:sym typeface="Wingdings" panose="05000000000000000000" pitchFamily="2" charset="2"/>
                  </a:rPr>
                  <a:t>56h (4 x 14h) de travaux dirigés </a:t>
                </a:r>
              </a:p>
              <a:p>
                <a:pPr marL="228600"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fr-FR" sz="2200" dirty="0">
                    <a:sym typeface="Wingdings" panose="05000000000000000000" pitchFamily="2" charset="2"/>
                  </a:rPr>
                  <a:t>Dénombrement, probabilités, variables aléatoires, loi binomiale, Poisson, uniforme et normale</a:t>
                </a:r>
              </a:p>
              <a:p>
                <a:pPr marL="228600"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fr-FR" sz="2200" dirty="0">
                    <a:sym typeface="Wingdings" panose="05000000000000000000" pitchFamily="2" charset="2"/>
                  </a:rPr>
                  <a:t>Estimation, intervalles de confiance</a:t>
                </a:r>
              </a:p>
              <a:p>
                <a:pPr marL="228600"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fr-FR" sz="2200" dirty="0">
                    <a:sym typeface="Wingdings" panose="05000000000000000000" pitchFamily="2" charset="2"/>
                  </a:rPr>
                  <a:t>Tests d’hypothèses (moyenne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𝜒</m:t>
                        </m:r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200" dirty="0"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>
          <p:sp>
            <p:nvSpPr>
              <p:cNvPr id="13" name="Espace réservé du texte 6">
                <a:extLst>
                  <a:ext uri="{FF2B5EF4-FFF2-40B4-BE49-F238E27FC236}">
                    <a16:creationId xmlns:a16="http://schemas.microsoft.com/office/drawing/2014/main" id="{8354666F-D4DD-4124-99AD-FD0B71FC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52" y="2398378"/>
                <a:ext cx="10875421" cy="1829496"/>
              </a:xfrm>
              <a:prstGeom prst="rect">
                <a:avLst/>
              </a:prstGeom>
              <a:blipFill>
                <a:blip r:embed="rId2"/>
                <a:stretch>
                  <a:fillRect l="-504" b="-26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C80BFD9F-32A4-4BE1-ADA7-A2FE2274C68B}"/>
              </a:ext>
            </a:extLst>
          </p:cNvPr>
          <p:cNvSpPr txBox="1"/>
          <p:nvPr/>
        </p:nvSpPr>
        <p:spPr>
          <a:xfrm>
            <a:off x="2419540" y="5377908"/>
            <a:ext cx="17476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200" b="1" dirty="0">
                <a:solidFill>
                  <a:srgbClr val="994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Formations</a:t>
            </a: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37C8237-C2D8-457F-81D6-448AAA3B1ACA}"/>
              </a:ext>
            </a:extLst>
          </p:cNvPr>
          <p:cNvCxnSpPr/>
          <p:nvPr/>
        </p:nvCxnSpPr>
        <p:spPr>
          <a:xfrm>
            <a:off x="285750" y="2483297"/>
            <a:ext cx="11454113" cy="0"/>
          </a:xfrm>
          <a:prstGeom prst="line">
            <a:avLst/>
          </a:prstGeom>
          <a:ln w="28575">
            <a:solidFill>
              <a:srgbClr val="994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id="{F491878E-8427-4C09-9792-7AD4BCF29905}"/>
              </a:ext>
            </a:extLst>
          </p:cNvPr>
          <p:cNvSpPr txBox="1">
            <a:spLocks/>
          </p:cNvSpPr>
          <p:nvPr/>
        </p:nvSpPr>
        <p:spPr>
          <a:xfrm>
            <a:off x="634651" y="4183622"/>
            <a:ext cx="10406975" cy="10434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600" b="1" dirty="0">
                <a:solidFill>
                  <a:srgbClr val="994100"/>
                </a:solidFill>
              </a:rPr>
              <a:t>	</a:t>
            </a:r>
            <a:r>
              <a:rPr lang="fr-FR" sz="2400" b="1" dirty="0">
                <a:solidFill>
                  <a:srgbClr val="994100"/>
                </a:solidFill>
              </a:rPr>
              <a:t>Analyse de données </a:t>
            </a:r>
            <a:r>
              <a:rPr lang="fr-FR" sz="2400" dirty="0">
                <a:solidFill>
                  <a:srgbClr val="994100"/>
                </a:solidFill>
              </a:rPr>
              <a:t>(</a:t>
            </a:r>
            <a:r>
              <a:rPr lang="fr-FR" sz="2400" dirty="0" err="1">
                <a:solidFill>
                  <a:srgbClr val="994100"/>
                </a:solidFill>
              </a:rPr>
              <a:t>ESIPAP</a:t>
            </a:r>
            <a:r>
              <a:rPr lang="fr-FR" sz="2400" dirty="0">
                <a:solidFill>
                  <a:srgbClr val="994100"/>
                </a:solidFill>
              </a:rPr>
              <a:t>, école du CERN)</a:t>
            </a:r>
            <a:endParaRPr lang="fr-FR" sz="2400" i="1" dirty="0">
              <a:latin typeface="Cambria Math" panose="02040503050406030204" pitchFamily="18" charset="0"/>
            </a:endParaRP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fr-FR" sz="2200" dirty="0">
                <a:sym typeface="Wingdings" panose="05000000000000000000" pitchFamily="2" charset="2"/>
              </a:rPr>
              <a:t>3h de cours magistral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fr-FR" sz="2200" dirty="0">
                <a:sym typeface="Wingdings" panose="05000000000000000000" pitchFamily="2" charset="2"/>
              </a:rPr>
              <a:t>Théorie des probabilités, lois statistiques, estimateurs, tests statistiques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08FF3A0-0B6F-416C-AB7E-A5F949CE9113}"/>
              </a:ext>
            </a:extLst>
          </p:cNvPr>
          <p:cNvCxnSpPr/>
          <p:nvPr/>
        </p:nvCxnSpPr>
        <p:spPr>
          <a:xfrm>
            <a:off x="268301" y="4207266"/>
            <a:ext cx="11454113" cy="0"/>
          </a:xfrm>
          <a:prstGeom prst="line">
            <a:avLst/>
          </a:prstGeom>
          <a:ln w="28575">
            <a:solidFill>
              <a:srgbClr val="994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191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524004" y="2456508"/>
            <a:ext cx="9144001" cy="108952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 defTabSz="4298410">
              <a:lnSpc>
                <a:spcPct val="120000"/>
              </a:lnSpc>
            </a:pPr>
            <a:r>
              <a:rPr lang="en-US" sz="5400" b="1" dirty="0">
                <a:ln w="25400">
                  <a:solidFill>
                    <a:schemeClr val="tx1"/>
                  </a:solidFill>
                </a:ln>
                <a:solidFill>
                  <a:srgbClr val="D039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152572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DC1DFE3-D62D-4048-B458-212AC658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ce réservé du texte 6">
                <a:extLst>
                  <a:ext uri="{FF2B5EF4-FFF2-40B4-BE49-F238E27FC236}">
                    <a16:creationId xmlns:a16="http://schemas.microsoft.com/office/drawing/2014/main" id="{C6B97445-CEEE-4490-B11A-90FC316EB4E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fr-FR" dirty="0"/>
                  <a:t>Effet de la symétrie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dirty="0"/>
                  <a:t> sur l’</a:t>
                </a:r>
                <a:r>
                  <a:rPr lang="fr-FR" dirty="0" err="1"/>
                  <a:t>EDM</a:t>
                </a:r>
                <a:endParaRPr lang="fr-FR" dirty="0"/>
              </a:p>
            </p:txBody>
          </p:sp>
        </mc:Choice>
        <mc:Fallback>
          <p:sp>
            <p:nvSpPr>
              <p:cNvPr id="7" name="Espace réservé du texte 6">
                <a:extLst>
                  <a:ext uri="{FF2B5EF4-FFF2-40B4-BE49-F238E27FC236}">
                    <a16:creationId xmlns:a16="http://schemas.microsoft.com/office/drawing/2014/main" id="{C6B97445-CEEE-4490-B11A-90FC316EB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185" t="-20732" b="-30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E6C07A9-9A1C-4C0D-AAB2-A35ADBFC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Laura Ferraris-Bouchez | Épreuve de mise en perspective didactique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C5D97F-26FB-4323-BB7F-D1F7B06309D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06/2021</a:t>
            </a:r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BF9D06C-B9AC-4AB7-8E82-1F918C2FDECF}"/>
              </a:ext>
            </a:extLst>
          </p:cNvPr>
          <p:cNvGrpSpPr>
            <a:grpSpLocks noChangeAspect="1"/>
          </p:cNvGrpSpPr>
          <p:nvPr/>
        </p:nvGrpSpPr>
        <p:grpSpPr>
          <a:xfrm>
            <a:off x="1266181" y="2439000"/>
            <a:ext cx="3091317" cy="1980000"/>
            <a:chOff x="917137" y="313793"/>
            <a:chExt cx="7068462" cy="4527373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D2AC09E-CA67-4868-AD42-548BFC500F67}"/>
                </a:ext>
              </a:extLst>
            </p:cNvPr>
            <p:cNvSpPr/>
            <p:nvPr/>
          </p:nvSpPr>
          <p:spPr>
            <a:xfrm>
              <a:off x="917140" y="1546422"/>
              <a:ext cx="7068459" cy="3294744"/>
            </a:xfrm>
            <a:prstGeom prst="ellipse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9D0591A-D4C8-4EB9-8840-F6D6EB744011}"/>
                </a:ext>
              </a:extLst>
            </p:cNvPr>
            <p:cNvSpPr/>
            <p:nvPr/>
          </p:nvSpPr>
          <p:spPr>
            <a:xfrm>
              <a:off x="3977397" y="2759295"/>
              <a:ext cx="947942" cy="868999"/>
            </a:xfrm>
            <a:prstGeom prst="ellips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F01DC9E-B112-4CB8-AFB3-E88CABCEEB65}"/>
                </a:ext>
              </a:extLst>
            </p:cNvPr>
            <p:cNvSpPr/>
            <p:nvPr/>
          </p:nvSpPr>
          <p:spPr>
            <a:xfrm rot="10800000">
              <a:off x="917137" y="1546422"/>
              <a:ext cx="7068460" cy="3294743"/>
            </a:xfrm>
            <a:prstGeom prst="arc">
              <a:avLst>
                <a:gd name="adj1" fmla="val 16491232"/>
                <a:gd name="adj2" fmla="val 21030466"/>
              </a:avLst>
            </a:prstGeom>
            <a:ln w="7620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F266D93C-C011-4CBA-B78C-B2DE693C7520}"/>
                </a:ext>
              </a:extLst>
            </p:cNvPr>
            <p:cNvCxnSpPr>
              <a:stCxn id="11" idx="2"/>
              <a:endCxn id="12" idx="2"/>
            </p:cNvCxnSpPr>
            <p:nvPr/>
          </p:nvCxnSpPr>
          <p:spPr>
            <a:xfrm flipH="1">
              <a:off x="1124693" y="3193795"/>
              <a:ext cx="2852704" cy="55622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31430522-AAB6-4869-91C6-E749372A73F0}"/>
                </a:ext>
              </a:extLst>
            </p:cNvPr>
            <p:cNvSpPr txBox="1"/>
            <p:nvPr/>
          </p:nvSpPr>
          <p:spPr>
            <a:xfrm>
              <a:off x="1715380" y="2508225"/>
              <a:ext cx="2262015" cy="838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94D3483-DE21-45B2-8B4F-1F191F61DCAA}"/>
                    </a:ext>
                  </a:extLst>
                </p:cNvPr>
                <p:cNvSpPr txBox="1"/>
                <p:nvPr/>
              </p:nvSpPr>
              <p:spPr>
                <a:xfrm>
                  <a:off x="7041991" y="738132"/>
                  <a:ext cx="705401" cy="1436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4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4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fr-FR" sz="6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ZoneTexte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991" y="738132"/>
                  <a:ext cx="705401" cy="1436719"/>
                </a:xfrm>
                <a:prstGeom prst="rect">
                  <a:avLst/>
                </a:prstGeom>
                <a:blipFill>
                  <a:blip r:embed="rId6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E0A13CC7-C7EB-4EBA-A38B-B39C3AD7B1E8}"/>
                </a:ext>
              </a:extLst>
            </p:cNvPr>
            <p:cNvCxnSpPr/>
            <p:nvPr/>
          </p:nvCxnSpPr>
          <p:spPr>
            <a:xfrm flipV="1">
              <a:off x="6866227" y="313793"/>
              <a:ext cx="0" cy="2880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4054A5E3-CB59-4A7F-9537-DC4435B19851}"/>
              </a:ext>
            </a:extLst>
          </p:cNvPr>
          <p:cNvGrpSpPr>
            <a:grpSpLocks noChangeAspect="1"/>
          </p:cNvGrpSpPr>
          <p:nvPr/>
        </p:nvGrpSpPr>
        <p:grpSpPr>
          <a:xfrm>
            <a:off x="7476242" y="2408712"/>
            <a:ext cx="3091316" cy="1980000"/>
            <a:chOff x="917137" y="313793"/>
            <a:chExt cx="7068462" cy="4527373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E41F5E0-52C6-4AB6-AE88-BCC2A6B0C74E}"/>
                </a:ext>
              </a:extLst>
            </p:cNvPr>
            <p:cNvSpPr/>
            <p:nvPr/>
          </p:nvSpPr>
          <p:spPr>
            <a:xfrm>
              <a:off x="917140" y="1546422"/>
              <a:ext cx="7068459" cy="3294744"/>
            </a:xfrm>
            <a:prstGeom prst="ellipse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06737EE-7D80-4B8C-A236-AF7A639F40FA}"/>
                </a:ext>
              </a:extLst>
            </p:cNvPr>
            <p:cNvSpPr/>
            <p:nvPr/>
          </p:nvSpPr>
          <p:spPr>
            <a:xfrm>
              <a:off x="3977397" y="2759295"/>
              <a:ext cx="947942" cy="868999"/>
            </a:xfrm>
            <a:prstGeom prst="ellips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A4D3B445-6CB1-447F-941F-2773E8236202}"/>
                </a:ext>
              </a:extLst>
            </p:cNvPr>
            <p:cNvSpPr/>
            <p:nvPr/>
          </p:nvSpPr>
          <p:spPr>
            <a:xfrm rot="10800000">
              <a:off x="917137" y="1546422"/>
              <a:ext cx="7068460" cy="3294743"/>
            </a:xfrm>
            <a:prstGeom prst="arc">
              <a:avLst>
                <a:gd name="adj1" fmla="val 11280548"/>
                <a:gd name="adj2" fmla="val 15919390"/>
              </a:avLst>
            </a:prstGeom>
            <a:ln w="7620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ACC061D-40CD-46F4-8A39-F988DE451BDC}"/>
                </a:ext>
              </a:extLst>
            </p:cNvPr>
            <p:cNvCxnSpPr>
              <a:stCxn id="19" idx="6"/>
              <a:endCxn id="20" idx="0"/>
            </p:cNvCxnSpPr>
            <p:nvPr/>
          </p:nvCxnSpPr>
          <p:spPr>
            <a:xfrm>
              <a:off x="4925339" y="3193794"/>
              <a:ext cx="2909468" cy="47606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C2001BD-5C8E-42C0-AA92-4677E485A285}"/>
                </a:ext>
              </a:extLst>
            </p:cNvPr>
            <p:cNvSpPr txBox="1"/>
            <p:nvPr/>
          </p:nvSpPr>
          <p:spPr>
            <a:xfrm>
              <a:off x="4770617" y="3431825"/>
              <a:ext cx="1991239" cy="914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633C0C2A-F906-417D-AD9D-75CB96CE3A32}"/>
                    </a:ext>
                  </a:extLst>
                </p:cNvPr>
                <p:cNvSpPr txBox="1"/>
                <p:nvPr/>
              </p:nvSpPr>
              <p:spPr>
                <a:xfrm>
                  <a:off x="7041992" y="738130"/>
                  <a:ext cx="705402" cy="14367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4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4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fr-FR" sz="4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992" y="738130"/>
                  <a:ext cx="705402" cy="1436765"/>
                </a:xfrm>
                <a:prstGeom prst="rect">
                  <a:avLst/>
                </a:prstGeom>
                <a:blipFill>
                  <a:blip r:embed="rId7"/>
                  <a:stretch>
                    <a:fillRect r="-3921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59568E46-0B7A-4087-A597-B0CA35F71AF2}"/>
                </a:ext>
              </a:extLst>
            </p:cNvPr>
            <p:cNvCxnSpPr/>
            <p:nvPr/>
          </p:nvCxnSpPr>
          <p:spPr>
            <a:xfrm flipV="1">
              <a:off x="6866227" y="313793"/>
              <a:ext cx="0" cy="2880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675E5466-AE59-42F5-9B5D-9E09AC1CDC9D}"/>
              </a:ext>
            </a:extLst>
          </p:cNvPr>
          <p:cNvSpPr txBox="1"/>
          <p:nvPr/>
        </p:nvSpPr>
        <p:spPr>
          <a:xfrm>
            <a:off x="1617377" y="4468007"/>
            <a:ext cx="21888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latin typeface="Calibri" panose="020F0502020204030204" pitchFamily="34" charset="0"/>
                <a:cs typeface="Calibri" panose="020F0502020204030204" pitchFamily="34" charset="0"/>
              </a:rPr>
              <a:t>&gt;&gt; avance &gt;&gt;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6978877-EEF1-471C-80DF-757AD24EE6BB}"/>
              </a:ext>
            </a:extLst>
          </p:cNvPr>
          <p:cNvSpPr txBox="1"/>
          <p:nvPr/>
        </p:nvSpPr>
        <p:spPr>
          <a:xfrm>
            <a:off x="7535289" y="4443068"/>
            <a:ext cx="30393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latin typeface="Calibri" panose="020F0502020204030204" pitchFamily="34" charset="0"/>
                <a:cs typeface="Calibri" panose="020F0502020204030204" pitchFamily="34" charset="0"/>
              </a:rPr>
              <a:t>&lt;&lt; rembobinage &lt;&lt;</a:t>
            </a:r>
          </a:p>
        </p:txBody>
      </p:sp>
      <p:sp>
        <p:nvSpPr>
          <p:cNvPr id="27" name="Flèche droite 111">
            <a:extLst>
              <a:ext uri="{FF2B5EF4-FFF2-40B4-BE49-F238E27FC236}">
                <a16:creationId xmlns:a16="http://schemas.microsoft.com/office/drawing/2014/main" id="{21F3CE5A-794E-4FB2-9422-304D21B401E0}"/>
              </a:ext>
            </a:extLst>
          </p:cNvPr>
          <p:cNvSpPr/>
          <p:nvPr/>
        </p:nvSpPr>
        <p:spPr>
          <a:xfrm>
            <a:off x="5553231" y="3547875"/>
            <a:ext cx="614784" cy="340688"/>
          </a:xfrm>
          <a:prstGeom prst="rightArrow">
            <a:avLst/>
          </a:prstGeom>
          <a:solidFill>
            <a:srgbClr val="F99B4D"/>
          </a:solidFill>
          <a:ln w="19050">
            <a:solidFill>
              <a:srgbClr val="994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AC1EA9D-C91F-42CC-92D2-3D0AA6E69CCE}"/>
              </a:ext>
            </a:extLst>
          </p:cNvPr>
          <p:cNvSpPr txBox="1"/>
          <p:nvPr/>
        </p:nvSpPr>
        <p:spPr>
          <a:xfrm>
            <a:off x="5594186" y="3959690"/>
            <a:ext cx="573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ln w="19050">
                  <a:solidFill>
                    <a:srgbClr val="994100"/>
                  </a:solidFill>
                </a:ln>
                <a:solidFill>
                  <a:srgbClr val="F99B4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</p:txBody>
      </p:sp>
      <p:sp>
        <p:nvSpPr>
          <p:cNvPr id="29" name="Espace réservé du numéro de diapositive 6">
            <a:extLst>
              <a:ext uri="{FF2B5EF4-FFF2-40B4-BE49-F238E27FC236}">
                <a16:creationId xmlns:a16="http://schemas.microsoft.com/office/drawing/2014/main" id="{89BCC1FF-E84B-41A1-B590-55C9A23B1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0073" y="958549"/>
            <a:ext cx="459580" cy="313328"/>
          </a:xfrm>
        </p:spPr>
        <p:txBody>
          <a:bodyPr/>
          <a:lstStyle/>
          <a:p>
            <a:fld id="{51325B7C-2CD2-48D2-92C4-A77C7C8F40B7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287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F5BF8-CC44-4B97-AAE8-554D844B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DD8DD4-972F-4D72-88ED-D890A4A426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Différence reproductibilité/répétabilité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6A0F3D-09F2-4B09-8613-3947777B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Laura Ferraris-Bouchez | Épreuve de mise en perspective didactique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7011B1-9217-4A48-9E99-C68DAA3C6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325B7C-2CD2-48D2-92C4-A77C7C8F40B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2F35E0FB-DAD8-45FA-A505-67D1720D2B3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06/2021</a:t>
            </a:r>
            <a:endParaRPr lang="fr-FR" dirty="0"/>
          </a:p>
        </p:txBody>
      </p:sp>
      <p:sp>
        <p:nvSpPr>
          <p:cNvPr id="9" name="Flèche vers le bas 10">
            <a:extLst>
              <a:ext uri="{FF2B5EF4-FFF2-40B4-BE49-F238E27FC236}">
                <a16:creationId xmlns:a16="http://schemas.microsoft.com/office/drawing/2014/main" id="{421579F3-6082-4AC0-B727-94A50599150F}"/>
              </a:ext>
            </a:extLst>
          </p:cNvPr>
          <p:cNvSpPr/>
          <p:nvPr/>
        </p:nvSpPr>
        <p:spPr>
          <a:xfrm rot="10800000">
            <a:off x="1182374" y="3654251"/>
            <a:ext cx="311459" cy="439232"/>
          </a:xfrm>
          <a:prstGeom prst="downArrow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lèche vers le bas 11">
            <a:extLst>
              <a:ext uri="{FF2B5EF4-FFF2-40B4-BE49-F238E27FC236}">
                <a16:creationId xmlns:a16="http://schemas.microsoft.com/office/drawing/2014/main" id="{0B951FA9-C4FC-4046-A551-D080C64E6842}"/>
              </a:ext>
            </a:extLst>
          </p:cNvPr>
          <p:cNvSpPr/>
          <p:nvPr/>
        </p:nvSpPr>
        <p:spPr>
          <a:xfrm rot="10800000">
            <a:off x="734384" y="3654251"/>
            <a:ext cx="311459" cy="439232"/>
          </a:xfrm>
          <a:prstGeom prst="downArrow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 vers le bas 13">
            <a:extLst>
              <a:ext uri="{FF2B5EF4-FFF2-40B4-BE49-F238E27FC236}">
                <a16:creationId xmlns:a16="http://schemas.microsoft.com/office/drawing/2014/main" id="{999E92AA-49C0-4E8A-B55B-70A4ADA42BFB}"/>
              </a:ext>
            </a:extLst>
          </p:cNvPr>
          <p:cNvSpPr/>
          <p:nvPr/>
        </p:nvSpPr>
        <p:spPr>
          <a:xfrm rot="10800000">
            <a:off x="3521797" y="3654251"/>
            <a:ext cx="311459" cy="439232"/>
          </a:xfrm>
          <a:prstGeom prst="downArrow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lèche vers le bas 14">
            <a:extLst>
              <a:ext uri="{FF2B5EF4-FFF2-40B4-BE49-F238E27FC236}">
                <a16:creationId xmlns:a16="http://schemas.microsoft.com/office/drawing/2014/main" id="{08356DC6-A42E-4F9B-B553-D7CE5F73E4CA}"/>
              </a:ext>
            </a:extLst>
          </p:cNvPr>
          <p:cNvSpPr/>
          <p:nvPr/>
        </p:nvSpPr>
        <p:spPr>
          <a:xfrm rot="10800000">
            <a:off x="3073808" y="3654251"/>
            <a:ext cx="311459" cy="439232"/>
          </a:xfrm>
          <a:prstGeom prst="downArrow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lèche vers le bas 19">
            <a:extLst>
              <a:ext uri="{FF2B5EF4-FFF2-40B4-BE49-F238E27FC236}">
                <a16:creationId xmlns:a16="http://schemas.microsoft.com/office/drawing/2014/main" id="{D2B4A7B0-6B8B-4C91-8344-852BA4307BD5}"/>
              </a:ext>
            </a:extLst>
          </p:cNvPr>
          <p:cNvSpPr/>
          <p:nvPr/>
        </p:nvSpPr>
        <p:spPr>
          <a:xfrm rot="10800000">
            <a:off x="5834844" y="3654251"/>
            <a:ext cx="311459" cy="439232"/>
          </a:xfrm>
          <a:prstGeom prst="downArrow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lèche vers le bas 20">
            <a:extLst>
              <a:ext uri="{FF2B5EF4-FFF2-40B4-BE49-F238E27FC236}">
                <a16:creationId xmlns:a16="http://schemas.microsoft.com/office/drawing/2014/main" id="{687AD5A9-461A-4E02-8DB5-2A3BDB4431E3}"/>
              </a:ext>
            </a:extLst>
          </p:cNvPr>
          <p:cNvSpPr/>
          <p:nvPr/>
        </p:nvSpPr>
        <p:spPr>
          <a:xfrm rot="10800000">
            <a:off x="5386855" y="3654251"/>
            <a:ext cx="311459" cy="439232"/>
          </a:xfrm>
          <a:prstGeom prst="downArrow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lèche vers le bas 21">
            <a:extLst>
              <a:ext uri="{FF2B5EF4-FFF2-40B4-BE49-F238E27FC236}">
                <a16:creationId xmlns:a16="http://schemas.microsoft.com/office/drawing/2014/main" id="{84E30FC4-AEE8-4328-8BE9-6A72FCE964E9}"/>
              </a:ext>
            </a:extLst>
          </p:cNvPr>
          <p:cNvSpPr/>
          <p:nvPr/>
        </p:nvSpPr>
        <p:spPr>
          <a:xfrm rot="10800000">
            <a:off x="6282833" y="3654250"/>
            <a:ext cx="311459" cy="439232"/>
          </a:xfrm>
          <a:prstGeom prst="downArrow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Flèche vers le bas 24">
            <a:extLst>
              <a:ext uri="{FF2B5EF4-FFF2-40B4-BE49-F238E27FC236}">
                <a16:creationId xmlns:a16="http://schemas.microsoft.com/office/drawing/2014/main" id="{30318335-B994-46BD-8614-25137E2856A5}"/>
              </a:ext>
            </a:extLst>
          </p:cNvPr>
          <p:cNvSpPr/>
          <p:nvPr/>
        </p:nvSpPr>
        <p:spPr>
          <a:xfrm rot="10800000">
            <a:off x="8316792" y="3651124"/>
            <a:ext cx="311459" cy="439232"/>
          </a:xfrm>
          <a:prstGeom prst="downArrow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A75253D-B787-472E-A928-BF5AF43BBA6F}"/>
              </a:ext>
            </a:extLst>
          </p:cNvPr>
          <p:cNvCxnSpPr/>
          <p:nvPr/>
        </p:nvCxnSpPr>
        <p:spPr>
          <a:xfrm rot="16200000">
            <a:off x="5965410" y="2645861"/>
            <a:ext cx="0" cy="149536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718C84F-2B87-476A-8B51-067A5FE3B838}"/>
                  </a:ext>
                </a:extLst>
              </p:cNvPr>
              <p:cNvSpPr txBox="1"/>
              <p:nvPr/>
            </p:nvSpPr>
            <p:spPr>
              <a:xfrm>
                <a:off x="5951005" y="4336666"/>
                <a:ext cx="521403" cy="64633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fr-FR" sz="3600" dirty="0">
                  <a:solidFill>
                    <a:srgbClr val="7030A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718C84F-2B87-476A-8B51-067A5FE3B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005" y="4336666"/>
                <a:ext cx="52140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DAC4D11-7E04-4114-8289-D87D822F07DF}"/>
              </a:ext>
            </a:extLst>
          </p:cNvPr>
          <p:cNvCxnSpPr/>
          <p:nvPr/>
        </p:nvCxnSpPr>
        <p:spPr>
          <a:xfrm rot="16200000">
            <a:off x="6057792" y="-1216018"/>
            <a:ext cx="0" cy="11402122"/>
          </a:xfrm>
          <a:prstGeom prst="straightConnector1">
            <a:avLst/>
          </a:prstGeom>
          <a:noFill/>
          <a:ln w="57150">
            <a:solidFill>
              <a:srgbClr val="7030A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F7CD2164-921B-4AFE-9876-E161361B6D46}"/>
                  </a:ext>
                </a:extLst>
              </p:cNvPr>
              <p:cNvSpPr txBox="1"/>
              <p:nvPr/>
            </p:nvSpPr>
            <p:spPr>
              <a:xfrm>
                <a:off x="5764105" y="2927693"/>
                <a:ext cx="468447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F7CD2164-921B-4AFE-9876-E161361B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105" y="2927693"/>
                <a:ext cx="46844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B3D3D2F-8B9D-4FA9-9696-1586586159C8}"/>
              </a:ext>
            </a:extLst>
          </p:cNvPr>
          <p:cNvCxnSpPr/>
          <p:nvPr/>
        </p:nvCxnSpPr>
        <p:spPr>
          <a:xfrm rot="16200000">
            <a:off x="3446453" y="2756979"/>
            <a:ext cx="0" cy="1271056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9C0E863-70FF-4F7B-A7B8-4E833B1DD241}"/>
                  </a:ext>
                </a:extLst>
              </p:cNvPr>
              <p:cNvSpPr txBox="1"/>
              <p:nvPr/>
            </p:nvSpPr>
            <p:spPr>
              <a:xfrm>
                <a:off x="3212229" y="2926660"/>
                <a:ext cx="468447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9C0E863-70FF-4F7B-A7B8-4E833B1DD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229" y="2926660"/>
                <a:ext cx="46844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E65C093-7E8C-42FF-BC13-9C32D9621D76}"/>
              </a:ext>
            </a:extLst>
          </p:cNvPr>
          <p:cNvCxnSpPr/>
          <p:nvPr/>
        </p:nvCxnSpPr>
        <p:spPr>
          <a:xfrm rot="16200000">
            <a:off x="1128800" y="2762336"/>
            <a:ext cx="0" cy="1271056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666A0F93-CF14-408A-AE5F-C3C9A673A5B8}"/>
                  </a:ext>
                </a:extLst>
              </p:cNvPr>
              <p:cNvSpPr txBox="1"/>
              <p:nvPr/>
            </p:nvSpPr>
            <p:spPr>
              <a:xfrm>
                <a:off x="894577" y="2932016"/>
                <a:ext cx="468447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666A0F93-CF14-408A-AE5F-C3C9A673A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" y="2932016"/>
                <a:ext cx="46844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3488A91-6FB3-4BA6-84EE-B48943210A9E}"/>
              </a:ext>
            </a:extLst>
          </p:cNvPr>
          <p:cNvCxnSpPr/>
          <p:nvPr/>
        </p:nvCxnSpPr>
        <p:spPr>
          <a:xfrm rot="5400000" flipH="1">
            <a:off x="6065648" y="-796627"/>
            <a:ext cx="0" cy="11402122"/>
          </a:xfrm>
          <a:prstGeom prst="straightConnector1">
            <a:avLst/>
          </a:prstGeom>
          <a:noFill/>
          <a:ln w="57150">
            <a:solidFill>
              <a:srgbClr val="7030A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1BE14B8-C64E-4E8C-A9D6-A59592C42243}"/>
              </a:ext>
            </a:extLst>
          </p:cNvPr>
          <p:cNvCxnSpPr/>
          <p:nvPr/>
        </p:nvCxnSpPr>
        <p:spPr>
          <a:xfrm rot="16200000">
            <a:off x="8451190" y="2831747"/>
            <a:ext cx="0" cy="112152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B8BE5A58-F275-4E1E-A38B-F0870A43C383}"/>
                  </a:ext>
                </a:extLst>
              </p:cNvPr>
              <p:cNvSpPr txBox="1"/>
              <p:nvPr/>
            </p:nvSpPr>
            <p:spPr>
              <a:xfrm>
                <a:off x="8225461" y="2908734"/>
                <a:ext cx="468447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B8BE5A58-F275-4E1E-A38B-F0870A43C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61" y="2908734"/>
                <a:ext cx="46844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E01BE0C-85FA-42B1-B56C-EA8DF8D87875}"/>
                  </a:ext>
                </a:extLst>
              </p:cNvPr>
              <p:cNvSpPr txBox="1"/>
              <p:nvPr/>
            </p:nvSpPr>
            <p:spPr>
              <a:xfrm>
                <a:off x="6024870" y="2168875"/>
                <a:ext cx="521403" cy="37291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fr-FR" sz="2800" dirty="0">
                  <a:solidFill>
                    <a:srgbClr val="7030A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E01BE0C-85FA-42B1-B56C-EA8DF8D87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70" y="2168875"/>
                <a:ext cx="521403" cy="372919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èche vers le bas 117">
            <a:extLst>
              <a:ext uri="{FF2B5EF4-FFF2-40B4-BE49-F238E27FC236}">
                <a16:creationId xmlns:a16="http://schemas.microsoft.com/office/drawing/2014/main" id="{D8135ADC-4C24-4247-B11E-4B42110FF1B3}"/>
              </a:ext>
            </a:extLst>
          </p:cNvPr>
          <p:cNvSpPr/>
          <p:nvPr/>
        </p:nvSpPr>
        <p:spPr>
          <a:xfrm rot="10800000">
            <a:off x="1223200" y="1767053"/>
            <a:ext cx="311459" cy="282245"/>
          </a:xfrm>
          <a:prstGeom prst="downArrow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Flèche vers le bas 118">
            <a:extLst>
              <a:ext uri="{FF2B5EF4-FFF2-40B4-BE49-F238E27FC236}">
                <a16:creationId xmlns:a16="http://schemas.microsoft.com/office/drawing/2014/main" id="{869D65AC-C199-4FB8-8F5E-8806B5E55AED}"/>
              </a:ext>
            </a:extLst>
          </p:cNvPr>
          <p:cNvSpPr/>
          <p:nvPr/>
        </p:nvSpPr>
        <p:spPr>
          <a:xfrm rot="10800000" flipH="1" flipV="1">
            <a:off x="1220553" y="2228910"/>
            <a:ext cx="311459" cy="282245"/>
          </a:xfrm>
          <a:prstGeom prst="downArrow">
            <a:avLst/>
          </a:prstGeom>
          <a:noFill/>
          <a:ln w="3492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959C947-D7EC-403B-AC81-F3697F42E3FA}"/>
                  </a:ext>
                </a:extLst>
              </p:cNvPr>
              <p:cNvSpPr txBox="1"/>
              <p:nvPr/>
            </p:nvSpPr>
            <p:spPr>
              <a:xfrm>
                <a:off x="6051348" y="1728767"/>
                <a:ext cx="468447" cy="37291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fr-FR" sz="28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959C947-D7EC-403B-AC81-F3697F42E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348" y="1728767"/>
                <a:ext cx="468447" cy="372919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430B2CD-12D7-46AC-96BD-A9792E4B5783}"/>
                  </a:ext>
                </a:extLst>
              </p:cNvPr>
              <p:cNvSpPr txBox="1"/>
              <p:nvPr/>
            </p:nvSpPr>
            <p:spPr>
              <a:xfrm>
                <a:off x="1594233" y="1755308"/>
                <a:ext cx="3579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>
                    <a:solidFill>
                      <a:srgbClr val="FF0000"/>
                    </a:solidFill>
                  </a:rPr>
                  <a:t>Carte de champ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fr-FR" sz="2000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up</a:t>
                </a:r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430B2CD-12D7-46AC-96BD-A9792E4B5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233" y="1755308"/>
                <a:ext cx="3579551" cy="400110"/>
              </a:xfrm>
              <a:prstGeom prst="rect">
                <a:avLst/>
              </a:prstGeom>
              <a:blipFill>
                <a:blip r:embed="rId9"/>
                <a:stretch>
                  <a:fillRect l="-1874" t="-9091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A383A86C-3ABC-468D-96A9-02182DE7F5C6}"/>
                  </a:ext>
                </a:extLst>
              </p:cNvPr>
              <p:cNvSpPr txBox="1"/>
              <p:nvPr/>
            </p:nvSpPr>
            <p:spPr>
              <a:xfrm>
                <a:off x="1603536" y="2207646"/>
                <a:ext cx="43918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>
                    <a:solidFill>
                      <a:srgbClr val="00B0F0"/>
                    </a:solidFill>
                  </a:rPr>
                  <a:t>Carte de champ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fr-FR" sz="2000" b="1" i="1" baseline="-250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FR" sz="2000" b="1" dirty="0">
                    <a:solidFill>
                      <a:srgbClr val="00B0F0"/>
                    </a:solidFill>
                  </a:rPr>
                  <a:t> down</a:t>
                </a:r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A383A86C-3ABC-468D-96A9-02182DE7F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536" y="2207646"/>
                <a:ext cx="4391822" cy="400110"/>
              </a:xfrm>
              <a:prstGeom prst="rect">
                <a:avLst/>
              </a:prstGeom>
              <a:blipFill>
                <a:blip r:embed="rId10"/>
                <a:stretch>
                  <a:fillRect l="-1389" t="-7576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ZoneTexte 33">
            <a:extLst>
              <a:ext uri="{FF2B5EF4-FFF2-40B4-BE49-F238E27FC236}">
                <a16:creationId xmlns:a16="http://schemas.microsoft.com/office/drawing/2014/main" id="{AAE463FF-3D21-4FC2-997F-DE5F8C838D95}"/>
              </a:ext>
            </a:extLst>
          </p:cNvPr>
          <p:cNvSpPr txBox="1"/>
          <p:nvPr/>
        </p:nvSpPr>
        <p:spPr>
          <a:xfrm>
            <a:off x="6612424" y="1313871"/>
            <a:ext cx="3412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</a:rPr>
              <a:t>Démagnétisation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A270731-EC9F-480E-A37A-4C81FB0CDC76}"/>
              </a:ext>
            </a:extLst>
          </p:cNvPr>
          <p:cNvSpPr txBox="1"/>
          <p:nvPr/>
        </p:nvSpPr>
        <p:spPr>
          <a:xfrm>
            <a:off x="6612425" y="2190811"/>
            <a:ext cx="4897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Reproductibilité du champ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04A10D4-073F-4DB1-BA13-C77E1D2748A6}"/>
              </a:ext>
            </a:extLst>
          </p:cNvPr>
          <p:cNvSpPr txBox="1"/>
          <p:nvPr/>
        </p:nvSpPr>
        <p:spPr>
          <a:xfrm>
            <a:off x="6614219" y="1771221"/>
            <a:ext cx="4981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</a:rPr>
              <a:t>Répétabilité des cartographies</a:t>
            </a:r>
          </a:p>
        </p:txBody>
      </p:sp>
      <p:sp>
        <p:nvSpPr>
          <p:cNvPr id="37" name="Rectangle à coins arrondis 126">
            <a:extLst>
              <a:ext uri="{FF2B5EF4-FFF2-40B4-BE49-F238E27FC236}">
                <a16:creationId xmlns:a16="http://schemas.microsoft.com/office/drawing/2014/main" id="{5B797E65-DB97-4460-8075-7BCB1761B40C}"/>
              </a:ext>
            </a:extLst>
          </p:cNvPr>
          <p:cNvSpPr/>
          <p:nvPr/>
        </p:nvSpPr>
        <p:spPr>
          <a:xfrm>
            <a:off x="975270" y="1206327"/>
            <a:ext cx="9926952" cy="1435787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à coins arrondis 85">
            <a:extLst>
              <a:ext uri="{FF2B5EF4-FFF2-40B4-BE49-F238E27FC236}">
                <a16:creationId xmlns:a16="http://schemas.microsoft.com/office/drawing/2014/main" id="{CEC03AA6-7824-46D7-822C-AC79DE9D8348}"/>
              </a:ext>
            </a:extLst>
          </p:cNvPr>
          <p:cNvSpPr/>
          <p:nvPr/>
        </p:nvSpPr>
        <p:spPr>
          <a:xfrm>
            <a:off x="359933" y="3027391"/>
            <a:ext cx="1499464" cy="1205954"/>
          </a:xfrm>
          <a:prstGeom prst="roundRect">
            <a:avLst>
              <a:gd name="adj" fmla="val 14952"/>
            </a:avLst>
          </a:prstGeom>
          <a:noFill/>
          <a:ln w="381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à coins arrondis 88">
            <a:extLst>
              <a:ext uri="{FF2B5EF4-FFF2-40B4-BE49-F238E27FC236}">
                <a16:creationId xmlns:a16="http://schemas.microsoft.com/office/drawing/2014/main" id="{E7BBA5FF-8BD8-4B05-8E4B-B01A68D8BEFB}"/>
              </a:ext>
            </a:extLst>
          </p:cNvPr>
          <p:cNvSpPr/>
          <p:nvPr/>
        </p:nvSpPr>
        <p:spPr>
          <a:xfrm>
            <a:off x="2707476" y="3022370"/>
            <a:ext cx="1499464" cy="1205954"/>
          </a:xfrm>
          <a:prstGeom prst="roundRect">
            <a:avLst>
              <a:gd name="adj" fmla="val 14952"/>
            </a:avLst>
          </a:prstGeom>
          <a:noFill/>
          <a:ln w="381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à coins arrondis 89">
            <a:extLst>
              <a:ext uri="{FF2B5EF4-FFF2-40B4-BE49-F238E27FC236}">
                <a16:creationId xmlns:a16="http://schemas.microsoft.com/office/drawing/2014/main" id="{A5F202D5-1707-4A5A-B5EC-3E6DE69D5857}"/>
              </a:ext>
            </a:extLst>
          </p:cNvPr>
          <p:cNvSpPr/>
          <p:nvPr/>
        </p:nvSpPr>
        <p:spPr>
          <a:xfrm>
            <a:off x="5088257" y="3021914"/>
            <a:ext cx="1780258" cy="1205954"/>
          </a:xfrm>
          <a:prstGeom prst="roundRect">
            <a:avLst>
              <a:gd name="adj" fmla="val 14952"/>
            </a:avLst>
          </a:prstGeom>
          <a:noFill/>
          <a:ln w="381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en angle 3">
            <a:extLst>
              <a:ext uri="{FF2B5EF4-FFF2-40B4-BE49-F238E27FC236}">
                <a16:creationId xmlns:a16="http://schemas.microsoft.com/office/drawing/2014/main" id="{48A03941-CD60-4D72-951F-F6EED31439D0}"/>
              </a:ext>
            </a:extLst>
          </p:cNvPr>
          <p:cNvCxnSpPr/>
          <p:nvPr/>
        </p:nvCxnSpPr>
        <p:spPr>
          <a:xfrm rot="8100000" flipH="1">
            <a:off x="4283323" y="3409681"/>
            <a:ext cx="703432" cy="480818"/>
          </a:xfrm>
          <a:prstGeom prst="bentConnector3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90">
            <a:extLst>
              <a:ext uri="{FF2B5EF4-FFF2-40B4-BE49-F238E27FC236}">
                <a16:creationId xmlns:a16="http://schemas.microsoft.com/office/drawing/2014/main" id="{88E9C328-AEE4-4976-B3CE-EB687899D3FC}"/>
              </a:ext>
            </a:extLst>
          </p:cNvPr>
          <p:cNvCxnSpPr/>
          <p:nvPr/>
        </p:nvCxnSpPr>
        <p:spPr>
          <a:xfrm rot="8100000" flipH="1">
            <a:off x="1934347" y="3438736"/>
            <a:ext cx="703432" cy="480818"/>
          </a:xfrm>
          <a:prstGeom prst="bentConnector3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ngle 91">
            <a:extLst>
              <a:ext uri="{FF2B5EF4-FFF2-40B4-BE49-F238E27FC236}">
                <a16:creationId xmlns:a16="http://schemas.microsoft.com/office/drawing/2014/main" id="{3AE782EB-FB48-494B-9E98-4EB7B2A4279F}"/>
              </a:ext>
            </a:extLst>
          </p:cNvPr>
          <p:cNvCxnSpPr/>
          <p:nvPr/>
        </p:nvCxnSpPr>
        <p:spPr>
          <a:xfrm rot="8100000" flipH="1">
            <a:off x="6985459" y="3428736"/>
            <a:ext cx="703432" cy="480818"/>
          </a:xfrm>
          <a:prstGeom prst="bentConnector3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à coins arrondis 92">
            <a:extLst>
              <a:ext uri="{FF2B5EF4-FFF2-40B4-BE49-F238E27FC236}">
                <a16:creationId xmlns:a16="http://schemas.microsoft.com/office/drawing/2014/main" id="{A27688FD-6613-4259-B3D0-930700652669}"/>
              </a:ext>
            </a:extLst>
          </p:cNvPr>
          <p:cNvSpPr/>
          <p:nvPr/>
        </p:nvSpPr>
        <p:spPr>
          <a:xfrm>
            <a:off x="7771960" y="3021914"/>
            <a:ext cx="1375449" cy="1205954"/>
          </a:xfrm>
          <a:prstGeom prst="roundRect">
            <a:avLst>
              <a:gd name="adj" fmla="val 14952"/>
            </a:avLst>
          </a:prstGeom>
          <a:noFill/>
          <a:ln w="381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èche vers le bas 93">
            <a:extLst>
              <a:ext uri="{FF2B5EF4-FFF2-40B4-BE49-F238E27FC236}">
                <a16:creationId xmlns:a16="http://schemas.microsoft.com/office/drawing/2014/main" id="{50709B73-4997-4524-A0F5-FA18B9821799}"/>
              </a:ext>
            </a:extLst>
          </p:cNvPr>
          <p:cNvSpPr/>
          <p:nvPr/>
        </p:nvSpPr>
        <p:spPr>
          <a:xfrm rot="10800000">
            <a:off x="10757274" y="3654251"/>
            <a:ext cx="311459" cy="439232"/>
          </a:xfrm>
          <a:prstGeom prst="downArrow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Flèche vers le bas 94">
            <a:extLst>
              <a:ext uri="{FF2B5EF4-FFF2-40B4-BE49-F238E27FC236}">
                <a16:creationId xmlns:a16="http://schemas.microsoft.com/office/drawing/2014/main" id="{68772867-256B-48B8-9580-E85E126B2695}"/>
              </a:ext>
            </a:extLst>
          </p:cNvPr>
          <p:cNvSpPr/>
          <p:nvPr/>
        </p:nvSpPr>
        <p:spPr>
          <a:xfrm rot="10800000">
            <a:off x="10309285" y="3654251"/>
            <a:ext cx="311459" cy="439232"/>
          </a:xfrm>
          <a:prstGeom prst="downArrow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Flèche vers le bas 95">
            <a:extLst>
              <a:ext uri="{FF2B5EF4-FFF2-40B4-BE49-F238E27FC236}">
                <a16:creationId xmlns:a16="http://schemas.microsoft.com/office/drawing/2014/main" id="{94577880-372E-4B6D-ABB7-FB1898C722EC}"/>
              </a:ext>
            </a:extLst>
          </p:cNvPr>
          <p:cNvSpPr/>
          <p:nvPr/>
        </p:nvSpPr>
        <p:spPr>
          <a:xfrm rot="10800000">
            <a:off x="11205263" y="3654250"/>
            <a:ext cx="311459" cy="439232"/>
          </a:xfrm>
          <a:prstGeom prst="downArrow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8EAEBB66-EDDD-4A85-BDFA-89FEE08513F6}"/>
              </a:ext>
            </a:extLst>
          </p:cNvPr>
          <p:cNvCxnSpPr/>
          <p:nvPr/>
        </p:nvCxnSpPr>
        <p:spPr>
          <a:xfrm rot="16200000">
            <a:off x="10887840" y="2645861"/>
            <a:ext cx="0" cy="149536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962BCFCC-AAE0-4983-A426-BCB96319861B}"/>
                  </a:ext>
                </a:extLst>
              </p:cNvPr>
              <p:cNvSpPr txBox="1"/>
              <p:nvPr/>
            </p:nvSpPr>
            <p:spPr>
              <a:xfrm>
                <a:off x="10686535" y="2927693"/>
                <a:ext cx="468447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962BCFCC-AAE0-4983-A426-BCB963198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535" y="2927693"/>
                <a:ext cx="46844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à coins arrondis 98">
            <a:extLst>
              <a:ext uri="{FF2B5EF4-FFF2-40B4-BE49-F238E27FC236}">
                <a16:creationId xmlns:a16="http://schemas.microsoft.com/office/drawing/2014/main" id="{C2635ACC-FD6D-4D5F-9B50-B1CA42403EA0}"/>
              </a:ext>
            </a:extLst>
          </p:cNvPr>
          <p:cNvSpPr/>
          <p:nvPr/>
        </p:nvSpPr>
        <p:spPr>
          <a:xfrm>
            <a:off x="10010686" y="3021914"/>
            <a:ext cx="1780258" cy="1205954"/>
          </a:xfrm>
          <a:prstGeom prst="roundRect">
            <a:avLst>
              <a:gd name="adj" fmla="val 14952"/>
            </a:avLst>
          </a:prstGeom>
          <a:noFill/>
          <a:ln w="381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en angle 99">
            <a:extLst>
              <a:ext uri="{FF2B5EF4-FFF2-40B4-BE49-F238E27FC236}">
                <a16:creationId xmlns:a16="http://schemas.microsoft.com/office/drawing/2014/main" id="{679937D3-EDE0-4D4F-85EC-86469EA2DDA6}"/>
              </a:ext>
            </a:extLst>
          </p:cNvPr>
          <p:cNvCxnSpPr/>
          <p:nvPr/>
        </p:nvCxnSpPr>
        <p:spPr>
          <a:xfrm rot="8100000" flipH="1">
            <a:off x="9232189" y="3393979"/>
            <a:ext cx="703432" cy="480818"/>
          </a:xfrm>
          <a:prstGeom prst="bentConnector3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èche vers le bas 100">
            <a:extLst>
              <a:ext uri="{FF2B5EF4-FFF2-40B4-BE49-F238E27FC236}">
                <a16:creationId xmlns:a16="http://schemas.microsoft.com/office/drawing/2014/main" id="{69B8CBF3-9F74-4FA4-BCA7-CEA15A0A0890}"/>
              </a:ext>
            </a:extLst>
          </p:cNvPr>
          <p:cNvSpPr/>
          <p:nvPr/>
        </p:nvSpPr>
        <p:spPr>
          <a:xfrm rot="10800000" flipH="1" flipV="1">
            <a:off x="10634959" y="5326297"/>
            <a:ext cx="311459" cy="439232"/>
          </a:xfrm>
          <a:prstGeom prst="downArrow">
            <a:avLst/>
          </a:prstGeom>
          <a:noFill/>
          <a:ln w="3492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Flèche vers le bas 101">
            <a:extLst>
              <a:ext uri="{FF2B5EF4-FFF2-40B4-BE49-F238E27FC236}">
                <a16:creationId xmlns:a16="http://schemas.microsoft.com/office/drawing/2014/main" id="{11593509-5CE3-43F9-8652-918B69B44B18}"/>
              </a:ext>
            </a:extLst>
          </p:cNvPr>
          <p:cNvSpPr/>
          <p:nvPr/>
        </p:nvSpPr>
        <p:spPr>
          <a:xfrm rot="10800000" flipH="1" flipV="1">
            <a:off x="11082948" y="5326297"/>
            <a:ext cx="311459" cy="439232"/>
          </a:xfrm>
          <a:prstGeom prst="downArrow">
            <a:avLst/>
          </a:prstGeom>
          <a:noFill/>
          <a:ln w="3492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Flèche vers le bas 102">
            <a:extLst>
              <a:ext uri="{FF2B5EF4-FFF2-40B4-BE49-F238E27FC236}">
                <a16:creationId xmlns:a16="http://schemas.microsoft.com/office/drawing/2014/main" id="{259FD347-C639-4BF0-A2BB-F9FC9D0F07D0}"/>
              </a:ext>
            </a:extLst>
          </p:cNvPr>
          <p:cNvSpPr/>
          <p:nvPr/>
        </p:nvSpPr>
        <p:spPr>
          <a:xfrm rot="10800000" flipH="1" flipV="1">
            <a:off x="8295535" y="5326297"/>
            <a:ext cx="311459" cy="439232"/>
          </a:xfrm>
          <a:prstGeom prst="downArrow">
            <a:avLst/>
          </a:prstGeom>
          <a:noFill/>
          <a:ln w="3492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Flèche vers le bas 103">
            <a:extLst>
              <a:ext uri="{FF2B5EF4-FFF2-40B4-BE49-F238E27FC236}">
                <a16:creationId xmlns:a16="http://schemas.microsoft.com/office/drawing/2014/main" id="{FCB132A1-8E79-4181-BB1B-573D4FBE14C7}"/>
              </a:ext>
            </a:extLst>
          </p:cNvPr>
          <p:cNvSpPr/>
          <p:nvPr/>
        </p:nvSpPr>
        <p:spPr>
          <a:xfrm rot="10800000" flipH="1" flipV="1">
            <a:off x="8743524" y="5326297"/>
            <a:ext cx="311459" cy="439232"/>
          </a:xfrm>
          <a:prstGeom prst="downArrow">
            <a:avLst/>
          </a:prstGeom>
          <a:noFill/>
          <a:ln w="3492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Flèche vers le bas 104">
            <a:extLst>
              <a:ext uri="{FF2B5EF4-FFF2-40B4-BE49-F238E27FC236}">
                <a16:creationId xmlns:a16="http://schemas.microsoft.com/office/drawing/2014/main" id="{70DD465E-D352-4713-8D97-EFF1CB8E9013}"/>
              </a:ext>
            </a:extLst>
          </p:cNvPr>
          <p:cNvSpPr/>
          <p:nvPr/>
        </p:nvSpPr>
        <p:spPr>
          <a:xfrm rot="10800000" flipH="1" flipV="1">
            <a:off x="5982488" y="5326297"/>
            <a:ext cx="311459" cy="439232"/>
          </a:xfrm>
          <a:prstGeom prst="downArrow">
            <a:avLst/>
          </a:prstGeom>
          <a:noFill/>
          <a:ln w="3492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Flèche vers le bas 105">
            <a:extLst>
              <a:ext uri="{FF2B5EF4-FFF2-40B4-BE49-F238E27FC236}">
                <a16:creationId xmlns:a16="http://schemas.microsoft.com/office/drawing/2014/main" id="{0F705367-E57F-49F8-8E4F-2D07AB67AF15}"/>
              </a:ext>
            </a:extLst>
          </p:cNvPr>
          <p:cNvSpPr/>
          <p:nvPr/>
        </p:nvSpPr>
        <p:spPr>
          <a:xfrm rot="10800000" flipH="1" flipV="1">
            <a:off x="6430477" y="5326297"/>
            <a:ext cx="311459" cy="439232"/>
          </a:xfrm>
          <a:prstGeom prst="downArrow">
            <a:avLst/>
          </a:prstGeom>
          <a:noFill/>
          <a:ln w="3492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Flèche vers le bas 106">
            <a:extLst>
              <a:ext uri="{FF2B5EF4-FFF2-40B4-BE49-F238E27FC236}">
                <a16:creationId xmlns:a16="http://schemas.microsoft.com/office/drawing/2014/main" id="{A5542F2C-C338-4446-8D7D-B3A4CD99ABEA}"/>
              </a:ext>
            </a:extLst>
          </p:cNvPr>
          <p:cNvSpPr/>
          <p:nvPr/>
        </p:nvSpPr>
        <p:spPr>
          <a:xfrm rot="10800000" flipH="1" flipV="1">
            <a:off x="5534499" y="5326298"/>
            <a:ext cx="311459" cy="439232"/>
          </a:xfrm>
          <a:prstGeom prst="downArrow">
            <a:avLst/>
          </a:prstGeom>
          <a:noFill/>
          <a:ln w="3492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Flèche vers le bas 107">
            <a:extLst>
              <a:ext uri="{FF2B5EF4-FFF2-40B4-BE49-F238E27FC236}">
                <a16:creationId xmlns:a16="http://schemas.microsoft.com/office/drawing/2014/main" id="{ABE582C7-C03D-4B6B-8D2C-93B53E32C5C0}"/>
              </a:ext>
            </a:extLst>
          </p:cNvPr>
          <p:cNvSpPr/>
          <p:nvPr/>
        </p:nvSpPr>
        <p:spPr>
          <a:xfrm rot="10800000" flipH="1" flipV="1">
            <a:off x="3500540" y="5329424"/>
            <a:ext cx="311459" cy="439232"/>
          </a:xfrm>
          <a:prstGeom prst="downArrow">
            <a:avLst/>
          </a:prstGeom>
          <a:noFill/>
          <a:ln w="3492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3D801632-D825-46D3-98F2-CC92E2155F26}"/>
              </a:ext>
            </a:extLst>
          </p:cNvPr>
          <p:cNvCxnSpPr/>
          <p:nvPr/>
        </p:nvCxnSpPr>
        <p:spPr>
          <a:xfrm rot="16200000" flipH="1" flipV="1">
            <a:off x="6163381" y="5278559"/>
            <a:ext cx="0" cy="149536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77D309F1-88E6-43D8-9BBE-A3C56482605B}"/>
                  </a:ext>
                </a:extLst>
              </p:cNvPr>
              <p:cNvSpPr txBox="1"/>
              <p:nvPr/>
            </p:nvSpPr>
            <p:spPr>
              <a:xfrm flipH="1">
                <a:off x="5896239" y="5984419"/>
                <a:ext cx="468447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77D309F1-88E6-43D8-9BBE-A3C564826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96239" y="5984419"/>
                <a:ext cx="46844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BE581FC4-0E2C-4F53-A3FC-AFAC84681DB1}"/>
              </a:ext>
            </a:extLst>
          </p:cNvPr>
          <p:cNvCxnSpPr/>
          <p:nvPr/>
        </p:nvCxnSpPr>
        <p:spPr>
          <a:xfrm rot="16200000" flipH="1" flipV="1">
            <a:off x="8682338" y="5391745"/>
            <a:ext cx="0" cy="1271056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6324E97-5ECD-4BDC-8A29-28140F2BFB4C}"/>
                  </a:ext>
                </a:extLst>
              </p:cNvPr>
              <p:cNvSpPr txBox="1"/>
              <p:nvPr/>
            </p:nvSpPr>
            <p:spPr>
              <a:xfrm flipH="1">
                <a:off x="8448115" y="5985453"/>
                <a:ext cx="468447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6324E97-5ECD-4BDC-8A29-28140F2BF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48115" y="5985453"/>
                <a:ext cx="46844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B9958F5B-8D6F-4E9D-B077-D12F709B9C2B}"/>
              </a:ext>
            </a:extLst>
          </p:cNvPr>
          <p:cNvCxnSpPr/>
          <p:nvPr/>
        </p:nvCxnSpPr>
        <p:spPr>
          <a:xfrm rot="16200000" flipH="1" flipV="1">
            <a:off x="10999991" y="5386388"/>
            <a:ext cx="0" cy="1271056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C9CF3718-6B1F-4761-BEFE-97ACB9661037}"/>
                  </a:ext>
                </a:extLst>
              </p:cNvPr>
              <p:cNvSpPr txBox="1"/>
              <p:nvPr/>
            </p:nvSpPr>
            <p:spPr>
              <a:xfrm flipH="1">
                <a:off x="10765768" y="5980096"/>
                <a:ext cx="468447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C9CF3718-6B1F-4761-BEFE-97ACB9661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765768" y="5980096"/>
                <a:ext cx="46844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7066800E-F922-4BBD-B2AB-9AA8E79F3D30}"/>
              </a:ext>
            </a:extLst>
          </p:cNvPr>
          <p:cNvCxnSpPr/>
          <p:nvPr/>
        </p:nvCxnSpPr>
        <p:spPr>
          <a:xfrm rot="16200000" flipH="1" flipV="1">
            <a:off x="3677601" y="5466513"/>
            <a:ext cx="0" cy="112152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B032900E-9E46-43E1-8FF9-B9CDCB34F4E2}"/>
                  </a:ext>
                </a:extLst>
              </p:cNvPr>
              <p:cNvSpPr txBox="1"/>
              <p:nvPr/>
            </p:nvSpPr>
            <p:spPr>
              <a:xfrm flipH="1">
                <a:off x="3434883" y="6003379"/>
                <a:ext cx="468447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B032900E-9E46-43E1-8FF9-B9CDCB34F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34883" y="6003379"/>
                <a:ext cx="46844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à coins arrondis 127">
            <a:extLst>
              <a:ext uri="{FF2B5EF4-FFF2-40B4-BE49-F238E27FC236}">
                <a16:creationId xmlns:a16="http://schemas.microsoft.com/office/drawing/2014/main" id="{6B280277-7800-40B2-B84A-1428658157C4}"/>
              </a:ext>
            </a:extLst>
          </p:cNvPr>
          <p:cNvSpPr/>
          <p:nvPr/>
        </p:nvSpPr>
        <p:spPr>
          <a:xfrm flipH="1" flipV="1">
            <a:off x="10269394" y="5186436"/>
            <a:ext cx="1499464" cy="1205954"/>
          </a:xfrm>
          <a:prstGeom prst="roundRect">
            <a:avLst>
              <a:gd name="adj" fmla="val 14952"/>
            </a:avLst>
          </a:prstGeom>
          <a:noFill/>
          <a:ln w="381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à coins arrondis 128">
            <a:extLst>
              <a:ext uri="{FF2B5EF4-FFF2-40B4-BE49-F238E27FC236}">
                <a16:creationId xmlns:a16="http://schemas.microsoft.com/office/drawing/2014/main" id="{1063FD4E-853A-410E-B287-2753532AA4D6}"/>
              </a:ext>
            </a:extLst>
          </p:cNvPr>
          <p:cNvSpPr/>
          <p:nvPr/>
        </p:nvSpPr>
        <p:spPr>
          <a:xfrm flipH="1" flipV="1">
            <a:off x="7921851" y="5191456"/>
            <a:ext cx="1499464" cy="1205954"/>
          </a:xfrm>
          <a:prstGeom prst="roundRect">
            <a:avLst>
              <a:gd name="adj" fmla="val 14952"/>
            </a:avLst>
          </a:prstGeom>
          <a:noFill/>
          <a:ln w="381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à coins arrondis 129">
            <a:extLst>
              <a:ext uri="{FF2B5EF4-FFF2-40B4-BE49-F238E27FC236}">
                <a16:creationId xmlns:a16="http://schemas.microsoft.com/office/drawing/2014/main" id="{95E439A6-7BEC-494D-A9B7-AC99996E8D6C}"/>
              </a:ext>
            </a:extLst>
          </p:cNvPr>
          <p:cNvSpPr/>
          <p:nvPr/>
        </p:nvSpPr>
        <p:spPr>
          <a:xfrm flipH="1" flipV="1">
            <a:off x="5260277" y="5191912"/>
            <a:ext cx="1780258" cy="1205954"/>
          </a:xfrm>
          <a:prstGeom prst="roundRect">
            <a:avLst>
              <a:gd name="adj" fmla="val 14952"/>
            </a:avLst>
          </a:prstGeom>
          <a:noFill/>
          <a:ln w="381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en angle 130">
            <a:extLst>
              <a:ext uri="{FF2B5EF4-FFF2-40B4-BE49-F238E27FC236}">
                <a16:creationId xmlns:a16="http://schemas.microsoft.com/office/drawing/2014/main" id="{E14439C8-B91C-4948-A82E-FC11EBFC92A3}"/>
              </a:ext>
            </a:extLst>
          </p:cNvPr>
          <p:cNvCxnSpPr/>
          <p:nvPr/>
        </p:nvCxnSpPr>
        <p:spPr>
          <a:xfrm rot="8100000" flipH="1">
            <a:off x="7142036" y="5529281"/>
            <a:ext cx="703432" cy="480818"/>
          </a:xfrm>
          <a:prstGeom prst="bentConnector3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en angle 131">
            <a:extLst>
              <a:ext uri="{FF2B5EF4-FFF2-40B4-BE49-F238E27FC236}">
                <a16:creationId xmlns:a16="http://schemas.microsoft.com/office/drawing/2014/main" id="{A38BABD8-B573-42A1-9917-7C6A3BA06DF4}"/>
              </a:ext>
            </a:extLst>
          </p:cNvPr>
          <p:cNvCxnSpPr/>
          <p:nvPr/>
        </p:nvCxnSpPr>
        <p:spPr>
          <a:xfrm rot="8100000" flipH="1">
            <a:off x="9491013" y="5500227"/>
            <a:ext cx="703432" cy="480818"/>
          </a:xfrm>
          <a:prstGeom prst="bentConnector3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ngle 132">
            <a:extLst>
              <a:ext uri="{FF2B5EF4-FFF2-40B4-BE49-F238E27FC236}">
                <a16:creationId xmlns:a16="http://schemas.microsoft.com/office/drawing/2014/main" id="{B3F24BC6-F490-4B6A-8E6E-5EB5523D9FB6}"/>
              </a:ext>
            </a:extLst>
          </p:cNvPr>
          <p:cNvCxnSpPr/>
          <p:nvPr/>
        </p:nvCxnSpPr>
        <p:spPr>
          <a:xfrm rot="8100000" flipH="1">
            <a:off x="4439901" y="5510226"/>
            <a:ext cx="703432" cy="480818"/>
          </a:xfrm>
          <a:prstGeom prst="bentConnector3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à coins arrondis 133">
            <a:extLst>
              <a:ext uri="{FF2B5EF4-FFF2-40B4-BE49-F238E27FC236}">
                <a16:creationId xmlns:a16="http://schemas.microsoft.com/office/drawing/2014/main" id="{18AEEE47-4EC2-4173-8C5E-2FF945F549E7}"/>
              </a:ext>
            </a:extLst>
          </p:cNvPr>
          <p:cNvSpPr/>
          <p:nvPr/>
        </p:nvSpPr>
        <p:spPr>
          <a:xfrm flipH="1" flipV="1">
            <a:off x="2981382" y="5191912"/>
            <a:ext cx="1375449" cy="1205954"/>
          </a:xfrm>
          <a:prstGeom prst="roundRect">
            <a:avLst>
              <a:gd name="adj" fmla="val 14952"/>
            </a:avLst>
          </a:prstGeom>
          <a:noFill/>
          <a:ln w="381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Flèche vers le bas 134">
            <a:extLst>
              <a:ext uri="{FF2B5EF4-FFF2-40B4-BE49-F238E27FC236}">
                <a16:creationId xmlns:a16="http://schemas.microsoft.com/office/drawing/2014/main" id="{C7BB7C6E-3E29-46AC-BAF6-CAC9E7DC1AD6}"/>
              </a:ext>
            </a:extLst>
          </p:cNvPr>
          <p:cNvSpPr/>
          <p:nvPr/>
        </p:nvSpPr>
        <p:spPr>
          <a:xfrm rot="10800000" flipH="1" flipV="1">
            <a:off x="1060058" y="5326297"/>
            <a:ext cx="311459" cy="439232"/>
          </a:xfrm>
          <a:prstGeom prst="downArrow">
            <a:avLst/>
          </a:prstGeom>
          <a:noFill/>
          <a:ln w="3492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Flèche vers le bas 135">
            <a:extLst>
              <a:ext uri="{FF2B5EF4-FFF2-40B4-BE49-F238E27FC236}">
                <a16:creationId xmlns:a16="http://schemas.microsoft.com/office/drawing/2014/main" id="{64DA7E1D-09E2-40A4-B468-F1CC1FB18E3C}"/>
              </a:ext>
            </a:extLst>
          </p:cNvPr>
          <p:cNvSpPr/>
          <p:nvPr/>
        </p:nvSpPr>
        <p:spPr>
          <a:xfrm rot="10800000" flipH="1" flipV="1">
            <a:off x="1508047" y="5326297"/>
            <a:ext cx="311459" cy="439232"/>
          </a:xfrm>
          <a:prstGeom prst="downArrow">
            <a:avLst/>
          </a:prstGeom>
          <a:noFill/>
          <a:ln w="3492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Flèche vers le bas 136">
            <a:extLst>
              <a:ext uri="{FF2B5EF4-FFF2-40B4-BE49-F238E27FC236}">
                <a16:creationId xmlns:a16="http://schemas.microsoft.com/office/drawing/2014/main" id="{398D0624-8486-4A75-812B-E34FDBAC5C12}"/>
              </a:ext>
            </a:extLst>
          </p:cNvPr>
          <p:cNvSpPr/>
          <p:nvPr/>
        </p:nvSpPr>
        <p:spPr>
          <a:xfrm rot="10800000" flipH="1" flipV="1">
            <a:off x="612069" y="5326298"/>
            <a:ext cx="311459" cy="439232"/>
          </a:xfrm>
          <a:prstGeom prst="downArrow">
            <a:avLst/>
          </a:prstGeom>
          <a:noFill/>
          <a:ln w="3492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9DF975C-2794-497B-B894-B91E85DF2F3D}"/>
              </a:ext>
            </a:extLst>
          </p:cNvPr>
          <p:cNvCxnSpPr/>
          <p:nvPr/>
        </p:nvCxnSpPr>
        <p:spPr>
          <a:xfrm rot="16200000" flipH="1" flipV="1">
            <a:off x="1240951" y="5278559"/>
            <a:ext cx="0" cy="149536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8E2C44A3-D2FB-4C95-9FA3-3E7F44F4354D}"/>
                  </a:ext>
                </a:extLst>
              </p:cNvPr>
              <p:cNvSpPr txBox="1"/>
              <p:nvPr/>
            </p:nvSpPr>
            <p:spPr>
              <a:xfrm flipH="1">
                <a:off x="973809" y="5984419"/>
                <a:ext cx="468447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8E2C44A3-D2FB-4C95-9FA3-3E7F44F43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3809" y="5984419"/>
                <a:ext cx="468447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à coins arrondis 139">
            <a:extLst>
              <a:ext uri="{FF2B5EF4-FFF2-40B4-BE49-F238E27FC236}">
                <a16:creationId xmlns:a16="http://schemas.microsoft.com/office/drawing/2014/main" id="{2F20F39E-B50C-4B55-AC90-F8787C869DB0}"/>
              </a:ext>
            </a:extLst>
          </p:cNvPr>
          <p:cNvSpPr/>
          <p:nvPr/>
        </p:nvSpPr>
        <p:spPr>
          <a:xfrm flipH="1" flipV="1">
            <a:off x="337847" y="5191912"/>
            <a:ext cx="1780258" cy="1205954"/>
          </a:xfrm>
          <a:prstGeom prst="roundRect">
            <a:avLst>
              <a:gd name="adj" fmla="val 14952"/>
            </a:avLst>
          </a:prstGeom>
          <a:noFill/>
          <a:ln w="381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en angle 140">
            <a:extLst>
              <a:ext uri="{FF2B5EF4-FFF2-40B4-BE49-F238E27FC236}">
                <a16:creationId xmlns:a16="http://schemas.microsoft.com/office/drawing/2014/main" id="{C89B325F-B4E9-4815-A75C-CDE38EDFA83B}"/>
              </a:ext>
            </a:extLst>
          </p:cNvPr>
          <p:cNvCxnSpPr/>
          <p:nvPr/>
        </p:nvCxnSpPr>
        <p:spPr>
          <a:xfrm rot="8100000" flipH="1">
            <a:off x="2193171" y="5544984"/>
            <a:ext cx="703432" cy="480818"/>
          </a:xfrm>
          <a:prstGeom prst="bentConnector3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en angle 141">
            <a:extLst>
              <a:ext uri="{FF2B5EF4-FFF2-40B4-BE49-F238E27FC236}">
                <a16:creationId xmlns:a16="http://schemas.microsoft.com/office/drawing/2014/main" id="{CAA4FCA9-CF61-46EF-9E34-0D475A0771A6}"/>
              </a:ext>
            </a:extLst>
          </p:cNvPr>
          <p:cNvCxnSpPr/>
          <p:nvPr/>
        </p:nvCxnSpPr>
        <p:spPr>
          <a:xfrm rot="8100000" flipH="1">
            <a:off x="6198327" y="1381922"/>
            <a:ext cx="256586" cy="186920"/>
          </a:xfrm>
          <a:prstGeom prst="bentConnector3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B452C366-E048-41D2-8BE3-BFF9BE886AF6}"/>
              </a:ext>
            </a:extLst>
          </p:cNvPr>
          <p:cNvSpPr txBox="1"/>
          <p:nvPr/>
        </p:nvSpPr>
        <p:spPr>
          <a:xfrm>
            <a:off x="1614785" y="1310299"/>
            <a:ext cx="3480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</a:rPr>
              <a:t>Groupe de cartes</a:t>
            </a:r>
          </a:p>
        </p:txBody>
      </p:sp>
      <p:sp>
        <p:nvSpPr>
          <p:cNvPr id="84" name="Rectangle à coins arrondis 143">
            <a:extLst>
              <a:ext uri="{FF2B5EF4-FFF2-40B4-BE49-F238E27FC236}">
                <a16:creationId xmlns:a16="http://schemas.microsoft.com/office/drawing/2014/main" id="{5D338844-3B0C-42C4-894B-E85EBFED7BD9}"/>
              </a:ext>
            </a:extLst>
          </p:cNvPr>
          <p:cNvSpPr/>
          <p:nvPr/>
        </p:nvSpPr>
        <p:spPr>
          <a:xfrm>
            <a:off x="1177878" y="1339306"/>
            <a:ext cx="369296" cy="257728"/>
          </a:xfrm>
          <a:prstGeom prst="roundRect">
            <a:avLst>
              <a:gd name="adj" fmla="val 20036"/>
            </a:avLst>
          </a:prstGeom>
          <a:noFill/>
          <a:ln w="381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53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à coins arrondis 92"/>
          <p:cNvSpPr/>
          <p:nvPr/>
        </p:nvSpPr>
        <p:spPr>
          <a:xfrm>
            <a:off x="5849539" y="1490193"/>
            <a:ext cx="5989097" cy="4603903"/>
          </a:xfrm>
          <a:prstGeom prst="roundRect">
            <a:avLst>
              <a:gd name="adj" fmla="val 4721"/>
            </a:avLst>
          </a:prstGeom>
          <a:solidFill>
            <a:schemeClr val="bg1"/>
          </a:solidFill>
          <a:ln w="34925">
            <a:solidFill>
              <a:srgbClr val="9941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" name="Image 8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1323" r="1585" b="1811"/>
          <a:stretch/>
        </p:blipFill>
        <p:spPr>
          <a:xfrm>
            <a:off x="5968531" y="1585378"/>
            <a:ext cx="5760267" cy="4307227"/>
          </a:xfrm>
          <a:prstGeom prst="rect">
            <a:avLst/>
          </a:prstGeom>
        </p:spPr>
      </p:pic>
      <p:sp>
        <p:nvSpPr>
          <p:cNvPr id="92" name="Rectangle à coins arrondis 91"/>
          <p:cNvSpPr/>
          <p:nvPr/>
        </p:nvSpPr>
        <p:spPr>
          <a:xfrm>
            <a:off x="6120380" y="5683101"/>
            <a:ext cx="2534093" cy="755339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9941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Principe de mesure de l’EDM du neutron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Laura Ferraris-Bouchez | Épreuve de mise en perspective didactique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06/2021</a:t>
            </a:r>
            <a:endParaRPr lang="fr-FR" dirty="0"/>
          </a:p>
        </p:txBody>
      </p:sp>
      <p:grpSp>
        <p:nvGrpSpPr>
          <p:cNvPr id="86" name="Groupe 85"/>
          <p:cNvGrpSpPr/>
          <p:nvPr/>
        </p:nvGrpSpPr>
        <p:grpSpPr>
          <a:xfrm>
            <a:off x="3687258" y="1292198"/>
            <a:ext cx="956777" cy="1001627"/>
            <a:chOff x="3687258" y="1292198"/>
            <a:chExt cx="956777" cy="1001627"/>
          </a:xfrm>
        </p:grpSpPr>
        <p:cxnSp>
          <p:nvCxnSpPr>
            <p:cNvPr id="9" name="Connecteur droit avec flèche 8"/>
            <p:cNvCxnSpPr/>
            <p:nvPr/>
          </p:nvCxnSpPr>
          <p:spPr>
            <a:xfrm flipH="1" flipV="1">
              <a:off x="3837502" y="1292198"/>
              <a:ext cx="0" cy="1001627"/>
            </a:xfrm>
            <a:prstGeom prst="straightConnector1">
              <a:avLst/>
            </a:prstGeom>
            <a:ln w="508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/>
            <p:cNvSpPr/>
            <p:nvPr/>
          </p:nvSpPr>
          <p:spPr>
            <a:xfrm>
              <a:off x="3687258" y="1743452"/>
              <a:ext cx="300488" cy="250407"/>
            </a:xfrm>
            <a:prstGeom prst="ellips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84454" tIns="142228" rIns="284454" bIns="1422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876908" y="1428021"/>
              <a:ext cx="7671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1992498" y="1527738"/>
                <a:ext cx="194133" cy="43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fr-F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98" y="1527738"/>
                <a:ext cx="194133" cy="437492"/>
              </a:xfrm>
              <a:prstGeom prst="rect">
                <a:avLst/>
              </a:prstGeom>
              <a:blipFill>
                <a:blip r:embed="rId4"/>
                <a:stretch>
                  <a:fillRect r="-7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/>
          <p:cNvCxnSpPr/>
          <p:nvPr/>
        </p:nvCxnSpPr>
        <p:spPr>
          <a:xfrm flipV="1">
            <a:off x="2008769" y="1448231"/>
            <a:ext cx="0" cy="5008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14476" y="1518213"/>
                <a:ext cx="297714" cy="43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0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fr-FR" sz="2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2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476" y="1518213"/>
                <a:ext cx="297714" cy="437492"/>
              </a:xfrm>
              <a:prstGeom prst="rect">
                <a:avLst/>
              </a:prstGeom>
              <a:blipFill>
                <a:blip r:embed="rId5"/>
                <a:stretch>
                  <a:fillRect r="-53061" b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/>
          <p:cNvCxnSpPr/>
          <p:nvPr/>
        </p:nvCxnSpPr>
        <p:spPr>
          <a:xfrm flipV="1">
            <a:off x="2372478" y="1448231"/>
            <a:ext cx="0" cy="500814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e 83"/>
          <p:cNvGrpSpPr/>
          <p:nvPr/>
        </p:nvGrpSpPr>
        <p:grpSpPr>
          <a:xfrm>
            <a:off x="3104902" y="2283181"/>
            <a:ext cx="1764508" cy="1144869"/>
            <a:chOff x="3104902" y="2283181"/>
            <a:chExt cx="1764508" cy="1144869"/>
          </a:xfrm>
        </p:grpSpPr>
        <p:sp>
          <p:nvSpPr>
            <p:cNvPr id="17" name="Arc 16"/>
            <p:cNvSpPr/>
            <p:nvPr/>
          </p:nvSpPr>
          <p:spPr>
            <a:xfrm>
              <a:off x="3200979" y="2938009"/>
              <a:ext cx="1299550" cy="301548"/>
            </a:xfrm>
            <a:prstGeom prst="arc">
              <a:avLst>
                <a:gd name="adj1" fmla="val 10687070"/>
                <a:gd name="adj2" fmla="val 21511616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18" name="Arc 17"/>
            <p:cNvSpPr/>
            <p:nvPr/>
          </p:nvSpPr>
          <p:spPr>
            <a:xfrm rot="21257819">
              <a:off x="3144938" y="2722523"/>
              <a:ext cx="1250812" cy="246364"/>
            </a:xfrm>
            <a:prstGeom prst="arc">
              <a:avLst>
                <a:gd name="adj1" fmla="val 18216532"/>
                <a:gd name="adj2" fmla="val 21486551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V="1">
              <a:off x="3563319" y="2716894"/>
              <a:ext cx="711156" cy="711156"/>
            </a:xfrm>
            <a:prstGeom prst="straightConnector1">
              <a:avLst/>
            </a:prstGeom>
            <a:ln w="50800">
              <a:solidFill>
                <a:srgbClr val="7030A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 rot="21387049">
              <a:off x="3226663" y="2708899"/>
              <a:ext cx="1421092" cy="374625"/>
            </a:xfrm>
            <a:prstGeom prst="arc">
              <a:avLst>
                <a:gd name="adj1" fmla="val 10450156"/>
                <a:gd name="adj2" fmla="val 14880330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21" name="Arc 20"/>
            <p:cNvSpPr/>
            <p:nvPr/>
          </p:nvSpPr>
          <p:spPr>
            <a:xfrm rot="11206519">
              <a:off x="3104902" y="2617423"/>
              <a:ext cx="1465202" cy="539348"/>
            </a:xfrm>
            <a:prstGeom prst="arc">
              <a:avLst>
                <a:gd name="adj1" fmla="val 14301143"/>
                <a:gd name="adj2" fmla="val 20529479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22" name="Arc 21"/>
            <p:cNvSpPr/>
            <p:nvPr/>
          </p:nvSpPr>
          <p:spPr>
            <a:xfrm rot="11017336">
              <a:off x="3287633" y="2787547"/>
              <a:ext cx="1294004" cy="378193"/>
            </a:xfrm>
            <a:prstGeom prst="arc">
              <a:avLst>
                <a:gd name="adj1" fmla="val 11364830"/>
                <a:gd name="adj2" fmla="val 15463766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23" name="Arc 22"/>
            <p:cNvSpPr/>
            <p:nvPr/>
          </p:nvSpPr>
          <p:spPr>
            <a:xfrm rot="10349654">
              <a:off x="4138359" y="2748711"/>
              <a:ext cx="245066" cy="64495"/>
            </a:xfrm>
            <a:prstGeom prst="arc">
              <a:avLst>
                <a:gd name="adj1" fmla="val 10245618"/>
                <a:gd name="adj2" fmla="val 12962817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24" name="Arc 23"/>
            <p:cNvSpPr/>
            <p:nvPr/>
          </p:nvSpPr>
          <p:spPr>
            <a:xfrm rot="10560609">
              <a:off x="3404208" y="2283181"/>
              <a:ext cx="1465202" cy="539348"/>
            </a:xfrm>
            <a:prstGeom prst="arc">
              <a:avLst>
                <a:gd name="adj1" fmla="val 14382279"/>
                <a:gd name="adj2" fmla="val 19365572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25" name="Arc 24"/>
            <p:cNvSpPr/>
            <p:nvPr/>
          </p:nvSpPr>
          <p:spPr>
            <a:xfrm rot="11030360">
              <a:off x="3440116" y="2595547"/>
              <a:ext cx="658687" cy="204848"/>
            </a:xfrm>
            <a:prstGeom prst="arc">
              <a:avLst>
                <a:gd name="adj1" fmla="val 19463018"/>
                <a:gd name="adj2" fmla="val 664017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26" name="Arc 25"/>
            <p:cNvSpPr/>
            <p:nvPr/>
          </p:nvSpPr>
          <p:spPr>
            <a:xfrm rot="11434635">
              <a:off x="3182537" y="2590821"/>
              <a:ext cx="1047576" cy="204848"/>
            </a:xfrm>
            <a:prstGeom prst="arc">
              <a:avLst>
                <a:gd name="adj1" fmla="val 12764524"/>
                <a:gd name="adj2" fmla="val 18144142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27" name="Arc 26"/>
            <p:cNvSpPr/>
            <p:nvPr/>
          </p:nvSpPr>
          <p:spPr>
            <a:xfrm rot="21360393">
              <a:off x="3432947" y="2562980"/>
              <a:ext cx="750995" cy="204848"/>
            </a:xfrm>
            <a:prstGeom prst="arc">
              <a:avLst>
                <a:gd name="adj1" fmla="val 11869742"/>
                <a:gd name="adj2" fmla="val 20906483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28" name="Arc 27"/>
            <p:cNvSpPr/>
            <p:nvPr/>
          </p:nvSpPr>
          <p:spPr>
            <a:xfrm rot="10638046">
              <a:off x="3414995" y="2578614"/>
              <a:ext cx="658687" cy="204848"/>
            </a:xfrm>
            <a:prstGeom prst="arc">
              <a:avLst>
                <a:gd name="adj1" fmla="val 837903"/>
                <a:gd name="adj2" fmla="val 1637042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29" name="Arc 28"/>
            <p:cNvSpPr/>
            <p:nvPr/>
          </p:nvSpPr>
          <p:spPr>
            <a:xfrm rot="11030360">
              <a:off x="3474374" y="2537722"/>
              <a:ext cx="654283" cy="84452"/>
            </a:xfrm>
            <a:prstGeom prst="arc">
              <a:avLst>
                <a:gd name="adj1" fmla="val 10584176"/>
                <a:gd name="adj2" fmla="val 14740743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30" name="Arc 29"/>
            <p:cNvSpPr/>
            <p:nvPr/>
          </p:nvSpPr>
          <p:spPr>
            <a:xfrm rot="10800000">
              <a:off x="3683228" y="2535298"/>
              <a:ext cx="374269" cy="89607"/>
            </a:xfrm>
            <a:prstGeom prst="arc">
              <a:avLst>
                <a:gd name="adj1" fmla="val 19053239"/>
                <a:gd name="adj2" fmla="val 4843228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700510" y="3002817"/>
              <a:ext cx="300488" cy="250407"/>
            </a:xfrm>
            <a:prstGeom prst="ellips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84454" tIns="142228" rIns="284454" bIns="1422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/>
            </a:p>
          </p:txBody>
        </p:sp>
        <p:sp>
          <p:nvSpPr>
            <p:cNvPr id="32" name="Arc 31"/>
            <p:cNvSpPr/>
            <p:nvPr/>
          </p:nvSpPr>
          <p:spPr>
            <a:xfrm rot="10800000">
              <a:off x="3197445" y="2928923"/>
              <a:ext cx="1299550" cy="301548"/>
            </a:xfrm>
            <a:prstGeom prst="arc">
              <a:avLst>
                <a:gd name="adj1" fmla="val 10743678"/>
                <a:gd name="adj2" fmla="val 21511616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33" name="Arc 32"/>
            <p:cNvSpPr/>
            <p:nvPr/>
          </p:nvSpPr>
          <p:spPr>
            <a:xfrm rot="11206519">
              <a:off x="3105250" y="2617400"/>
              <a:ext cx="1465202" cy="539348"/>
            </a:xfrm>
            <a:prstGeom prst="arc">
              <a:avLst>
                <a:gd name="adj1" fmla="val 13351516"/>
                <a:gd name="adj2" fmla="val 18824126"/>
              </a:avLst>
            </a:prstGeom>
            <a:ln w="50800">
              <a:solidFill>
                <a:schemeClr val="tx1"/>
              </a:solidFill>
              <a:prstDash val="solid"/>
              <a:headEnd type="triangle" w="med" len="lg"/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1992498" y="2599930"/>
                <a:ext cx="194133" cy="43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fr-F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98" y="2599930"/>
                <a:ext cx="194133" cy="437492"/>
              </a:xfrm>
              <a:prstGeom prst="rect">
                <a:avLst/>
              </a:prstGeom>
              <a:blipFill>
                <a:blip r:embed="rId6"/>
                <a:stretch>
                  <a:fillRect r="-7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avec flèche 34"/>
          <p:cNvCxnSpPr/>
          <p:nvPr/>
        </p:nvCxnSpPr>
        <p:spPr>
          <a:xfrm flipV="1">
            <a:off x="2008769" y="2520423"/>
            <a:ext cx="0" cy="5008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2414476" y="2590405"/>
                <a:ext cx="297714" cy="43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0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fr-FR" sz="2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2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476" y="2590405"/>
                <a:ext cx="297714" cy="437492"/>
              </a:xfrm>
              <a:prstGeom prst="rect">
                <a:avLst/>
              </a:prstGeom>
              <a:blipFill>
                <a:blip r:embed="rId7"/>
                <a:stretch>
                  <a:fillRect r="-53061" b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/>
          <p:cNvCxnSpPr/>
          <p:nvPr/>
        </p:nvCxnSpPr>
        <p:spPr>
          <a:xfrm flipV="1">
            <a:off x="2372478" y="2520423"/>
            <a:ext cx="0" cy="500814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2381945" y="3012322"/>
            <a:ext cx="300488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2306881" y="3010621"/>
                <a:ext cx="473477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fr-FR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fr-FR" b="1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d>
                        <m:dPr>
                          <m:ctrlPr>
                            <a:rPr lang="fr-FR" b="1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fr-FR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881" y="3010621"/>
                <a:ext cx="473477" cy="402931"/>
              </a:xfrm>
              <a:prstGeom prst="rect">
                <a:avLst/>
              </a:prstGeom>
              <a:blipFill>
                <a:blip r:embed="rId8"/>
                <a:stretch>
                  <a:fillRect r="-56410" b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1992169" y="4136886"/>
                <a:ext cx="194133" cy="43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fr-F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169" y="4136886"/>
                <a:ext cx="194133" cy="437492"/>
              </a:xfrm>
              <a:prstGeom prst="rect">
                <a:avLst/>
              </a:prstGeom>
              <a:blipFill>
                <a:blip r:embed="rId9"/>
                <a:stretch>
                  <a:fillRect r="-7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V="1">
            <a:off x="2008439" y="4057379"/>
            <a:ext cx="0" cy="5008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414146" y="4127361"/>
                <a:ext cx="297714" cy="43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0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fr-FR" sz="2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2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46" y="4127361"/>
                <a:ext cx="297714" cy="437492"/>
              </a:xfrm>
              <a:prstGeom prst="rect">
                <a:avLst/>
              </a:prstGeom>
              <a:blipFill>
                <a:blip r:embed="rId10"/>
                <a:stretch>
                  <a:fillRect r="-53061" b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2372149" y="4057379"/>
            <a:ext cx="0" cy="500814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e 84"/>
          <p:cNvGrpSpPr/>
          <p:nvPr/>
        </p:nvGrpSpPr>
        <p:grpSpPr>
          <a:xfrm>
            <a:off x="3202889" y="4216889"/>
            <a:ext cx="1299804" cy="302033"/>
            <a:chOff x="3202889" y="4216889"/>
            <a:chExt cx="1299804" cy="302033"/>
          </a:xfrm>
        </p:grpSpPr>
        <p:sp>
          <p:nvSpPr>
            <p:cNvPr id="8" name="Arc 7"/>
            <p:cNvSpPr/>
            <p:nvPr/>
          </p:nvSpPr>
          <p:spPr>
            <a:xfrm rot="10800000" flipV="1">
              <a:off x="3202960" y="4216889"/>
              <a:ext cx="1299550" cy="301548"/>
            </a:xfrm>
            <a:prstGeom prst="arc">
              <a:avLst>
                <a:gd name="adj1" fmla="val 10790653"/>
                <a:gd name="adj2" fmla="val 5507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V="1">
              <a:off x="3437645" y="4297987"/>
              <a:ext cx="996620" cy="180293"/>
            </a:xfrm>
            <a:prstGeom prst="straightConnector1">
              <a:avLst/>
            </a:prstGeom>
            <a:ln w="50800">
              <a:solidFill>
                <a:srgbClr val="7030A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3711507" y="4264283"/>
              <a:ext cx="300488" cy="250407"/>
            </a:xfrm>
            <a:prstGeom prst="ellips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84454" tIns="142228" rIns="284454" bIns="1422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/>
            </a:p>
          </p:txBody>
        </p:sp>
        <p:sp>
          <p:nvSpPr>
            <p:cNvPr id="42" name="Arc 41"/>
            <p:cNvSpPr/>
            <p:nvPr/>
          </p:nvSpPr>
          <p:spPr>
            <a:xfrm rot="10800000">
              <a:off x="3203143" y="4216889"/>
              <a:ext cx="1299550" cy="301548"/>
            </a:xfrm>
            <a:prstGeom prst="arc">
              <a:avLst>
                <a:gd name="adj1" fmla="val 10790653"/>
                <a:gd name="adj2" fmla="val 5507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47" name="Arc 46"/>
            <p:cNvSpPr/>
            <p:nvPr/>
          </p:nvSpPr>
          <p:spPr>
            <a:xfrm rot="10800000">
              <a:off x="3202889" y="4217374"/>
              <a:ext cx="1299550" cy="301548"/>
            </a:xfrm>
            <a:prstGeom prst="arc">
              <a:avLst>
                <a:gd name="adj1" fmla="val 11281901"/>
                <a:gd name="adj2" fmla="val 13205732"/>
              </a:avLst>
            </a:prstGeom>
            <a:ln w="50800">
              <a:solidFill>
                <a:schemeClr val="tx1"/>
              </a:solidFill>
              <a:prstDash val="solid"/>
              <a:headEnd type="triangle"/>
              <a:tailEnd type="non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</p:grpSp>
      <p:grpSp>
        <p:nvGrpSpPr>
          <p:cNvPr id="83" name="Groupe 82"/>
          <p:cNvGrpSpPr/>
          <p:nvPr/>
        </p:nvGrpSpPr>
        <p:grpSpPr>
          <a:xfrm flipH="1">
            <a:off x="3100479" y="5303205"/>
            <a:ext cx="1764508" cy="1134195"/>
            <a:chOff x="2852829" y="5303205"/>
            <a:chExt cx="1764508" cy="1134195"/>
          </a:xfrm>
        </p:grpSpPr>
        <p:sp>
          <p:nvSpPr>
            <p:cNvPr id="49" name="Arc 48"/>
            <p:cNvSpPr/>
            <p:nvPr/>
          </p:nvSpPr>
          <p:spPr>
            <a:xfrm rot="11030360" flipH="1" flipV="1">
              <a:off x="3593581" y="6098408"/>
              <a:ext cx="654283" cy="84452"/>
            </a:xfrm>
            <a:prstGeom prst="arc">
              <a:avLst>
                <a:gd name="adj1" fmla="val 10584176"/>
                <a:gd name="adj2" fmla="val 14740743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50" name="Arc 49"/>
            <p:cNvSpPr/>
            <p:nvPr/>
          </p:nvSpPr>
          <p:spPr>
            <a:xfrm rot="10560609" flipH="1" flipV="1">
              <a:off x="2852829" y="5898052"/>
              <a:ext cx="1465202" cy="539348"/>
            </a:xfrm>
            <a:prstGeom prst="arc">
              <a:avLst>
                <a:gd name="adj1" fmla="val 14382279"/>
                <a:gd name="adj2" fmla="val 19365572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51" name="Arc 50"/>
            <p:cNvSpPr/>
            <p:nvPr/>
          </p:nvSpPr>
          <p:spPr>
            <a:xfrm rot="11017336" flipH="1" flipV="1">
              <a:off x="3140602" y="5554841"/>
              <a:ext cx="1294004" cy="378194"/>
            </a:xfrm>
            <a:prstGeom prst="arc">
              <a:avLst>
                <a:gd name="adj1" fmla="val 11364830"/>
                <a:gd name="adj2" fmla="val 15463766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52" name="Arc 51"/>
            <p:cNvSpPr/>
            <p:nvPr/>
          </p:nvSpPr>
          <p:spPr>
            <a:xfrm rot="11206519" flipH="1" flipV="1">
              <a:off x="3152135" y="5563810"/>
              <a:ext cx="1465202" cy="539348"/>
            </a:xfrm>
            <a:prstGeom prst="arc">
              <a:avLst>
                <a:gd name="adj1" fmla="val 14301143"/>
                <a:gd name="adj2" fmla="val 20529479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53" name="Arc 52"/>
            <p:cNvSpPr/>
            <p:nvPr/>
          </p:nvSpPr>
          <p:spPr>
            <a:xfrm rot="10800000" flipH="1" flipV="1">
              <a:off x="3225244" y="5490110"/>
              <a:ext cx="1299550" cy="301548"/>
            </a:xfrm>
            <a:prstGeom prst="arc">
              <a:avLst>
                <a:gd name="adj1" fmla="val 10743678"/>
                <a:gd name="adj2" fmla="val 21511616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H="1">
              <a:off x="3620976" y="5303205"/>
              <a:ext cx="450733" cy="901465"/>
            </a:xfrm>
            <a:prstGeom prst="straightConnector1">
              <a:avLst/>
            </a:prstGeom>
            <a:ln w="50800">
              <a:solidFill>
                <a:srgbClr val="7030A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 54"/>
            <p:cNvSpPr/>
            <p:nvPr/>
          </p:nvSpPr>
          <p:spPr>
            <a:xfrm rot="21387049" flipH="1" flipV="1">
              <a:off x="3074483" y="5637058"/>
              <a:ext cx="1421092" cy="374624"/>
            </a:xfrm>
            <a:prstGeom prst="arc">
              <a:avLst>
                <a:gd name="adj1" fmla="val 10450156"/>
                <a:gd name="adj2" fmla="val 14880330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56" name="Arc 55"/>
            <p:cNvSpPr/>
            <p:nvPr/>
          </p:nvSpPr>
          <p:spPr>
            <a:xfrm rot="10349654" flipH="1" flipV="1">
              <a:off x="3338814" y="5907375"/>
              <a:ext cx="245065" cy="64495"/>
            </a:xfrm>
            <a:prstGeom prst="arc">
              <a:avLst>
                <a:gd name="adj1" fmla="val 10245618"/>
                <a:gd name="adj2" fmla="val 12962817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57" name="Arc 56"/>
            <p:cNvSpPr/>
            <p:nvPr/>
          </p:nvSpPr>
          <p:spPr>
            <a:xfrm rot="11030360" flipH="1" flipV="1">
              <a:off x="3623436" y="5920186"/>
              <a:ext cx="658687" cy="204848"/>
            </a:xfrm>
            <a:prstGeom prst="arc">
              <a:avLst>
                <a:gd name="adj1" fmla="val 19463018"/>
                <a:gd name="adj2" fmla="val 664017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58" name="Arc 57"/>
            <p:cNvSpPr/>
            <p:nvPr/>
          </p:nvSpPr>
          <p:spPr>
            <a:xfrm rot="11434635" flipH="1" flipV="1">
              <a:off x="3492127" y="5924912"/>
              <a:ext cx="1047575" cy="204848"/>
            </a:xfrm>
            <a:prstGeom prst="arc">
              <a:avLst>
                <a:gd name="adj1" fmla="val 12764524"/>
                <a:gd name="adj2" fmla="val 18144142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59" name="Arc 58"/>
            <p:cNvSpPr/>
            <p:nvPr/>
          </p:nvSpPr>
          <p:spPr>
            <a:xfrm rot="21360393" flipH="1" flipV="1">
              <a:off x="3538297" y="5952754"/>
              <a:ext cx="750995" cy="204848"/>
            </a:xfrm>
            <a:prstGeom prst="arc">
              <a:avLst>
                <a:gd name="adj1" fmla="val 11869742"/>
                <a:gd name="adj2" fmla="val 20906483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60" name="Arc 59"/>
            <p:cNvSpPr/>
            <p:nvPr/>
          </p:nvSpPr>
          <p:spPr>
            <a:xfrm rot="10638046" flipH="1" flipV="1">
              <a:off x="3648557" y="5937120"/>
              <a:ext cx="658687" cy="204848"/>
            </a:xfrm>
            <a:prstGeom prst="arc">
              <a:avLst>
                <a:gd name="adj1" fmla="val 837903"/>
                <a:gd name="adj2" fmla="val 1637042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61" name="Arc 60"/>
            <p:cNvSpPr/>
            <p:nvPr/>
          </p:nvSpPr>
          <p:spPr>
            <a:xfrm rot="10800000" flipH="1" flipV="1">
              <a:off x="3664742" y="6095677"/>
              <a:ext cx="374268" cy="89607"/>
            </a:xfrm>
            <a:prstGeom prst="arc">
              <a:avLst>
                <a:gd name="adj1" fmla="val 19053239"/>
                <a:gd name="adj2" fmla="val 4843228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62" name="Ellipse 61"/>
            <p:cNvSpPr/>
            <p:nvPr/>
          </p:nvSpPr>
          <p:spPr>
            <a:xfrm flipH="1" flipV="1">
              <a:off x="3721240" y="5581843"/>
              <a:ext cx="300488" cy="250407"/>
            </a:xfrm>
            <a:prstGeom prst="ellips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84454" tIns="142228" rIns="284454" bIns="1422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/>
            </a:p>
          </p:txBody>
        </p:sp>
        <p:sp>
          <p:nvSpPr>
            <p:cNvPr id="63" name="Arc 62"/>
            <p:cNvSpPr/>
            <p:nvPr/>
          </p:nvSpPr>
          <p:spPr>
            <a:xfrm flipH="1" flipV="1">
              <a:off x="3221710" y="5481024"/>
              <a:ext cx="1299550" cy="301548"/>
            </a:xfrm>
            <a:prstGeom prst="arc">
              <a:avLst>
                <a:gd name="adj1" fmla="val 10687070"/>
                <a:gd name="adj2" fmla="val 21511616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64" name="Arc 63"/>
            <p:cNvSpPr/>
            <p:nvPr/>
          </p:nvSpPr>
          <p:spPr>
            <a:xfrm rot="21257819" flipH="1" flipV="1">
              <a:off x="3326488" y="5751694"/>
              <a:ext cx="1250812" cy="246364"/>
            </a:xfrm>
            <a:prstGeom prst="arc">
              <a:avLst>
                <a:gd name="adj1" fmla="val 18216532"/>
                <a:gd name="adj2" fmla="val 21486551"/>
              </a:avLst>
            </a:prstGeom>
            <a:ln w="25400">
              <a:solidFill>
                <a:srgbClr val="FF66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  <p:sp>
          <p:nvSpPr>
            <p:cNvPr id="65" name="Arc 64"/>
            <p:cNvSpPr/>
            <p:nvPr/>
          </p:nvSpPr>
          <p:spPr>
            <a:xfrm rot="21387049" flipH="1" flipV="1">
              <a:off x="3074842" y="5636855"/>
              <a:ext cx="1421092" cy="374624"/>
            </a:xfrm>
            <a:prstGeom prst="arc">
              <a:avLst>
                <a:gd name="adj1" fmla="val 11671421"/>
                <a:gd name="adj2" fmla="val 15875016"/>
              </a:avLst>
            </a:prstGeom>
            <a:ln w="50800">
              <a:solidFill>
                <a:schemeClr val="tx1"/>
              </a:solidFill>
              <a:prstDash val="solid"/>
              <a:tailEnd type="triangl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5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992498" y="5430669"/>
                <a:ext cx="194133" cy="43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fr-F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98" y="5430669"/>
                <a:ext cx="194133" cy="437492"/>
              </a:xfrm>
              <a:prstGeom prst="rect">
                <a:avLst/>
              </a:prstGeom>
              <a:blipFill>
                <a:blip r:embed="rId11"/>
                <a:stretch>
                  <a:fillRect r="-7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eur droit avec flèche 66"/>
          <p:cNvCxnSpPr/>
          <p:nvPr/>
        </p:nvCxnSpPr>
        <p:spPr>
          <a:xfrm flipV="1">
            <a:off x="2008769" y="5351162"/>
            <a:ext cx="0" cy="5008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2414476" y="5421144"/>
                <a:ext cx="297714" cy="43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0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fr-FR" sz="2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2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476" y="5421144"/>
                <a:ext cx="297714" cy="437492"/>
              </a:xfrm>
              <a:prstGeom prst="rect">
                <a:avLst/>
              </a:prstGeom>
              <a:blipFill>
                <a:blip r:embed="rId12"/>
                <a:stretch>
                  <a:fillRect r="-53061" b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avec flèche 68"/>
          <p:cNvCxnSpPr/>
          <p:nvPr/>
        </p:nvCxnSpPr>
        <p:spPr>
          <a:xfrm flipV="1">
            <a:off x="2372478" y="5351162"/>
            <a:ext cx="0" cy="500814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2381945" y="5843061"/>
            <a:ext cx="300488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2306881" y="5841360"/>
                <a:ext cx="473477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fr-FR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fr-FR" b="1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d>
                        <m:dPr>
                          <m:ctrlPr>
                            <a:rPr lang="fr-FR" b="1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fr-FR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881" y="5841360"/>
                <a:ext cx="473477" cy="402931"/>
              </a:xfrm>
              <a:prstGeom prst="rect">
                <a:avLst/>
              </a:prstGeom>
              <a:blipFill>
                <a:blip r:embed="rId13"/>
                <a:stretch>
                  <a:fillRect r="-56410" b="-30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Image 7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9" t="9411" r="14587" b="24348"/>
          <a:stretch/>
        </p:blipFill>
        <p:spPr>
          <a:xfrm rot="5400000">
            <a:off x="-1025029" y="3573902"/>
            <a:ext cx="5011013" cy="447605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1168146" y="2415056"/>
            <a:ext cx="609549" cy="983005"/>
          </a:xfrm>
          <a:prstGeom prst="rect">
            <a:avLst/>
          </a:prstGeom>
          <a:solidFill>
            <a:srgbClr val="54823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300"/>
          </a:p>
        </p:txBody>
      </p:sp>
      <p:sp>
        <p:nvSpPr>
          <p:cNvPr id="74" name="Rectangle 73"/>
          <p:cNvSpPr/>
          <p:nvPr/>
        </p:nvSpPr>
        <p:spPr>
          <a:xfrm>
            <a:off x="1183658" y="5320204"/>
            <a:ext cx="609549" cy="983005"/>
          </a:xfrm>
          <a:prstGeom prst="rect">
            <a:avLst/>
          </a:prstGeom>
          <a:solidFill>
            <a:srgbClr val="54823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300"/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968809" y="3430920"/>
            <a:ext cx="15512" cy="1872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188672" y="4159468"/>
                <a:ext cx="7149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>
                          <a:latin typeface="Cambria Math" panose="02040503050406030204" pitchFamily="18" charset="0"/>
                        </a:rPr>
                        <m:t>𝟏𝟖𝟎</m:t>
                      </m:r>
                      <m:r>
                        <a:rPr lang="fr-FR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>
                          <a:latin typeface="Cambria Math" panose="02040503050406030204" pitchFamily="18" charset="0"/>
                        </a:rPr>
                        <m:t>𝐬</m:t>
                      </m:r>
                    </m:oMath>
                  </m:oMathPara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72" y="4159468"/>
                <a:ext cx="714939" cy="307777"/>
              </a:xfrm>
              <a:prstGeom prst="rect">
                <a:avLst/>
              </a:prstGeom>
              <a:blipFill>
                <a:blip r:embed="rId15"/>
                <a:stretch>
                  <a:fillRect l="-6838" r="-4274" b="-98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478365" y="2657954"/>
                <a:ext cx="407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20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</m:oMath>
                  </m:oMathPara>
                </a14:m>
                <a:endParaRPr lang="fr-FR" sz="2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65" y="2657954"/>
                <a:ext cx="407163" cy="307777"/>
              </a:xfrm>
              <a:prstGeom prst="rect">
                <a:avLst/>
              </a:prstGeom>
              <a:blipFill>
                <a:blip r:embed="rId16"/>
                <a:stretch>
                  <a:fillRect l="-11940" r="-5970" b="-98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79706" y="5622192"/>
                <a:ext cx="407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20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</m:oMath>
                  </m:oMathPara>
                </a14:m>
                <a:endParaRPr lang="fr-FR" sz="2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06" y="5622192"/>
                <a:ext cx="407163" cy="307777"/>
              </a:xfrm>
              <a:prstGeom prst="rect">
                <a:avLst/>
              </a:prstGeom>
              <a:blipFill>
                <a:blip r:embed="rId17"/>
                <a:stretch>
                  <a:fillRect l="-13636" r="-7576" b="-98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 droit avec flèche 87"/>
          <p:cNvCxnSpPr/>
          <p:nvPr/>
        </p:nvCxnSpPr>
        <p:spPr>
          <a:xfrm>
            <a:off x="4660451" y="1286411"/>
            <a:ext cx="15512" cy="4968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4840308" y="1373849"/>
                <a:ext cx="7149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𝟑𝟎𝟎</m:t>
                      </m:r>
                      <m:r>
                        <a:rPr lang="fr-FR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>
                          <a:latin typeface="Cambria Math" panose="02040503050406030204" pitchFamily="18" charset="0"/>
                        </a:rPr>
                        <m:t>𝐬</m:t>
                      </m:r>
                    </m:oMath>
                  </m:oMathPara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08" y="1373849"/>
                <a:ext cx="714939" cy="307777"/>
              </a:xfrm>
              <a:prstGeom prst="rect">
                <a:avLst/>
              </a:prstGeom>
              <a:blipFill>
                <a:blip r:embed="rId19"/>
                <a:stretch>
                  <a:fillRect l="-5983" r="-4274" b="-98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ZoneTexte 90"/>
              <p:cNvSpPr txBox="1"/>
              <p:nvPr/>
            </p:nvSpPr>
            <p:spPr>
              <a:xfrm>
                <a:off x="6246470" y="5709950"/>
                <a:ext cx="2505272" cy="652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𝒅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𝒏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𝟓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𝟏𝟎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𝟐𝟑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fr-FR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𝒆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fr-FR" b="1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𝐜𝐦</m:t>
                      </m:r>
                    </m:oMath>
                  </m:oMathPara>
                </a14:m>
                <a:endParaRPr lang="fr-FR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𝑩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𝟏𝟎𝟑𝟒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fr-FR" b="1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𝐧𝐓</m:t>
                      </m:r>
                    </m:oMath>
                  </m:oMathPara>
                </a14:m>
                <a:endParaRPr lang="fr-FR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70" y="5709950"/>
                <a:ext cx="2505272" cy="65255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8A7D86-7ADA-4B43-9FBD-2C1DAA285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325B7C-2CD2-48D2-92C4-A77C7C8F40B7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01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/>
          <p:cNvGrpSpPr>
            <a:grpSpLocks noChangeAspect="1"/>
          </p:cNvGrpSpPr>
          <p:nvPr/>
        </p:nvGrpSpPr>
        <p:grpSpPr>
          <a:xfrm>
            <a:off x="2382206" y="1225836"/>
            <a:ext cx="7193594" cy="5346122"/>
            <a:chOff x="205392" y="1290774"/>
            <a:chExt cx="5985331" cy="4448167"/>
          </a:xfrm>
        </p:grpSpPr>
        <p:pic>
          <p:nvPicPr>
            <p:cNvPr id="15" name="Imag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" t="1604" r="1776" b="2231"/>
            <a:stretch/>
          </p:blipFill>
          <p:spPr>
            <a:xfrm>
              <a:off x="205392" y="1290774"/>
              <a:ext cx="5985331" cy="4448167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3267075" y="1559117"/>
              <a:ext cx="890588" cy="75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1404935" y="1407739"/>
              <a:ext cx="0" cy="2412000"/>
            </a:xfrm>
            <a:prstGeom prst="straightConnector1">
              <a:avLst/>
            </a:prstGeom>
            <a:ln w="38100">
              <a:solidFill>
                <a:srgbClr val="80808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1371597" y="2921650"/>
              <a:ext cx="1281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8080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 </a:t>
              </a:r>
              <a:r>
                <a:rPr lang="fr-FR" b="1" dirty="0" err="1">
                  <a:solidFill>
                    <a:srgbClr val="8080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pT</a:t>
              </a:r>
              <a:endParaRPr lang="fr-FR"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Fluctuations temporelles du champ magnétique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Laura Ferraris-Bouchez | Épreuve de mise en perspective didactique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06/2021</a:t>
            </a:r>
            <a:endParaRPr lang="fr-FR" dirty="0"/>
          </a:p>
        </p:txBody>
      </p:sp>
      <p:grpSp>
        <p:nvGrpSpPr>
          <p:cNvPr id="28" name="Groupe 27"/>
          <p:cNvGrpSpPr/>
          <p:nvPr/>
        </p:nvGrpSpPr>
        <p:grpSpPr>
          <a:xfrm>
            <a:off x="4263910" y="1596833"/>
            <a:ext cx="2119312" cy="991713"/>
            <a:chOff x="1404937" y="1457724"/>
            <a:chExt cx="2119312" cy="991713"/>
          </a:xfrm>
        </p:grpSpPr>
        <p:sp>
          <p:nvSpPr>
            <p:cNvPr id="7" name="Rectangle 6"/>
            <p:cNvSpPr/>
            <p:nvPr/>
          </p:nvSpPr>
          <p:spPr>
            <a:xfrm>
              <a:off x="1404937" y="1614487"/>
              <a:ext cx="108000" cy="1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04937" y="2210590"/>
              <a:ext cx="108000" cy="108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04937" y="1907203"/>
              <a:ext cx="108000" cy="108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1519236" y="1457724"/>
                  <a:ext cx="20050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=+10 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kV</m:t>
                        </m:r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9236" y="1457724"/>
                  <a:ext cx="2005013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519236" y="1751492"/>
                  <a:ext cx="20050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      0 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kV</m:t>
                        </m:r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9236" y="1751492"/>
                  <a:ext cx="200501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519235" y="2049327"/>
                  <a:ext cx="20050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=−10 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kV</m:t>
                        </m:r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9235" y="2049327"/>
                  <a:ext cx="2005013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A89C03-9353-46B1-97B0-94DD93E81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325B7C-2CD2-48D2-92C4-A77C7C8F40B7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294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BE75524-4571-4C02-BC5C-169EDB0B7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39" y="2564641"/>
            <a:ext cx="5455920" cy="306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21182" y="1476105"/>
            <a:ext cx="11749634" cy="954107"/>
          </a:xfrm>
          <a:prstGeom prst="rect">
            <a:avLst/>
          </a:prstGeom>
          <a:effectLst/>
        </p:spPr>
        <p:txBody>
          <a:bodyPr wrap="square" lIns="91440" tIns="45720" rIns="91440" bIns="45720">
            <a:spAutoFit/>
          </a:bodyPr>
          <a:lstStyle/>
          <a:p>
            <a:pPr algn="ctr" defTabSz="4298410">
              <a:lnSpc>
                <a:spcPct val="120000"/>
              </a:lnSpc>
            </a:pPr>
            <a:r>
              <a:rPr lang="fr-FR" sz="5000" b="1" dirty="0">
                <a:ln w="0">
                  <a:noFill/>
                </a:ln>
                <a:gradFill>
                  <a:gsLst>
                    <a:gs pos="85000">
                      <a:srgbClr val="843D02"/>
                    </a:gs>
                    <a:gs pos="43000">
                      <a:srgbClr val="CC5526"/>
                    </a:gs>
                    <a:gs pos="0">
                      <a:srgbClr val="F99B4D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Parcours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D43CCB-6FDA-445F-985A-F6EE0841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Laura Ferraris-Bouchez | Épreuve de mise en perspective didactique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2531FF-EB9F-42D0-B87B-C259E359F5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06/2021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990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4DCDF6F-8070-4F2A-95F4-0498038C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Parcours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80909CCD-F161-4E0B-988F-DA3D9A00A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79E228D-6195-485A-AEC4-0777F630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Laura Ferraris-Bouchez | Épreuve de mise en perspective didactique</a:t>
            </a:r>
            <a:endParaRPr lang="fr-FR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AFB90CC-7F37-4FC3-A3B0-6E51ADC2B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325B7C-2CD2-48D2-92C4-A77C7C8F40B7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F44E5A-87F4-4E64-BC0E-552D441942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06/2021</a:t>
            </a:r>
            <a:endParaRPr lang="fr-FR" dirty="0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3E1AE915-ABE3-4BE8-B532-2FDA1FDC1A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D9327D11-1CF2-4A0D-998A-3C6433B43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00084"/>
              </p:ext>
            </p:extLst>
          </p:nvPr>
        </p:nvGraphicFramePr>
        <p:xfrm>
          <a:off x="285750" y="1443789"/>
          <a:ext cx="11615963" cy="5040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81137">
                  <a:extLst>
                    <a:ext uri="{9D8B030D-6E8A-4147-A177-3AD203B41FA5}">
                      <a16:colId xmlns:a16="http://schemas.microsoft.com/office/drawing/2014/main" val="477515177"/>
                    </a:ext>
                  </a:extLst>
                </a:gridCol>
                <a:gridCol w="6208709">
                  <a:extLst>
                    <a:ext uri="{9D8B030D-6E8A-4147-A177-3AD203B41FA5}">
                      <a16:colId xmlns:a16="http://schemas.microsoft.com/office/drawing/2014/main" val="3357022755"/>
                    </a:ext>
                  </a:extLst>
                </a:gridCol>
                <a:gridCol w="3826117">
                  <a:extLst>
                    <a:ext uri="{9D8B030D-6E8A-4147-A177-3AD203B41FA5}">
                      <a16:colId xmlns:a16="http://schemas.microsoft.com/office/drawing/2014/main" val="3801945034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2010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b="1" dirty="0"/>
                        <a:t>Baccalauréat</a:t>
                      </a:r>
                      <a:r>
                        <a:rPr lang="fr-FR" b="0" dirty="0"/>
                        <a:t> S SVT, spécialité mathématiques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/>
                        <a:t>Lycée Pierre-Termier, Grenoble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78947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2010 – 2012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b="0" dirty="0"/>
                        <a:t>Première Année Communes aux Études de Santé (PACES)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/>
                        <a:t>Université Joseph Fourier, Grenoble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42407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2012 – 2015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b="1" dirty="0"/>
                        <a:t>Licence</a:t>
                      </a:r>
                      <a:r>
                        <a:rPr lang="fr-FR" b="0" dirty="0"/>
                        <a:t> (L1, L2, L3) de Physique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/>
                        <a:t>Université Joseph Fourier, Grenoble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42496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2015 – 2016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b="0" dirty="0"/>
                        <a:t>Master (M1) Physique fondamentale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/>
                        <a:t>Université Grenoble Alpes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43795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2016 – 2017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b="1" dirty="0"/>
                        <a:t>Master</a:t>
                      </a:r>
                      <a:r>
                        <a:rPr lang="fr-FR" b="0" dirty="0"/>
                        <a:t> (M2) Physique subatomique et cosmologie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/>
                        <a:t>Université Grenoble Alpes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432710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2017 – 2020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b="1" dirty="0"/>
                        <a:t>Doctorat</a:t>
                      </a:r>
                      <a:r>
                        <a:rPr lang="fr-FR" b="0" dirty="0"/>
                        <a:t>, direction de Guillaume </a:t>
                      </a:r>
                      <a:r>
                        <a:rPr lang="fr-FR" b="0" dirty="0" err="1"/>
                        <a:t>Pignol</a:t>
                      </a:r>
                      <a:endParaRPr lang="fr-FR" b="0" dirty="0"/>
                    </a:p>
                    <a:p>
                      <a:pPr algn="l"/>
                      <a:endParaRPr lang="fr-FR" b="0" dirty="0"/>
                    </a:p>
                    <a:p>
                      <a:pPr algn="l"/>
                      <a:r>
                        <a:rPr lang="fr-FR" b="0" dirty="0"/>
                        <a:t>Mesure du moment dipolaire électrique du neutron : correction de l’effet systématique du champ fantôme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/>
                        <a:t>Université Grenoble Alpes,</a:t>
                      </a:r>
                    </a:p>
                    <a:p>
                      <a:pPr algn="r"/>
                      <a:endParaRPr lang="fr-FR" b="0" dirty="0"/>
                    </a:p>
                    <a:p>
                      <a:pPr algn="r"/>
                      <a:r>
                        <a:rPr lang="fr-FR" b="0" dirty="0"/>
                        <a:t>Laboratoire de Physique </a:t>
                      </a:r>
                      <a:br>
                        <a:rPr lang="fr-FR" b="0" dirty="0"/>
                      </a:br>
                      <a:r>
                        <a:rPr lang="fr-FR" b="0" dirty="0"/>
                        <a:t>Subatomique et Cosmologie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40107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2020 – 2021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b="0" dirty="0"/>
                        <a:t>Master (M2) Physique fondamentale et applications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/>
                        <a:t>Université de Rennes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630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62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BE75524-4571-4C02-BC5C-169EDB0B7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09662" y="2564641"/>
            <a:ext cx="3572674" cy="306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21182" y="1476105"/>
            <a:ext cx="11749634" cy="954107"/>
          </a:xfrm>
          <a:prstGeom prst="rect">
            <a:avLst/>
          </a:prstGeom>
          <a:effectLst/>
        </p:spPr>
        <p:txBody>
          <a:bodyPr wrap="square" lIns="91440" tIns="45720" rIns="91440" bIns="45720">
            <a:spAutoFit/>
          </a:bodyPr>
          <a:lstStyle/>
          <a:p>
            <a:pPr algn="ctr" defTabSz="4298410">
              <a:lnSpc>
                <a:spcPct val="120000"/>
              </a:lnSpc>
            </a:pPr>
            <a:r>
              <a:rPr lang="fr-FR" sz="5000" b="1">
                <a:ln w="0">
                  <a:noFill/>
                </a:ln>
                <a:gradFill>
                  <a:gsLst>
                    <a:gs pos="85000">
                      <a:srgbClr val="843D02"/>
                    </a:gs>
                    <a:gs pos="43000">
                      <a:srgbClr val="CC5526"/>
                    </a:gs>
                    <a:gs pos="0">
                      <a:srgbClr val="F99B4D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Travaux de recherche</a:t>
            </a:r>
            <a:endParaRPr lang="fr-FR" sz="5000" b="1" dirty="0">
              <a:ln w="0">
                <a:noFill/>
              </a:ln>
              <a:gradFill>
                <a:gsLst>
                  <a:gs pos="85000">
                    <a:srgbClr val="843D02"/>
                  </a:gs>
                  <a:gs pos="43000">
                    <a:srgbClr val="CC5526"/>
                  </a:gs>
                  <a:gs pos="0">
                    <a:srgbClr val="F99B4D"/>
                  </a:gs>
                </a:gsLst>
                <a:lin ang="5400000" scaled="0"/>
              </a:gra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D43CCB-6FDA-445F-985A-F6EE0841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Laura Ferraris-Bouchez | Épreuve de mise en perspective didactique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2531FF-EB9F-42D0-B87B-C259E359F5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06/2021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372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e 73"/>
          <p:cNvGrpSpPr>
            <a:grpSpLocks noChangeAspect="1"/>
          </p:cNvGrpSpPr>
          <p:nvPr/>
        </p:nvGrpSpPr>
        <p:grpSpPr>
          <a:xfrm>
            <a:off x="141203" y="1374157"/>
            <a:ext cx="5294278" cy="2667843"/>
            <a:chOff x="2533797" y="2125056"/>
            <a:chExt cx="7628280" cy="3843971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b="27584"/>
            <a:stretch/>
          </p:blipFill>
          <p:spPr>
            <a:xfrm>
              <a:off x="7155178" y="2244642"/>
              <a:ext cx="2894941" cy="2009688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5192" y="2910417"/>
              <a:ext cx="1892516" cy="1340872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179" y="2244643"/>
              <a:ext cx="1428069" cy="1519668"/>
            </a:xfrm>
            <a:prstGeom prst="rect">
              <a:avLst/>
            </a:prstGeom>
          </p:spPr>
        </p:pic>
        <p:sp>
          <p:nvSpPr>
            <p:cNvPr id="12" name="Forme libre 11"/>
            <p:cNvSpPr/>
            <p:nvPr/>
          </p:nvSpPr>
          <p:spPr>
            <a:xfrm>
              <a:off x="3006854" y="5486360"/>
              <a:ext cx="844857" cy="130801"/>
            </a:xfrm>
            <a:custGeom>
              <a:avLst/>
              <a:gdLst>
                <a:gd name="connsiteX0" fmla="*/ 0 w 1220358"/>
                <a:gd name="connsiteY0" fmla="*/ 0 h 141796"/>
                <a:gd name="connsiteX1" fmla="*/ 1220358 w 1220358"/>
                <a:gd name="connsiteY1" fmla="*/ 0 h 141796"/>
                <a:gd name="connsiteX2" fmla="*/ 1219016 w 1220358"/>
                <a:gd name="connsiteY2" fmla="*/ 3705 h 141796"/>
                <a:gd name="connsiteX3" fmla="*/ 610179 w 1220358"/>
                <a:gd name="connsiteY3" fmla="*/ 141796 h 141796"/>
                <a:gd name="connsiteX4" fmla="*/ 1342 w 1220358"/>
                <a:gd name="connsiteY4" fmla="*/ 3705 h 14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358" h="141796">
                  <a:moveTo>
                    <a:pt x="0" y="0"/>
                  </a:moveTo>
                  <a:lnTo>
                    <a:pt x="1220358" y="0"/>
                  </a:lnTo>
                  <a:lnTo>
                    <a:pt x="1219016" y="3705"/>
                  </a:lnTo>
                  <a:cubicBezTo>
                    <a:pt x="1161067" y="82514"/>
                    <a:pt x="910501" y="141796"/>
                    <a:pt x="610179" y="141796"/>
                  </a:cubicBezTo>
                  <a:cubicBezTo>
                    <a:pt x="309857" y="141796"/>
                    <a:pt x="59291" y="82514"/>
                    <a:pt x="1342" y="3705"/>
                  </a:cubicBezTo>
                  <a:close/>
                </a:path>
              </a:pathLst>
            </a:custGeom>
            <a:solidFill>
              <a:srgbClr val="FF0000"/>
            </a:solidFill>
            <a:ln w="28575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4384124" y="5486360"/>
              <a:ext cx="844857" cy="130801"/>
            </a:xfrm>
            <a:custGeom>
              <a:avLst/>
              <a:gdLst>
                <a:gd name="connsiteX0" fmla="*/ 0 w 1220358"/>
                <a:gd name="connsiteY0" fmla="*/ 0 h 141796"/>
                <a:gd name="connsiteX1" fmla="*/ 1220358 w 1220358"/>
                <a:gd name="connsiteY1" fmla="*/ 0 h 141796"/>
                <a:gd name="connsiteX2" fmla="*/ 1219016 w 1220358"/>
                <a:gd name="connsiteY2" fmla="*/ 3705 h 141796"/>
                <a:gd name="connsiteX3" fmla="*/ 610179 w 1220358"/>
                <a:gd name="connsiteY3" fmla="*/ 141796 h 141796"/>
                <a:gd name="connsiteX4" fmla="*/ 1342 w 1220358"/>
                <a:gd name="connsiteY4" fmla="*/ 3705 h 14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358" h="141796">
                  <a:moveTo>
                    <a:pt x="0" y="0"/>
                  </a:moveTo>
                  <a:lnTo>
                    <a:pt x="1220358" y="0"/>
                  </a:lnTo>
                  <a:lnTo>
                    <a:pt x="1219016" y="3705"/>
                  </a:lnTo>
                  <a:cubicBezTo>
                    <a:pt x="1161067" y="82514"/>
                    <a:pt x="910501" y="141796"/>
                    <a:pt x="610179" y="141796"/>
                  </a:cubicBezTo>
                  <a:cubicBezTo>
                    <a:pt x="309857" y="141796"/>
                    <a:pt x="59291" y="82514"/>
                    <a:pt x="1342" y="3705"/>
                  </a:cubicBezTo>
                  <a:close/>
                </a:path>
              </a:pathLst>
            </a:custGeom>
            <a:solidFill>
              <a:srgbClr val="3333FF"/>
            </a:solidFill>
            <a:ln w="28575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3618" y="4580108"/>
              <a:ext cx="37384" cy="137851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51711" y="5928884"/>
              <a:ext cx="535463" cy="392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43803" y="4611379"/>
              <a:ext cx="1362749" cy="392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7" name="Connecteur droit 16"/>
            <p:cNvCxnSpPr>
              <a:stCxn id="12" idx="0"/>
              <a:endCxn id="16" idx="1"/>
            </p:cNvCxnSpPr>
            <p:nvPr/>
          </p:nvCxnSpPr>
          <p:spPr>
            <a:xfrm flipV="1">
              <a:off x="3006854" y="4630999"/>
              <a:ext cx="436949" cy="8553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stCxn id="12" idx="2"/>
              <a:endCxn id="16" idx="1"/>
            </p:cNvCxnSpPr>
            <p:nvPr/>
          </p:nvCxnSpPr>
          <p:spPr>
            <a:xfrm flipH="1" flipV="1">
              <a:off x="3443803" y="4630999"/>
              <a:ext cx="406979" cy="8587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>
              <a:stCxn id="13" idx="0"/>
              <a:endCxn id="16" idx="3"/>
            </p:cNvCxnSpPr>
            <p:nvPr/>
          </p:nvCxnSpPr>
          <p:spPr>
            <a:xfrm flipV="1">
              <a:off x="4384124" y="4630999"/>
              <a:ext cx="422428" cy="8553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>
              <a:stCxn id="13" idx="1"/>
              <a:endCxn id="16" idx="3"/>
            </p:cNvCxnSpPr>
            <p:nvPr/>
          </p:nvCxnSpPr>
          <p:spPr>
            <a:xfrm flipH="1" flipV="1">
              <a:off x="4806552" y="4630999"/>
              <a:ext cx="422428" cy="8553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4094545" y="4695991"/>
              <a:ext cx="1554776" cy="7950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b="1" dirty="0">
                  <a:ln w="9525">
                    <a:solidFill>
                      <a:srgbClr val="000099"/>
                    </a:solidFill>
                  </a:ln>
                  <a:solidFill>
                    <a:srgbClr val="3333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ANTI-MATIERE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533797" y="4876982"/>
              <a:ext cx="1631787" cy="463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ln w="28575">
                    <a:solidFill>
                      <a:srgbClr val="000099"/>
                    </a:solidFill>
                  </a:ln>
                  <a:solidFill>
                    <a:srgbClr val="3333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ctr"/>
              <a:r>
                <a:rPr lang="fr-FR" sz="1500" dirty="0">
                  <a:ln w="9525">
                    <a:solidFill>
                      <a:srgbClr val="800000"/>
                    </a:solidFill>
                  </a:ln>
                  <a:solidFill>
                    <a:srgbClr val="FF0000"/>
                  </a:solidFill>
                </a:rPr>
                <a:t>MATIERE</a:t>
              </a:r>
            </a:p>
          </p:txBody>
        </p:sp>
        <p:sp>
          <p:nvSpPr>
            <p:cNvPr id="23" name="Forme libre 22"/>
            <p:cNvSpPr/>
            <p:nvPr/>
          </p:nvSpPr>
          <p:spPr>
            <a:xfrm>
              <a:off x="7506710" y="5730323"/>
              <a:ext cx="844857" cy="130801"/>
            </a:xfrm>
            <a:custGeom>
              <a:avLst/>
              <a:gdLst>
                <a:gd name="connsiteX0" fmla="*/ 0 w 1220358"/>
                <a:gd name="connsiteY0" fmla="*/ 0 h 141796"/>
                <a:gd name="connsiteX1" fmla="*/ 1220358 w 1220358"/>
                <a:gd name="connsiteY1" fmla="*/ 0 h 141796"/>
                <a:gd name="connsiteX2" fmla="*/ 1219016 w 1220358"/>
                <a:gd name="connsiteY2" fmla="*/ 3705 h 141796"/>
                <a:gd name="connsiteX3" fmla="*/ 610179 w 1220358"/>
                <a:gd name="connsiteY3" fmla="*/ 141796 h 141796"/>
                <a:gd name="connsiteX4" fmla="*/ 1342 w 1220358"/>
                <a:gd name="connsiteY4" fmla="*/ 3705 h 14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358" h="141796">
                  <a:moveTo>
                    <a:pt x="0" y="0"/>
                  </a:moveTo>
                  <a:lnTo>
                    <a:pt x="1220358" y="0"/>
                  </a:lnTo>
                  <a:lnTo>
                    <a:pt x="1219016" y="3705"/>
                  </a:lnTo>
                  <a:cubicBezTo>
                    <a:pt x="1161067" y="82514"/>
                    <a:pt x="910501" y="141796"/>
                    <a:pt x="610179" y="141796"/>
                  </a:cubicBezTo>
                  <a:cubicBezTo>
                    <a:pt x="309857" y="141796"/>
                    <a:pt x="59291" y="82514"/>
                    <a:pt x="1342" y="3705"/>
                  </a:cubicBezTo>
                  <a:close/>
                </a:path>
              </a:pathLst>
            </a:custGeom>
            <a:solidFill>
              <a:srgbClr val="FF0000"/>
            </a:solidFill>
            <a:ln w="28575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8806213" y="5280135"/>
              <a:ext cx="844857" cy="130801"/>
            </a:xfrm>
            <a:custGeom>
              <a:avLst/>
              <a:gdLst>
                <a:gd name="connsiteX0" fmla="*/ 0 w 1220358"/>
                <a:gd name="connsiteY0" fmla="*/ 0 h 141796"/>
                <a:gd name="connsiteX1" fmla="*/ 1220358 w 1220358"/>
                <a:gd name="connsiteY1" fmla="*/ 0 h 141796"/>
                <a:gd name="connsiteX2" fmla="*/ 1219016 w 1220358"/>
                <a:gd name="connsiteY2" fmla="*/ 3705 h 141796"/>
                <a:gd name="connsiteX3" fmla="*/ 610179 w 1220358"/>
                <a:gd name="connsiteY3" fmla="*/ 141796 h 141796"/>
                <a:gd name="connsiteX4" fmla="*/ 1342 w 1220358"/>
                <a:gd name="connsiteY4" fmla="*/ 3705 h 14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358" h="141796">
                  <a:moveTo>
                    <a:pt x="0" y="0"/>
                  </a:moveTo>
                  <a:lnTo>
                    <a:pt x="1220358" y="0"/>
                  </a:lnTo>
                  <a:lnTo>
                    <a:pt x="1219016" y="3705"/>
                  </a:lnTo>
                  <a:cubicBezTo>
                    <a:pt x="1161067" y="82514"/>
                    <a:pt x="910501" y="141796"/>
                    <a:pt x="610179" y="141796"/>
                  </a:cubicBezTo>
                  <a:cubicBezTo>
                    <a:pt x="309857" y="141796"/>
                    <a:pt x="59291" y="82514"/>
                    <a:pt x="1342" y="3705"/>
                  </a:cubicBezTo>
                  <a:close/>
                </a:path>
              </a:pathLst>
            </a:custGeom>
            <a:solidFill>
              <a:srgbClr val="3333FF"/>
            </a:solidFill>
            <a:ln w="28575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550289" y="4581010"/>
              <a:ext cx="37384" cy="137851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98382" y="5929787"/>
              <a:ext cx="535463" cy="392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Rectangle 26"/>
            <p:cNvSpPr/>
            <p:nvPr/>
          </p:nvSpPr>
          <p:spPr>
            <a:xfrm rot="20445421">
              <a:off x="7890474" y="4612281"/>
              <a:ext cx="1362749" cy="392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8" name="Connecteur droit 27"/>
            <p:cNvCxnSpPr>
              <a:stCxn id="23" idx="0"/>
              <a:endCxn id="27" idx="1"/>
            </p:cNvCxnSpPr>
            <p:nvPr/>
          </p:nvCxnSpPr>
          <p:spPr>
            <a:xfrm flipV="1">
              <a:off x="7506710" y="4867615"/>
              <a:ext cx="421832" cy="8627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>
              <a:stCxn id="23" idx="2"/>
              <a:endCxn id="27" idx="1"/>
            </p:cNvCxnSpPr>
            <p:nvPr/>
          </p:nvCxnSpPr>
          <p:spPr>
            <a:xfrm flipH="1" flipV="1">
              <a:off x="7928543" y="4867615"/>
              <a:ext cx="422095" cy="8661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stCxn id="24" idx="0"/>
              <a:endCxn id="27" idx="3"/>
            </p:cNvCxnSpPr>
            <p:nvPr/>
          </p:nvCxnSpPr>
          <p:spPr>
            <a:xfrm flipV="1">
              <a:off x="8806213" y="4396188"/>
              <a:ext cx="408941" cy="8839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>
              <a:stCxn id="24" idx="1"/>
              <a:endCxn id="27" idx="3"/>
            </p:cNvCxnSpPr>
            <p:nvPr/>
          </p:nvCxnSpPr>
          <p:spPr>
            <a:xfrm flipH="1" flipV="1">
              <a:off x="9215154" y="4396188"/>
              <a:ext cx="435916" cy="8839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8520466" y="4481210"/>
              <a:ext cx="1593859" cy="7982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b="1" dirty="0">
                  <a:ln w="9525">
                    <a:solidFill>
                      <a:srgbClr val="000099"/>
                    </a:solidFill>
                  </a:ln>
                  <a:solidFill>
                    <a:srgbClr val="3333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ANTI-MATIERE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7104079" y="5151326"/>
              <a:ext cx="1576298" cy="463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ln w="28575">
                    <a:solidFill>
                      <a:srgbClr val="000099"/>
                    </a:solidFill>
                  </a:ln>
                  <a:solidFill>
                    <a:srgbClr val="3333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ctr"/>
              <a:r>
                <a:rPr lang="fr-FR" sz="1500" dirty="0">
                  <a:ln w="9525">
                    <a:solidFill>
                      <a:srgbClr val="800000"/>
                    </a:solidFill>
                  </a:ln>
                  <a:solidFill>
                    <a:srgbClr val="FF0000"/>
                  </a:solidFill>
                </a:rPr>
                <a:t>MATIERE</a:t>
              </a:r>
            </a:p>
          </p:txBody>
        </p: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3262" y="3462637"/>
              <a:ext cx="1246144" cy="1308013"/>
            </a:xfrm>
            <a:prstGeom prst="rect">
              <a:avLst/>
            </a:prstGeom>
          </p:spPr>
        </p:pic>
        <p:sp>
          <p:nvSpPr>
            <p:cNvPr id="35" name="ZoneTexte 34"/>
            <p:cNvSpPr txBox="1"/>
            <p:nvPr/>
          </p:nvSpPr>
          <p:spPr>
            <a:xfrm>
              <a:off x="7168414" y="2969386"/>
              <a:ext cx="2993663" cy="574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ln w="19050">
                    <a:solidFill>
                      <a:srgbClr val="994100"/>
                    </a:solidFill>
                  </a:ln>
                  <a:solidFill>
                    <a:srgbClr val="F99B4D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r>
                <a:rPr lang="fr-FR" dirty="0"/>
                <a:t>AUJOURD’HUI</a:t>
              </a:r>
            </a:p>
          </p:txBody>
        </p:sp>
        <p:sp>
          <p:nvSpPr>
            <p:cNvPr id="36" name="Flèche droite 35"/>
            <p:cNvSpPr/>
            <p:nvPr/>
          </p:nvSpPr>
          <p:spPr>
            <a:xfrm>
              <a:off x="5907836" y="4816896"/>
              <a:ext cx="928266" cy="571054"/>
            </a:xfrm>
            <a:prstGeom prst="rightArrow">
              <a:avLst/>
            </a:prstGeom>
            <a:solidFill>
              <a:srgbClr val="F99B4D"/>
            </a:solidFill>
            <a:ln w="19050">
              <a:solidFill>
                <a:srgbClr val="994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5817118" y="2395838"/>
              <a:ext cx="809873" cy="1899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0" b="1" dirty="0">
                  <a:ln w="19050">
                    <a:solidFill>
                      <a:srgbClr val="994100"/>
                    </a:solidFill>
                  </a:ln>
                  <a:solidFill>
                    <a:srgbClr val="F99B4D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?</a:t>
              </a:r>
            </a:p>
          </p:txBody>
        </p:sp>
        <p:sp>
          <p:nvSpPr>
            <p:cNvPr id="38" name="Forme libre 37"/>
            <p:cNvSpPr/>
            <p:nvPr/>
          </p:nvSpPr>
          <p:spPr>
            <a:xfrm>
              <a:off x="3299043" y="2265667"/>
              <a:ext cx="1924645" cy="2132085"/>
            </a:xfrm>
            <a:custGeom>
              <a:avLst/>
              <a:gdLst>
                <a:gd name="connsiteX0" fmla="*/ 3241097 w 5760000"/>
                <a:gd name="connsiteY0" fmla="*/ 1764610 h 6120000"/>
                <a:gd name="connsiteX1" fmla="*/ 2806864 w 5760000"/>
                <a:gd name="connsiteY1" fmla="*/ 2441277 h 6120000"/>
                <a:gd name="connsiteX2" fmla="*/ 2521264 w 5760000"/>
                <a:gd name="connsiteY2" fmla="*/ 2032360 h 6120000"/>
                <a:gd name="connsiteX3" fmla="*/ 2399931 w 5760000"/>
                <a:gd name="connsiteY3" fmla="*/ 2501943 h 6120000"/>
                <a:gd name="connsiteX4" fmla="*/ 1590031 w 5760000"/>
                <a:gd name="connsiteY4" fmla="*/ 2032360 h 6120000"/>
                <a:gd name="connsiteX5" fmla="*/ 2086681 w 5760000"/>
                <a:gd name="connsiteY5" fmla="*/ 2653260 h 6120000"/>
                <a:gd name="connsiteX6" fmla="*/ 1546864 w 5760000"/>
                <a:gd name="connsiteY6" fmla="*/ 2769693 h 6120000"/>
                <a:gd name="connsiteX7" fmla="*/ 1981097 w 5760000"/>
                <a:gd name="connsiteY7" fmla="*/ 3138360 h 6120000"/>
                <a:gd name="connsiteX8" fmla="*/ 1562614 w 5760000"/>
                <a:gd name="connsiteY8" fmla="*/ 3466427 h 6120000"/>
                <a:gd name="connsiteX9" fmla="*/ 2208014 w 5760000"/>
                <a:gd name="connsiteY9" fmla="*/ 3390593 h 6120000"/>
                <a:gd name="connsiteX10" fmla="*/ 2102431 w 5760000"/>
                <a:gd name="connsiteY10" fmla="*/ 3819927 h 6120000"/>
                <a:gd name="connsiteX11" fmla="*/ 2446947 w 5760000"/>
                <a:gd name="connsiteY11" fmla="*/ 3587760 h 6120000"/>
                <a:gd name="connsiteX12" fmla="*/ 2536781 w 5760000"/>
                <a:gd name="connsiteY12" fmla="*/ 4284610 h 6120000"/>
                <a:gd name="connsiteX13" fmla="*/ 2775597 w 5760000"/>
                <a:gd name="connsiteY13" fmla="*/ 3507027 h 6120000"/>
                <a:gd name="connsiteX14" fmla="*/ 3092347 w 5760000"/>
                <a:gd name="connsiteY14" fmla="*/ 4067260 h 6120000"/>
                <a:gd name="connsiteX15" fmla="*/ 3182531 w 5760000"/>
                <a:gd name="connsiteY15" fmla="*/ 3451260 h 6120000"/>
                <a:gd name="connsiteX16" fmla="*/ 3663781 w 5760000"/>
                <a:gd name="connsiteY16" fmla="*/ 3875693 h 6120000"/>
                <a:gd name="connsiteX17" fmla="*/ 3511181 w 5760000"/>
                <a:gd name="connsiteY17" fmla="*/ 3274510 h 6120000"/>
                <a:gd name="connsiteX18" fmla="*/ 4066864 w 5760000"/>
                <a:gd name="connsiteY18" fmla="*/ 3315110 h 6120000"/>
                <a:gd name="connsiteX19" fmla="*/ 3601014 w 5760000"/>
                <a:gd name="connsiteY19" fmla="*/ 2986693 h 6120000"/>
                <a:gd name="connsiteX20" fmla="*/ 4008180 w 5760000"/>
                <a:gd name="connsiteY20" fmla="*/ 2713927 h 6120000"/>
                <a:gd name="connsiteX21" fmla="*/ 3495431 w 5760000"/>
                <a:gd name="connsiteY21" fmla="*/ 2618027 h 6120000"/>
                <a:gd name="connsiteX22" fmla="*/ 3691197 w 5760000"/>
                <a:gd name="connsiteY22" fmla="*/ 2284593 h 6120000"/>
                <a:gd name="connsiteX23" fmla="*/ 3198281 w 5760000"/>
                <a:gd name="connsiteY23" fmla="*/ 2385860 h 6120000"/>
                <a:gd name="connsiteX24" fmla="*/ 3241097 w 5760000"/>
                <a:gd name="connsiteY24" fmla="*/ 1764610 h 6120000"/>
                <a:gd name="connsiteX25" fmla="*/ 3872534 w 5760000"/>
                <a:gd name="connsiteY25" fmla="*/ 0 h 6120000"/>
                <a:gd name="connsiteX26" fmla="*/ 3774667 w 5760000"/>
                <a:gd name="connsiteY26" fmla="*/ 1508750 h 6120000"/>
                <a:gd name="connsiteX27" fmla="*/ 4901334 w 5760000"/>
                <a:gd name="connsiteY27" fmla="*/ 1262817 h 6120000"/>
                <a:gd name="connsiteX28" fmla="*/ 4453866 w 5760000"/>
                <a:gd name="connsiteY28" fmla="*/ 2072583 h 6120000"/>
                <a:gd name="connsiteX29" fmla="*/ 5625866 w 5760000"/>
                <a:gd name="connsiteY29" fmla="*/ 2305483 h 6120000"/>
                <a:gd name="connsiteX30" fmla="*/ 4695200 w 5760000"/>
                <a:gd name="connsiteY30" fmla="*/ 2967917 h 6120000"/>
                <a:gd name="connsiteX31" fmla="*/ 5760000 w 5760000"/>
                <a:gd name="connsiteY31" fmla="*/ 3765500 h 6120000"/>
                <a:gd name="connsiteX32" fmla="*/ 4489866 w 5760000"/>
                <a:gd name="connsiteY32" fmla="*/ 3666900 h 6120000"/>
                <a:gd name="connsiteX33" fmla="*/ 4838666 w 5760000"/>
                <a:gd name="connsiteY33" fmla="*/ 5126916 h 6120000"/>
                <a:gd name="connsiteX34" fmla="*/ 3738667 w 5760000"/>
                <a:gd name="connsiteY34" fmla="*/ 4096150 h 6120000"/>
                <a:gd name="connsiteX35" fmla="*/ 3532533 w 5760000"/>
                <a:gd name="connsiteY35" fmla="*/ 5592150 h 6120000"/>
                <a:gd name="connsiteX36" fmla="*/ 2808533 w 5760000"/>
                <a:gd name="connsiteY36" fmla="*/ 4231584 h 6120000"/>
                <a:gd name="connsiteX37" fmla="*/ 2262667 w 5760000"/>
                <a:gd name="connsiteY37" fmla="*/ 6120000 h 6120000"/>
                <a:gd name="connsiteX38" fmla="*/ 2057333 w 5760000"/>
                <a:gd name="connsiteY38" fmla="*/ 4427650 h 6120000"/>
                <a:gd name="connsiteX39" fmla="*/ 1269867 w 5760000"/>
                <a:gd name="connsiteY39" fmla="*/ 4991484 h 6120000"/>
                <a:gd name="connsiteX40" fmla="*/ 1511200 w 5760000"/>
                <a:gd name="connsiteY40" fmla="*/ 3948817 h 6120000"/>
                <a:gd name="connsiteX41" fmla="*/ 36000 w 5760000"/>
                <a:gd name="connsiteY41" fmla="*/ 4132983 h 6120000"/>
                <a:gd name="connsiteX42" fmla="*/ 992533 w 5760000"/>
                <a:gd name="connsiteY42" fmla="*/ 3336250 h 6120000"/>
                <a:gd name="connsiteX43" fmla="*/ 0 w 5760000"/>
                <a:gd name="connsiteY43" fmla="*/ 2440917 h 6120000"/>
                <a:gd name="connsiteX44" fmla="*/ 1233867 w 5760000"/>
                <a:gd name="connsiteY44" fmla="*/ 2158150 h 6120000"/>
                <a:gd name="connsiteX45" fmla="*/ 98667 w 5760000"/>
                <a:gd name="connsiteY45" fmla="*/ 650250 h 6120000"/>
                <a:gd name="connsiteX46" fmla="*/ 1949867 w 5760000"/>
                <a:gd name="connsiteY46" fmla="*/ 1790667 h 6120000"/>
                <a:gd name="connsiteX47" fmla="*/ 2227200 w 5760000"/>
                <a:gd name="connsiteY47" fmla="*/ 650250 h 6120000"/>
                <a:gd name="connsiteX48" fmla="*/ 2880000 w 5760000"/>
                <a:gd name="connsiteY48" fmla="*/ 1643333 h 61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760000" h="6120000">
                  <a:moveTo>
                    <a:pt x="3241097" y="1764610"/>
                  </a:moveTo>
                  <a:lnTo>
                    <a:pt x="2806864" y="2441277"/>
                  </a:lnTo>
                  <a:lnTo>
                    <a:pt x="2521264" y="2032360"/>
                  </a:lnTo>
                  <a:lnTo>
                    <a:pt x="2399931" y="2501943"/>
                  </a:lnTo>
                  <a:lnTo>
                    <a:pt x="1590031" y="2032360"/>
                  </a:lnTo>
                  <a:lnTo>
                    <a:pt x="2086681" y="2653260"/>
                  </a:lnTo>
                  <a:lnTo>
                    <a:pt x="1546864" y="2769693"/>
                  </a:lnTo>
                  <a:lnTo>
                    <a:pt x="1981097" y="3138360"/>
                  </a:lnTo>
                  <a:lnTo>
                    <a:pt x="1562614" y="3466427"/>
                  </a:lnTo>
                  <a:lnTo>
                    <a:pt x="2208014" y="3390593"/>
                  </a:lnTo>
                  <a:lnTo>
                    <a:pt x="2102431" y="3819927"/>
                  </a:lnTo>
                  <a:lnTo>
                    <a:pt x="2446947" y="3587760"/>
                  </a:lnTo>
                  <a:cubicBezTo>
                    <a:pt x="2476931" y="3820043"/>
                    <a:pt x="2506797" y="4052327"/>
                    <a:pt x="2536781" y="4284610"/>
                  </a:cubicBezTo>
                  <a:lnTo>
                    <a:pt x="2775597" y="3507027"/>
                  </a:lnTo>
                  <a:lnTo>
                    <a:pt x="3092347" y="4067260"/>
                  </a:lnTo>
                  <a:lnTo>
                    <a:pt x="3182531" y="3451260"/>
                  </a:lnTo>
                  <a:lnTo>
                    <a:pt x="3663781" y="3875693"/>
                  </a:lnTo>
                  <a:lnTo>
                    <a:pt x="3511181" y="3274510"/>
                  </a:lnTo>
                  <a:lnTo>
                    <a:pt x="4066864" y="3315110"/>
                  </a:lnTo>
                  <a:lnTo>
                    <a:pt x="3601014" y="2986693"/>
                  </a:lnTo>
                  <a:lnTo>
                    <a:pt x="4008180" y="2713927"/>
                  </a:lnTo>
                  <a:lnTo>
                    <a:pt x="3495431" y="2618027"/>
                  </a:lnTo>
                  <a:lnTo>
                    <a:pt x="3691197" y="2284593"/>
                  </a:lnTo>
                  <a:lnTo>
                    <a:pt x="3198281" y="2385860"/>
                  </a:lnTo>
                  <a:cubicBezTo>
                    <a:pt x="3212514" y="2178777"/>
                    <a:pt x="3226864" y="1971693"/>
                    <a:pt x="3241097" y="1764610"/>
                  </a:cubicBezTo>
                  <a:close/>
                  <a:moveTo>
                    <a:pt x="3872534" y="0"/>
                  </a:moveTo>
                  <a:cubicBezTo>
                    <a:pt x="3840000" y="502917"/>
                    <a:pt x="3807200" y="1005833"/>
                    <a:pt x="3774667" y="1508750"/>
                  </a:cubicBezTo>
                  <a:lnTo>
                    <a:pt x="4901334" y="1262817"/>
                  </a:lnTo>
                  <a:lnTo>
                    <a:pt x="4453866" y="2072583"/>
                  </a:lnTo>
                  <a:lnTo>
                    <a:pt x="5625866" y="2305483"/>
                  </a:lnTo>
                  <a:lnTo>
                    <a:pt x="4695200" y="2967917"/>
                  </a:lnTo>
                  <a:lnTo>
                    <a:pt x="5760000" y="3765500"/>
                  </a:lnTo>
                  <a:lnTo>
                    <a:pt x="4489866" y="3666900"/>
                  </a:lnTo>
                  <a:lnTo>
                    <a:pt x="4838666" y="5126916"/>
                  </a:lnTo>
                  <a:lnTo>
                    <a:pt x="3738667" y="4096150"/>
                  </a:lnTo>
                  <a:lnTo>
                    <a:pt x="3532533" y="5592150"/>
                  </a:lnTo>
                  <a:lnTo>
                    <a:pt x="2808533" y="4231584"/>
                  </a:lnTo>
                  <a:lnTo>
                    <a:pt x="2262667" y="6120000"/>
                  </a:lnTo>
                  <a:cubicBezTo>
                    <a:pt x="2194133" y="5555884"/>
                    <a:pt x="2125867" y="4991766"/>
                    <a:pt x="2057333" y="4427650"/>
                  </a:cubicBezTo>
                  <a:lnTo>
                    <a:pt x="1269867" y="4991484"/>
                  </a:lnTo>
                  <a:lnTo>
                    <a:pt x="1511200" y="3948817"/>
                  </a:lnTo>
                  <a:lnTo>
                    <a:pt x="36000" y="4132983"/>
                  </a:lnTo>
                  <a:lnTo>
                    <a:pt x="992533" y="3336250"/>
                  </a:lnTo>
                  <a:lnTo>
                    <a:pt x="0" y="2440917"/>
                  </a:lnTo>
                  <a:lnTo>
                    <a:pt x="1233867" y="2158150"/>
                  </a:lnTo>
                  <a:lnTo>
                    <a:pt x="98667" y="650250"/>
                  </a:lnTo>
                  <a:lnTo>
                    <a:pt x="1949867" y="1790667"/>
                  </a:lnTo>
                  <a:lnTo>
                    <a:pt x="2227200" y="650250"/>
                  </a:lnTo>
                  <a:lnTo>
                    <a:pt x="2880000" y="1643333"/>
                  </a:lnTo>
                  <a:close/>
                </a:path>
              </a:pathLst>
            </a:custGeom>
            <a:solidFill>
              <a:srgbClr val="F6D7A0"/>
            </a:solidFill>
            <a:ln w="19050">
              <a:solidFill>
                <a:srgbClr val="F99B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3211795" y="3029073"/>
              <a:ext cx="2156613" cy="574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n w="19050">
                    <a:solidFill>
                      <a:srgbClr val="994100"/>
                    </a:solidFill>
                  </a:ln>
                  <a:solidFill>
                    <a:srgbClr val="F99B4D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BIG BANG</a:t>
              </a:r>
            </a:p>
          </p:txBody>
        </p:sp>
        <p:sp>
          <p:nvSpPr>
            <p:cNvPr id="40" name="Ellipse 39"/>
            <p:cNvSpPr/>
            <p:nvPr/>
          </p:nvSpPr>
          <p:spPr>
            <a:xfrm>
              <a:off x="3483275" y="3825316"/>
              <a:ext cx="124614" cy="13080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Ellipse 40"/>
            <p:cNvSpPr/>
            <p:nvPr/>
          </p:nvSpPr>
          <p:spPr>
            <a:xfrm>
              <a:off x="4536313" y="4295557"/>
              <a:ext cx="124614" cy="13080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332778" y="2159679"/>
              <a:ext cx="124614" cy="13080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Ellipse 42"/>
            <p:cNvSpPr/>
            <p:nvPr/>
          </p:nvSpPr>
          <p:spPr>
            <a:xfrm>
              <a:off x="3116017" y="2477704"/>
              <a:ext cx="124614" cy="13080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Ellipse 43"/>
            <p:cNvSpPr/>
            <p:nvPr/>
          </p:nvSpPr>
          <p:spPr>
            <a:xfrm>
              <a:off x="5310684" y="3612530"/>
              <a:ext cx="124614" cy="13080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3356097" y="2917879"/>
              <a:ext cx="124614" cy="13080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2793234" y="2997457"/>
              <a:ext cx="124614" cy="13080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5326733" y="3196920"/>
              <a:ext cx="124614" cy="130801"/>
            </a:xfrm>
            <a:prstGeom prst="ellipse">
              <a:avLst/>
            </a:prstGeom>
            <a:solidFill>
              <a:srgbClr val="3333FF"/>
            </a:solidFill>
            <a:ln w="127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Ellipse 47"/>
            <p:cNvSpPr/>
            <p:nvPr/>
          </p:nvSpPr>
          <p:spPr>
            <a:xfrm>
              <a:off x="3103277" y="3581699"/>
              <a:ext cx="124614" cy="130801"/>
            </a:xfrm>
            <a:prstGeom prst="ellipse">
              <a:avLst/>
            </a:prstGeom>
            <a:solidFill>
              <a:srgbClr val="3333FF"/>
            </a:solidFill>
            <a:ln w="127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Ellipse 48"/>
            <p:cNvSpPr/>
            <p:nvPr/>
          </p:nvSpPr>
          <p:spPr>
            <a:xfrm>
              <a:off x="3579044" y="2389927"/>
              <a:ext cx="124614" cy="130801"/>
            </a:xfrm>
            <a:prstGeom prst="ellipse">
              <a:avLst/>
            </a:prstGeom>
            <a:solidFill>
              <a:srgbClr val="3333FF"/>
            </a:solidFill>
            <a:ln w="127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Ellipse 49"/>
            <p:cNvSpPr/>
            <p:nvPr/>
          </p:nvSpPr>
          <p:spPr>
            <a:xfrm>
              <a:off x="4206250" y="2477704"/>
              <a:ext cx="124614" cy="130801"/>
            </a:xfrm>
            <a:prstGeom prst="ellipse">
              <a:avLst/>
            </a:prstGeom>
            <a:solidFill>
              <a:srgbClr val="3333FF"/>
            </a:solidFill>
            <a:ln w="127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/>
            <p:cNvSpPr/>
            <p:nvPr/>
          </p:nvSpPr>
          <p:spPr>
            <a:xfrm>
              <a:off x="5000351" y="2788468"/>
              <a:ext cx="124614" cy="130801"/>
            </a:xfrm>
            <a:prstGeom prst="ellipse">
              <a:avLst/>
            </a:prstGeom>
            <a:solidFill>
              <a:srgbClr val="3333FF"/>
            </a:solidFill>
            <a:ln w="127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2798602" y="3504335"/>
              <a:ext cx="124614" cy="130801"/>
            </a:xfrm>
            <a:prstGeom prst="ellipse">
              <a:avLst/>
            </a:prstGeom>
            <a:solidFill>
              <a:srgbClr val="3333FF"/>
            </a:solidFill>
            <a:ln w="127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Ellipse 52"/>
            <p:cNvSpPr/>
            <p:nvPr/>
          </p:nvSpPr>
          <p:spPr>
            <a:xfrm>
              <a:off x="3579044" y="4232531"/>
              <a:ext cx="124614" cy="130801"/>
            </a:xfrm>
            <a:prstGeom prst="ellipse">
              <a:avLst/>
            </a:prstGeom>
            <a:solidFill>
              <a:srgbClr val="3333FF"/>
            </a:solidFill>
            <a:ln w="127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Ellipse 53"/>
            <p:cNvSpPr/>
            <p:nvPr/>
          </p:nvSpPr>
          <p:spPr>
            <a:xfrm>
              <a:off x="4598620" y="3991606"/>
              <a:ext cx="124614" cy="130801"/>
            </a:xfrm>
            <a:prstGeom prst="ellipse">
              <a:avLst/>
            </a:prstGeom>
            <a:solidFill>
              <a:srgbClr val="3333FF"/>
            </a:solidFill>
            <a:ln w="127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Losange 54"/>
            <p:cNvSpPr/>
            <p:nvPr/>
          </p:nvSpPr>
          <p:spPr>
            <a:xfrm>
              <a:off x="3804591" y="2554850"/>
              <a:ext cx="124614" cy="130801"/>
            </a:xfrm>
            <a:prstGeom prst="diamond">
              <a:avLst/>
            </a:prstGeom>
            <a:solidFill>
              <a:srgbClr val="FF0000"/>
            </a:solidFill>
            <a:ln w="127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Losange 55"/>
            <p:cNvSpPr/>
            <p:nvPr/>
          </p:nvSpPr>
          <p:spPr>
            <a:xfrm>
              <a:off x="3277460" y="4138886"/>
              <a:ext cx="124614" cy="130801"/>
            </a:xfrm>
            <a:prstGeom prst="diamond">
              <a:avLst/>
            </a:prstGeom>
            <a:solidFill>
              <a:srgbClr val="FF0000"/>
            </a:solidFill>
            <a:ln w="127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Losange 56"/>
            <p:cNvSpPr/>
            <p:nvPr/>
          </p:nvSpPr>
          <p:spPr>
            <a:xfrm>
              <a:off x="4959378" y="3694771"/>
              <a:ext cx="124614" cy="130801"/>
            </a:xfrm>
            <a:prstGeom prst="diamond">
              <a:avLst/>
            </a:prstGeom>
            <a:solidFill>
              <a:srgbClr val="FF0000"/>
            </a:solidFill>
            <a:ln w="127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Losange 57"/>
            <p:cNvSpPr/>
            <p:nvPr/>
          </p:nvSpPr>
          <p:spPr>
            <a:xfrm>
              <a:off x="4726361" y="2468302"/>
              <a:ext cx="124614" cy="130801"/>
            </a:xfrm>
            <a:prstGeom prst="diamond">
              <a:avLst/>
            </a:prstGeom>
            <a:solidFill>
              <a:srgbClr val="FF0000"/>
            </a:solidFill>
            <a:ln w="127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Losange 58"/>
            <p:cNvSpPr/>
            <p:nvPr/>
          </p:nvSpPr>
          <p:spPr>
            <a:xfrm>
              <a:off x="3029314" y="3232049"/>
              <a:ext cx="124614" cy="130801"/>
            </a:xfrm>
            <a:prstGeom prst="diamond">
              <a:avLst/>
            </a:prstGeom>
            <a:solidFill>
              <a:srgbClr val="FF0000"/>
            </a:solidFill>
            <a:ln w="127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Losange 59"/>
            <p:cNvSpPr/>
            <p:nvPr/>
          </p:nvSpPr>
          <p:spPr>
            <a:xfrm>
              <a:off x="3797075" y="4015101"/>
              <a:ext cx="124614" cy="130801"/>
            </a:xfrm>
            <a:prstGeom prst="diamond">
              <a:avLst/>
            </a:prstGeom>
            <a:solidFill>
              <a:srgbClr val="3333FF"/>
            </a:solidFill>
            <a:ln w="127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1" name="Losange 60"/>
            <p:cNvSpPr/>
            <p:nvPr/>
          </p:nvSpPr>
          <p:spPr>
            <a:xfrm>
              <a:off x="4196640" y="4351383"/>
              <a:ext cx="124614" cy="130801"/>
            </a:xfrm>
            <a:prstGeom prst="diamond">
              <a:avLst/>
            </a:prstGeom>
            <a:solidFill>
              <a:srgbClr val="3333FF"/>
            </a:solidFill>
            <a:ln w="127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2" name="Losange 61"/>
            <p:cNvSpPr/>
            <p:nvPr/>
          </p:nvSpPr>
          <p:spPr>
            <a:xfrm>
              <a:off x="3087432" y="3931698"/>
              <a:ext cx="124614" cy="130801"/>
            </a:xfrm>
            <a:prstGeom prst="diamond">
              <a:avLst/>
            </a:prstGeom>
            <a:solidFill>
              <a:srgbClr val="3333FF"/>
            </a:solidFill>
            <a:ln w="127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3" name="Losange 62"/>
            <p:cNvSpPr/>
            <p:nvPr/>
          </p:nvSpPr>
          <p:spPr>
            <a:xfrm>
              <a:off x="4890170" y="4200536"/>
              <a:ext cx="124614" cy="130801"/>
            </a:xfrm>
            <a:prstGeom prst="diamond">
              <a:avLst/>
            </a:prstGeom>
            <a:solidFill>
              <a:srgbClr val="3333FF"/>
            </a:solidFill>
            <a:ln w="127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4" name="Losange 63"/>
            <p:cNvSpPr/>
            <p:nvPr/>
          </p:nvSpPr>
          <p:spPr>
            <a:xfrm>
              <a:off x="3067578" y="2852478"/>
              <a:ext cx="124614" cy="130801"/>
            </a:xfrm>
            <a:prstGeom prst="diamond">
              <a:avLst/>
            </a:prstGeom>
            <a:solidFill>
              <a:srgbClr val="3333FF"/>
            </a:solidFill>
            <a:ln w="127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Ellipse 64"/>
            <p:cNvSpPr/>
            <p:nvPr/>
          </p:nvSpPr>
          <p:spPr>
            <a:xfrm>
              <a:off x="5114238" y="3980974"/>
              <a:ext cx="124614" cy="13080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Ellipse 65"/>
            <p:cNvSpPr/>
            <p:nvPr/>
          </p:nvSpPr>
          <p:spPr>
            <a:xfrm>
              <a:off x="5031657" y="2372575"/>
              <a:ext cx="124614" cy="130801"/>
            </a:xfrm>
            <a:prstGeom prst="ellipse">
              <a:avLst/>
            </a:prstGeom>
            <a:solidFill>
              <a:srgbClr val="3333FF"/>
            </a:solidFill>
            <a:ln w="127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Losange 66"/>
            <p:cNvSpPr/>
            <p:nvPr/>
          </p:nvSpPr>
          <p:spPr>
            <a:xfrm>
              <a:off x="5313135" y="2840744"/>
              <a:ext cx="124614" cy="130801"/>
            </a:xfrm>
            <a:prstGeom prst="diamond">
              <a:avLst/>
            </a:prstGeom>
            <a:solidFill>
              <a:srgbClr val="FF0000"/>
            </a:solidFill>
            <a:ln w="127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Ellipse 67"/>
            <p:cNvSpPr/>
            <p:nvPr/>
          </p:nvSpPr>
          <p:spPr>
            <a:xfrm>
              <a:off x="5368409" y="2436868"/>
              <a:ext cx="124614" cy="13080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Ellipse 68"/>
            <p:cNvSpPr/>
            <p:nvPr/>
          </p:nvSpPr>
          <p:spPr>
            <a:xfrm>
              <a:off x="3912948" y="2207465"/>
              <a:ext cx="124614" cy="130801"/>
            </a:xfrm>
            <a:prstGeom prst="ellipse">
              <a:avLst/>
            </a:prstGeom>
            <a:solidFill>
              <a:srgbClr val="3333FF"/>
            </a:solidFill>
            <a:ln w="127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Losange 69"/>
            <p:cNvSpPr/>
            <p:nvPr/>
          </p:nvSpPr>
          <p:spPr>
            <a:xfrm>
              <a:off x="4790190" y="2125056"/>
              <a:ext cx="124614" cy="130801"/>
            </a:xfrm>
            <a:prstGeom prst="diamond">
              <a:avLst/>
            </a:prstGeom>
            <a:solidFill>
              <a:srgbClr val="3333FF"/>
            </a:solidFill>
            <a:ln w="127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Losange 70"/>
            <p:cNvSpPr/>
            <p:nvPr/>
          </p:nvSpPr>
          <p:spPr>
            <a:xfrm>
              <a:off x="3617733" y="2126565"/>
              <a:ext cx="124614" cy="130801"/>
            </a:xfrm>
            <a:prstGeom prst="diamond">
              <a:avLst/>
            </a:prstGeom>
            <a:solidFill>
              <a:srgbClr val="FF0000"/>
            </a:solidFill>
            <a:ln w="127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Ellipse 71"/>
            <p:cNvSpPr/>
            <p:nvPr/>
          </p:nvSpPr>
          <p:spPr>
            <a:xfrm>
              <a:off x="3850641" y="4351383"/>
              <a:ext cx="124614" cy="13080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Ellipse 72"/>
            <p:cNvSpPr/>
            <p:nvPr/>
          </p:nvSpPr>
          <p:spPr>
            <a:xfrm>
              <a:off x="4215645" y="4040983"/>
              <a:ext cx="124614" cy="130801"/>
            </a:xfrm>
            <a:prstGeom prst="ellipse">
              <a:avLst/>
            </a:prstGeom>
            <a:solidFill>
              <a:srgbClr val="3333FF"/>
            </a:solidFill>
            <a:ln w="127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de recherche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Laura Ferraris-Bouchez | Épreuve de mise en perspective didactique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>
          <a:xfrm>
            <a:off x="9158514" y="6642000"/>
            <a:ext cx="2743200" cy="201712"/>
          </a:xfrm>
        </p:spPr>
        <p:txBody>
          <a:bodyPr/>
          <a:lstStyle/>
          <a:p>
            <a:r>
              <a:rPr lang="fr-FR"/>
              <a:t>06/2021</a:t>
            </a:r>
            <a:endParaRPr lang="fr-FR" dirty="0"/>
          </a:p>
        </p:txBody>
      </p:sp>
      <p:sp>
        <p:nvSpPr>
          <p:cNvPr id="93" name="Rectangle à coins arrondis 92"/>
          <p:cNvSpPr/>
          <p:nvPr/>
        </p:nvSpPr>
        <p:spPr>
          <a:xfrm>
            <a:off x="6867350" y="2334966"/>
            <a:ext cx="4827258" cy="531168"/>
          </a:xfrm>
          <a:prstGeom prst="roundRect">
            <a:avLst>
              <a:gd name="adj" fmla="val 28079"/>
            </a:avLst>
          </a:prstGeom>
          <a:solidFill>
            <a:srgbClr val="994100"/>
          </a:solidFill>
          <a:ln w="34925">
            <a:solidFill>
              <a:srgbClr val="9941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981713" y="2371114"/>
            <a:ext cx="4598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EDM des particules fondamentales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8208A8-AA3E-441F-9535-16B45E3A5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325B7C-2CD2-48D2-92C4-A77C7C8F40B7}" type="slidenum">
              <a:rPr lang="fr-FR" smtClean="0"/>
              <a:pPr/>
              <a:t>4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8D785310-5DAE-4884-9596-71BE5C7A5C5E}"/>
                  </a:ext>
                </a:extLst>
              </p:cNvPr>
              <p:cNvSpPr txBox="1"/>
              <p:nvPr/>
            </p:nvSpPr>
            <p:spPr>
              <a:xfrm>
                <a:off x="6617939" y="1478228"/>
                <a:ext cx="52028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Observables violant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br>
                  <a:rPr lang="fr-F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fr-F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symétrie de renversement du temps</a:t>
                </a:r>
              </a:p>
            </p:txBody>
          </p:sp>
        </mc:Choice>
        <mc:Fallback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8D785310-5DAE-4884-9596-71BE5C7A5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39" y="1478228"/>
                <a:ext cx="5202872" cy="830997"/>
              </a:xfrm>
              <a:prstGeom prst="rect">
                <a:avLst/>
              </a:prstGeom>
              <a:blipFill>
                <a:blip r:embed="rId7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15A56E67-07F0-400B-8B89-E11E41F6CC56}"/>
              </a:ext>
            </a:extLst>
          </p:cNvPr>
          <p:cNvGrpSpPr>
            <a:grpSpLocks noChangeAspect="1"/>
          </p:cNvGrpSpPr>
          <p:nvPr/>
        </p:nvGrpSpPr>
        <p:grpSpPr>
          <a:xfrm>
            <a:off x="7835546" y="3068989"/>
            <a:ext cx="2322015" cy="1487259"/>
            <a:chOff x="917137" y="313793"/>
            <a:chExt cx="7068462" cy="4527373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4742C025-7D71-45E9-93DF-367BFD59C45F}"/>
                </a:ext>
              </a:extLst>
            </p:cNvPr>
            <p:cNvSpPr/>
            <p:nvPr/>
          </p:nvSpPr>
          <p:spPr>
            <a:xfrm>
              <a:off x="917140" y="1546422"/>
              <a:ext cx="7068459" cy="3294744"/>
            </a:xfrm>
            <a:prstGeom prst="ellipse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AEBD0F8E-7A77-470E-98E7-18E5E637F746}"/>
                </a:ext>
              </a:extLst>
            </p:cNvPr>
            <p:cNvSpPr/>
            <p:nvPr/>
          </p:nvSpPr>
          <p:spPr>
            <a:xfrm>
              <a:off x="3977397" y="2759295"/>
              <a:ext cx="947942" cy="868999"/>
            </a:xfrm>
            <a:prstGeom prst="ellips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AA42CE9C-25F7-4AF4-B05B-B7F5E54BAD3B}"/>
                </a:ext>
              </a:extLst>
            </p:cNvPr>
            <p:cNvSpPr/>
            <p:nvPr/>
          </p:nvSpPr>
          <p:spPr>
            <a:xfrm rot="10800000">
              <a:off x="917137" y="1546422"/>
              <a:ext cx="7068460" cy="3294743"/>
            </a:xfrm>
            <a:prstGeom prst="arc">
              <a:avLst>
                <a:gd name="adj1" fmla="val 16491232"/>
                <a:gd name="adj2" fmla="val 21030466"/>
              </a:avLst>
            </a:prstGeom>
            <a:ln w="7620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08" name="Connecteur droit avec flèche 107">
              <a:extLst>
                <a:ext uri="{FF2B5EF4-FFF2-40B4-BE49-F238E27FC236}">
                  <a16:creationId xmlns:a16="http://schemas.microsoft.com/office/drawing/2014/main" id="{8D3B2B35-C899-4C31-B28C-7FDF9B92A215}"/>
                </a:ext>
              </a:extLst>
            </p:cNvPr>
            <p:cNvCxnSpPr>
              <a:stCxn id="106" idx="2"/>
              <a:endCxn id="107" idx="2"/>
            </p:cNvCxnSpPr>
            <p:nvPr/>
          </p:nvCxnSpPr>
          <p:spPr>
            <a:xfrm flipH="1">
              <a:off x="1124693" y="3193795"/>
              <a:ext cx="2852704" cy="55622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0800DA6F-4585-4917-A67F-7820C69E6575}"/>
                </a:ext>
              </a:extLst>
            </p:cNvPr>
            <p:cNvSpPr txBox="1"/>
            <p:nvPr/>
          </p:nvSpPr>
          <p:spPr>
            <a:xfrm>
              <a:off x="1353020" y="2301478"/>
              <a:ext cx="2852706" cy="1124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7FCFB1CF-65EF-45D6-8C3B-86F060E25563}"/>
                    </a:ext>
                  </a:extLst>
                </p:cNvPr>
                <p:cNvSpPr txBox="1"/>
                <p:nvPr/>
              </p:nvSpPr>
              <p:spPr>
                <a:xfrm>
                  <a:off x="7073210" y="361445"/>
                  <a:ext cx="705402" cy="1962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fr-FR" sz="4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7FCFB1CF-65EF-45D6-8C3B-86F060E25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3210" y="361445"/>
                  <a:ext cx="705402" cy="1962425"/>
                </a:xfrm>
                <a:prstGeom prst="rect">
                  <a:avLst/>
                </a:prstGeom>
                <a:blipFill>
                  <a:blip r:embed="rId8"/>
                  <a:stretch>
                    <a:fillRect r="-5526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Connecteur droit avec flèche 110">
              <a:extLst>
                <a:ext uri="{FF2B5EF4-FFF2-40B4-BE49-F238E27FC236}">
                  <a16:creationId xmlns:a16="http://schemas.microsoft.com/office/drawing/2014/main" id="{1C1468D4-EFA8-44C1-B5FF-6DD252D08737}"/>
                </a:ext>
              </a:extLst>
            </p:cNvPr>
            <p:cNvCxnSpPr/>
            <p:nvPr/>
          </p:nvCxnSpPr>
          <p:spPr>
            <a:xfrm flipV="1">
              <a:off x="6866227" y="313793"/>
              <a:ext cx="0" cy="2880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ZoneTexte 111">
            <a:extLst>
              <a:ext uri="{FF2B5EF4-FFF2-40B4-BE49-F238E27FC236}">
                <a16:creationId xmlns:a16="http://schemas.microsoft.com/office/drawing/2014/main" id="{A36E0522-C6F9-4974-8E60-348F27EC532E}"/>
              </a:ext>
            </a:extLst>
          </p:cNvPr>
          <p:cNvSpPr txBox="1"/>
          <p:nvPr/>
        </p:nvSpPr>
        <p:spPr>
          <a:xfrm flipH="1">
            <a:off x="5549844" y="1142388"/>
            <a:ext cx="2114499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994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NÉCESSAIRE</a:t>
            </a:r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B63A44C0-9A9E-4EE5-BA78-4DB6A30E4795}"/>
              </a:ext>
            </a:extLst>
          </p:cNvPr>
          <p:cNvSpPr/>
          <p:nvPr/>
        </p:nvSpPr>
        <p:spPr>
          <a:xfrm rot="5400000">
            <a:off x="6278761" y="620343"/>
            <a:ext cx="580720" cy="2532849"/>
          </a:xfrm>
          <a:prstGeom prst="arc">
            <a:avLst>
              <a:gd name="adj1" fmla="val 6047330"/>
              <a:gd name="adj2" fmla="val 15805304"/>
            </a:avLst>
          </a:prstGeom>
          <a:noFill/>
          <a:ln w="50800">
            <a:solidFill>
              <a:srgbClr val="9941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Arc 113">
            <a:extLst>
              <a:ext uri="{FF2B5EF4-FFF2-40B4-BE49-F238E27FC236}">
                <a16:creationId xmlns:a16="http://schemas.microsoft.com/office/drawing/2014/main" id="{0AD008AC-C6E2-4E30-8B89-FDFCF5D51E1E}"/>
              </a:ext>
            </a:extLst>
          </p:cNvPr>
          <p:cNvSpPr/>
          <p:nvPr/>
        </p:nvSpPr>
        <p:spPr>
          <a:xfrm flipV="1">
            <a:off x="6219903" y="2082641"/>
            <a:ext cx="1324275" cy="492441"/>
          </a:xfrm>
          <a:prstGeom prst="arc">
            <a:avLst>
              <a:gd name="adj1" fmla="val 5822608"/>
              <a:gd name="adj2" fmla="val 15086766"/>
            </a:avLst>
          </a:prstGeom>
          <a:noFill/>
          <a:ln w="50800">
            <a:solidFill>
              <a:srgbClr val="9941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à coins arrondis 7">
            <a:extLst>
              <a:ext uri="{FF2B5EF4-FFF2-40B4-BE49-F238E27FC236}">
                <a16:creationId xmlns:a16="http://schemas.microsoft.com/office/drawing/2014/main" id="{3C93B4FA-C4B8-47AB-9F1D-84E80645F411}"/>
              </a:ext>
            </a:extLst>
          </p:cNvPr>
          <p:cNvSpPr/>
          <p:nvPr/>
        </p:nvSpPr>
        <p:spPr>
          <a:xfrm>
            <a:off x="201818" y="4792515"/>
            <a:ext cx="11618993" cy="1557923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9941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Espace réservé du texte 6">
            <a:extLst>
              <a:ext uri="{FF2B5EF4-FFF2-40B4-BE49-F238E27FC236}">
                <a16:creationId xmlns:a16="http://schemas.microsoft.com/office/drawing/2014/main" id="{19CD8DFB-0EEB-499E-9CD7-9B28D334A72F}"/>
              </a:ext>
            </a:extLst>
          </p:cNvPr>
          <p:cNvSpPr txBox="1">
            <a:spLocks/>
          </p:cNvSpPr>
          <p:nvPr/>
        </p:nvSpPr>
        <p:spPr>
          <a:xfrm>
            <a:off x="5290654" y="4885369"/>
            <a:ext cx="6080879" cy="1258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Distance entre les centres des charges </a:t>
            </a:r>
            <a:r>
              <a:rPr lang="fr-FR" sz="2400" b="1" dirty="0"/>
              <a:t>+</a:t>
            </a:r>
            <a:r>
              <a:rPr lang="fr-FR" sz="2400" dirty="0"/>
              <a:t> et </a:t>
            </a:r>
            <a:r>
              <a:rPr lang="fr-FR" sz="2400" b="1" dirty="0"/>
              <a:t>–</a:t>
            </a:r>
            <a:r>
              <a:rPr lang="fr-FR" sz="2400" dirty="0"/>
              <a:t> </a:t>
            </a:r>
            <a:endParaRPr lang="fr-FR" sz="1100" dirty="0">
              <a:sym typeface="Wingdings" panose="05000000000000000000" pitchFamily="2" charset="2"/>
            </a:endParaRPr>
          </a:p>
          <a:p>
            <a:r>
              <a:rPr lang="fr-FR" sz="2400" dirty="0"/>
              <a:t>Interaction avec champ électrique</a:t>
            </a:r>
          </a:p>
          <a:p>
            <a:r>
              <a:rPr lang="fr-FR" sz="2400" dirty="0"/>
              <a:t>Couplage spin / champ électrique</a:t>
            </a:r>
          </a:p>
        </p:txBody>
      </p:sp>
      <p:pic>
        <p:nvPicPr>
          <p:cNvPr id="117" name="Image 116">
            <a:extLst>
              <a:ext uri="{FF2B5EF4-FFF2-40B4-BE49-F238E27FC236}">
                <a16:creationId xmlns:a16="http://schemas.microsoft.com/office/drawing/2014/main" id="{7B55752F-6112-484E-B5F4-F397F57BF6F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90" y="5288668"/>
            <a:ext cx="1786496" cy="9619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9717FE2C-84DD-4533-9FAC-A9745542BCE1}"/>
                  </a:ext>
                </a:extLst>
              </p:cNvPr>
              <p:cNvSpPr txBox="1"/>
              <p:nvPr/>
            </p:nvSpPr>
            <p:spPr>
              <a:xfrm>
                <a:off x="9923200" y="5759949"/>
                <a:ext cx="1910584" cy="4014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23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3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acc>
                      <m:r>
                        <a:rPr lang="fr-FR" sz="23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sz="2300" b="1" i="1" smtClean="0"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̂"/>
                          <m:ctrlPr>
                            <a:rPr lang="fr-FR" sz="23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fr-FR" sz="23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300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</m:acc>
                      <m:r>
                        <a:rPr lang="fr-FR" sz="2300" b="1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23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3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fr-FR" sz="2300" b="1" dirty="0"/>
              </a:p>
            </p:txBody>
          </p:sp>
        </mc:Choice>
        <mc:Fallback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9717FE2C-84DD-4533-9FAC-A9745542B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200" y="5759949"/>
                <a:ext cx="1910584" cy="4014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ctangle 118">
            <a:extLst>
              <a:ext uri="{FF2B5EF4-FFF2-40B4-BE49-F238E27FC236}">
                <a16:creationId xmlns:a16="http://schemas.microsoft.com/office/drawing/2014/main" id="{C154CD05-12EA-4FC0-9278-18D7247CB093}"/>
              </a:ext>
            </a:extLst>
          </p:cNvPr>
          <p:cNvSpPr/>
          <p:nvPr/>
        </p:nvSpPr>
        <p:spPr>
          <a:xfrm>
            <a:off x="392791" y="4846508"/>
            <a:ext cx="4992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Moment Dipolaire Electrique (EDM)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1AF3061A-7642-4D41-AD73-224948B5F38A}"/>
                  </a:ext>
                </a:extLst>
              </p:cNvPr>
              <p:cNvSpPr txBox="1"/>
              <p:nvPr/>
            </p:nvSpPr>
            <p:spPr>
              <a:xfrm>
                <a:off x="9947382" y="5289916"/>
                <a:ext cx="1910584" cy="4065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3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fr-FR" sz="2300" b="1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fr-FR" sz="23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3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  <m:r>
                        <a:rPr lang="fr-FR" sz="2300" b="1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23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3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fr-FR" sz="2300" b="1" dirty="0"/>
              </a:p>
            </p:txBody>
          </p:sp>
        </mc:Choice>
        <mc:Fallback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1AF3061A-7642-4D41-AD73-224948B5F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382" y="5289916"/>
                <a:ext cx="1910584" cy="4065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75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/>
      <p:bldP spid="89" grpId="0"/>
      <p:bldP spid="112" grpId="0"/>
      <p:bldP spid="113" grpId="0" animBg="1"/>
      <p:bldP spid="114" grpId="0" animBg="1"/>
      <p:bldP spid="115" grpId="0" animBg="1"/>
      <p:bldP spid="116" grpId="0"/>
      <p:bldP spid="118" grpId="0"/>
      <p:bldP spid="119" grpId="0"/>
      <p:bldP spid="1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de recherche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Laura Ferraris-Bouchez | Épreuve de mise en perspective didactique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06/2021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2851891" y="2203088"/>
                <a:ext cx="2725041" cy="636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2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fr-FR" sz="2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fr-FR" sz="2200" b="1" i="1" smtClean="0">
                              <a:latin typeface="Cambria Math" panose="02040503050406030204" pitchFamily="18" charset="0"/>
                            </a:rPr>
                            <m:t>↑↑</m:t>
                          </m:r>
                        </m:sup>
                      </m:sSubSup>
                      <m:r>
                        <a:rPr lang="fr-FR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fr-FR" sz="2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fr-FR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fr-FR" sz="2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fr-FR" sz="2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fr-FR" sz="2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fr-FR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</m:oMath>
                  </m:oMathPara>
                </a14:m>
                <a:endParaRPr lang="fr-FR" sz="2200" b="1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891" y="2203088"/>
                <a:ext cx="2725041" cy="636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e 23"/>
          <p:cNvGrpSpPr>
            <a:grpSpLocks noChangeAspect="1"/>
          </p:cNvGrpSpPr>
          <p:nvPr/>
        </p:nvGrpSpPr>
        <p:grpSpPr>
          <a:xfrm>
            <a:off x="490240" y="1684458"/>
            <a:ext cx="2144805" cy="1406758"/>
            <a:chOff x="518355" y="1346607"/>
            <a:chExt cx="7151531" cy="4690639"/>
          </a:xfrm>
        </p:grpSpPr>
        <p:sp>
          <p:nvSpPr>
            <p:cNvPr id="25" name="Ellipse 24"/>
            <p:cNvSpPr/>
            <p:nvPr/>
          </p:nvSpPr>
          <p:spPr>
            <a:xfrm>
              <a:off x="518358" y="2742502"/>
              <a:ext cx="7068459" cy="3294744"/>
            </a:xfrm>
            <a:prstGeom prst="ellipse">
              <a:avLst/>
            </a:prstGeom>
            <a:noFill/>
            <a:ln w="508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3578615" y="3955375"/>
              <a:ext cx="947942" cy="868999"/>
            </a:xfrm>
            <a:prstGeom prst="ellips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7" name="Arc 26"/>
            <p:cNvSpPr/>
            <p:nvPr/>
          </p:nvSpPr>
          <p:spPr>
            <a:xfrm rot="10800000">
              <a:off x="518355" y="2742502"/>
              <a:ext cx="7068460" cy="3294743"/>
            </a:xfrm>
            <a:prstGeom prst="arc">
              <a:avLst>
                <a:gd name="adj1" fmla="val 15023947"/>
                <a:gd name="adj2" fmla="val 21030466"/>
              </a:avLst>
            </a:prstGeom>
            <a:ln w="698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28" name="Connecteur droit avec flèche 27"/>
            <p:cNvCxnSpPr>
              <a:stCxn id="26" idx="2"/>
              <a:endCxn id="27" idx="2"/>
            </p:cNvCxnSpPr>
            <p:nvPr/>
          </p:nvCxnSpPr>
          <p:spPr>
            <a:xfrm flipH="1">
              <a:off x="725911" y="4389875"/>
              <a:ext cx="2852704" cy="556229"/>
            </a:xfrm>
            <a:prstGeom prst="straightConnector1">
              <a:avLst/>
            </a:prstGeom>
            <a:ln w="698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944938" y="3351875"/>
              <a:ext cx="2597686" cy="1029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ZoneTexte 29"/>
                <p:cNvSpPr txBox="1"/>
                <p:nvPr/>
              </p:nvSpPr>
              <p:spPr>
                <a:xfrm>
                  <a:off x="6964485" y="1346610"/>
                  <a:ext cx="705401" cy="16048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2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fr-FR" sz="22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0" name="ZoneTexte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485" y="1346610"/>
                  <a:ext cx="705401" cy="1604809"/>
                </a:xfrm>
                <a:prstGeom prst="rect">
                  <a:avLst/>
                </a:prstGeom>
                <a:blipFill>
                  <a:blip r:embed="rId4"/>
                  <a:stretch>
                    <a:fillRect r="-3235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necteur droit avec flèche 30"/>
            <p:cNvCxnSpPr/>
            <p:nvPr/>
          </p:nvCxnSpPr>
          <p:spPr>
            <a:xfrm flipV="1">
              <a:off x="6856679" y="1392480"/>
              <a:ext cx="0" cy="2880000"/>
            </a:xfrm>
            <a:prstGeom prst="straightConnector1">
              <a:avLst/>
            </a:prstGeom>
            <a:ln w="698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ZoneTexte 31"/>
                <p:cNvSpPr txBox="1"/>
                <p:nvPr/>
              </p:nvSpPr>
              <p:spPr>
                <a:xfrm>
                  <a:off x="4693751" y="1346607"/>
                  <a:ext cx="705401" cy="16048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2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22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2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acc>
                          </m:e>
                          <m:sub>
                            <m:r>
                              <a:rPr lang="fr-FR" sz="22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2200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32" name="ZoneTexte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3751" y="1346607"/>
                  <a:ext cx="705401" cy="1604809"/>
                </a:xfrm>
                <a:prstGeom prst="rect">
                  <a:avLst/>
                </a:prstGeom>
                <a:blipFill>
                  <a:blip r:embed="rId5"/>
                  <a:stretch>
                    <a:fillRect r="-914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avec flèche 32"/>
            <p:cNvCxnSpPr/>
            <p:nvPr/>
          </p:nvCxnSpPr>
          <p:spPr>
            <a:xfrm flipV="1">
              <a:off x="6262440" y="1392480"/>
              <a:ext cx="0" cy="2879999"/>
            </a:xfrm>
            <a:prstGeom prst="straightConnector1">
              <a:avLst/>
            </a:prstGeom>
            <a:ln w="698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>
            <a:grpSpLocks noChangeAspect="1"/>
          </p:cNvGrpSpPr>
          <p:nvPr/>
        </p:nvGrpSpPr>
        <p:grpSpPr>
          <a:xfrm>
            <a:off x="488435" y="3462144"/>
            <a:ext cx="2111890" cy="1385170"/>
            <a:chOff x="3450692" y="1474303"/>
            <a:chExt cx="7151531" cy="4690636"/>
          </a:xfrm>
        </p:grpSpPr>
        <p:sp>
          <p:nvSpPr>
            <p:cNvPr id="34" name="Ellipse 33"/>
            <p:cNvSpPr/>
            <p:nvPr/>
          </p:nvSpPr>
          <p:spPr>
            <a:xfrm>
              <a:off x="3450695" y="2870195"/>
              <a:ext cx="7068459" cy="3294744"/>
            </a:xfrm>
            <a:prstGeom prst="ellipse">
              <a:avLst/>
            </a:prstGeom>
            <a:noFill/>
            <a:ln w="508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5" name="Ellipse 34"/>
            <p:cNvSpPr/>
            <p:nvPr/>
          </p:nvSpPr>
          <p:spPr>
            <a:xfrm>
              <a:off x="6510952" y="4083068"/>
              <a:ext cx="947942" cy="868999"/>
            </a:xfrm>
            <a:prstGeom prst="ellips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6" name="Arc 35"/>
            <p:cNvSpPr/>
            <p:nvPr/>
          </p:nvSpPr>
          <p:spPr>
            <a:xfrm rot="10800000">
              <a:off x="3450692" y="2870195"/>
              <a:ext cx="7068460" cy="3294743"/>
            </a:xfrm>
            <a:prstGeom prst="arc">
              <a:avLst>
                <a:gd name="adj1" fmla="val 17110612"/>
                <a:gd name="adj2" fmla="val 21030466"/>
              </a:avLst>
            </a:prstGeom>
            <a:ln w="698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37" name="Connecteur droit avec flèche 36"/>
            <p:cNvCxnSpPr>
              <a:stCxn id="35" idx="2"/>
              <a:endCxn id="36" idx="2"/>
            </p:cNvCxnSpPr>
            <p:nvPr/>
          </p:nvCxnSpPr>
          <p:spPr>
            <a:xfrm flipH="1">
              <a:off x="3658248" y="4517568"/>
              <a:ext cx="2852704" cy="556229"/>
            </a:xfrm>
            <a:prstGeom prst="straightConnector1">
              <a:avLst/>
            </a:prstGeom>
            <a:ln w="698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3718987" y="3492360"/>
              <a:ext cx="2736649" cy="102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9896821" y="1474303"/>
                  <a:ext cx="705402" cy="1593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2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fr-FR" sz="22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9" name="ZoneTexte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6821" y="1474303"/>
                  <a:ext cx="705402" cy="1593897"/>
                </a:xfrm>
                <a:prstGeom prst="rect">
                  <a:avLst/>
                </a:prstGeom>
                <a:blipFill>
                  <a:blip r:embed="rId6"/>
                  <a:stretch>
                    <a:fillRect r="-314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cteur droit avec flèche 39"/>
            <p:cNvCxnSpPr/>
            <p:nvPr/>
          </p:nvCxnSpPr>
          <p:spPr>
            <a:xfrm flipV="1">
              <a:off x="9789016" y="1520173"/>
              <a:ext cx="0" cy="288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7636966" y="1474303"/>
                  <a:ext cx="705402" cy="1593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2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22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2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acc>
                          </m:e>
                          <m:sub>
                            <m:r>
                              <a:rPr lang="fr-FR" sz="22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2200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6966" y="1474303"/>
                  <a:ext cx="705402" cy="1593897"/>
                </a:xfrm>
                <a:prstGeom prst="rect">
                  <a:avLst/>
                </a:prstGeom>
                <a:blipFill>
                  <a:blip r:embed="rId7"/>
                  <a:stretch>
                    <a:fillRect r="-970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necteur droit avec flèche 41"/>
            <p:cNvCxnSpPr/>
            <p:nvPr/>
          </p:nvCxnSpPr>
          <p:spPr>
            <a:xfrm flipV="1">
              <a:off x="9194775" y="1520173"/>
              <a:ext cx="0" cy="2879999"/>
            </a:xfrm>
            <a:prstGeom prst="straightConnector1">
              <a:avLst/>
            </a:prstGeom>
            <a:ln w="698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2748030" y="4039008"/>
                <a:ext cx="2725041" cy="636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2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fr-FR" sz="2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fr-FR" sz="2200" b="1" i="1" smtClean="0">
                              <a:latin typeface="Cambria Math" panose="02040503050406030204" pitchFamily="18" charset="0"/>
                            </a:rPr>
                            <m:t>↑↓</m:t>
                          </m:r>
                        </m:sup>
                      </m:sSubSup>
                      <m:r>
                        <a:rPr lang="fr-FR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fr-FR" sz="2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fr-FR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fr-FR" sz="2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fr-FR" sz="2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fr-FR" sz="2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fr-FR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</m:oMath>
                  </m:oMathPara>
                </a14:m>
                <a:endParaRPr lang="fr-FR" sz="2200" b="1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30" y="4039008"/>
                <a:ext cx="2725041" cy="6360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920584-3199-411D-86AF-703F287A6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325B7C-2CD2-48D2-92C4-A77C7C8F40B7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7" name="Rectangle à coins arrondis 7">
            <a:extLst>
              <a:ext uri="{FF2B5EF4-FFF2-40B4-BE49-F238E27FC236}">
                <a16:creationId xmlns:a16="http://schemas.microsoft.com/office/drawing/2014/main" id="{6CF9FEE3-A1C1-4BC0-AC83-0FF0C0AC8A7A}"/>
              </a:ext>
            </a:extLst>
          </p:cNvPr>
          <p:cNvSpPr/>
          <p:nvPr/>
        </p:nvSpPr>
        <p:spPr>
          <a:xfrm>
            <a:off x="291938" y="5509046"/>
            <a:ext cx="9732376" cy="908327"/>
          </a:xfrm>
          <a:prstGeom prst="roundRect">
            <a:avLst>
              <a:gd name="adj" fmla="val 17922"/>
            </a:avLst>
          </a:prstGeom>
          <a:solidFill>
            <a:schemeClr val="bg1"/>
          </a:solidFill>
          <a:ln w="34925">
            <a:solidFill>
              <a:srgbClr val="9941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Espace réservé du texte 6">
            <a:extLst>
              <a:ext uri="{FF2B5EF4-FFF2-40B4-BE49-F238E27FC236}">
                <a16:creationId xmlns:a16="http://schemas.microsoft.com/office/drawing/2014/main" id="{3C77E6D2-1EFB-4C2C-9EF5-6BFF5A1AC233}"/>
              </a:ext>
            </a:extLst>
          </p:cNvPr>
          <p:cNvSpPr txBox="1">
            <a:spLocks/>
          </p:cNvSpPr>
          <p:nvPr/>
        </p:nvSpPr>
        <p:spPr>
          <a:xfrm>
            <a:off x="360761" y="5540390"/>
            <a:ext cx="9663553" cy="826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05000"/>
              </a:lnSpc>
              <a:spcBef>
                <a:spcPts val="0"/>
              </a:spcBef>
              <a:buNone/>
            </a:pPr>
            <a:r>
              <a:rPr lang="fr-FR" sz="2400" b="1" dirty="0">
                <a:solidFill>
                  <a:srgbClr val="994100"/>
                </a:solidFill>
              </a:rPr>
              <a:t>Objectifs : </a:t>
            </a:r>
            <a:r>
              <a:rPr lang="fr-FR" sz="2200" dirty="0"/>
              <a:t>Caractériser les inhomogénéités de champ magnétique</a:t>
            </a:r>
          </a:p>
          <a:p>
            <a:pPr marL="0" indent="0" defTabSz="457200">
              <a:lnSpc>
                <a:spcPct val="105000"/>
              </a:lnSpc>
              <a:spcBef>
                <a:spcPts val="0"/>
              </a:spcBef>
              <a:buNone/>
            </a:pPr>
            <a:r>
              <a:rPr lang="fr-FR" sz="2200" dirty="0">
                <a:sym typeface="Wingdings" panose="05000000000000000000" pitchFamily="2" charset="2"/>
              </a:rPr>
              <a:t>Propager les incertitudes sur la mesure du moment dipolaire électrique du neutron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40CF4E7E-EB32-4C28-9490-47632B19D36C}"/>
              </a:ext>
            </a:extLst>
          </p:cNvPr>
          <p:cNvGrpSpPr>
            <a:grpSpLocks noChangeAspect="1"/>
          </p:cNvGrpSpPr>
          <p:nvPr/>
        </p:nvGrpSpPr>
        <p:grpSpPr>
          <a:xfrm>
            <a:off x="7322166" y="2745207"/>
            <a:ext cx="4712518" cy="3370817"/>
            <a:chOff x="5982545" y="1986405"/>
            <a:chExt cx="6381431" cy="4564573"/>
          </a:xfrm>
        </p:grpSpPr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85F67063-0501-4407-9AA5-CD6791508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2545" y="1986405"/>
              <a:ext cx="6381431" cy="4564573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9225950-1A34-4D75-98BD-00EB769F80E7}"/>
                </a:ext>
              </a:extLst>
            </p:cNvPr>
            <p:cNvSpPr/>
            <p:nvPr/>
          </p:nvSpPr>
          <p:spPr>
            <a:xfrm>
              <a:off x="11054525" y="2241704"/>
              <a:ext cx="1010689" cy="824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981DD84-15BE-4388-9A01-3EA06B6EF47C}"/>
              </a:ext>
            </a:extLst>
          </p:cNvPr>
          <p:cNvGrpSpPr/>
          <p:nvPr/>
        </p:nvGrpSpPr>
        <p:grpSpPr>
          <a:xfrm>
            <a:off x="6152436" y="1276941"/>
            <a:ext cx="5159916" cy="1777622"/>
            <a:chOff x="6398039" y="1265388"/>
            <a:chExt cx="5159916" cy="17776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Espace réservé du texte 6">
                  <a:extLst>
                    <a:ext uri="{FF2B5EF4-FFF2-40B4-BE49-F238E27FC236}">
                      <a16:creationId xmlns:a16="http://schemas.microsoft.com/office/drawing/2014/main" id="{6E685605-EB0C-4732-ABB2-16CDC007394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398039" y="1265388"/>
                  <a:ext cx="5038281" cy="177762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457200">
                    <a:buNone/>
                  </a:pPr>
                  <a:r>
                    <a:rPr lang="fr-FR" sz="2400" b="1" dirty="0">
                      <a:solidFill>
                        <a:srgbClr val="994100"/>
                      </a:solidFill>
                    </a:rPr>
                    <a:t>Génération du champ magnétique</a:t>
                  </a:r>
                </a:p>
                <a:p>
                  <a:pPr marL="228600" lvl="1"/>
                  <a:endParaRPr lang="fr-FR" sz="400" b="0" i="1" dirty="0">
                    <a:latin typeface="Cambria Math" panose="02040503050406030204" pitchFamily="18" charset="0"/>
                  </a:endParaRPr>
                </a:p>
                <a:p>
                  <a:pPr marL="228600" lvl="1"/>
                  <a:r>
                    <a:rPr lang="fr-FR" sz="2200" dirty="0"/>
                    <a:t>Bobine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fr-FR" sz="2200" dirty="0"/>
                    <a:t> </a:t>
                  </a:r>
                  <a:r>
                    <a:rPr lang="fr-FR" sz="2200" dirty="0">
                      <a:sym typeface="Wingdings" panose="05000000000000000000" pitchFamily="2" charset="2"/>
                    </a:rPr>
                    <a:t> 60%</a:t>
                  </a:r>
                </a:p>
                <a:p>
                  <a:pPr marL="228600" lvl="1"/>
                  <a:r>
                    <a:rPr lang="fr-FR" sz="2200" dirty="0">
                      <a:sym typeface="Wingdings" panose="05000000000000000000" pitchFamily="2" charset="2"/>
                    </a:rPr>
                    <a:t>Blindage mu-métal  40%</a:t>
                  </a:r>
                  <a:endParaRPr lang="fr-FR" sz="2200" dirty="0"/>
                </a:p>
                <a:p>
                  <a:pPr marL="228600" lvl="1"/>
                  <a:r>
                    <a:rPr lang="fr-FR" sz="2200" dirty="0"/>
                    <a:t>30 bobines de correction</a:t>
                  </a:r>
                </a:p>
              </p:txBody>
            </p:sp>
          </mc:Choice>
          <mc:Fallback>
            <p:sp>
              <p:nvSpPr>
                <p:cNvPr id="56" name="Espace réservé du texte 6">
                  <a:extLst>
                    <a:ext uri="{FF2B5EF4-FFF2-40B4-BE49-F238E27FC236}">
                      <a16:creationId xmlns:a16="http://schemas.microsoft.com/office/drawing/2014/main" id="{6E685605-EB0C-4732-ABB2-16CDC00739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039" y="1265388"/>
                  <a:ext cx="5038281" cy="1777622"/>
                </a:xfrm>
                <a:prstGeom prst="rect">
                  <a:avLst/>
                </a:prstGeom>
                <a:blipFill>
                  <a:blip r:embed="rId10"/>
                  <a:stretch>
                    <a:fillRect l="-1330" t="-47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FC268869-A91E-413E-BFF4-F7079FFDF333}"/>
                    </a:ext>
                  </a:extLst>
                </p:cNvPr>
                <p:cNvSpPr/>
                <p:nvPr/>
              </p:nvSpPr>
              <p:spPr>
                <a:xfrm>
                  <a:off x="9980087" y="1821585"/>
                  <a:ext cx="1577868" cy="7934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p>
                          <m:sSupPr>
                            <m:ctrlPr>
                              <a:rPr lang="fr-F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oMath>
                    </m:oMathPara>
                  </a14:m>
                  <a:endParaRPr lang="fr-FR" sz="2200" dirty="0"/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FC268869-A91E-413E-BFF4-F7079FFDF3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0087" y="1821585"/>
                  <a:ext cx="1577868" cy="79342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C1308BBF-A6D4-4FE5-BD4F-AE0370A0C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808949" y="1881259"/>
              <a:ext cx="83160" cy="756000"/>
            </a:xfrm>
            <a:prstGeom prst="rect">
              <a:avLst/>
            </a:prstGeom>
          </p:spPr>
        </p:pic>
      </p:grpSp>
      <p:sp>
        <p:nvSpPr>
          <p:cNvPr id="59" name="Espace réservé du texte 6">
            <a:extLst>
              <a:ext uri="{FF2B5EF4-FFF2-40B4-BE49-F238E27FC236}">
                <a16:creationId xmlns:a16="http://schemas.microsoft.com/office/drawing/2014/main" id="{CF85C4C0-8E63-4EA0-A2C2-6A40AA98F00A}"/>
              </a:ext>
            </a:extLst>
          </p:cNvPr>
          <p:cNvSpPr txBox="1">
            <a:spLocks/>
          </p:cNvSpPr>
          <p:nvPr/>
        </p:nvSpPr>
        <p:spPr>
          <a:xfrm>
            <a:off x="1550185" y="1161424"/>
            <a:ext cx="2951012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lnSpc>
                <a:spcPct val="105000"/>
              </a:lnSpc>
              <a:spcBef>
                <a:spcPts val="0"/>
              </a:spcBef>
              <a:buNone/>
            </a:pPr>
            <a:r>
              <a:rPr lang="fr-FR" sz="2400" b="1" dirty="0">
                <a:solidFill>
                  <a:srgbClr val="994100"/>
                </a:solidFill>
              </a:rPr>
              <a:t>Principe de mesure </a:t>
            </a:r>
          </a:p>
        </p:txBody>
      </p:sp>
    </p:spTree>
    <p:extLst>
      <p:ext uri="{BB962C8B-B14F-4D97-AF65-F5344CB8AC3E}">
        <p14:creationId xmlns:p14="http://schemas.microsoft.com/office/powerpoint/2010/main" val="135875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de recherche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Méthode d’analyse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Laura Ferraris-Bouchez | Épreuve de mise en perspective didactique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06/2021</a:t>
            </a:r>
            <a:endParaRPr lang="fr-FR" dirty="0"/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8F946460-BAC6-491F-8EC7-36C94F228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325B7C-2CD2-48D2-92C4-A77C7C8F40B7}" type="slidenum">
              <a:rPr lang="fr-FR" smtClean="0"/>
              <a:pPr/>
              <a:t>6</a:t>
            </a:fld>
            <a:endParaRPr lang="fr-FR" dirty="0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F786B143-6D85-4D02-AB9D-90376904C4E5}"/>
              </a:ext>
            </a:extLst>
          </p:cNvPr>
          <p:cNvGrpSpPr/>
          <p:nvPr/>
        </p:nvGrpSpPr>
        <p:grpSpPr>
          <a:xfrm>
            <a:off x="536912" y="3308026"/>
            <a:ext cx="4808343" cy="3034705"/>
            <a:chOff x="530573" y="3178160"/>
            <a:chExt cx="4808343" cy="3034705"/>
          </a:xfrm>
        </p:grpSpPr>
        <p:sp>
          <p:nvSpPr>
            <p:cNvPr id="21" name="Rectangle à coins arrondis 7">
              <a:extLst>
                <a:ext uri="{FF2B5EF4-FFF2-40B4-BE49-F238E27FC236}">
                  <a16:creationId xmlns:a16="http://schemas.microsoft.com/office/drawing/2014/main" id="{5A4DE94F-259B-48D7-A747-76A317901A15}"/>
                </a:ext>
              </a:extLst>
            </p:cNvPr>
            <p:cNvSpPr/>
            <p:nvPr/>
          </p:nvSpPr>
          <p:spPr>
            <a:xfrm>
              <a:off x="530573" y="3178160"/>
              <a:ext cx="4808343" cy="3034705"/>
            </a:xfrm>
            <a:prstGeom prst="roundRect">
              <a:avLst>
                <a:gd name="adj" fmla="val 8010"/>
              </a:avLst>
            </a:prstGeom>
            <a:solidFill>
              <a:schemeClr val="bg1"/>
            </a:solidFill>
            <a:ln w="34925">
              <a:solidFill>
                <a:srgbClr val="9941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0D12F2FA-5E23-4DC3-997D-89A4DDFF2A8F}"/>
                    </a:ext>
                  </a:extLst>
                </p:cNvPr>
                <p:cNvSpPr txBox="1"/>
                <p:nvPr/>
              </p:nvSpPr>
              <p:spPr>
                <a:xfrm>
                  <a:off x="777667" y="4504757"/>
                  <a:ext cx="4186467" cy="8965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fr-F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b>
                                    <m: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  <m: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400">
                                            <a:latin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fr-FR" sz="2400" dirty="0"/>
                </a:p>
              </p:txBody>
            </p:sp>
          </mc:Choice>
          <mc:Fallback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0D12F2FA-5E23-4DC3-997D-89A4DDFF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667" y="4504757"/>
                  <a:ext cx="4186467" cy="89652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ACFB4A5F-150D-4A02-B653-A2E873BC04E3}"/>
                    </a:ext>
                  </a:extLst>
                </p:cNvPr>
                <p:cNvSpPr txBox="1"/>
                <p:nvPr/>
              </p:nvSpPr>
              <p:spPr>
                <a:xfrm>
                  <a:off x="777666" y="5534025"/>
                  <a:ext cx="4030308" cy="445699"/>
                </a:xfrm>
                <a:prstGeom prst="rect">
                  <a:avLst/>
                </a:prstGeom>
                <a:noFill/>
                <a:ln w="38100">
                  <a:noFill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fr-FR" sz="2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fr-FR" sz="2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a14:m>
                  <a:r>
                    <a:rPr lang="fr-FR" sz="2200" b="1" dirty="0"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fr-FR" sz="2200" b="1" dirty="0"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 gradients généralisés</a:t>
                  </a:r>
                  <a:endParaRPr lang="fr-FR" sz="2200" b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ACFB4A5F-150D-4A02-B653-A2E873BC04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666" y="5534025"/>
                  <a:ext cx="4030308" cy="445699"/>
                </a:xfrm>
                <a:prstGeom prst="rect">
                  <a:avLst/>
                </a:prstGeom>
                <a:blipFill>
                  <a:blip r:embed="rId4"/>
                  <a:stretch>
                    <a:fillRect t="-9589" b="-26027"/>
                  </a:stretch>
                </a:blipFill>
                <a:ln w="38100">
                  <a:noFill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Espace réservé du texte 6">
              <a:extLst>
                <a:ext uri="{FF2B5EF4-FFF2-40B4-BE49-F238E27FC236}">
                  <a16:creationId xmlns:a16="http://schemas.microsoft.com/office/drawing/2014/main" id="{087042FD-D2E4-4B4E-BFDE-336FE418ADFF}"/>
                </a:ext>
              </a:extLst>
            </p:cNvPr>
            <p:cNvSpPr txBox="1">
              <a:spLocks/>
            </p:cNvSpPr>
            <p:nvPr/>
          </p:nvSpPr>
          <p:spPr>
            <a:xfrm>
              <a:off x="702609" y="3256010"/>
              <a:ext cx="4636307" cy="1322286"/>
            </a:xfrm>
            <a:prstGeom prst="rect">
              <a:avLst/>
            </a:prstGeom>
            <a:effectLst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457200">
                <a:buNone/>
              </a:pPr>
              <a:r>
                <a:rPr lang="fr-FR" sz="2600" b="1" dirty="0">
                  <a:solidFill>
                    <a:srgbClr val="994100"/>
                  </a:solidFill>
                </a:rPr>
                <a:t>Décomposition du champ </a:t>
              </a:r>
              <a:endParaRPr lang="fr-FR" sz="2600" dirty="0"/>
            </a:p>
            <a:p>
              <a:pPr marL="228600" lvl="1"/>
              <a:r>
                <a:rPr lang="fr-FR" sz="2200" dirty="0"/>
                <a:t>Solution des équations de Maxwell</a:t>
              </a:r>
            </a:p>
            <a:p>
              <a:pPr marL="228600" lvl="1"/>
              <a:r>
                <a:rPr lang="fr-FR" sz="2200" dirty="0"/>
                <a:t>Issue des harmoniques sphériques</a:t>
              </a:r>
            </a:p>
          </p:txBody>
        </p:sp>
      </p:grpSp>
      <p:sp>
        <p:nvSpPr>
          <p:cNvPr id="27" name="Rectangle à coins arrondis 7">
            <a:extLst>
              <a:ext uri="{FF2B5EF4-FFF2-40B4-BE49-F238E27FC236}">
                <a16:creationId xmlns:a16="http://schemas.microsoft.com/office/drawing/2014/main" id="{AC2023B6-A62E-4C45-99ED-92C433A9B8EE}"/>
              </a:ext>
            </a:extLst>
          </p:cNvPr>
          <p:cNvSpPr/>
          <p:nvPr/>
        </p:nvSpPr>
        <p:spPr>
          <a:xfrm>
            <a:off x="536912" y="1429722"/>
            <a:ext cx="4929824" cy="1456582"/>
          </a:xfrm>
          <a:prstGeom prst="roundRect">
            <a:avLst>
              <a:gd name="adj" fmla="val 17922"/>
            </a:avLst>
          </a:prstGeom>
          <a:solidFill>
            <a:schemeClr val="bg1"/>
          </a:solidFill>
          <a:ln w="34925">
            <a:solidFill>
              <a:srgbClr val="9941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Espace réservé du texte 6">
            <a:extLst>
              <a:ext uri="{FF2B5EF4-FFF2-40B4-BE49-F238E27FC236}">
                <a16:creationId xmlns:a16="http://schemas.microsoft.com/office/drawing/2014/main" id="{169D91A3-DDEC-49CB-9BBF-704B5A00F0DE}"/>
              </a:ext>
            </a:extLst>
          </p:cNvPr>
          <p:cNvSpPr txBox="1">
            <a:spLocks/>
          </p:cNvSpPr>
          <p:nvPr/>
        </p:nvSpPr>
        <p:spPr>
          <a:xfrm>
            <a:off x="580314" y="1449090"/>
            <a:ext cx="4886421" cy="133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buNone/>
            </a:pPr>
            <a:r>
              <a:rPr lang="fr-FR" sz="2600" b="1" dirty="0">
                <a:solidFill>
                  <a:srgbClr val="994100"/>
                </a:solidFill>
              </a:rPr>
              <a:t>Mesure du champ magnétique</a:t>
            </a:r>
          </a:p>
          <a:p>
            <a:pPr marL="228600" lvl="1"/>
            <a:endParaRPr lang="fr-FR" sz="400" b="0" i="1" dirty="0">
              <a:latin typeface="Cambria Math" panose="02040503050406030204" pitchFamily="18" charset="0"/>
            </a:endParaRPr>
          </a:p>
          <a:p>
            <a:pPr marL="228600" lvl="1"/>
            <a:r>
              <a:rPr lang="fr-FR" sz="2200" dirty="0"/>
              <a:t>Cartes 3D de mesures vectorielles</a:t>
            </a:r>
            <a:endParaRPr lang="fr-FR" sz="2200" dirty="0">
              <a:sym typeface="Wingdings" panose="05000000000000000000" pitchFamily="2" charset="2"/>
            </a:endParaRPr>
          </a:p>
          <a:p>
            <a:pPr marL="228600" lvl="1"/>
            <a:r>
              <a:rPr lang="fr-FR" sz="2200" dirty="0">
                <a:sym typeface="Wingdings" panose="05000000000000000000" pitchFamily="2" charset="2"/>
              </a:rPr>
              <a:t>Magnétomètre à retour de flux</a:t>
            </a:r>
            <a:endParaRPr lang="fr-FR" sz="2200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15D9346-A5C3-4B62-96DE-F7EAD35BF7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159" y="1511999"/>
            <a:ext cx="5770527" cy="470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0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21182" y="1476105"/>
            <a:ext cx="11749634" cy="954107"/>
          </a:xfrm>
          <a:prstGeom prst="rect">
            <a:avLst/>
          </a:prstGeom>
          <a:effectLst/>
        </p:spPr>
        <p:txBody>
          <a:bodyPr wrap="square" lIns="91440" tIns="45720" rIns="91440" bIns="45720">
            <a:spAutoFit/>
          </a:bodyPr>
          <a:lstStyle/>
          <a:p>
            <a:pPr algn="ctr" defTabSz="4298410">
              <a:lnSpc>
                <a:spcPct val="120000"/>
              </a:lnSpc>
            </a:pPr>
            <a:r>
              <a:rPr lang="fr-FR" sz="5000" b="1" dirty="0">
                <a:ln w="0">
                  <a:noFill/>
                </a:ln>
                <a:gradFill>
                  <a:gsLst>
                    <a:gs pos="85000">
                      <a:srgbClr val="843D02"/>
                    </a:gs>
                    <a:gs pos="43000">
                      <a:srgbClr val="CC5526"/>
                    </a:gs>
                    <a:gs pos="0">
                      <a:srgbClr val="F99B4D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Compétences acquises pour l’enseignement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D43CCB-6FDA-445F-985A-F6EE0841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Laura Ferraris-Bouchez | Épreuve de mise en perspective didactique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2531FF-EB9F-42D0-B87B-C259E359F5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06/2021</a:t>
            </a:r>
            <a:endParaRPr lang="fr-FR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3718477-6563-4222-B211-3874136F3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12" y="2552228"/>
            <a:ext cx="2180975" cy="32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78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7">
            <a:extLst>
              <a:ext uri="{FF2B5EF4-FFF2-40B4-BE49-F238E27FC236}">
                <a16:creationId xmlns:a16="http://schemas.microsoft.com/office/drawing/2014/main" id="{FF815D5C-CE81-4016-B27B-596228B5B7CF}"/>
              </a:ext>
            </a:extLst>
          </p:cNvPr>
          <p:cNvSpPr/>
          <p:nvPr/>
        </p:nvSpPr>
        <p:spPr>
          <a:xfrm>
            <a:off x="7321318" y="4731062"/>
            <a:ext cx="3411437" cy="1722078"/>
          </a:xfrm>
          <a:prstGeom prst="roundRect">
            <a:avLst>
              <a:gd name="adj" fmla="val 11794"/>
            </a:avLst>
          </a:prstGeom>
          <a:solidFill>
            <a:schemeClr val="bg1"/>
          </a:solidFill>
          <a:ln w="34925">
            <a:solidFill>
              <a:srgbClr val="9941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D53E7E7-3ED5-444E-BFEB-8E1E3B88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Compétences acquises pour l’enseignement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C45BD54-3D7E-406F-894D-BC3A37278C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Scientifiques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FBD1A03-DBE9-4D6E-9D70-26D58DB0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Laura Ferraris-Bouchez | Épreuve de mise en perspective didactique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4883E9-8FE0-42AE-9070-E3CFC83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325B7C-2CD2-48D2-92C4-A77C7C8F40B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CF0E7A-5ED5-4589-9361-0D279C94F57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06/2021</a:t>
            </a:r>
            <a:endParaRPr lang="fr-FR" dirty="0"/>
          </a:p>
        </p:txBody>
      </p:sp>
      <p:sp>
        <p:nvSpPr>
          <p:cNvPr id="10" name="Rectangle à coins arrondis 7">
            <a:extLst>
              <a:ext uri="{FF2B5EF4-FFF2-40B4-BE49-F238E27FC236}">
                <a16:creationId xmlns:a16="http://schemas.microsoft.com/office/drawing/2014/main" id="{4F645028-CE1A-49F1-80C3-57E030ADADED}"/>
              </a:ext>
            </a:extLst>
          </p:cNvPr>
          <p:cNvSpPr/>
          <p:nvPr/>
        </p:nvSpPr>
        <p:spPr>
          <a:xfrm>
            <a:off x="650242" y="1692050"/>
            <a:ext cx="5458446" cy="4196425"/>
          </a:xfrm>
          <a:prstGeom prst="roundRect">
            <a:avLst>
              <a:gd name="adj" fmla="val 7650"/>
            </a:avLst>
          </a:prstGeom>
          <a:solidFill>
            <a:schemeClr val="bg1"/>
          </a:solidFill>
          <a:ln w="34925">
            <a:solidFill>
              <a:srgbClr val="9941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EC41488E-03A3-44BA-89EE-11C2C131CC44}"/>
              </a:ext>
            </a:extLst>
          </p:cNvPr>
          <p:cNvSpPr txBox="1">
            <a:spLocks/>
          </p:cNvSpPr>
          <p:nvPr/>
        </p:nvSpPr>
        <p:spPr>
          <a:xfrm>
            <a:off x="693644" y="1711419"/>
            <a:ext cx="5415044" cy="4078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buNone/>
            </a:pPr>
            <a:r>
              <a:rPr lang="fr-FR" sz="2600" b="1" dirty="0">
                <a:solidFill>
                  <a:srgbClr val="994100"/>
                </a:solidFill>
              </a:rPr>
              <a:t>Magnétisme</a:t>
            </a:r>
            <a:endParaRPr lang="fr-FR" sz="500" b="0" i="1" dirty="0">
              <a:latin typeface="Cambria Math" panose="02040503050406030204" pitchFamily="18" charset="0"/>
            </a:endParaRPr>
          </a:p>
          <a:p>
            <a:pPr marL="228600" lvl="1"/>
            <a:r>
              <a:rPr lang="fr-FR" dirty="0">
                <a:sym typeface="Wingdings" panose="05000000000000000000" pitchFamily="2" charset="2"/>
              </a:rPr>
              <a:t>Production </a:t>
            </a:r>
          </a:p>
          <a:p>
            <a:pPr marL="685800" lvl="2"/>
            <a:r>
              <a:rPr lang="fr-FR" dirty="0">
                <a:sym typeface="Wingdings" panose="05000000000000000000" pitchFamily="2" charset="2"/>
              </a:rPr>
              <a:t>Champ magnétique homogène (Helmholtz)</a:t>
            </a:r>
          </a:p>
          <a:p>
            <a:pPr marL="685800" lvl="2"/>
            <a:r>
              <a:rPr lang="fr-FR" dirty="0">
                <a:sym typeface="Wingdings" panose="05000000000000000000" pitchFamily="2" charset="2"/>
              </a:rPr>
              <a:t>Gradients (Helmholtz inversées)</a:t>
            </a:r>
          </a:p>
          <a:p>
            <a:pPr marL="228600" lvl="1"/>
            <a:r>
              <a:rPr lang="fr-FR" dirty="0">
                <a:sym typeface="Wingdings" panose="05000000000000000000" pitchFamily="2" charset="2"/>
              </a:rPr>
              <a:t>Mesure</a:t>
            </a:r>
          </a:p>
          <a:p>
            <a:pPr marL="685800" lvl="2"/>
            <a:r>
              <a:rPr lang="fr-FR" dirty="0">
                <a:sym typeface="Wingdings" panose="05000000000000000000" pitchFamily="2" charset="2"/>
              </a:rPr>
              <a:t>Fréquence de précession de Larmor</a:t>
            </a:r>
          </a:p>
          <a:p>
            <a:pPr marL="685800" lvl="2"/>
            <a:r>
              <a:rPr lang="fr-FR" dirty="0">
                <a:sym typeface="Wingdings" panose="05000000000000000000" pitchFamily="2" charset="2"/>
              </a:rPr>
              <a:t>Lien flux magnétique/courant</a:t>
            </a:r>
          </a:p>
          <a:p>
            <a:pPr marL="228600" lvl="1"/>
            <a:r>
              <a:rPr lang="fr-FR" dirty="0">
                <a:sym typeface="Wingdings" panose="05000000000000000000" pitchFamily="2" charset="2"/>
              </a:rPr>
              <a:t>Matériaux ferromagnétiques</a:t>
            </a:r>
          </a:p>
          <a:p>
            <a:pPr marL="685800" lvl="2"/>
            <a:r>
              <a:rPr lang="fr-FR" dirty="0">
                <a:sym typeface="Wingdings" panose="05000000000000000000" pitchFamily="2" charset="2"/>
              </a:rPr>
              <a:t>Cycle d’hystérésis</a:t>
            </a:r>
          </a:p>
          <a:p>
            <a:pPr marL="685800" lvl="2"/>
            <a:r>
              <a:rPr lang="fr-FR" dirty="0">
                <a:sym typeface="Wingdings" panose="05000000000000000000" pitchFamily="2" charset="2"/>
              </a:rPr>
              <a:t>Champ rémanent</a:t>
            </a:r>
          </a:p>
          <a:p>
            <a:pPr marL="685800" lvl="2"/>
            <a:r>
              <a:rPr lang="fr-FR" dirty="0">
                <a:sym typeface="Wingdings" panose="05000000000000000000" pitchFamily="2" charset="2"/>
              </a:rPr>
              <a:t>Démagnétisation</a:t>
            </a:r>
            <a:endParaRPr lang="fr-FR" dirty="0"/>
          </a:p>
        </p:txBody>
      </p:sp>
      <p:sp>
        <p:nvSpPr>
          <p:cNvPr id="12" name="Rectangle à coins arrondis 7">
            <a:extLst>
              <a:ext uri="{FF2B5EF4-FFF2-40B4-BE49-F238E27FC236}">
                <a16:creationId xmlns:a16="http://schemas.microsoft.com/office/drawing/2014/main" id="{0545E39C-7E99-4845-98B5-F0FDDC80CE68}"/>
              </a:ext>
            </a:extLst>
          </p:cNvPr>
          <p:cNvSpPr/>
          <p:nvPr/>
        </p:nvSpPr>
        <p:spPr>
          <a:xfrm>
            <a:off x="6658337" y="1412710"/>
            <a:ext cx="4752843" cy="3129493"/>
          </a:xfrm>
          <a:prstGeom prst="roundRect">
            <a:avLst>
              <a:gd name="adj" fmla="val 9479"/>
            </a:avLst>
          </a:prstGeom>
          <a:solidFill>
            <a:schemeClr val="bg1"/>
          </a:solidFill>
          <a:ln w="34925">
            <a:solidFill>
              <a:srgbClr val="9941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space réservé du texte 6">
                <a:extLst>
                  <a:ext uri="{FF2B5EF4-FFF2-40B4-BE49-F238E27FC236}">
                    <a16:creationId xmlns:a16="http://schemas.microsoft.com/office/drawing/2014/main" id="{F7AAF708-64A0-439B-AAB0-77F9B0AB4C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1739" y="1432079"/>
                <a:ext cx="4709441" cy="30036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457200">
                  <a:buNone/>
                </a:pPr>
                <a:r>
                  <a:rPr lang="fr-FR" sz="2600" b="1" dirty="0">
                    <a:solidFill>
                      <a:srgbClr val="994100"/>
                    </a:solidFill>
                  </a:rPr>
                  <a:t>Incertitudes</a:t>
                </a:r>
                <a:endParaRPr lang="fr-FR" sz="500" b="0" i="1" dirty="0">
                  <a:latin typeface="Cambria Math" panose="02040503050406030204" pitchFamily="18" charset="0"/>
                </a:endParaRPr>
              </a:p>
              <a:p>
                <a:pPr marL="228600" lvl="1"/>
                <a:r>
                  <a:rPr lang="fr-FR" dirty="0">
                    <a:sym typeface="Wingdings" panose="05000000000000000000" pitchFamily="2" charset="2"/>
                  </a:rPr>
                  <a:t>Statistiques / systématiques</a:t>
                </a:r>
              </a:p>
              <a:p>
                <a:pPr marL="228600" lvl="1"/>
                <a:r>
                  <a:rPr lang="fr-FR" dirty="0">
                    <a:sym typeface="Wingdings" panose="05000000000000000000" pitchFamily="2" charset="2"/>
                  </a:rPr>
                  <a:t>Identification des sources</a:t>
                </a:r>
              </a:p>
              <a:p>
                <a:pPr marL="685800" lvl="2"/>
                <a:r>
                  <a:rPr lang="fr-FR" dirty="0">
                    <a:sym typeface="Wingdings" panose="05000000000000000000" pitchFamily="2" charset="2"/>
                  </a:rPr>
                  <a:t>Reproductibilité de l’expérience</a:t>
                </a:r>
              </a:p>
              <a:p>
                <a:pPr marL="685800" lvl="2"/>
                <a:r>
                  <a:rPr lang="fr-FR" dirty="0">
                    <a:sym typeface="Wingdings" panose="05000000000000000000" pitchFamily="2" charset="2"/>
                  </a:rPr>
                  <a:t>Répétabilité de la mesure</a:t>
                </a:r>
              </a:p>
              <a:p>
                <a:pPr marL="228600" lvl="1"/>
                <a:r>
                  <a:rPr lang="fr-FR" dirty="0">
                    <a:sym typeface="Wingdings" panose="05000000000000000000" pitchFamily="2" charset="2"/>
                  </a:rPr>
                  <a:t>Propagation</a:t>
                </a:r>
              </a:p>
              <a:p>
                <a:pPr marL="685800" lvl="2"/>
                <a:r>
                  <a:rPr lang="fr-FR" dirty="0">
                    <a:sym typeface="Wingdings" panose="05000000000000000000" pitchFamily="2" charset="2"/>
                  </a:rPr>
                  <a:t>Indépendance / corrélation</a:t>
                </a:r>
              </a:p>
              <a:p>
                <a:pPr marL="685800" lvl="2"/>
                <a:r>
                  <a:rPr lang="fr-FR" dirty="0">
                    <a:sym typeface="Wingdings" panose="05000000000000000000" pitchFamily="2" charset="2"/>
                  </a:rPr>
                  <a:t>Ajustement par minimisation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𝜒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3" name="Espace réservé du texte 6">
                <a:extLst>
                  <a:ext uri="{FF2B5EF4-FFF2-40B4-BE49-F238E27FC236}">
                    <a16:creationId xmlns:a16="http://schemas.microsoft.com/office/drawing/2014/main" id="{F7AAF708-64A0-439B-AAB0-77F9B0AB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739" y="1432079"/>
                <a:ext cx="4709441" cy="3003680"/>
              </a:xfrm>
              <a:prstGeom prst="rect">
                <a:avLst/>
              </a:prstGeom>
              <a:blipFill>
                <a:blip r:embed="rId2"/>
                <a:stretch>
                  <a:fillRect l="-1682" t="-2434" b="-32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Espace réservé du texte 6">
                <a:extLst>
                  <a:ext uri="{FF2B5EF4-FFF2-40B4-BE49-F238E27FC236}">
                    <a16:creationId xmlns:a16="http://schemas.microsoft.com/office/drawing/2014/main" id="{9CC1E49F-6757-4891-B338-9534A3D95E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4721" y="4731063"/>
                <a:ext cx="3411436" cy="16778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457200">
                  <a:buNone/>
                </a:pPr>
                <a:r>
                  <a:rPr lang="fr-FR" sz="2600" b="1" dirty="0">
                    <a:solidFill>
                      <a:srgbClr val="994100"/>
                    </a:solidFill>
                  </a:rPr>
                  <a:t>Méthode du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600" b="1" i="1" smtClean="0">
                            <a:solidFill>
                              <a:srgbClr val="9941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600" b="1" i="1" smtClean="0">
                            <a:solidFill>
                              <a:srgbClr val="994100"/>
                            </a:solidFill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fr-FR" sz="2600" b="1" i="1" smtClean="0">
                            <a:solidFill>
                              <a:srgbClr val="9941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fr-FR" sz="500" b="0" i="1" dirty="0">
                  <a:latin typeface="Cambria Math" panose="02040503050406030204" pitchFamily="18" charset="0"/>
                </a:endParaRPr>
              </a:p>
              <a:p>
                <a:pPr marL="228600" lvl="1"/>
                <a:r>
                  <a:rPr lang="fr-FR" dirty="0">
                    <a:sym typeface="Wingdings" panose="05000000000000000000" pitchFamily="2" charset="2"/>
                  </a:rPr>
                  <a:t>Hypothèses de validité</a:t>
                </a:r>
              </a:p>
              <a:p>
                <a:pPr marL="228600" lvl="1"/>
                <a:r>
                  <a:rPr lang="fr-FR" dirty="0">
                    <a:sym typeface="Wingdings" panose="05000000000000000000" pitchFamily="2" charset="2"/>
                  </a:rPr>
                  <a:t>Réalisation numérique</a:t>
                </a:r>
              </a:p>
              <a:p>
                <a:pPr marL="228600" lvl="1"/>
                <a:r>
                  <a:rPr lang="fr-FR" dirty="0">
                    <a:sym typeface="Wingdings" panose="05000000000000000000" pitchFamily="2" charset="2"/>
                  </a:rPr>
                  <a:t>Calcul matriciel</a:t>
                </a:r>
              </a:p>
            </p:txBody>
          </p:sp>
        </mc:Choice>
        <mc:Fallback>
          <p:sp>
            <p:nvSpPr>
              <p:cNvPr id="14" name="Espace réservé du texte 6">
                <a:extLst>
                  <a:ext uri="{FF2B5EF4-FFF2-40B4-BE49-F238E27FC236}">
                    <a16:creationId xmlns:a16="http://schemas.microsoft.com/office/drawing/2014/main" id="{9CC1E49F-6757-4891-B338-9534A3D95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721" y="4731063"/>
                <a:ext cx="3411436" cy="1677800"/>
              </a:xfrm>
              <a:prstGeom prst="rect">
                <a:avLst/>
              </a:prstGeom>
              <a:blipFill>
                <a:blip r:embed="rId3"/>
                <a:stretch>
                  <a:fillRect l="-2321" t="-3636"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7259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70811</TotalTime>
  <Words>1070</Words>
  <Application>Microsoft Office PowerPoint</Application>
  <PresentationFormat>Grand écran</PresentationFormat>
  <Paragraphs>263</Paragraphs>
  <Slides>17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Tahoma</vt:lpstr>
      <vt:lpstr>Wingdings</vt:lpstr>
      <vt:lpstr>Thème Office</vt:lpstr>
      <vt:lpstr>Présentation PowerPoint</vt:lpstr>
      <vt:lpstr>Présentation PowerPoint</vt:lpstr>
      <vt:lpstr>Parcours</vt:lpstr>
      <vt:lpstr>Présentation PowerPoint</vt:lpstr>
      <vt:lpstr>Travaux de recherche</vt:lpstr>
      <vt:lpstr>Travaux de recherche</vt:lpstr>
      <vt:lpstr>Travaux de recherche</vt:lpstr>
      <vt:lpstr>Présentation PowerPoint</vt:lpstr>
      <vt:lpstr>Compétences acquises pour l’enseignement</vt:lpstr>
      <vt:lpstr>Compétences acquises pour l’enseignement</vt:lpstr>
      <vt:lpstr>Présentation PowerPoint</vt:lpstr>
      <vt:lpstr>Activités d’enseignement – Formations</vt:lpstr>
      <vt:lpstr>Présentation PowerPoint</vt:lpstr>
      <vt:lpstr>Questions</vt:lpstr>
      <vt:lpstr>Questions</vt:lpstr>
      <vt:lpstr>Questions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FERRARIS-BOUCHEZ</dc:creator>
  <cp:lastModifiedBy>Lyloya</cp:lastModifiedBy>
  <cp:revision>888</cp:revision>
  <cp:lastPrinted>2019-03-11T17:29:02Z</cp:lastPrinted>
  <dcterms:created xsi:type="dcterms:W3CDTF">2018-05-18T12:40:22Z</dcterms:created>
  <dcterms:modified xsi:type="dcterms:W3CDTF">2021-06-26T15:41:42Z</dcterms:modified>
</cp:coreProperties>
</file>