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37DC9"/>
    <a:srgbClr val="FFCCFF"/>
    <a:srgbClr val="0070C0"/>
    <a:srgbClr val="FF0000"/>
    <a:srgbClr val="308BCC"/>
    <a:srgbClr val="2F528F"/>
    <a:srgbClr val="00B0F0"/>
    <a:srgbClr val="C55A11"/>
    <a:srgbClr val="487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LC2 – Structure spatiale des molécules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867173"/>
          </a:xfrm>
        </p:spPr>
        <p:txBody>
          <a:bodyPr/>
          <a:lstStyle/>
          <a:p>
            <a:r>
              <a:rPr lang="fr-FR" sz="4400" dirty="0"/>
              <a:t>LC2 – Structure spatiale des molécules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3" y="2672863"/>
            <a:ext cx="10895981" cy="2505683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r>
              <a:rPr lang="fr-FR" dirty="0"/>
              <a:t> Lycée</a:t>
            </a:r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	Tableau périodique</a:t>
            </a:r>
          </a:p>
          <a:p>
            <a:pPr indent="1800225" algn="l">
              <a:spcBef>
                <a:spcPts val="0"/>
              </a:spcBef>
            </a:pPr>
            <a:r>
              <a:rPr lang="fr-FR" dirty="0"/>
              <a:t>Atome, configuration électronique, schéma de Lewis, espèces ioniques</a:t>
            </a:r>
          </a:p>
          <a:p>
            <a:pPr indent="1800225" algn="l">
              <a:spcBef>
                <a:spcPts val="0"/>
              </a:spcBef>
            </a:pPr>
            <a:r>
              <a:rPr lang="fr-FR" dirty="0"/>
              <a:t>Formule brute, semi-développée, développée</a:t>
            </a:r>
          </a:p>
          <a:p>
            <a:pPr indent="1800225" algn="l">
              <a:spcBef>
                <a:spcPts val="0"/>
              </a:spcBef>
            </a:pPr>
            <a:r>
              <a:rPr lang="fr-FR" dirty="0"/>
              <a:t>Réactions acide/base</a:t>
            </a:r>
          </a:p>
          <a:p>
            <a:pPr indent="1800225" algn="l">
              <a:spcBef>
                <a:spcPts val="0"/>
              </a:spcBef>
            </a:pPr>
            <a:r>
              <a:rPr lang="fr-FR" dirty="0"/>
              <a:t>Solubilité, température de fusion</a:t>
            </a:r>
          </a:p>
          <a:p>
            <a:pPr indent="1800225" algn="l">
              <a:spcBef>
                <a:spcPts val="0"/>
              </a:spcBef>
            </a:pPr>
            <a:r>
              <a:rPr lang="fr-FR" dirty="0"/>
              <a:t>Isomérie de constitution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spatiale des molécules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Représentation des molécules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Structure de Lewis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Théorie </a:t>
            </a:r>
            <a:r>
              <a:rPr lang="fr-FR" sz="2800" dirty="0" err="1"/>
              <a:t>VSEPR</a:t>
            </a:r>
            <a:endParaRPr lang="fr-FR" sz="2800" dirty="0"/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Représentation de Cram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Stéréoisomérie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Stéréoisomérie de conformation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Stéréoisomérie de configuration</a:t>
            </a:r>
          </a:p>
          <a:p>
            <a:pPr marL="1485900" lvl="2" indent="-571500">
              <a:buFont typeface="+mj-lt"/>
              <a:buAutoNum type="alphaUcPeriod"/>
            </a:pPr>
            <a:r>
              <a:rPr lang="fr-FR" sz="2400" dirty="0" err="1"/>
              <a:t>Enantiomérie</a:t>
            </a:r>
            <a:endParaRPr lang="fr-FR" sz="2400" dirty="0"/>
          </a:p>
          <a:p>
            <a:pPr marL="1485900" lvl="2" indent="-571500">
              <a:buFont typeface="+mj-lt"/>
              <a:buAutoNum type="alphaUcPeriod"/>
            </a:pPr>
            <a:r>
              <a:rPr lang="fr-FR" sz="2400" dirty="0"/>
              <a:t>Diastéréoisomérie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7CC24-CC85-4B11-9C93-D441F9C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Représentation des molécules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9CC00-CFC2-457A-8A0A-7559E0E1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43F5E7-D2AB-40A4-B153-7499EB6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CD18F-85BD-4B58-BC1E-FEC63F5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1205802-B232-4890-B506-2EC1FCDAB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Structure de Lewis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FCFAD0B-66E9-4B3A-BD38-4CBD561AF0F6}"/>
              </a:ext>
            </a:extLst>
          </p:cNvPr>
          <p:cNvGrpSpPr/>
          <p:nvPr/>
        </p:nvGrpSpPr>
        <p:grpSpPr>
          <a:xfrm>
            <a:off x="357050" y="1428205"/>
            <a:ext cx="11477899" cy="2845827"/>
            <a:chOff x="357050" y="1854925"/>
            <a:chExt cx="11477899" cy="284582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238EC4B-CCCB-42A4-8FB9-2F6F672F50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7" t="8049" r="1965" b="53508"/>
            <a:stretch/>
          </p:blipFill>
          <p:spPr bwMode="auto">
            <a:xfrm>
              <a:off x="357050" y="2076467"/>
              <a:ext cx="11477899" cy="262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B8CA0C-9BAF-4DD6-A4D4-07FB350E96A5}"/>
                </a:ext>
              </a:extLst>
            </p:cNvPr>
            <p:cNvSpPr/>
            <p:nvPr/>
          </p:nvSpPr>
          <p:spPr>
            <a:xfrm>
              <a:off x="2138289" y="1994264"/>
              <a:ext cx="5664591" cy="1902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4182B6-0479-4D5D-A792-45F9CFEABB7D}"/>
                </a:ext>
              </a:extLst>
            </p:cNvPr>
            <p:cNvSpPr/>
            <p:nvPr/>
          </p:nvSpPr>
          <p:spPr>
            <a:xfrm>
              <a:off x="7689670" y="1854925"/>
              <a:ext cx="1894450" cy="71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89165EC-EB7F-4853-932F-E0A5AF50055C}"/>
              </a:ext>
            </a:extLst>
          </p:cNvPr>
          <p:cNvGrpSpPr/>
          <p:nvPr/>
        </p:nvGrpSpPr>
        <p:grpSpPr>
          <a:xfrm>
            <a:off x="1452771" y="4534952"/>
            <a:ext cx="600901" cy="444137"/>
            <a:chOff x="1452771" y="4534952"/>
            <a:chExt cx="600901" cy="444137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4729AFC-0813-42E5-8944-EA3ED668B289}"/>
                </a:ext>
              </a:extLst>
            </p:cNvPr>
            <p:cNvSpPr/>
            <p:nvPr/>
          </p:nvSpPr>
          <p:spPr>
            <a:xfrm>
              <a:off x="1909672" y="46850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36146CD-A80B-420E-BCDB-7327E07AF0EB}"/>
                </a:ext>
              </a:extLst>
            </p:cNvPr>
            <p:cNvSpPr txBox="1"/>
            <p:nvPr/>
          </p:nvSpPr>
          <p:spPr>
            <a:xfrm>
              <a:off x="1452771" y="4534952"/>
              <a:ext cx="391886" cy="44413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3600" b="1" baseline="0" dirty="0"/>
                <a:t>H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49E4E0D-E6E3-4646-A76D-3C790F86DA48}"/>
              </a:ext>
            </a:extLst>
          </p:cNvPr>
          <p:cNvGrpSpPr/>
          <p:nvPr/>
        </p:nvGrpSpPr>
        <p:grpSpPr>
          <a:xfrm>
            <a:off x="7054184" y="4495574"/>
            <a:ext cx="635486" cy="676895"/>
            <a:chOff x="10020048" y="4563291"/>
            <a:chExt cx="635486" cy="67689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219495F-CA2D-4506-B074-43690943B26D}"/>
                </a:ext>
              </a:extLst>
            </p:cNvPr>
            <p:cNvSpPr/>
            <p:nvPr/>
          </p:nvSpPr>
          <p:spPr>
            <a:xfrm>
              <a:off x="10511534" y="479123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772A50A-766F-4D70-A580-19D1D17A90DF}"/>
                </a:ext>
              </a:extLst>
            </p:cNvPr>
            <p:cNvSpPr txBox="1"/>
            <p:nvPr/>
          </p:nvSpPr>
          <p:spPr>
            <a:xfrm>
              <a:off x="10054633" y="4632461"/>
              <a:ext cx="391886" cy="44413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3600" b="1" baseline="0" dirty="0"/>
                <a:t>O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481DD1C8-5DC1-4F8D-BC42-ADF19C24278B}"/>
                </a:ext>
              </a:extLst>
            </p:cNvPr>
            <p:cNvSpPr/>
            <p:nvPr/>
          </p:nvSpPr>
          <p:spPr>
            <a:xfrm>
              <a:off x="10233158" y="50961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66D569-DFC9-4E94-9FA7-0A8378317C4C}"/>
                </a:ext>
              </a:extLst>
            </p:cNvPr>
            <p:cNvSpPr/>
            <p:nvPr/>
          </p:nvSpPr>
          <p:spPr>
            <a:xfrm>
              <a:off x="10169163" y="4563291"/>
              <a:ext cx="271990" cy="691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4CC4B7-609D-4A89-9AD4-1ECB8B55C7A0}"/>
                </a:ext>
              </a:extLst>
            </p:cNvPr>
            <p:cNvSpPr/>
            <p:nvPr/>
          </p:nvSpPr>
          <p:spPr>
            <a:xfrm rot="5400000">
              <a:off x="9918638" y="4828653"/>
              <a:ext cx="271990" cy="691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5F72F41-FEDD-499F-B7FC-DDF8979064D3}"/>
              </a:ext>
            </a:extLst>
          </p:cNvPr>
          <p:cNvGrpSpPr/>
          <p:nvPr/>
        </p:nvGrpSpPr>
        <p:grpSpPr>
          <a:xfrm>
            <a:off x="1334516" y="5420501"/>
            <a:ext cx="683622" cy="768798"/>
            <a:chOff x="8612629" y="4471388"/>
            <a:chExt cx="683622" cy="768798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613A6FE3-E63D-4D22-A79C-48CFE8CCAD5A}"/>
                </a:ext>
              </a:extLst>
            </p:cNvPr>
            <p:cNvSpPr txBox="1"/>
            <p:nvPr/>
          </p:nvSpPr>
          <p:spPr>
            <a:xfrm>
              <a:off x="8745752" y="4627608"/>
              <a:ext cx="391886" cy="44413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3600" b="1" baseline="0" dirty="0"/>
                <a:t>C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C723B7C-1B45-42EE-A68B-AA4207EA190D}"/>
                </a:ext>
              </a:extLst>
            </p:cNvPr>
            <p:cNvSpPr/>
            <p:nvPr/>
          </p:nvSpPr>
          <p:spPr>
            <a:xfrm>
              <a:off x="9152251" y="478253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199EC05-F120-4CAD-895A-37E640B9B3EE}"/>
                </a:ext>
              </a:extLst>
            </p:cNvPr>
            <p:cNvSpPr/>
            <p:nvPr/>
          </p:nvSpPr>
          <p:spPr>
            <a:xfrm>
              <a:off x="8912500" y="50961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8EE279-3F12-4EA9-8DE6-1D067626E3EF}"/>
                </a:ext>
              </a:extLst>
            </p:cNvPr>
            <p:cNvSpPr/>
            <p:nvPr/>
          </p:nvSpPr>
          <p:spPr>
            <a:xfrm>
              <a:off x="8912500" y="447138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DFD2D63-5AA7-42A5-AB51-5CA34D228C51}"/>
                </a:ext>
              </a:extLst>
            </p:cNvPr>
            <p:cNvSpPr/>
            <p:nvPr/>
          </p:nvSpPr>
          <p:spPr>
            <a:xfrm>
              <a:off x="8612629" y="479123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6E25331-6B9D-4870-A496-6FF3313A1BE1}"/>
                  </a:ext>
                </a:extLst>
              </p:cNvPr>
              <p:cNvSpPr txBox="1"/>
              <p:nvPr/>
            </p:nvSpPr>
            <p:spPr>
              <a:xfrm>
                <a:off x="2269867" y="430052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6E25331-6B9D-4870-A496-6FF3313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867" y="4300528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EA31B9F-1708-473E-99EA-7C369DFDE6BD}"/>
                  </a:ext>
                </a:extLst>
              </p:cNvPr>
              <p:cNvSpPr txBox="1"/>
              <p:nvPr/>
            </p:nvSpPr>
            <p:spPr>
              <a:xfrm>
                <a:off x="2269867" y="5355151"/>
                <a:ext cx="309026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EA31B9F-1708-473E-99EA-7C369DFD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867" y="5355151"/>
                <a:ext cx="309026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9626130-95E4-41B1-9B26-1F3762D675D3}"/>
                  </a:ext>
                </a:extLst>
              </p:cNvPr>
              <p:cNvSpPr txBox="1"/>
              <p:nvPr/>
            </p:nvSpPr>
            <p:spPr>
              <a:xfrm>
                <a:off x="7937596" y="4338321"/>
                <a:ext cx="309026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9626130-95E4-41B1-9B26-1F3762D6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96" y="4338321"/>
                <a:ext cx="309026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BEE864BB-E1C7-4B72-9B0A-5AF1375A6941}"/>
              </a:ext>
            </a:extLst>
          </p:cNvPr>
          <p:cNvGrpSpPr/>
          <p:nvPr/>
        </p:nvGrpSpPr>
        <p:grpSpPr>
          <a:xfrm>
            <a:off x="7045477" y="5443389"/>
            <a:ext cx="635486" cy="731933"/>
            <a:chOff x="7045477" y="5443389"/>
            <a:chExt cx="635486" cy="731933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B8F778E-FF9B-4C0E-B5D5-CD4EB1C5E3D4}"/>
                </a:ext>
              </a:extLst>
            </p:cNvPr>
            <p:cNvSpPr/>
            <p:nvPr/>
          </p:nvSpPr>
          <p:spPr>
            <a:xfrm>
              <a:off x="7536963" y="572637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BFD43B87-1B90-420A-B813-AA5DF511351A}"/>
                </a:ext>
              </a:extLst>
            </p:cNvPr>
            <p:cNvSpPr txBox="1"/>
            <p:nvPr/>
          </p:nvSpPr>
          <p:spPr>
            <a:xfrm>
              <a:off x="7080062" y="5567597"/>
              <a:ext cx="391886" cy="44413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3600" b="1" dirty="0"/>
                <a:t>N</a:t>
              </a:r>
              <a:endParaRPr lang="fr-FR" sz="3600" b="1" baseline="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CAEBC12-F19A-40AF-BC4F-8AC97DBEB9A3}"/>
                </a:ext>
              </a:extLst>
            </p:cNvPr>
            <p:cNvSpPr/>
            <p:nvPr/>
          </p:nvSpPr>
          <p:spPr>
            <a:xfrm>
              <a:off x="7258587" y="603132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DDA670-4F16-46D1-B6FF-0613EAE1D0F1}"/>
                </a:ext>
              </a:extLst>
            </p:cNvPr>
            <p:cNvSpPr/>
            <p:nvPr/>
          </p:nvSpPr>
          <p:spPr>
            <a:xfrm rot="5400000">
              <a:off x="6944067" y="5763789"/>
              <a:ext cx="271990" cy="691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A3CFEDE-DF59-41D2-A002-5AB8AF6C2438}"/>
                </a:ext>
              </a:extLst>
            </p:cNvPr>
            <p:cNvSpPr/>
            <p:nvPr/>
          </p:nvSpPr>
          <p:spPr>
            <a:xfrm>
              <a:off x="7258578" y="544338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933D4870-0CE7-4E0E-B606-9EF05AA018C0}"/>
                  </a:ext>
                </a:extLst>
              </p:cNvPr>
              <p:cNvSpPr txBox="1"/>
              <p:nvPr/>
            </p:nvSpPr>
            <p:spPr>
              <a:xfrm>
                <a:off x="7937596" y="5355151"/>
                <a:ext cx="309026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933D4870-0CE7-4E0E-B606-9EF05AA0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96" y="5355151"/>
                <a:ext cx="309026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3BAF0-FF2C-4FEB-B65B-25635C1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Représentation des molécules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4DEE4D-515D-4428-9860-91B8CB17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5FCB1-9A8A-4F25-8C1E-3BCCAFC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CBA4F-0CAE-48E6-A37C-2B40A92D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D12A026-A269-44D9-9D06-A939AE3B8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Méthode </a:t>
            </a:r>
            <a:r>
              <a:rPr lang="fr-FR" dirty="0" err="1"/>
              <a:t>VSEPR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370F3C-8B18-4521-BBF3-4E702AC9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0" y="1351238"/>
            <a:ext cx="11117177" cy="5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lipse 39">
            <a:extLst>
              <a:ext uri="{FF2B5EF4-FFF2-40B4-BE49-F238E27FC236}">
                <a16:creationId xmlns:a16="http://schemas.microsoft.com/office/drawing/2014/main" id="{64ECAFF4-F9A1-497B-B509-534469C4503B}"/>
              </a:ext>
            </a:extLst>
          </p:cNvPr>
          <p:cNvSpPr/>
          <p:nvPr/>
        </p:nvSpPr>
        <p:spPr>
          <a:xfrm>
            <a:off x="9577705" y="1492248"/>
            <a:ext cx="412750" cy="12636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5F4B7D-1689-4E69-ADD9-8C8D1800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Stéréoisomérie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19A4CF-C943-4A69-957E-68D4E238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94644-B357-4CB1-9612-003D880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01C8FB-1C39-4584-B0F3-566666B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B5FFC60-F09E-4067-B333-B247E1A46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Stéréoisomérie de configuration – A) </a:t>
            </a:r>
            <a:r>
              <a:rPr lang="fr-FR" dirty="0" err="1"/>
              <a:t>Enantiomérie</a:t>
            </a:r>
            <a:endParaRPr lang="fr-FR" dirty="0"/>
          </a:p>
        </p:txBody>
      </p:sp>
      <p:pic>
        <p:nvPicPr>
          <p:cNvPr id="2050" name="Picture 2" descr="Carvone - Wikipedia">
            <a:extLst>
              <a:ext uri="{FF2B5EF4-FFF2-40B4-BE49-F238E27FC236}">
                <a16:creationId xmlns:a16="http://schemas.microsoft.com/office/drawing/2014/main" id="{421D3E47-6D7A-4D4E-B381-7312CA2E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79" y="3668619"/>
            <a:ext cx="3360053" cy="25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leil 7">
            <a:extLst>
              <a:ext uri="{FF2B5EF4-FFF2-40B4-BE49-F238E27FC236}">
                <a16:creationId xmlns:a16="http://schemas.microsoft.com/office/drawing/2014/main" id="{B20EBEB3-B500-48E7-91D7-560FAC500BAC}"/>
              </a:ext>
            </a:extLst>
          </p:cNvPr>
          <p:cNvSpPr/>
          <p:nvPr/>
        </p:nvSpPr>
        <p:spPr>
          <a:xfrm>
            <a:off x="237597" y="1565042"/>
            <a:ext cx="1080000" cy="108000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5DB69F6-CA80-4F70-9F99-E1874D451412}"/>
              </a:ext>
            </a:extLst>
          </p:cNvPr>
          <p:cNvSpPr/>
          <p:nvPr/>
        </p:nvSpPr>
        <p:spPr>
          <a:xfrm>
            <a:off x="3918262" y="1492248"/>
            <a:ext cx="412750" cy="12636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A3B4AD0-8DA0-4EEA-921D-8ED5A03AA1D8}"/>
              </a:ext>
            </a:extLst>
          </p:cNvPr>
          <p:cNvSpPr/>
          <p:nvPr/>
        </p:nvSpPr>
        <p:spPr>
          <a:xfrm>
            <a:off x="7798723" y="1484092"/>
            <a:ext cx="412750" cy="12636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23EFD77-6053-4956-8C6C-18C0A9F6D148}"/>
              </a:ext>
            </a:extLst>
          </p:cNvPr>
          <p:cNvGrpSpPr/>
          <p:nvPr/>
        </p:nvGrpSpPr>
        <p:grpSpPr>
          <a:xfrm>
            <a:off x="5785773" y="1709830"/>
            <a:ext cx="1098550" cy="889200"/>
            <a:chOff x="5621105" y="1658157"/>
            <a:chExt cx="1098550" cy="889200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EC6D10C9-7D82-4B40-BCE2-FF93BD5852F6}"/>
                </a:ext>
              </a:extLst>
            </p:cNvPr>
            <p:cNvCxnSpPr/>
            <p:nvPr/>
          </p:nvCxnSpPr>
          <p:spPr>
            <a:xfrm>
              <a:off x="5640155" y="1658157"/>
              <a:ext cx="0" cy="889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0770E0DD-B55F-4FEA-91EC-A19BE1627E71}"/>
                </a:ext>
              </a:extLst>
            </p:cNvPr>
            <p:cNvCxnSpPr/>
            <p:nvPr/>
          </p:nvCxnSpPr>
          <p:spPr>
            <a:xfrm>
              <a:off x="6702754" y="1658157"/>
              <a:ext cx="0" cy="889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9C314C1-5EF8-4A19-AB20-260E204B7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1105" y="2547357"/>
              <a:ext cx="1098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EBA07-8FF4-48D6-ADBD-D5DA0E7491AA}"/>
              </a:ext>
            </a:extLst>
          </p:cNvPr>
          <p:cNvSpPr/>
          <p:nvPr/>
        </p:nvSpPr>
        <p:spPr>
          <a:xfrm>
            <a:off x="5823158" y="1829202"/>
            <a:ext cx="1024983" cy="7508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70B8EB-B16E-4651-A076-BB8DB9C0318B}"/>
              </a:ext>
            </a:extLst>
          </p:cNvPr>
          <p:cNvCxnSpPr>
            <a:cxnSpLocks/>
          </p:cNvCxnSpPr>
          <p:nvPr/>
        </p:nvCxnSpPr>
        <p:spPr>
          <a:xfrm>
            <a:off x="1414054" y="2102757"/>
            <a:ext cx="2720335" cy="21316"/>
          </a:xfrm>
          <a:prstGeom prst="line">
            <a:avLst/>
          </a:prstGeom>
          <a:ln w="762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7E48225-C57D-4AA3-8707-51E65A43102B}"/>
              </a:ext>
            </a:extLst>
          </p:cNvPr>
          <p:cNvCxnSpPr>
            <a:cxnSpLocks/>
          </p:cNvCxnSpPr>
          <p:nvPr/>
        </p:nvCxnSpPr>
        <p:spPr>
          <a:xfrm>
            <a:off x="4463703" y="2109337"/>
            <a:ext cx="3541395" cy="0"/>
          </a:xfrm>
          <a:prstGeom prst="line">
            <a:avLst/>
          </a:prstGeom>
          <a:ln w="762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" name="Groupe 2047">
            <a:extLst>
              <a:ext uri="{FF2B5EF4-FFF2-40B4-BE49-F238E27FC236}">
                <a16:creationId xmlns:a16="http://schemas.microsoft.com/office/drawing/2014/main" id="{5A34C25A-DBD6-4C05-BFF3-384BD1AA3AD3}"/>
              </a:ext>
            </a:extLst>
          </p:cNvPr>
          <p:cNvGrpSpPr/>
          <p:nvPr/>
        </p:nvGrpSpPr>
        <p:grpSpPr>
          <a:xfrm>
            <a:off x="2008414" y="1487742"/>
            <a:ext cx="1260000" cy="1260000"/>
            <a:chOff x="2282734" y="1487742"/>
            <a:chExt cx="1260000" cy="1260000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3FC9850-721D-401A-8BC6-A8A5597E1034}"/>
                </a:ext>
              </a:extLst>
            </p:cNvPr>
            <p:cNvCxnSpPr/>
            <p:nvPr/>
          </p:nvCxnSpPr>
          <p:spPr>
            <a:xfrm>
              <a:off x="2282734" y="2102757"/>
              <a:ext cx="12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53FDB254-011B-48DA-A712-874562FBE5C3}"/>
                </a:ext>
              </a:extLst>
            </p:cNvPr>
            <p:cNvCxnSpPr/>
            <p:nvPr/>
          </p:nvCxnSpPr>
          <p:spPr>
            <a:xfrm>
              <a:off x="2912734" y="1487742"/>
              <a:ext cx="0" cy="12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DF35ED-EBF3-4996-A16E-D3F5670CB7BC}"/>
                </a:ext>
              </a:extLst>
            </p:cNvPr>
            <p:cNvCxnSpPr/>
            <p:nvPr/>
          </p:nvCxnSpPr>
          <p:spPr>
            <a:xfrm>
              <a:off x="2499390" y="1681298"/>
              <a:ext cx="889200" cy="889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F93BC6EE-FCA8-4025-ACBF-5D0915E42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134" y="1658157"/>
              <a:ext cx="889200" cy="889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97725CF-365E-45F4-A485-372368D71AE6}"/>
              </a:ext>
            </a:extLst>
          </p:cNvPr>
          <p:cNvCxnSpPr/>
          <p:nvPr/>
        </p:nvCxnSpPr>
        <p:spPr>
          <a:xfrm>
            <a:off x="4729757" y="1495898"/>
            <a:ext cx="0" cy="12600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1015AE-79A5-44AE-93C8-00389754A78D}"/>
              </a:ext>
            </a:extLst>
          </p:cNvPr>
          <p:cNvCxnSpPr>
            <a:cxnSpLocks/>
          </p:cNvCxnSpPr>
          <p:nvPr/>
        </p:nvCxnSpPr>
        <p:spPr>
          <a:xfrm flipV="1">
            <a:off x="8319423" y="2102757"/>
            <a:ext cx="1464657" cy="6580"/>
          </a:xfrm>
          <a:prstGeom prst="line">
            <a:avLst/>
          </a:prstGeom>
          <a:ln w="762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FEAF68C-464A-4E69-B2B0-7B318052C357}"/>
              </a:ext>
            </a:extLst>
          </p:cNvPr>
          <p:cNvCxnSpPr>
            <a:cxnSpLocks/>
          </p:cNvCxnSpPr>
          <p:nvPr/>
        </p:nvCxnSpPr>
        <p:spPr>
          <a:xfrm flipV="1">
            <a:off x="8499485" y="1562757"/>
            <a:ext cx="72000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ZoneTexte 2052">
            <a:extLst>
              <a:ext uri="{FF2B5EF4-FFF2-40B4-BE49-F238E27FC236}">
                <a16:creationId xmlns:a16="http://schemas.microsoft.com/office/drawing/2014/main" id="{4E7E73A5-3FBD-4771-8A58-E726CBF6A02D}"/>
              </a:ext>
            </a:extLst>
          </p:cNvPr>
          <p:cNvSpPr txBox="1"/>
          <p:nvPr/>
        </p:nvSpPr>
        <p:spPr>
          <a:xfrm>
            <a:off x="3573706" y="2824205"/>
            <a:ext cx="1199508" cy="3055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pPr algn="l"/>
            <a:r>
              <a:rPr lang="fr-FR" sz="3600" baseline="0" dirty="0"/>
              <a:t>Polariseur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49675F9-2657-40F6-A407-E5C9A825F577}"/>
              </a:ext>
            </a:extLst>
          </p:cNvPr>
          <p:cNvSpPr txBox="1"/>
          <p:nvPr/>
        </p:nvSpPr>
        <p:spPr>
          <a:xfrm>
            <a:off x="7482766" y="2809198"/>
            <a:ext cx="1199508" cy="3055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pPr algn="l"/>
            <a:r>
              <a:rPr lang="fr-FR" sz="3600" baseline="0" dirty="0"/>
              <a:t>Analyseur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F6731F7-0465-48AF-A3A2-E8E17CE177D1}"/>
              </a:ext>
            </a:extLst>
          </p:cNvPr>
          <p:cNvSpPr txBox="1"/>
          <p:nvPr/>
        </p:nvSpPr>
        <p:spPr>
          <a:xfrm>
            <a:off x="9224364" y="2817624"/>
            <a:ext cx="1199508" cy="3055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pPr algn="l"/>
            <a:r>
              <a:rPr lang="fr-FR" sz="3600" baseline="0" dirty="0"/>
              <a:t>Lentille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C0C8979-5703-4FD9-9A20-9EF3A192F29F}"/>
              </a:ext>
            </a:extLst>
          </p:cNvPr>
          <p:cNvCxnSpPr>
            <a:cxnSpLocks/>
          </p:cNvCxnSpPr>
          <p:nvPr/>
        </p:nvCxnSpPr>
        <p:spPr>
          <a:xfrm>
            <a:off x="10058480" y="2109337"/>
            <a:ext cx="510471" cy="0"/>
          </a:xfrm>
          <a:prstGeom prst="line">
            <a:avLst/>
          </a:prstGeom>
          <a:ln w="762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Organigramme : Données 2054">
            <a:extLst>
              <a:ext uri="{FF2B5EF4-FFF2-40B4-BE49-F238E27FC236}">
                <a16:creationId xmlns:a16="http://schemas.microsoft.com/office/drawing/2014/main" id="{8FBBD589-E7F3-4007-8C64-7AE4FA2DF0F3}"/>
              </a:ext>
            </a:extLst>
          </p:cNvPr>
          <p:cNvSpPr/>
          <p:nvPr/>
        </p:nvSpPr>
        <p:spPr>
          <a:xfrm>
            <a:off x="10585717" y="1602783"/>
            <a:ext cx="1199508" cy="10131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319529-0859-4AA0-8758-ECC5A80DB084}"/>
              </a:ext>
            </a:extLst>
          </p:cNvPr>
          <p:cNvSpPr txBox="1"/>
          <p:nvPr/>
        </p:nvSpPr>
        <p:spPr>
          <a:xfrm>
            <a:off x="10585717" y="2799894"/>
            <a:ext cx="1199508" cy="3055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pPr algn="l"/>
            <a:r>
              <a:rPr lang="fr-FR" sz="3600" baseline="0" dirty="0"/>
              <a:t>Ecran</a:t>
            </a:r>
          </a:p>
        </p:txBody>
      </p:sp>
    </p:spTree>
    <p:extLst>
      <p:ext uri="{BB962C8B-B14F-4D97-AF65-F5344CB8AC3E}">
        <p14:creationId xmlns:p14="http://schemas.microsoft.com/office/powerpoint/2010/main" val="187131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F4B7D-1689-4E69-ADD9-8C8D1800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Stéréoisomérie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19A4CF-C943-4A69-957E-68D4E238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94644-B357-4CB1-9612-003D880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LC2 – Structure spatiale des molécules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01C8FB-1C39-4584-B0F3-566666B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B5FFC60-F09E-4067-B333-B247E1A46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Stéréoisomérie de configuration – B) Diastéréoisomérie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23B62C-9B2D-408E-9630-E917664D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8" y="1401254"/>
            <a:ext cx="11248003" cy="5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99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8947</TotalTime>
  <Words>179</Words>
  <Application>Microsoft Office PowerPoint</Application>
  <PresentationFormat>Grand écran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LC2 – Structure spatiale des molécules</vt:lpstr>
      <vt:lpstr>Structure spatiale des molécules</vt:lpstr>
      <vt:lpstr>I – Représentation des molécules</vt:lpstr>
      <vt:lpstr>I – Représentation des molécules</vt:lpstr>
      <vt:lpstr>II – Stéréoisomérie </vt:lpstr>
      <vt:lpstr>II – Stéréoisomérie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55</cp:revision>
  <dcterms:created xsi:type="dcterms:W3CDTF">2020-12-17T09:18:48Z</dcterms:created>
  <dcterms:modified xsi:type="dcterms:W3CDTF">2021-04-22T08:58:24Z</dcterms:modified>
</cp:coreProperties>
</file>