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00B0F0"/>
    <a:srgbClr val="0088B8"/>
    <a:srgbClr val="FFCCFF"/>
    <a:srgbClr val="FFD966"/>
    <a:srgbClr val="308BCC"/>
    <a:srgbClr val="DEEBF7"/>
    <a:srgbClr val="2F528F"/>
    <a:srgbClr val="0070C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LC03 – Acides et bases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9" y="1767841"/>
            <a:ext cx="10895981" cy="961291"/>
          </a:xfrm>
        </p:spPr>
        <p:txBody>
          <a:bodyPr/>
          <a:lstStyle/>
          <a:p>
            <a:r>
              <a:rPr lang="fr-FR" sz="5400" dirty="0"/>
              <a:t>LC03 – Acides et bases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010486"/>
            <a:ext cx="10895981" cy="2067951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Réaction chimique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Réactif limitant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Tableau d’avancement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Papier pH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Acides et bases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Acides, bases et potentiel hydrogène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Acide et base de </a:t>
            </a:r>
            <a:r>
              <a:rPr lang="fr-FR" sz="2800" dirty="0" err="1"/>
              <a:t>Brønsted</a:t>
            </a:r>
            <a:endParaRPr lang="fr-FR" sz="2800" dirty="0"/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acide/base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hydrogène (pH)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Equilibres acido-basiques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Equilibre chimique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Force des acides et des bases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Acide et base forts dans l’eau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Acides et bases faibles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Constante d’acidité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Domaines de prédominance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Contrôle du pH, solution tampon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DF9A-8016-4D3A-B8D2-C8CACA71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Acides, bases et potentiel hydrogène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A95-431E-4F0F-B84B-E1B0F91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FEC2D-720D-4EC8-A13E-6471AC3B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427AD-03E4-4EE8-9FFB-1F111BA7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FE58EF-8AA8-4DBA-8F48-4AB8D95BF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Définition et mesure du pH</a:t>
            </a:r>
          </a:p>
        </p:txBody>
      </p:sp>
      <p:pic>
        <p:nvPicPr>
          <p:cNvPr id="1026" name="Picture 2" descr="Le test du pH">
            <a:extLst>
              <a:ext uri="{FF2B5EF4-FFF2-40B4-BE49-F238E27FC236}">
                <a16:creationId xmlns:a16="http://schemas.microsoft.com/office/drawing/2014/main" id="{EBC0A389-CAFC-47E5-8D28-54A42729C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12040"/>
          <a:stretch/>
        </p:blipFill>
        <p:spPr bwMode="auto">
          <a:xfrm>
            <a:off x="916524" y="2199927"/>
            <a:ext cx="3557003" cy="351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6FB9E1-1564-4BB4-AEE7-257EADB82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" b="2120"/>
          <a:stretch/>
        </p:blipFill>
        <p:spPr bwMode="auto">
          <a:xfrm>
            <a:off x="6077242" y="1391449"/>
            <a:ext cx="5823738" cy="49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C764CCB-A47C-420B-8DF4-D0C3EF431839}"/>
              </a:ext>
            </a:extLst>
          </p:cNvPr>
          <p:cNvSpPr txBox="1"/>
          <p:nvPr/>
        </p:nvSpPr>
        <p:spPr>
          <a:xfrm>
            <a:off x="4838628" y="5957685"/>
            <a:ext cx="3390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https://eduno.fr/blog/cours-2/post/1r-ch1-2-les-solutions-aqueuses-acides-basiques-et-neutres-135</a:t>
            </a:r>
          </a:p>
        </p:txBody>
      </p:sp>
    </p:spTree>
    <p:extLst>
      <p:ext uri="{BB962C8B-B14F-4D97-AF65-F5344CB8AC3E}">
        <p14:creationId xmlns:p14="http://schemas.microsoft.com/office/powerpoint/2010/main" val="19054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DA41A-B5B3-4D97-8FB0-DAD05D6B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Acides et bases faibles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71156-D2EA-422F-8F5C-6C5F9495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A8B1E-F90C-402F-BA79-632F648E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94A92-D572-4A9F-BA4D-903B85B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FD1A34-FF5E-41A8-B327-F72ACB5D2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Constante d’acidité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01194A7-2EDC-45A6-B824-5094C1869CC3}"/>
              </a:ext>
            </a:extLst>
          </p:cNvPr>
          <p:cNvGrpSpPr/>
          <p:nvPr/>
        </p:nvGrpSpPr>
        <p:grpSpPr>
          <a:xfrm>
            <a:off x="494935" y="1117012"/>
            <a:ext cx="11211183" cy="5208094"/>
            <a:chOff x="359645" y="1131079"/>
            <a:chExt cx="11211183" cy="5208094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78259B-0968-4AB1-BDC5-3BC3040B6689}"/>
                </a:ext>
              </a:extLst>
            </p:cNvPr>
            <p:cNvGrpSpPr/>
            <p:nvPr/>
          </p:nvGrpSpPr>
          <p:grpSpPr>
            <a:xfrm>
              <a:off x="359645" y="1131079"/>
              <a:ext cx="11211183" cy="5182415"/>
              <a:chOff x="359645" y="1131079"/>
              <a:chExt cx="11211183" cy="51824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112D475-8165-46A7-9407-F9AEE9C00659}"/>
                  </a:ext>
                </a:extLst>
              </p:cNvPr>
              <p:cNvSpPr/>
              <p:nvPr/>
            </p:nvSpPr>
            <p:spPr>
              <a:xfrm flipV="1">
                <a:off x="5852159" y="1887327"/>
                <a:ext cx="5718669" cy="44172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00B0F0">
                      <a:alpha val="76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9C4EBE7-31C7-4B6F-BE94-10045716F150}"/>
                  </a:ext>
                </a:extLst>
              </p:cNvPr>
              <p:cNvSpPr/>
              <p:nvPr/>
            </p:nvSpPr>
            <p:spPr>
              <a:xfrm>
                <a:off x="359645" y="1885070"/>
                <a:ext cx="5501568" cy="44172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>
                      <a:alpha val="76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lèche : bas 17">
                <a:extLst>
                  <a:ext uri="{FF2B5EF4-FFF2-40B4-BE49-F238E27FC236}">
                    <a16:creationId xmlns:a16="http://schemas.microsoft.com/office/drawing/2014/main" id="{7E667068-4435-4907-A010-295F030042E2}"/>
                  </a:ext>
                </a:extLst>
              </p:cNvPr>
              <p:cNvSpPr/>
              <p:nvPr/>
            </p:nvSpPr>
            <p:spPr>
              <a:xfrm rot="10800000">
                <a:off x="5070235" y="1918188"/>
                <a:ext cx="1575793" cy="4356000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339F311F-9B02-406B-A7BC-CC2C28B2C9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80362" y="1131079"/>
                    <a:ext cx="1575792" cy="914401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fr-FR" sz="36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sSub>
                            <m:sSubPr>
                              <m:ctrlPr>
                                <a:rPr lang="fr-FR" sz="3600" b="1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fr-FR" sz="36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oMath>
                      </m:oMathPara>
                    </a14:m>
                    <a:endParaRPr lang="fr-FR" sz="3600" b="1" baseline="0" dirty="0"/>
                  </a:p>
                </p:txBody>
              </p:sp>
            </mc:Choice>
            <mc:Fallback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339F311F-9B02-406B-A7BC-CC2C28B2C9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0362" y="1131079"/>
                    <a:ext cx="1575792" cy="9144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92378DA-800C-402C-BC80-70DFAD92887B}"/>
                  </a:ext>
                </a:extLst>
              </p:cNvPr>
              <p:cNvSpPr txBox="1"/>
              <p:nvPr/>
            </p:nvSpPr>
            <p:spPr>
              <a:xfrm>
                <a:off x="8273252" y="3753557"/>
                <a:ext cx="2990985" cy="7033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 lnSpcReduction="10000"/>
              </a:bodyPr>
              <a:lstStyle/>
              <a:p>
                <a:pPr algn="l"/>
                <a:r>
                  <a:rPr lang="fr-FR" sz="4800" b="1" baseline="0" dirty="0">
                    <a:solidFill>
                      <a:srgbClr val="0088B8"/>
                    </a:solidFill>
                  </a:rPr>
                  <a:t>Bases</a:t>
                </a:r>
                <a:endParaRPr lang="fr-FR" sz="4400" b="1" baseline="0" dirty="0">
                  <a:solidFill>
                    <a:srgbClr val="0088B8"/>
                  </a:solidFill>
                </a:endParaRP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87C53CE-CE1F-4D13-9CF2-E248848667CA}"/>
                  </a:ext>
                </a:extLst>
              </p:cNvPr>
              <p:cNvSpPr txBox="1"/>
              <p:nvPr/>
            </p:nvSpPr>
            <p:spPr>
              <a:xfrm>
                <a:off x="686503" y="3742004"/>
                <a:ext cx="2478236" cy="7033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4400" b="1" baseline="0" dirty="0">
                    <a:solidFill>
                      <a:srgbClr val="C00000"/>
                    </a:solidFill>
                  </a:rPr>
                  <a:t>Acides</a:t>
                </a:r>
              </a:p>
            </p:txBody>
          </p: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8256DCF5-FA06-4D6F-91B9-4C8820A4B159}"/>
                  </a:ext>
                </a:extLst>
              </p:cNvPr>
              <p:cNvCxnSpPr/>
              <p:nvPr/>
            </p:nvCxnSpPr>
            <p:spPr>
              <a:xfrm flipV="1">
                <a:off x="11243222" y="1957494"/>
                <a:ext cx="0" cy="4356000"/>
              </a:xfrm>
              <a:prstGeom prst="straightConnector1">
                <a:avLst/>
              </a:prstGeom>
              <a:ln w="76200">
                <a:solidFill>
                  <a:srgbClr val="0088B8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AD8169A3-11B1-4038-B57E-630DB39E6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034" y="1842062"/>
                <a:ext cx="0" cy="4356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8186DC1-B570-4589-A57F-562D19BEA461}"/>
                </a:ext>
              </a:extLst>
            </p:cNvPr>
            <p:cNvSpPr txBox="1"/>
            <p:nvPr/>
          </p:nvSpPr>
          <p:spPr>
            <a:xfrm>
              <a:off x="5446941" y="5707237"/>
              <a:ext cx="829006" cy="47830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fr-FR" sz="2400" b="1" baseline="0" dirty="0">
                  <a:solidFill>
                    <a:srgbClr val="3B3838"/>
                  </a:solidFill>
                </a:rPr>
                <a:t>0,0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1D13790-991F-4BED-8E29-9A8B4A3BA346}"/>
                    </a:ext>
                  </a:extLst>
                </p:cNvPr>
                <p:cNvSpPr txBox="1"/>
                <p:nvPr/>
              </p:nvSpPr>
              <p:spPr>
                <a:xfrm>
                  <a:off x="6469751" y="5561554"/>
                  <a:ext cx="848073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2400" b="1" i="0" baseline="0" smtClean="0">
                            <a:solidFill>
                              <a:srgbClr val="3B3838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1D13790-991F-4BED-8E29-9A8B4A3BA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751" y="5561554"/>
                  <a:ext cx="848073" cy="770562"/>
                </a:xfrm>
                <a:prstGeom prst="rect">
                  <a:avLst/>
                </a:prstGeom>
                <a:blipFill>
                  <a:blip r:embed="rId3"/>
                  <a:stretch>
                    <a:fillRect l="-129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6099D573-F69E-4A7A-9013-9278DB19E5D6}"/>
                    </a:ext>
                  </a:extLst>
                </p:cNvPr>
                <p:cNvSpPr txBox="1"/>
                <p:nvPr/>
              </p:nvSpPr>
              <p:spPr>
                <a:xfrm>
                  <a:off x="4272027" y="5568611"/>
                  <a:ext cx="999017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1" i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400" b="1" i="0" baseline="0" smtClean="0">
                                    <a:solidFill>
                                      <a:srgbClr val="3B383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0" baseline="0" smtClean="0">
                                    <a:solidFill>
                                      <a:srgbClr val="3B3838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fr-FR" sz="2400" b="1" i="0" baseline="0" smtClean="0">
                                    <a:solidFill>
                                      <a:srgbClr val="3B3838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p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6099D573-F69E-4A7A-9013-9278DB19E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027" y="5568611"/>
                  <a:ext cx="999017" cy="770562"/>
                </a:xfrm>
                <a:prstGeom prst="rect">
                  <a:avLst/>
                </a:prstGeom>
                <a:blipFill>
                  <a:blip r:embed="rId4"/>
                  <a:stretch>
                    <a:fillRect r="-67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934AC84-D4AC-4DD9-86CC-0F6374A634A1}"/>
                    </a:ext>
                  </a:extLst>
                </p:cNvPr>
                <p:cNvSpPr txBox="1"/>
                <p:nvPr/>
              </p:nvSpPr>
              <p:spPr>
                <a:xfrm>
                  <a:off x="3384278" y="4037066"/>
                  <a:ext cx="1894688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2400" b="1" i="0" baseline="0" smtClean="0">
                            <a:solidFill>
                              <a:srgbClr val="3B3838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fr-FR" sz="2400" b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934AC84-D4AC-4DD9-86CC-0F6374A63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78" y="4037066"/>
                  <a:ext cx="1894688" cy="770562"/>
                </a:xfrm>
                <a:prstGeom prst="rect">
                  <a:avLst/>
                </a:prstGeom>
                <a:blipFill>
                  <a:blip r:embed="rId5"/>
                  <a:stretch>
                    <a:fillRect r="-353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DD8914E-5233-47E9-8AC2-96B661C99047}"/>
                    </a:ext>
                  </a:extLst>
                </p:cNvPr>
                <p:cNvSpPr txBox="1"/>
                <p:nvPr/>
              </p:nvSpPr>
              <p:spPr>
                <a:xfrm>
                  <a:off x="6466942" y="4037066"/>
                  <a:ext cx="1742210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2400" b="1" i="0" baseline="0" smtClean="0">
                            <a:solidFill>
                              <a:srgbClr val="3B3838"/>
                            </a:solidFill>
                            <a:latin typeface="Cambria Math" panose="02040503050406030204" pitchFamily="18" charset="0"/>
                          </a:rPr>
                          <m:t>𝐇𝐂</m:t>
                        </m:r>
                        <m:sSubSup>
                          <m:sSubSupPr>
                            <m:ctrlPr>
                              <a:rPr lang="fr-FR" sz="2400" b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DD8914E-5233-47E9-8AC2-96B661C99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42" y="4037066"/>
                  <a:ext cx="1742210" cy="770562"/>
                </a:xfrm>
                <a:prstGeom prst="rect">
                  <a:avLst/>
                </a:prstGeom>
                <a:blipFill>
                  <a:blip r:embed="rId6"/>
                  <a:stretch>
                    <a:fillRect l="-59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07CCF99-84E3-4FDD-A466-FFCD672981CD}"/>
                </a:ext>
              </a:extLst>
            </p:cNvPr>
            <p:cNvSpPr txBox="1"/>
            <p:nvPr/>
          </p:nvSpPr>
          <p:spPr>
            <a:xfrm>
              <a:off x="5474219" y="4189656"/>
              <a:ext cx="773184" cy="47830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3B3838"/>
                  </a:solidFill>
                </a:rPr>
                <a:t>6,3</a:t>
              </a:r>
              <a:endParaRPr lang="fr-FR" sz="2400" b="1" baseline="0" dirty="0">
                <a:solidFill>
                  <a:srgbClr val="3B3838"/>
                </a:solidFill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52B422B9-DB25-4DE7-899A-3AF6677C0526}"/>
              </a:ext>
            </a:extLst>
          </p:cNvPr>
          <p:cNvSpPr txBox="1"/>
          <p:nvPr/>
        </p:nvSpPr>
        <p:spPr>
          <a:xfrm>
            <a:off x="5554952" y="2901620"/>
            <a:ext cx="829005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baseline="0" dirty="0">
                <a:solidFill>
                  <a:srgbClr val="3B3838"/>
                </a:solidFill>
              </a:rPr>
              <a:t>10,3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CD7830-D32A-47B9-A47A-221ED3A5557C}"/>
                  </a:ext>
                </a:extLst>
              </p:cNvPr>
              <p:cNvSpPr txBox="1"/>
              <p:nvPr/>
            </p:nvSpPr>
            <p:spPr>
              <a:xfrm>
                <a:off x="6603496" y="2755937"/>
                <a:ext cx="1805045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sSubSup>
                        <m:sSubSup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CD7830-D32A-47B9-A47A-221ED3A5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96" y="2755937"/>
                <a:ext cx="1805045" cy="770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7F6A243-6ECA-41C5-8E37-089990AC635D}"/>
                  </a:ext>
                </a:extLst>
              </p:cNvPr>
              <p:cNvSpPr txBox="1"/>
              <p:nvPr/>
            </p:nvSpPr>
            <p:spPr>
              <a:xfrm>
                <a:off x="4407318" y="2742395"/>
                <a:ext cx="999017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𝐇𝐂</m:t>
                      </m:r>
                      <m:sSubSup>
                        <m:sSubSup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7F6A243-6ECA-41C5-8E37-089990AC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18" y="2742395"/>
                <a:ext cx="999017" cy="770562"/>
              </a:xfrm>
              <a:prstGeom prst="rect">
                <a:avLst/>
              </a:prstGeom>
              <a:blipFill>
                <a:blip r:embed="rId8"/>
                <a:stretch>
                  <a:fillRect r="-42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529F1D4-171F-41EE-80A4-13709ACAA8B6}"/>
              </a:ext>
            </a:extLst>
          </p:cNvPr>
          <p:cNvSpPr txBox="1"/>
          <p:nvPr/>
        </p:nvSpPr>
        <p:spPr>
          <a:xfrm>
            <a:off x="5571070" y="4749016"/>
            <a:ext cx="829005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baseline="0" dirty="0">
                <a:solidFill>
                  <a:srgbClr val="3B3838"/>
                </a:solidFill>
              </a:rPr>
              <a:t>4,8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D42AC84-6D69-425C-9138-349D16B18788}"/>
                  </a:ext>
                </a:extLst>
              </p:cNvPr>
              <p:cNvSpPr txBox="1"/>
              <p:nvPr/>
            </p:nvSpPr>
            <p:spPr>
              <a:xfrm>
                <a:off x="6593531" y="4602238"/>
                <a:ext cx="2840613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𝐂𝐎</m:t>
                      </m:r>
                      <m:sSup>
                        <m:sSupPr>
                          <m:ctrlP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D42AC84-6D69-425C-9138-349D16B18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31" y="4602238"/>
                <a:ext cx="2840613" cy="770562"/>
              </a:xfrm>
              <a:prstGeom prst="rect">
                <a:avLst/>
              </a:prstGeom>
              <a:blipFill>
                <a:blip r:embed="rId9"/>
                <a:stretch>
                  <a:fillRect l="-38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B939787-BA8E-4129-BDC6-1238784F4D48}"/>
                  </a:ext>
                </a:extLst>
              </p:cNvPr>
              <p:cNvSpPr txBox="1"/>
              <p:nvPr/>
            </p:nvSpPr>
            <p:spPr>
              <a:xfrm>
                <a:off x="3578301" y="4588562"/>
                <a:ext cx="1828034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𝐂𝐎𝐎𝐇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B939787-BA8E-4129-BDC6-1238784F4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301" y="4588562"/>
                <a:ext cx="1828034" cy="770562"/>
              </a:xfrm>
              <a:prstGeom prst="rect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0B42E44-FA8D-4D20-8F5F-1757760BD083}"/>
                  </a:ext>
                </a:extLst>
              </p:cNvPr>
              <p:cNvSpPr txBox="1"/>
              <p:nvPr/>
            </p:nvSpPr>
            <p:spPr>
              <a:xfrm>
                <a:off x="4144143" y="3227062"/>
                <a:ext cx="127392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sSubSup>
                        <m:sSubSup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0B42E44-FA8D-4D20-8F5F-1757760B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43" y="3227062"/>
                <a:ext cx="1273921" cy="770562"/>
              </a:xfrm>
              <a:prstGeom prst="rect">
                <a:avLst/>
              </a:prstGeom>
              <a:blipFill>
                <a:blip r:embed="rId11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B524C28-95E0-4B8C-AC63-03A3F0A084C2}"/>
                  </a:ext>
                </a:extLst>
              </p:cNvPr>
              <p:cNvSpPr txBox="1"/>
              <p:nvPr/>
            </p:nvSpPr>
            <p:spPr>
              <a:xfrm>
                <a:off x="6606040" y="3227062"/>
                <a:ext cx="1069602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sSub>
                        <m:sSub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B524C28-95E0-4B8C-AC63-03A3F0A0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040" y="3227062"/>
                <a:ext cx="1069602" cy="770562"/>
              </a:xfrm>
              <a:prstGeom prst="rect">
                <a:avLst/>
              </a:prstGeom>
              <a:blipFill>
                <a:blip r:embed="rId12"/>
                <a:stretch>
                  <a:fillRect l="-10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0C7A4067-1294-4EDB-AAC6-5C5E59F53A56}"/>
              </a:ext>
            </a:extLst>
          </p:cNvPr>
          <p:cNvSpPr txBox="1"/>
          <p:nvPr/>
        </p:nvSpPr>
        <p:spPr>
          <a:xfrm>
            <a:off x="5613317" y="3379652"/>
            <a:ext cx="773184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rgbClr val="3B3838"/>
                </a:solidFill>
              </a:rPr>
              <a:t>9,2</a:t>
            </a:r>
            <a:endParaRPr lang="fr-FR" sz="2400" b="1" baseline="0" dirty="0">
              <a:solidFill>
                <a:srgbClr val="3B383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B741AE5-EDC7-4409-8937-1BAB4A3A0CDE}"/>
                  </a:ext>
                </a:extLst>
              </p:cNvPr>
              <p:cNvSpPr txBox="1"/>
              <p:nvPr/>
            </p:nvSpPr>
            <p:spPr>
              <a:xfrm>
                <a:off x="4339396" y="1971732"/>
                <a:ext cx="108356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B741AE5-EDC7-4409-8937-1BAB4A3A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6" y="1971732"/>
                <a:ext cx="1083561" cy="770562"/>
              </a:xfrm>
              <a:prstGeom prst="rect">
                <a:avLst/>
              </a:prstGeom>
              <a:blipFill>
                <a:blip r:embed="rId13"/>
                <a:stretch>
                  <a:fillRect r="-101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C03D085-72CE-4928-B966-6F925359474A}"/>
                  </a:ext>
                </a:extLst>
              </p:cNvPr>
              <p:cNvSpPr txBox="1"/>
              <p:nvPr/>
            </p:nvSpPr>
            <p:spPr>
              <a:xfrm>
                <a:off x="6610933" y="1971732"/>
                <a:ext cx="1069602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𝐇𝐎</m:t>
                          </m:r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C03D085-72CE-4928-B966-6F925359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33" y="1971732"/>
                <a:ext cx="1069602" cy="770562"/>
              </a:xfrm>
              <a:prstGeom prst="rect">
                <a:avLst/>
              </a:prstGeom>
              <a:blipFill>
                <a:blip r:embed="rId14"/>
                <a:stretch>
                  <a:fillRect l="-96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>
            <a:extLst>
              <a:ext uri="{FF2B5EF4-FFF2-40B4-BE49-F238E27FC236}">
                <a16:creationId xmlns:a16="http://schemas.microsoft.com/office/drawing/2014/main" id="{DE3B7166-1FEB-4316-9B89-02FDD7BCDAF0}"/>
              </a:ext>
            </a:extLst>
          </p:cNvPr>
          <p:cNvSpPr txBox="1"/>
          <p:nvPr/>
        </p:nvSpPr>
        <p:spPr>
          <a:xfrm>
            <a:off x="5618210" y="2124322"/>
            <a:ext cx="773184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rgbClr val="3B3838"/>
                </a:solidFill>
              </a:rPr>
              <a:t>14,0</a:t>
            </a:r>
            <a:endParaRPr lang="fr-FR" sz="2400" b="1" baseline="0" dirty="0">
              <a:solidFill>
                <a:srgbClr val="3B383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79B7B17-0DA3-4F38-93B6-6AD67088375B}"/>
                  </a:ext>
                </a:extLst>
              </p:cNvPr>
              <p:cNvSpPr txBox="1"/>
              <p:nvPr/>
            </p:nvSpPr>
            <p:spPr>
              <a:xfrm>
                <a:off x="4140335" y="5068012"/>
                <a:ext cx="127392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𝐇𝐒</m:t>
                      </m:r>
                      <m:sSubSup>
                        <m:sSubSupPr>
                          <m:ctrlPr>
                            <a:rPr lang="fr-FR" sz="24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79B7B17-0DA3-4F38-93B6-6AD67088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35" y="5068012"/>
                <a:ext cx="1273921" cy="770562"/>
              </a:xfrm>
              <a:prstGeom prst="rect">
                <a:avLst/>
              </a:prstGeom>
              <a:blipFill>
                <a:blip r:embed="rId15"/>
                <a:stretch>
                  <a:fillRect r="-33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6946E03B-F6B1-4C18-BECE-269D342FBA81}"/>
                  </a:ext>
                </a:extLst>
              </p:cNvPr>
              <p:cNvSpPr txBox="1"/>
              <p:nvPr/>
            </p:nvSpPr>
            <p:spPr>
              <a:xfrm>
                <a:off x="6602232" y="5068012"/>
                <a:ext cx="1069602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sSubSup>
                        <m:sSubSupPr>
                          <m:ctrlP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6946E03B-F6B1-4C18-BECE-269D342FB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32" y="5068012"/>
                <a:ext cx="1069602" cy="7705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1AA638C9-BFA4-4795-8E82-AEA051D72DDA}"/>
              </a:ext>
            </a:extLst>
          </p:cNvPr>
          <p:cNvSpPr txBox="1"/>
          <p:nvPr/>
        </p:nvSpPr>
        <p:spPr>
          <a:xfrm>
            <a:off x="5609509" y="5220602"/>
            <a:ext cx="773184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rgbClr val="3B3838"/>
                </a:solidFill>
              </a:rPr>
              <a:t>1,9</a:t>
            </a:r>
            <a:endParaRPr lang="fr-FR" sz="2400" b="1" baseline="0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8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417264-74AC-4E9C-A9F6-F4A5C03496EA}"/>
              </a:ext>
            </a:extLst>
          </p:cNvPr>
          <p:cNvSpPr/>
          <p:nvPr/>
        </p:nvSpPr>
        <p:spPr>
          <a:xfrm rot="5400000" flipV="1">
            <a:off x="6193305" y="1475935"/>
            <a:ext cx="4417256" cy="4700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AA340-B58A-4491-A0FF-73242BD12034}"/>
              </a:ext>
            </a:extLst>
          </p:cNvPr>
          <p:cNvSpPr/>
          <p:nvPr/>
        </p:nvSpPr>
        <p:spPr>
          <a:xfrm rot="5400000">
            <a:off x="1492347" y="1475935"/>
            <a:ext cx="4417254" cy="47009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3DDA18-2DE6-4529-A1F3-9191DCC8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Acides et bases faibles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5F4C7-ADC8-472E-B101-9C88E35D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FA00E-59AF-410D-AEC9-BF014490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LC03 – Acides et bases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8B4464-DE71-4545-9706-CFC907B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A902B-CBDC-4B84-B2A6-FEBC59968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Domaines de prédominance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7204DF-255F-44B6-A91D-59586416A0D4}"/>
              </a:ext>
            </a:extLst>
          </p:cNvPr>
          <p:cNvCxnSpPr/>
          <p:nvPr/>
        </p:nvCxnSpPr>
        <p:spPr>
          <a:xfrm>
            <a:off x="1350498" y="3826412"/>
            <a:ext cx="942535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F2EE3FA-2956-4651-A33B-8E146C24C386}"/>
                  </a:ext>
                </a:extLst>
              </p:cNvPr>
              <p:cNvSpPr txBox="1"/>
              <p:nvPr/>
            </p:nvSpPr>
            <p:spPr>
              <a:xfrm>
                <a:off x="5308104" y="4134621"/>
                <a:ext cx="1575792" cy="914401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8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  <m:sSub>
                        <m:sSubPr>
                          <m:ctrlPr>
                            <a:rPr lang="fr-FR" sz="4800" b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8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fr-FR" sz="48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lang="fr-FR" sz="4800" b="1" baseline="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F2EE3FA-2956-4651-A33B-8E146C24C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4" y="4134621"/>
                <a:ext cx="1575792" cy="91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8B764E2-B653-47E3-BDF7-AACF7CAD1CC9}"/>
                  </a:ext>
                </a:extLst>
              </p:cNvPr>
              <p:cNvSpPr txBox="1"/>
              <p:nvPr/>
            </p:nvSpPr>
            <p:spPr>
              <a:xfrm>
                <a:off x="9469689" y="4016324"/>
                <a:ext cx="1575792" cy="914401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800" b="1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𝐩𝐇</m:t>
                      </m:r>
                    </m:oMath>
                  </m:oMathPara>
                </a14:m>
                <a:endParaRPr lang="fr-FR" sz="4800" b="1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8B764E2-B653-47E3-BDF7-AACF7CAD1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89" y="4016324"/>
                <a:ext cx="1575792" cy="914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E607A18-41A4-4767-B053-25467A401557}"/>
              </a:ext>
            </a:extLst>
          </p:cNvPr>
          <p:cNvCxnSpPr/>
          <p:nvPr/>
        </p:nvCxnSpPr>
        <p:spPr>
          <a:xfrm>
            <a:off x="6051452" y="3466412"/>
            <a:ext cx="0" cy="720000"/>
          </a:xfrm>
          <a:prstGeom prst="straightConnector1">
            <a:avLst/>
          </a:prstGeom>
          <a:ln w="127000">
            <a:solidFill>
              <a:srgbClr val="3B383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4FBF598-4E0A-4C48-B4B0-F88F38481C4A}"/>
              </a:ext>
            </a:extLst>
          </p:cNvPr>
          <p:cNvSpPr txBox="1"/>
          <p:nvPr/>
        </p:nvSpPr>
        <p:spPr>
          <a:xfrm>
            <a:off x="6455265" y="2603802"/>
            <a:ext cx="4123639" cy="914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4400" b="1" baseline="0" dirty="0">
                <a:solidFill>
                  <a:srgbClr val="0088B8"/>
                </a:solidFill>
              </a:rPr>
              <a:t>Base prédomine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629255-3128-4A3D-A22F-B07FA6D89E05}"/>
              </a:ext>
            </a:extLst>
          </p:cNvPr>
          <p:cNvSpPr txBox="1"/>
          <p:nvPr/>
        </p:nvSpPr>
        <p:spPr>
          <a:xfrm>
            <a:off x="1630795" y="2717609"/>
            <a:ext cx="4486306" cy="703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4400" b="1" baseline="0" dirty="0">
                <a:solidFill>
                  <a:srgbClr val="C00000"/>
                </a:solidFill>
              </a:rPr>
              <a:t>Acide prédomine</a:t>
            </a:r>
          </a:p>
        </p:txBody>
      </p:sp>
    </p:spTree>
    <p:extLst>
      <p:ext uri="{BB962C8B-B14F-4D97-AF65-F5344CB8AC3E}">
        <p14:creationId xmlns:p14="http://schemas.microsoft.com/office/powerpoint/2010/main" val="3176365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16850</TotalTime>
  <Words>199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LC03 – Acides et bases</vt:lpstr>
      <vt:lpstr>Acides et bases</vt:lpstr>
      <vt:lpstr>I – Acides, bases et potentiel hydrogène</vt:lpstr>
      <vt:lpstr>III – Acides et bases faibles</vt:lpstr>
      <vt:lpstr>III – Acides et bases faibles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101</cp:revision>
  <dcterms:created xsi:type="dcterms:W3CDTF">2020-12-17T09:18:48Z</dcterms:created>
  <dcterms:modified xsi:type="dcterms:W3CDTF">2021-05-14T20:45:55Z</dcterms:modified>
</cp:coreProperties>
</file>