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E84816"/>
    <a:srgbClr val="595959"/>
    <a:srgbClr val="3B3838"/>
    <a:srgbClr val="00B0F0"/>
    <a:srgbClr val="006386"/>
    <a:srgbClr val="7F7F7F"/>
    <a:srgbClr val="FFCCFF"/>
    <a:srgbClr val="FFD966"/>
    <a:srgbClr val="308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LC04 – Oxydants et réducteurs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5" y="1777550"/>
            <a:ext cx="10153291" cy="867173"/>
          </a:xfrm>
        </p:spPr>
        <p:txBody>
          <a:bodyPr/>
          <a:lstStyle/>
          <a:p>
            <a:r>
              <a:rPr lang="fr-FR" sz="5400"/>
              <a:t>LC04 </a:t>
            </a:r>
            <a:r>
              <a:rPr lang="fr-FR" sz="5400" dirty="0"/>
              <a:t>– Oxydants et réducteurs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2785401"/>
            <a:ext cx="10895981" cy="236337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Lycée (terminale </a:t>
            </a:r>
            <a:r>
              <a:rPr lang="fr-FR" sz="2800" dirty="0" err="1"/>
              <a:t>STL</a:t>
            </a:r>
            <a:r>
              <a:rPr lang="fr-FR" sz="2800" dirty="0"/>
              <a:t>)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Classification périodique, électronégativité, Lewis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Tableau d’avancement, équations de réaction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Equilibre chimique, constante d’équilibre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Acides et bases en solution aqueuse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Titrages acide/base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Loi d’Ohm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Oxydants </a:t>
            </a:r>
            <a:r>
              <a:rPr lang="fr-FR"/>
              <a:t>et réducteurs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406962"/>
            <a:ext cx="10732698" cy="4895364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Oxydants, réducteurs et couples redox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Nombre d’oxydation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Couple oxydant/réducteur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Réactions d’oxydo-réduction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Potentiel de Nernst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Expression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Echelle de potentiel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Potentiel et équilibre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Utilisation des réactions d’oxydo-réduction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Electrode, demi-pile, pile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 de référence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Titrage potentiométrique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4620A8F-0330-4EDD-9BAE-4774C585CB42}"/>
              </a:ext>
            </a:extLst>
          </p:cNvPr>
          <p:cNvSpPr/>
          <p:nvPr/>
        </p:nvSpPr>
        <p:spPr>
          <a:xfrm rot="4727601">
            <a:off x="827933" y="3104848"/>
            <a:ext cx="2542615" cy="839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F145D-8CDB-43D8-BC17-1427E0A5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802B4-CEAE-4353-AB3E-60AC1A19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88992-5AD9-4498-B928-85308BF2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B63D8F-71EA-44EB-AE18-786ACA18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F66E23C-E6BA-48DD-ABBA-FE9847587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D2E4E10-EA2D-40DE-81C6-70338E74D3C1}"/>
              </a:ext>
            </a:extLst>
          </p:cNvPr>
          <p:cNvGrpSpPr/>
          <p:nvPr/>
        </p:nvGrpSpPr>
        <p:grpSpPr>
          <a:xfrm>
            <a:off x="1793586" y="2198407"/>
            <a:ext cx="703255" cy="2417817"/>
            <a:chOff x="5273898" y="2994114"/>
            <a:chExt cx="703255" cy="2417817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2DBEBB1-FA35-42D2-A83E-45848378A70A}"/>
                </a:ext>
              </a:extLst>
            </p:cNvPr>
            <p:cNvSpPr/>
            <p:nvPr/>
          </p:nvSpPr>
          <p:spPr>
            <a:xfrm rot="10800000">
              <a:off x="5273899" y="299411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8C5EA3D-74F0-49F0-84A2-F27DA0C6EC20}"/>
                </a:ext>
              </a:extLst>
            </p:cNvPr>
            <p:cNvCxnSpPr/>
            <p:nvPr/>
          </p:nvCxnSpPr>
          <p:spPr>
            <a:xfrm>
              <a:off x="5273898" y="3629891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C04BBC1-FA0F-4E02-A23B-297A16F2BCF2}"/>
              </a:ext>
            </a:extLst>
          </p:cNvPr>
          <p:cNvSpPr/>
          <p:nvPr/>
        </p:nvSpPr>
        <p:spPr>
          <a:xfrm rot="4727601">
            <a:off x="3219544" y="3104849"/>
            <a:ext cx="2542615" cy="839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6D85CE9-9241-491E-BB4B-B450C570E172}"/>
              </a:ext>
            </a:extLst>
          </p:cNvPr>
          <p:cNvGrpSpPr/>
          <p:nvPr/>
        </p:nvGrpSpPr>
        <p:grpSpPr>
          <a:xfrm>
            <a:off x="4185197" y="2198408"/>
            <a:ext cx="703255" cy="2417817"/>
            <a:chOff x="5273898" y="2994114"/>
            <a:chExt cx="703255" cy="2417817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0BB5EE07-97FA-4443-AED5-F989F13DD0A1}"/>
                </a:ext>
              </a:extLst>
            </p:cNvPr>
            <p:cNvSpPr/>
            <p:nvPr/>
          </p:nvSpPr>
          <p:spPr>
            <a:xfrm rot="10800000">
              <a:off x="5273899" y="299411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8FE9A58-1B67-4183-8AF7-74F2A714B870}"/>
                </a:ext>
              </a:extLst>
            </p:cNvPr>
            <p:cNvCxnSpPr/>
            <p:nvPr/>
          </p:nvCxnSpPr>
          <p:spPr>
            <a:xfrm>
              <a:off x="5273898" y="3629891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F7372D2-1D11-4FED-A644-B7678612D087}"/>
              </a:ext>
            </a:extLst>
          </p:cNvPr>
          <p:cNvSpPr/>
          <p:nvPr/>
        </p:nvSpPr>
        <p:spPr>
          <a:xfrm>
            <a:off x="1860814" y="2860543"/>
            <a:ext cx="568800" cy="1693070"/>
          </a:xfrm>
          <a:custGeom>
            <a:avLst/>
            <a:gdLst>
              <a:gd name="connsiteX0" fmla="*/ 0 w 568800"/>
              <a:gd name="connsiteY0" fmla="*/ 0 h 1693070"/>
              <a:gd name="connsiteX1" fmla="*/ 568800 w 568800"/>
              <a:gd name="connsiteY1" fmla="*/ 0 h 1693070"/>
              <a:gd name="connsiteX2" fmla="*/ 568800 w 568800"/>
              <a:gd name="connsiteY2" fmla="*/ 1397368 h 1693070"/>
              <a:gd name="connsiteX3" fmla="*/ 568483 w 568800"/>
              <a:gd name="connsiteY3" fmla="*/ 1397368 h 1693070"/>
              <a:gd name="connsiteX4" fmla="*/ 568800 w 568800"/>
              <a:gd name="connsiteY4" fmla="*/ 1400603 h 1693070"/>
              <a:gd name="connsiteX5" fmla="*/ 284400 w 568800"/>
              <a:gd name="connsiteY5" fmla="*/ 1693070 h 1693070"/>
              <a:gd name="connsiteX6" fmla="*/ 0 w 568800"/>
              <a:gd name="connsiteY6" fmla="*/ 1400603 h 1693070"/>
              <a:gd name="connsiteX7" fmla="*/ 317 w 568800"/>
              <a:gd name="connsiteY7" fmla="*/ 1397368 h 1693070"/>
              <a:gd name="connsiteX8" fmla="*/ 0 w 568800"/>
              <a:gd name="connsiteY8" fmla="*/ 1397368 h 169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800" h="1693070">
                <a:moveTo>
                  <a:pt x="0" y="0"/>
                </a:moveTo>
                <a:lnTo>
                  <a:pt x="568800" y="0"/>
                </a:lnTo>
                <a:lnTo>
                  <a:pt x="568800" y="1397368"/>
                </a:lnTo>
                <a:lnTo>
                  <a:pt x="568483" y="1397368"/>
                </a:lnTo>
                <a:lnTo>
                  <a:pt x="568800" y="1400603"/>
                </a:lnTo>
                <a:cubicBezTo>
                  <a:pt x="568800" y="1562128"/>
                  <a:pt x="441470" y="1693070"/>
                  <a:pt x="284400" y="1693070"/>
                </a:cubicBezTo>
                <a:cubicBezTo>
                  <a:pt x="127330" y="1693070"/>
                  <a:pt x="0" y="1562128"/>
                  <a:pt x="0" y="1400603"/>
                </a:cubicBezTo>
                <a:lnTo>
                  <a:pt x="317" y="1397368"/>
                </a:lnTo>
                <a:lnTo>
                  <a:pt x="0" y="1397368"/>
                </a:lnTo>
                <a:close/>
              </a:path>
            </a:pathLst>
          </a:cu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1E90771F-894D-4170-9EE0-E36B6C28758E}"/>
              </a:ext>
            </a:extLst>
          </p:cNvPr>
          <p:cNvSpPr/>
          <p:nvPr/>
        </p:nvSpPr>
        <p:spPr>
          <a:xfrm>
            <a:off x="4252763" y="2854655"/>
            <a:ext cx="568800" cy="1693070"/>
          </a:xfrm>
          <a:custGeom>
            <a:avLst/>
            <a:gdLst>
              <a:gd name="connsiteX0" fmla="*/ 0 w 568800"/>
              <a:gd name="connsiteY0" fmla="*/ 0 h 1693070"/>
              <a:gd name="connsiteX1" fmla="*/ 568800 w 568800"/>
              <a:gd name="connsiteY1" fmla="*/ 0 h 1693070"/>
              <a:gd name="connsiteX2" fmla="*/ 568800 w 568800"/>
              <a:gd name="connsiteY2" fmla="*/ 1397368 h 1693070"/>
              <a:gd name="connsiteX3" fmla="*/ 568483 w 568800"/>
              <a:gd name="connsiteY3" fmla="*/ 1397368 h 1693070"/>
              <a:gd name="connsiteX4" fmla="*/ 568800 w 568800"/>
              <a:gd name="connsiteY4" fmla="*/ 1400603 h 1693070"/>
              <a:gd name="connsiteX5" fmla="*/ 284400 w 568800"/>
              <a:gd name="connsiteY5" fmla="*/ 1693070 h 1693070"/>
              <a:gd name="connsiteX6" fmla="*/ 0 w 568800"/>
              <a:gd name="connsiteY6" fmla="*/ 1400603 h 1693070"/>
              <a:gd name="connsiteX7" fmla="*/ 317 w 568800"/>
              <a:gd name="connsiteY7" fmla="*/ 1397368 h 1693070"/>
              <a:gd name="connsiteX8" fmla="*/ 0 w 568800"/>
              <a:gd name="connsiteY8" fmla="*/ 1397368 h 169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800" h="1693070">
                <a:moveTo>
                  <a:pt x="0" y="0"/>
                </a:moveTo>
                <a:lnTo>
                  <a:pt x="568800" y="0"/>
                </a:lnTo>
                <a:lnTo>
                  <a:pt x="568800" y="1397368"/>
                </a:lnTo>
                <a:lnTo>
                  <a:pt x="568483" y="1397368"/>
                </a:lnTo>
                <a:lnTo>
                  <a:pt x="568800" y="1400603"/>
                </a:lnTo>
                <a:cubicBezTo>
                  <a:pt x="568800" y="1562128"/>
                  <a:pt x="441470" y="1693070"/>
                  <a:pt x="284400" y="1693070"/>
                </a:cubicBezTo>
                <a:cubicBezTo>
                  <a:pt x="127330" y="1693070"/>
                  <a:pt x="0" y="1562128"/>
                  <a:pt x="0" y="1400603"/>
                </a:cubicBezTo>
                <a:lnTo>
                  <a:pt x="317" y="1397368"/>
                </a:lnTo>
                <a:lnTo>
                  <a:pt x="0" y="1397368"/>
                </a:lnTo>
                <a:close/>
              </a:path>
            </a:pathLst>
          </a:custGeom>
          <a:solidFill>
            <a:schemeClr val="bg2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BD095D-AF28-49F0-94E5-D4CEA4965B55}"/>
                  </a:ext>
                </a:extLst>
              </p:cNvPr>
              <p:cNvSpPr txBox="1"/>
              <p:nvPr/>
            </p:nvSpPr>
            <p:spPr>
              <a:xfrm>
                <a:off x="1595306" y="1424521"/>
                <a:ext cx="576477" cy="52570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fr-FR" sz="3200" baseline="0" dirty="0">
                  <a:solidFill>
                    <a:srgbClr val="7F7F7F"/>
                  </a:solidFill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BD095D-AF28-49F0-94E5-D4CEA4965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06" y="1424521"/>
                <a:ext cx="576477" cy="525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3EC5AE0-3AAC-46AA-AF89-71D4FB38702F}"/>
                  </a:ext>
                </a:extLst>
              </p:cNvPr>
              <p:cNvSpPr txBox="1"/>
              <p:nvPr/>
            </p:nvSpPr>
            <p:spPr>
              <a:xfrm>
                <a:off x="3935439" y="1452642"/>
                <a:ext cx="576477" cy="52570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fr-FR" sz="3200" baseline="0" dirty="0">
                  <a:solidFill>
                    <a:srgbClr val="7F7F7F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3EC5AE0-3AAC-46AA-AF89-71D4FB38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39" y="1452642"/>
                <a:ext cx="576477" cy="525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D6129AB1-193C-48F6-A9FD-AE904581CF4A}"/>
                  </a:ext>
                </a:extLst>
              </p:cNvPr>
              <p:cNvSpPr txBox="1"/>
              <p:nvPr/>
            </p:nvSpPr>
            <p:spPr>
              <a:xfrm>
                <a:off x="496360" y="2778757"/>
                <a:ext cx="1327607" cy="52570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62500" lnSpcReduction="2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32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r-FR" sz="3200" b="0" i="1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SO</m:t>
                          </m:r>
                        </m:e>
                        <m:sub>
                          <m:r>
                            <a:rPr lang="fr-FR" sz="32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32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3200" baseline="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D6129AB1-193C-48F6-A9FD-AE904581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0" y="2778757"/>
                <a:ext cx="1327607" cy="525707"/>
              </a:xfrm>
              <a:prstGeom prst="rect">
                <a:avLst/>
              </a:prstGeom>
              <a:blipFill>
                <a:blip r:embed="rId4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B9BF61D-A202-4857-B615-909EDEF434D2}"/>
                  </a:ext>
                </a:extLst>
              </p:cNvPr>
              <p:cNvSpPr txBox="1"/>
              <p:nvPr/>
            </p:nvSpPr>
            <p:spPr>
              <a:xfrm>
                <a:off x="2881596" y="2778756"/>
                <a:ext cx="1327607" cy="52570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62500" lnSpcReduction="2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baseline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3200" b="0" i="0" baseline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3200" b="0" i="0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r-FR" sz="3200" b="0" i="1" baseline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SO</m:t>
                          </m:r>
                        </m:e>
                        <m:sub>
                          <m:r>
                            <a:rPr lang="fr-FR" sz="3200" b="0" i="0" baseline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3200" b="0" i="0" baseline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3200" baseline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B9BF61D-A202-4857-B615-909EDEF43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596" y="2778756"/>
                <a:ext cx="1327607" cy="525707"/>
              </a:xfrm>
              <a:prstGeom prst="rect">
                <a:avLst/>
              </a:prstGeom>
              <a:blipFill>
                <a:blip r:embed="rId5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B8B4D5B-CDD6-48B5-9CA5-B9C250BCFF03}"/>
              </a:ext>
            </a:extLst>
          </p:cNvPr>
          <p:cNvSpPr/>
          <p:nvPr/>
        </p:nvSpPr>
        <p:spPr>
          <a:xfrm rot="4727601">
            <a:off x="5955853" y="3129511"/>
            <a:ext cx="2542615" cy="83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5E0FBE9-10A2-4BD3-91B7-399ED6B644C5}"/>
              </a:ext>
            </a:extLst>
          </p:cNvPr>
          <p:cNvGrpSpPr/>
          <p:nvPr/>
        </p:nvGrpSpPr>
        <p:grpSpPr>
          <a:xfrm>
            <a:off x="6921506" y="2223070"/>
            <a:ext cx="703255" cy="2417817"/>
            <a:chOff x="5273898" y="2994114"/>
            <a:chExt cx="703255" cy="2417817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CACF87C2-0634-4EB3-86E1-897D75DDFA4B}"/>
                </a:ext>
              </a:extLst>
            </p:cNvPr>
            <p:cNvSpPr/>
            <p:nvPr/>
          </p:nvSpPr>
          <p:spPr>
            <a:xfrm rot="10800000">
              <a:off x="5273899" y="299411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017DB47-3D67-467D-9E7F-C2401952FFAD}"/>
                </a:ext>
              </a:extLst>
            </p:cNvPr>
            <p:cNvCxnSpPr/>
            <p:nvPr/>
          </p:nvCxnSpPr>
          <p:spPr>
            <a:xfrm>
              <a:off x="5273898" y="3629891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7B4C883-1BD0-46CC-970A-634A3E87F80F}"/>
              </a:ext>
            </a:extLst>
          </p:cNvPr>
          <p:cNvSpPr/>
          <p:nvPr/>
        </p:nvSpPr>
        <p:spPr>
          <a:xfrm rot="4727601">
            <a:off x="8523812" y="3129512"/>
            <a:ext cx="2542615" cy="83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5F5F9DBF-B128-491A-8D7B-C277D3A69C7B}"/>
              </a:ext>
            </a:extLst>
          </p:cNvPr>
          <p:cNvGrpSpPr/>
          <p:nvPr/>
        </p:nvGrpSpPr>
        <p:grpSpPr>
          <a:xfrm>
            <a:off x="9489465" y="2223071"/>
            <a:ext cx="703255" cy="2417817"/>
            <a:chOff x="5273898" y="2994114"/>
            <a:chExt cx="703255" cy="2417817"/>
          </a:xfrm>
        </p:grpSpPr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FE2E7E95-13AD-4DEC-9065-0FA72C570232}"/>
                </a:ext>
              </a:extLst>
            </p:cNvPr>
            <p:cNvSpPr/>
            <p:nvPr/>
          </p:nvSpPr>
          <p:spPr>
            <a:xfrm rot="10800000">
              <a:off x="5273899" y="299411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3C614DC7-AA96-4D63-8255-A98397D95FCC}"/>
                </a:ext>
              </a:extLst>
            </p:cNvPr>
            <p:cNvCxnSpPr/>
            <p:nvPr/>
          </p:nvCxnSpPr>
          <p:spPr>
            <a:xfrm>
              <a:off x="5273898" y="3629891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259B5315-776A-4DA3-BF85-7EA54489ECDB}"/>
              </a:ext>
            </a:extLst>
          </p:cNvPr>
          <p:cNvSpPr/>
          <p:nvPr/>
        </p:nvSpPr>
        <p:spPr>
          <a:xfrm>
            <a:off x="6988734" y="2882031"/>
            <a:ext cx="568800" cy="1693070"/>
          </a:xfrm>
          <a:custGeom>
            <a:avLst/>
            <a:gdLst>
              <a:gd name="connsiteX0" fmla="*/ 0 w 568800"/>
              <a:gd name="connsiteY0" fmla="*/ 0 h 1693070"/>
              <a:gd name="connsiteX1" fmla="*/ 568800 w 568800"/>
              <a:gd name="connsiteY1" fmla="*/ 0 h 1693070"/>
              <a:gd name="connsiteX2" fmla="*/ 568800 w 568800"/>
              <a:gd name="connsiteY2" fmla="*/ 1397368 h 1693070"/>
              <a:gd name="connsiteX3" fmla="*/ 568483 w 568800"/>
              <a:gd name="connsiteY3" fmla="*/ 1397368 h 1693070"/>
              <a:gd name="connsiteX4" fmla="*/ 568800 w 568800"/>
              <a:gd name="connsiteY4" fmla="*/ 1400603 h 1693070"/>
              <a:gd name="connsiteX5" fmla="*/ 284400 w 568800"/>
              <a:gd name="connsiteY5" fmla="*/ 1693070 h 1693070"/>
              <a:gd name="connsiteX6" fmla="*/ 0 w 568800"/>
              <a:gd name="connsiteY6" fmla="*/ 1400603 h 1693070"/>
              <a:gd name="connsiteX7" fmla="*/ 317 w 568800"/>
              <a:gd name="connsiteY7" fmla="*/ 1397368 h 1693070"/>
              <a:gd name="connsiteX8" fmla="*/ 0 w 568800"/>
              <a:gd name="connsiteY8" fmla="*/ 1397368 h 169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800" h="1693070">
                <a:moveTo>
                  <a:pt x="0" y="0"/>
                </a:moveTo>
                <a:lnTo>
                  <a:pt x="568800" y="0"/>
                </a:lnTo>
                <a:lnTo>
                  <a:pt x="568800" y="1397368"/>
                </a:lnTo>
                <a:lnTo>
                  <a:pt x="568483" y="1397368"/>
                </a:lnTo>
                <a:lnTo>
                  <a:pt x="568800" y="1400603"/>
                </a:lnTo>
                <a:cubicBezTo>
                  <a:pt x="568800" y="1562128"/>
                  <a:pt x="441470" y="1693070"/>
                  <a:pt x="284400" y="1693070"/>
                </a:cubicBezTo>
                <a:cubicBezTo>
                  <a:pt x="127330" y="1693070"/>
                  <a:pt x="0" y="1562128"/>
                  <a:pt x="0" y="1400603"/>
                </a:cubicBezTo>
                <a:lnTo>
                  <a:pt x="317" y="1397368"/>
                </a:lnTo>
                <a:lnTo>
                  <a:pt x="0" y="1397368"/>
                </a:lnTo>
                <a:close/>
              </a:path>
            </a:pathLst>
          </a:cu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3FE26F79-B18C-4A0F-B0A2-23E170F6822E}"/>
              </a:ext>
            </a:extLst>
          </p:cNvPr>
          <p:cNvSpPr/>
          <p:nvPr/>
        </p:nvSpPr>
        <p:spPr>
          <a:xfrm>
            <a:off x="9557031" y="2879318"/>
            <a:ext cx="568800" cy="1693070"/>
          </a:xfrm>
          <a:custGeom>
            <a:avLst/>
            <a:gdLst>
              <a:gd name="connsiteX0" fmla="*/ 0 w 568800"/>
              <a:gd name="connsiteY0" fmla="*/ 0 h 1693070"/>
              <a:gd name="connsiteX1" fmla="*/ 568800 w 568800"/>
              <a:gd name="connsiteY1" fmla="*/ 0 h 1693070"/>
              <a:gd name="connsiteX2" fmla="*/ 568800 w 568800"/>
              <a:gd name="connsiteY2" fmla="*/ 1397368 h 1693070"/>
              <a:gd name="connsiteX3" fmla="*/ 568483 w 568800"/>
              <a:gd name="connsiteY3" fmla="*/ 1397368 h 1693070"/>
              <a:gd name="connsiteX4" fmla="*/ 568800 w 568800"/>
              <a:gd name="connsiteY4" fmla="*/ 1400603 h 1693070"/>
              <a:gd name="connsiteX5" fmla="*/ 284400 w 568800"/>
              <a:gd name="connsiteY5" fmla="*/ 1693070 h 1693070"/>
              <a:gd name="connsiteX6" fmla="*/ 0 w 568800"/>
              <a:gd name="connsiteY6" fmla="*/ 1400603 h 1693070"/>
              <a:gd name="connsiteX7" fmla="*/ 317 w 568800"/>
              <a:gd name="connsiteY7" fmla="*/ 1397368 h 1693070"/>
              <a:gd name="connsiteX8" fmla="*/ 0 w 568800"/>
              <a:gd name="connsiteY8" fmla="*/ 1397368 h 169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800" h="1693070">
                <a:moveTo>
                  <a:pt x="0" y="0"/>
                </a:moveTo>
                <a:lnTo>
                  <a:pt x="568800" y="0"/>
                </a:lnTo>
                <a:lnTo>
                  <a:pt x="568800" y="1397368"/>
                </a:lnTo>
                <a:lnTo>
                  <a:pt x="568483" y="1397368"/>
                </a:lnTo>
                <a:lnTo>
                  <a:pt x="568800" y="1400603"/>
                </a:lnTo>
                <a:cubicBezTo>
                  <a:pt x="568800" y="1562128"/>
                  <a:pt x="441470" y="1693070"/>
                  <a:pt x="284400" y="1693070"/>
                </a:cubicBezTo>
                <a:cubicBezTo>
                  <a:pt x="127330" y="1693070"/>
                  <a:pt x="0" y="1562128"/>
                  <a:pt x="0" y="1400603"/>
                </a:cubicBezTo>
                <a:lnTo>
                  <a:pt x="317" y="1397368"/>
                </a:lnTo>
                <a:lnTo>
                  <a:pt x="0" y="139736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E9A572C-B545-4407-8AE0-6B1B30B53467}"/>
                  </a:ext>
                </a:extLst>
              </p:cNvPr>
              <p:cNvSpPr txBox="1"/>
              <p:nvPr/>
            </p:nvSpPr>
            <p:spPr>
              <a:xfrm>
                <a:off x="6723226" y="1449184"/>
                <a:ext cx="576477" cy="52570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fr-FR" sz="3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E9A572C-B545-4407-8AE0-6B1B30B53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226" y="1449184"/>
                <a:ext cx="576477" cy="5257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75541323-3238-4B1E-8157-2D6CB44C0C1A}"/>
                  </a:ext>
                </a:extLst>
              </p:cNvPr>
              <p:cNvSpPr txBox="1"/>
              <p:nvPr/>
            </p:nvSpPr>
            <p:spPr>
              <a:xfrm>
                <a:off x="5583676" y="2780304"/>
                <a:ext cx="1327607" cy="52570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62500" lnSpcReduction="2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32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r-FR" sz="3200" b="0" i="1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SO</m:t>
                          </m:r>
                        </m:e>
                        <m:sub>
                          <m:r>
                            <a:rPr lang="fr-FR" sz="32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3200" b="0" i="0" baseline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3200" baseline="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75541323-3238-4B1E-8157-2D6CB44C0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676" y="2780304"/>
                <a:ext cx="1327607" cy="525707"/>
              </a:xfrm>
              <a:prstGeom prst="rect">
                <a:avLst/>
              </a:prstGeom>
              <a:blipFill>
                <a:blip r:embed="rId7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95F7868-2446-41DE-B7BC-4F73AD9259FC}"/>
                  </a:ext>
                </a:extLst>
              </p:cNvPr>
              <p:cNvSpPr txBox="1"/>
              <p:nvPr/>
            </p:nvSpPr>
            <p:spPr>
              <a:xfrm>
                <a:off x="8144391" y="2834184"/>
                <a:ext cx="1327607" cy="52570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70000" lnSpcReduction="2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baseline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fr-FR" sz="3200" b="0" i="0" baseline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3200" b="0" i="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r-FR" sz="3200" b="0" i="1" baseline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SO</m:t>
                          </m:r>
                        </m:e>
                        <m:sub>
                          <m:r>
                            <a:rPr lang="fr-FR" sz="3200" b="0" i="0" baseline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3200" b="0" i="0" baseline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3200" baseline="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95F7868-2446-41DE-B7BC-4F73AD925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391" y="2834184"/>
                <a:ext cx="1327607" cy="525707"/>
              </a:xfrm>
              <a:prstGeom prst="rect">
                <a:avLst/>
              </a:prstGeom>
              <a:blipFill>
                <a:blip r:embed="rId8"/>
                <a:stretch>
                  <a:fillRect l="-5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F8F96398-14BD-44DC-9983-5C1B3B57A091}"/>
                  </a:ext>
                </a:extLst>
              </p:cNvPr>
              <p:cNvSpPr txBox="1"/>
              <p:nvPr/>
            </p:nvSpPr>
            <p:spPr>
              <a:xfrm>
                <a:off x="9293829" y="1424521"/>
                <a:ext cx="576477" cy="52570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fr-FR" sz="3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F8F96398-14BD-44DC-9983-5C1B3B57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829" y="1424521"/>
                <a:ext cx="576477" cy="5257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2DE90176-B6E8-46BB-B23D-F3001303EA80}"/>
              </a:ext>
            </a:extLst>
          </p:cNvPr>
          <p:cNvSpPr/>
          <p:nvPr/>
        </p:nvSpPr>
        <p:spPr>
          <a:xfrm>
            <a:off x="1913018" y="4772197"/>
            <a:ext cx="441645" cy="531223"/>
          </a:xfrm>
          <a:prstGeom prst="downArrow">
            <a:avLst/>
          </a:prstGeom>
          <a:solidFill>
            <a:srgbClr val="0088B8"/>
          </a:solidFill>
          <a:ln w="15875">
            <a:solidFill>
              <a:srgbClr val="0063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 : bas 54">
            <a:extLst>
              <a:ext uri="{FF2B5EF4-FFF2-40B4-BE49-F238E27FC236}">
                <a16:creationId xmlns:a16="http://schemas.microsoft.com/office/drawing/2014/main" id="{9D469506-A4A9-4692-A325-D98FD9856E1C}"/>
              </a:ext>
            </a:extLst>
          </p:cNvPr>
          <p:cNvSpPr/>
          <p:nvPr/>
        </p:nvSpPr>
        <p:spPr>
          <a:xfrm>
            <a:off x="4316001" y="4761829"/>
            <a:ext cx="441645" cy="531223"/>
          </a:xfrm>
          <a:prstGeom prst="downArrow">
            <a:avLst/>
          </a:prstGeom>
          <a:solidFill>
            <a:srgbClr val="0088B8"/>
          </a:solidFill>
          <a:ln w="15875">
            <a:solidFill>
              <a:srgbClr val="0063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83B99C79-C8D6-4525-9589-F2D1C517D358}"/>
              </a:ext>
            </a:extLst>
          </p:cNvPr>
          <p:cNvSpPr/>
          <p:nvPr/>
        </p:nvSpPr>
        <p:spPr>
          <a:xfrm>
            <a:off x="7052310" y="4761505"/>
            <a:ext cx="441645" cy="531223"/>
          </a:xfrm>
          <a:prstGeom prst="downArrow">
            <a:avLst/>
          </a:prstGeom>
          <a:solidFill>
            <a:srgbClr val="0088B8"/>
          </a:solidFill>
          <a:ln w="15875">
            <a:solidFill>
              <a:srgbClr val="0063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 : bas 56">
            <a:extLst>
              <a:ext uri="{FF2B5EF4-FFF2-40B4-BE49-F238E27FC236}">
                <a16:creationId xmlns:a16="http://schemas.microsoft.com/office/drawing/2014/main" id="{AD9853CC-9775-4D71-B57A-A45BE16644BD}"/>
              </a:ext>
            </a:extLst>
          </p:cNvPr>
          <p:cNvSpPr/>
          <p:nvPr/>
        </p:nvSpPr>
        <p:spPr>
          <a:xfrm>
            <a:off x="9620270" y="4772196"/>
            <a:ext cx="441645" cy="531223"/>
          </a:xfrm>
          <a:prstGeom prst="downArrow">
            <a:avLst/>
          </a:prstGeom>
          <a:solidFill>
            <a:srgbClr val="0088B8"/>
          </a:solidFill>
          <a:ln w="15875">
            <a:solidFill>
              <a:srgbClr val="0063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4A304CE-A602-4891-A338-551E948524FE}"/>
              </a:ext>
            </a:extLst>
          </p:cNvPr>
          <p:cNvSpPr txBox="1"/>
          <p:nvPr/>
        </p:nvSpPr>
        <p:spPr>
          <a:xfrm>
            <a:off x="1494096" y="5278963"/>
            <a:ext cx="1327607" cy="8887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400" baseline="0" dirty="0"/>
              <a:t>Dépôt de cuivre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6440CBB-57B8-454B-8840-3914D32D956C}"/>
              </a:ext>
            </a:extLst>
          </p:cNvPr>
          <p:cNvSpPr txBox="1"/>
          <p:nvPr/>
        </p:nvSpPr>
        <p:spPr>
          <a:xfrm>
            <a:off x="6609328" y="5276664"/>
            <a:ext cx="1327607" cy="8887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400" baseline="0" dirty="0"/>
              <a:t>Dépôt de cuivre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BE0AEA7-B487-4C43-8AF3-7E472D298C30}"/>
              </a:ext>
            </a:extLst>
          </p:cNvPr>
          <p:cNvSpPr txBox="1"/>
          <p:nvPr/>
        </p:nvSpPr>
        <p:spPr>
          <a:xfrm>
            <a:off x="9177288" y="5313122"/>
            <a:ext cx="1327607" cy="8887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400" baseline="0" dirty="0"/>
              <a:t>Dépôt de fer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2147C23-1C54-435A-AAC6-5D42AF395EAC}"/>
              </a:ext>
            </a:extLst>
          </p:cNvPr>
          <p:cNvSpPr txBox="1"/>
          <p:nvPr/>
        </p:nvSpPr>
        <p:spPr>
          <a:xfrm>
            <a:off x="3873019" y="5227125"/>
            <a:ext cx="1327607" cy="8887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400" baseline="0" dirty="0"/>
              <a:t>Rien</a:t>
            </a:r>
          </a:p>
        </p:txBody>
      </p:sp>
    </p:spTree>
    <p:extLst>
      <p:ext uri="{BB962C8B-B14F-4D97-AF65-F5344CB8AC3E}">
        <p14:creationId xmlns:p14="http://schemas.microsoft.com/office/powerpoint/2010/main" val="152630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CCA25-6160-45FB-8A57-D23A5E80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Oxydants, réducteurs et couples rédox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3214C-6414-4506-B42E-EA884FA1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76C95-9097-41FB-A97E-759530BE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665F55-A516-4DF9-8B6F-A7EC95B3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2223C4-F3C1-4914-88F5-ACD1253BAA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Nombre d’oxydation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F1D44F2-F0E5-45E8-B4A1-7F034F4B2A86}"/>
              </a:ext>
            </a:extLst>
          </p:cNvPr>
          <p:cNvGrpSpPr/>
          <p:nvPr/>
        </p:nvGrpSpPr>
        <p:grpSpPr>
          <a:xfrm>
            <a:off x="5258705" y="1451577"/>
            <a:ext cx="1674589" cy="869741"/>
            <a:chOff x="5641145" y="2253287"/>
            <a:chExt cx="1674589" cy="869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3EFE83C4-8763-47A7-A0C5-92FA201A919A}"/>
                    </a:ext>
                  </a:extLst>
                </p:cNvPr>
                <p:cNvSpPr txBox="1"/>
                <p:nvPr/>
              </p:nvSpPr>
              <p:spPr>
                <a:xfrm>
                  <a:off x="6710289" y="2253287"/>
                  <a:ext cx="602566" cy="869741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4400" b="0" i="0" baseline="0" smtClean="0">
                            <a:latin typeface="Cambria Math" panose="02040503050406030204" pitchFamily="18" charset="0"/>
                          </a:rPr>
                          <m:t>F</m:t>
                        </m:r>
                      </m:oMath>
                    </m:oMathPara>
                  </a14:m>
                  <a:endParaRPr lang="fr-FR" sz="4400" baseline="0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3EFE83C4-8763-47A7-A0C5-92FA201A9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289" y="2253287"/>
                  <a:ext cx="602566" cy="8697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6EFEA51A-A88E-4913-9A7A-28A6CA28DB9E}"/>
                    </a:ext>
                  </a:extLst>
                </p:cNvPr>
                <p:cNvSpPr txBox="1"/>
                <p:nvPr/>
              </p:nvSpPr>
              <p:spPr>
                <a:xfrm flipH="1">
                  <a:off x="5641145" y="2664768"/>
                  <a:ext cx="602566" cy="45719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4400" b="0" i="0" baseline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fr-FR" sz="4400" baseline="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6EFEA51A-A88E-4913-9A7A-28A6CA28D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41145" y="2664768"/>
                  <a:ext cx="602566" cy="45719"/>
                </a:xfrm>
                <a:prstGeom prst="rect">
                  <a:avLst/>
                </a:prstGeom>
                <a:blipFill>
                  <a:blip r:embed="rId3"/>
                  <a:stretch>
                    <a:fillRect t="-385714" b="-40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FBD4B66-30D7-4121-A1FA-ED848F792A9F}"/>
                </a:ext>
              </a:extLst>
            </p:cNvPr>
            <p:cNvCxnSpPr>
              <a:cxnSpLocks/>
              <a:stCxn id="9" idx="1"/>
              <a:endCxn id="8" idx="1"/>
            </p:cNvCxnSpPr>
            <p:nvPr/>
          </p:nvCxnSpPr>
          <p:spPr>
            <a:xfrm>
              <a:off x="6243711" y="2687628"/>
              <a:ext cx="466578" cy="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CCFD2A2E-2586-4593-A52F-DE0AB28A1831}"/>
                </a:ext>
              </a:extLst>
            </p:cNvPr>
            <p:cNvCxnSpPr>
              <a:cxnSpLocks/>
            </p:cNvCxnSpPr>
            <p:nvPr/>
          </p:nvCxnSpPr>
          <p:spPr>
            <a:xfrm>
              <a:off x="6831572" y="2363010"/>
              <a:ext cx="360000" cy="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7FF687E-EF25-46D6-8744-115DF48491FE}"/>
                </a:ext>
              </a:extLst>
            </p:cNvPr>
            <p:cNvCxnSpPr>
              <a:cxnSpLocks/>
            </p:cNvCxnSpPr>
            <p:nvPr/>
          </p:nvCxnSpPr>
          <p:spPr>
            <a:xfrm>
              <a:off x="6831572" y="2964836"/>
              <a:ext cx="360000" cy="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0A925E7-7043-4789-BAFF-8FB6FDEBBB4B}"/>
                </a:ext>
              </a:extLst>
            </p:cNvPr>
            <p:cNvCxnSpPr>
              <a:cxnSpLocks/>
            </p:cNvCxnSpPr>
            <p:nvPr/>
          </p:nvCxnSpPr>
          <p:spPr>
            <a:xfrm>
              <a:off x="7315734" y="2494894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5E7DD22-4D42-4DCF-81E1-15B31A67BF76}"/>
                  </a:ext>
                </a:extLst>
              </p:cNvPr>
              <p:cNvSpPr txBox="1"/>
              <p:nvPr/>
            </p:nvSpPr>
            <p:spPr>
              <a:xfrm>
                <a:off x="1230335" y="2112248"/>
                <a:ext cx="3840481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5E7DD22-4D42-4DCF-81E1-15B31A67B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35" y="2112248"/>
                <a:ext cx="3840481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8A340B7-D65D-4989-B0C1-BBF883398674}"/>
                  </a:ext>
                </a:extLst>
              </p:cNvPr>
              <p:cNvSpPr txBox="1"/>
              <p:nvPr/>
            </p:nvSpPr>
            <p:spPr>
              <a:xfrm>
                <a:off x="7051698" y="2112248"/>
                <a:ext cx="3840481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8A340B7-D65D-4989-B0C1-BBF883398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698" y="2112248"/>
                <a:ext cx="3840481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220594D-5F75-454E-BA8D-7B6FAB27AB8C}"/>
              </a:ext>
            </a:extLst>
          </p:cNvPr>
          <p:cNvCxnSpPr/>
          <p:nvPr/>
        </p:nvCxnSpPr>
        <p:spPr>
          <a:xfrm>
            <a:off x="225083" y="3071936"/>
            <a:ext cx="1167618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34AA427-D0E7-4617-BDE5-BFD8383B2697}"/>
              </a:ext>
            </a:extLst>
          </p:cNvPr>
          <p:cNvCxnSpPr/>
          <p:nvPr/>
        </p:nvCxnSpPr>
        <p:spPr>
          <a:xfrm>
            <a:off x="3952434" y="3176261"/>
            <a:ext cx="0" cy="3132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456D24B-2306-476C-BCCE-9C026810E986}"/>
              </a:ext>
            </a:extLst>
          </p:cNvPr>
          <p:cNvCxnSpPr/>
          <p:nvPr/>
        </p:nvCxnSpPr>
        <p:spPr>
          <a:xfrm>
            <a:off x="7790569" y="3176261"/>
            <a:ext cx="0" cy="3132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4C20C946-FADB-4737-9AFB-2D8E4FD3C7B6}"/>
              </a:ext>
            </a:extLst>
          </p:cNvPr>
          <p:cNvSpPr txBox="1"/>
          <p:nvPr/>
        </p:nvSpPr>
        <p:spPr>
          <a:xfrm>
            <a:off x="0" y="3107668"/>
            <a:ext cx="3952433" cy="7122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3200" b="1" baseline="0" dirty="0">
                <a:solidFill>
                  <a:srgbClr val="00B0F0"/>
                </a:solidFill>
              </a:rPr>
              <a:t>Corps pur diatomique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FAAE954-D597-4FA5-BEF0-03B0B4D99019}"/>
                  </a:ext>
                </a:extLst>
              </p:cNvPr>
              <p:cNvSpPr txBox="1"/>
              <p:nvPr/>
            </p:nvSpPr>
            <p:spPr>
              <a:xfrm flipH="1">
                <a:off x="392425" y="4506799"/>
                <a:ext cx="899746" cy="706743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FAAE954-D597-4FA5-BEF0-03B0B4D9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425" y="4506799"/>
                <a:ext cx="899746" cy="706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420D816-3DDF-4575-A5A8-086235B2B3D4}"/>
                  </a:ext>
                </a:extLst>
              </p:cNvPr>
              <p:cNvSpPr txBox="1"/>
              <p:nvPr/>
            </p:nvSpPr>
            <p:spPr>
              <a:xfrm flipH="1">
                <a:off x="1581417" y="4473934"/>
                <a:ext cx="899746" cy="706743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420D816-3DDF-4575-A5A8-086235B2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81417" y="4473934"/>
                <a:ext cx="899746" cy="7067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F4B3E90-4943-43E5-B4D1-E246044EF35E}"/>
                  </a:ext>
                </a:extLst>
              </p:cNvPr>
              <p:cNvSpPr txBox="1"/>
              <p:nvPr/>
            </p:nvSpPr>
            <p:spPr>
              <a:xfrm flipH="1">
                <a:off x="2880940" y="4506799"/>
                <a:ext cx="899746" cy="706743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F4B3E90-4943-43E5-B4D1-E246044EF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80940" y="4506799"/>
                <a:ext cx="899746" cy="7067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29DCFF5-EC37-469A-9380-988BF2093B3D}"/>
                  </a:ext>
                </a:extLst>
              </p:cNvPr>
              <p:cNvSpPr txBox="1"/>
              <p:nvPr/>
            </p:nvSpPr>
            <p:spPr>
              <a:xfrm>
                <a:off x="780462" y="5590349"/>
                <a:ext cx="2254510" cy="83068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3200" b="0" i="1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3200" baseline="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29DCFF5-EC37-469A-9380-988BF209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62" y="5590349"/>
                <a:ext cx="2254510" cy="8306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ZoneTexte 30">
            <a:extLst>
              <a:ext uri="{FF2B5EF4-FFF2-40B4-BE49-F238E27FC236}">
                <a16:creationId xmlns:a16="http://schemas.microsoft.com/office/drawing/2014/main" id="{57337809-81EB-40B6-A28C-C081CD5ECB0B}"/>
              </a:ext>
            </a:extLst>
          </p:cNvPr>
          <p:cNvSpPr txBox="1"/>
          <p:nvPr/>
        </p:nvSpPr>
        <p:spPr>
          <a:xfrm>
            <a:off x="4011233" y="3092915"/>
            <a:ext cx="3740065" cy="7122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3200" b="1" baseline="0" dirty="0">
                <a:solidFill>
                  <a:srgbClr val="00B0F0"/>
                </a:solidFill>
              </a:rPr>
              <a:t>Atome ou ion simple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1CDF618-ABB8-4519-BBC7-F51A446D0E05}"/>
                  </a:ext>
                </a:extLst>
              </p:cNvPr>
              <p:cNvSpPr txBox="1"/>
              <p:nvPr/>
            </p:nvSpPr>
            <p:spPr>
              <a:xfrm>
                <a:off x="4315229" y="5575170"/>
                <a:ext cx="2978672" cy="83068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3200" b="0" i="1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charge</m:t>
                      </m:r>
                    </m:oMath>
                  </m:oMathPara>
                </a14:m>
                <a:endParaRPr lang="fr-FR" sz="3200" baseline="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1CDF618-ABB8-4519-BBC7-F51A446D0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229" y="5575170"/>
                <a:ext cx="2978672" cy="8306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FD19553-BCD5-40D6-AF40-B5087CFD2FF5}"/>
                  </a:ext>
                </a:extLst>
              </p:cNvPr>
              <p:cNvSpPr txBox="1"/>
              <p:nvPr/>
            </p:nvSpPr>
            <p:spPr>
              <a:xfrm>
                <a:off x="5101054" y="4537004"/>
                <a:ext cx="15333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36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FD19553-BCD5-40D6-AF40-B5087CFD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54" y="4537004"/>
                <a:ext cx="1533347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8EF01C2-C006-4A64-8791-3B45222B8853}"/>
                  </a:ext>
                </a:extLst>
              </p:cNvPr>
              <p:cNvSpPr txBox="1"/>
              <p:nvPr/>
            </p:nvSpPr>
            <p:spPr>
              <a:xfrm>
                <a:off x="6747531" y="4547937"/>
                <a:ext cx="927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p>
                          <m:r>
                            <a:rPr lang="fr-FR" sz="36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8EF01C2-C006-4A64-8791-3B45222B8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531" y="4547937"/>
                <a:ext cx="92755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50CA6350-9EE3-49D4-8168-62692350C300}"/>
                  </a:ext>
                </a:extLst>
              </p:cNvPr>
              <p:cNvSpPr txBox="1"/>
              <p:nvPr/>
            </p:nvSpPr>
            <p:spPr>
              <a:xfrm>
                <a:off x="3971524" y="4533279"/>
                <a:ext cx="927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50CA6350-9EE3-49D4-8168-62692350C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24" y="4533279"/>
                <a:ext cx="92755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>
            <a:extLst>
              <a:ext uri="{FF2B5EF4-FFF2-40B4-BE49-F238E27FC236}">
                <a16:creationId xmlns:a16="http://schemas.microsoft.com/office/drawing/2014/main" id="{476095DF-4ECC-4656-BFB6-1C1AE81803E5}"/>
              </a:ext>
            </a:extLst>
          </p:cNvPr>
          <p:cNvSpPr txBox="1"/>
          <p:nvPr/>
        </p:nvSpPr>
        <p:spPr>
          <a:xfrm>
            <a:off x="7728426" y="3092191"/>
            <a:ext cx="4510463" cy="7122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3200" b="1" baseline="0" dirty="0">
                <a:solidFill>
                  <a:srgbClr val="00B0F0"/>
                </a:solidFill>
              </a:rPr>
              <a:t>Molécule/ion complexe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DB1DD2D-641D-4C9E-B6D1-47273FA85EB4}"/>
                  </a:ext>
                </a:extLst>
              </p:cNvPr>
              <p:cNvSpPr txBox="1"/>
              <p:nvPr/>
            </p:nvSpPr>
            <p:spPr>
              <a:xfrm>
                <a:off x="7858110" y="5588420"/>
                <a:ext cx="4333890" cy="83068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3200" b="0" i="1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charge</m:t>
                      </m:r>
                      <m: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 b="0" i="0" baseline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globale</m:t>
                      </m:r>
                    </m:oMath>
                  </m:oMathPara>
                </a14:m>
                <a:endParaRPr lang="fr-FR" sz="3200" baseline="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DB1DD2D-641D-4C9E-B6D1-47273FA85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10" y="5588420"/>
                <a:ext cx="4333890" cy="8306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9B2F39C-30A5-4121-8A30-67EA410344F6}"/>
                  </a:ext>
                </a:extLst>
              </p:cNvPr>
              <p:cNvSpPr txBox="1"/>
              <p:nvPr/>
            </p:nvSpPr>
            <p:spPr>
              <a:xfrm>
                <a:off x="9767754" y="4467992"/>
                <a:ext cx="4692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9B2F39C-30A5-4121-8A30-67EA41034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754" y="4467992"/>
                <a:ext cx="469254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4611ABA-A996-4C04-AD53-004C06E4E825}"/>
                  </a:ext>
                </a:extLst>
              </p:cNvPr>
              <p:cNvSpPr txBox="1"/>
              <p:nvPr/>
            </p:nvSpPr>
            <p:spPr>
              <a:xfrm>
                <a:off x="9767754" y="5206196"/>
                <a:ext cx="4692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4611ABA-A996-4C04-AD53-004C06E4E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754" y="5206196"/>
                <a:ext cx="469254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6A35D6B1-7440-4514-A6E2-419995198B98}"/>
                  </a:ext>
                </a:extLst>
              </p:cNvPr>
              <p:cNvSpPr txBox="1"/>
              <p:nvPr/>
            </p:nvSpPr>
            <p:spPr>
              <a:xfrm>
                <a:off x="9760466" y="3729788"/>
                <a:ext cx="4692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6A35D6B1-7440-4514-A6E2-419995198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466" y="3729788"/>
                <a:ext cx="469254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A0B845C1-D7CF-4C44-96B6-1399FC99FB14}"/>
                  </a:ext>
                </a:extLst>
              </p:cNvPr>
              <p:cNvSpPr txBox="1"/>
              <p:nvPr/>
            </p:nvSpPr>
            <p:spPr>
              <a:xfrm>
                <a:off x="9103328" y="4458403"/>
                <a:ext cx="4692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A0B845C1-D7CF-4C44-96B6-1399FC99F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328" y="4458403"/>
                <a:ext cx="469254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3B2199C1-A6C3-4BB6-BA87-5DDE31588104}"/>
                  </a:ext>
                </a:extLst>
              </p:cNvPr>
              <p:cNvSpPr txBox="1"/>
              <p:nvPr/>
            </p:nvSpPr>
            <p:spPr>
              <a:xfrm>
                <a:off x="10379023" y="4441621"/>
                <a:ext cx="4692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3B2199C1-A6C3-4BB6-BA87-5DDE3158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023" y="4441621"/>
                <a:ext cx="469254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EB8FDB57-0A37-405E-9BCB-BBB0E42E8394}"/>
              </a:ext>
            </a:extLst>
          </p:cNvPr>
          <p:cNvGrpSpPr/>
          <p:nvPr/>
        </p:nvGrpSpPr>
        <p:grpSpPr>
          <a:xfrm>
            <a:off x="10492247" y="4519313"/>
            <a:ext cx="346928" cy="480434"/>
            <a:chOff x="10413867" y="4658657"/>
            <a:chExt cx="346928" cy="480434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E3DF82DF-5189-4F2F-81E5-02D983DE64A7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867" y="4658657"/>
              <a:ext cx="252000" cy="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80E0707-FE12-45F1-8365-AA6C23E620D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867" y="5138561"/>
              <a:ext cx="252000" cy="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6F939491-8952-4DEC-B6C3-97A2F43FBD45}"/>
                </a:ext>
              </a:extLst>
            </p:cNvPr>
            <p:cNvCxnSpPr>
              <a:cxnSpLocks/>
            </p:cNvCxnSpPr>
            <p:nvPr/>
          </p:nvCxnSpPr>
          <p:spPr>
            <a:xfrm>
              <a:off x="10760795" y="4770628"/>
              <a:ext cx="0" cy="25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1646B58B-FF2F-4E50-8250-FD078004CFB6}"/>
              </a:ext>
            </a:extLst>
          </p:cNvPr>
          <p:cNvGrpSpPr/>
          <p:nvPr/>
        </p:nvGrpSpPr>
        <p:grpSpPr>
          <a:xfrm rot="10800000">
            <a:off x="9137755" y="4531982"/>
            <a:ext cx="346928" cy="480434"/>
            <a:chOff x="10413867" y="4658657"/>
            <a:chExt cx="346928" cy="480434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AF996DE-D1D3-4264-8960-6FCCF4C09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867" y="4658657"/>
              <a:ext cx="252000" cy="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8BE42AB-CB47-414E-A7D8-AAA345DCFAE8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867" y="5138561"/>
              <a:ext cx="252000" cy="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8CBEF75-8441-4967-A29C-273BB3050E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0795" y="4770628"/>
              <a:ext cx="0" cy="25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DEA748B-4DAA-437B-9C54-9411E93E7B87}"/>
              </a:ext>
            </a:extLst>
          </p:cNvPr>
          <p:cNvCxnSpPr>
            <a:cxnSpLocks/>
          </p:cNvCxnSpPr>
          <p:nvPr/>
        </p:nvCxnSpPr>
        <p:spPr>
          <a:xfrm rot="10800000">
            <a:off x="9533830" y="4781038"/>
            <a:ext cx="288000" cy="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9A75747-2C02-40DA-9EB1-5C5EE3D345A5}"/>
              </a:ext>
            </a:extLst>
          </p:cNvPr>
          <p:cNvCxnSpPr>
            <a:cxnSpLocks/>
          </p:cNvCxnSpPr>
          <p:nvPr/>
        </p:nvCxnSpPr>
        <p:spPr>
          <a:xfrm rot="10800000">
            <a:off x="10147934" y="4776293"/>
            <a:ext cx="288000" cy="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4C7AC49-1D1E-432E-9566-473FBF1F59ED}"/>
              </a:ext>
            </a:extLst>
          </p:cNvPr>
          <p:cNvCxnSpPr>
            <a:cxnSpLocks/>
          </p:cNvCxnSpPr>
          <p:nvPr/>
        </p:nvCxnSpPr>
        <p:spPr>
          <a:xfrm rot="10800000">
            <a:off x="10040093" y="4274271"/>
            <a:ext cx="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F2D837A-8878-4DF1-9BC4-330D48CEB2EF}"/>
              </a:ext>
            </a:extLst>
          </p:cNvPr>
          <p:cNvCxnSpPr>
            <a:cxnSpLocks/>
          </p:cNvCxnSpPr>
          <p:nvPr/>
        </p:nvCxnSpPr>
        <p:spPr>
          <a:xfrm rot="10800000">
            <a:off x="10048781" y="3791732"/>
            <a:ext cx="18000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A8AD9AB-97B8-4A64-A2FF-3AC4BD7FF092}"/>
              </a:ext>
            </a:extLst>
          </p:cNvPr>
          <p:cNvCxnSpPr>
            <a:cxnSpLocks/>
          </p:cNvCxnSpPr>
          <p:nvPr/>
        </p:nvCxnSpPr>
        <p:spPr>
          <a:xfrm rot="10800000">
            <a:off x="9974779" y="4274271"/>
            <a:ext cx="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C7FAE38-C915-4B7E-A53E-933CF673ED19}"/>
              </a:ext>
            </a:extLst>
          </p:cNvPr>
          <p:cNvCxnSpPr>
            <a:cxnSpLocks/>
          </p:cNvCxnSpPr>
          <p:nvPr/>
        </p:nvCxnSpPr>
        <p:spPr>
          <a:xfrm rot="10800000">
            <a:off x="10043680" y="5011886"/>
            <a:ext cx="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06130C1-5621-4E74-AF92-1B210BE0D9CD}"/>
              </a:ext>
            </a:extLst>
          </p:cNvPr>
          <p:cNvCxnSpPr>
            <a:cxnSpLocks/>
          </p:cNvCxnSpPr>
          <p:nvPr/>
        </p:nvCxnSpPr>
        <p:spPr>
          <a:xfrm rot="10800000">
            <a:off x="9978366" y="5011886"/>
            <a:ext cx="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17530EA-7469-4490-96B7-36231B3D2D76}"/>
              </a:ext>
            </a:extLst>
          </p:cNvPr>
          <p:cNvCxnSpPr>
            <a:cxnSpLocks/>
          </p:cNvCxnSpPr>
          <p:nvPr/>
        </p:nvCxnSpPr>
        <p:spPr>
          <a:xfrm rot="10800000">
            <a:off x="9787370" y="5610335"/>
            <a:ext cx="18000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A00486D-FDC1-4AEE-8A94-DBD9E18C3F5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67754" y="3768717"/>
            <a:ext cx="18000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E944A5C-9789-4112-9C52-4964AC9940F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076624" y="5605993"/>
            <a:ext cx="18000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8A5DBD-553E-4ABD-8CDA-6E5F32F12AA1}"/>
              </a:ext>
            </a:extLst>
          </p:cNvPr>
          <p:cNvGrpSpPr/>
          <p:nvPr/>
        </p:nvGrpSpPr>
        <p:grpSpPr>
          <a:xfrm>
            <a:off x="8819693" y="4232180"/>
            <a:ext cx="469774" cy="369332"/>
            <a:chOff x="8248881" y="4476701"/>
            <a:chExt cx="46977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BEABEAE7-12DD-4198-B3BF-8F0C078AC9AE}"/>
                    </a:ext>
                  </a:extLst>
                </p:cNvPr>
                <p:cNvSpPr txBox="1"/>
                <p:nvPr/>
              </p:nvSpPr>
              <p:spPr>
                <a:xfrm>
                  <a:off x="8248881" y="4476701"/>
                  <a:ext cx="4697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1" i="0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BEABEAE7-12DD-4198-B3BF-8F0C078AC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881" y="4476701"/>
                  <a:ext cx="46977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2ECA937-3AE1-44C9-98F7-84C242CE3239}"/>
                </a:ext>
              </a:extLst>
            </p:cNvPr>
            <p:cNvSpPr/>
            <p:nvPr/>
          </p:nvSpPr>
          <p:spPr>
            <a:xfrm>
              <a:off x="8351520" y="4547937"/>
              <a:ext cx="252000" cy="25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4D4B4B40-36AF-44B4-8044-59ADDC500380}"/>
              </a:ext>
            </a:extLst>
          </p:cNvPr>
          <p:cNvGrpSpPr/>
          <p:nvPr/>
        </p:nvGrpSpPr>
        <p:grpSpPr>
          <a:xfrm>
            <a:off x="10693927" y="4203376"/>
            <a:ext cx="469774" cy="369332"/>
            <a:chOff x="8248881" y="4476701"/>
            <a:chExt cx="46977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C08843BA-68A1-4EA3-B1F6-4B0967048CB3}"/>
                    </a:ext>
                  </a:extLst>
                </p:cNvPr>
                <p:cNvSpPr txBox="1"/>
                <p:nvPr/>
              </p:nvSpPr>
              <p:spPr>
                <a:xfrm>
                  <a:off x="8248881" y="4476701"/>
                  <a:ext cx="4697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1" i="0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C08843BA-68A1-4EA3-B1F6-4B0967048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881" y="4476701"/>
                  <a:ext cx="46977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EEC9B63-5941-45FD-A64A-D8C62A162ACF}"/>
                </a:ext>
              </a:extLst>
            </p:cNvPr>
            <p:cNvSpPr/>
            <p:nvPr/>
          </p:nvSpPr>
          <p:spPr>
            <a:xfrm>
              <a:off x="8351520" y="4547937"/>
              <a:ext cx="252000" cy="25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9710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DD459-92CE-4717-8EE2-6E09A68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Potentiel de Nernst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76D57-8EE5-4FF6-8285-49F09B69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56052-38FE-4D55-98B0-8A4A3462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9B8285-61FB-400B-819D-436499D9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9DF081F-88CC-4AED-8516-CC7FA53D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Echelle de potentiel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3BA61EA-0D23-4900-B1E8-D40E6DCCE683}"/>
              </a:ext>
            </a:extLst>
          </p:cNvPr>
          <p:cNvGrpSpPr/>
          <p:nvPr/>
        </p:nvGrpSpPr>
        <p:grpSpPr>
          <a:xfrm>
            <a:off x="494935" y="1116844"/>
            <a:ext cx="11211183" cy="5208262"/>
            <a:chOff x="359645" y="1130911"/>
            <a:chExt cx="11211183" cy="5208262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AE1B877-1379-468C-8E16-9D14D11E42E5}"/>
                </a:ext>
              </a:extLst>
            </p:cNvPr>
            <p:cNvGrpSpPr/>
            <p:nvPr/>
          </p:nvGrpSpPr>
          <p:grpSpPr>
            <a:xfrm>
              <a:off x="359645" y="1130911"/>
              <a:ext cx="11211183" cy="5171413"/>
              <a:chOff x="359645" y="1130911"/>
              <a:chExt cx="11211183" cy="517141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0E3F481-20F7-41F8-88D3-60EE8CDB2019}"/>
                  </a:ext>
                </a:extLst>
              </p:cNvPr>
              <p:cNvSpPr/>
              <p:nvPr/>
            </p:nvSpPr>
            <p:spPr>
              <a:xfrm flipV="1">
                <a:off x="5852159" y="1860168"/>
                <a:ext cx="5718669" cy="441725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00B0F0">
                      <a:alpha val="76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30B9C12-8BA3-4FC0-84BB-3C4D39C173AC}"/>
                  </a:ext>
                </a:extLst>
              </p:cNvPr>
              <p:cNvSpPr/>
              <p:nvPr/>
            </p:nvSpPr>
            <p:spPr>
              <a:xfrm>
                <a:off x="359645" y="1885070"/>
                <a:ext cx="5501568" cy="441725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FF0000">
                      <a:alpha val="76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lèche : bas 23">
                <a:extLst>
                  <a:ext uri="{FF2B5EF4-FFF2-40B4-BE49-F238E27FC236}">
                    <a16:creationId xmlns:a16="http://schemas.microsoft.com/office/drawing/2014/main" id="{B5DA117A-E5D1-4D65-BA28-EC6EF3E02015}"/>
                  </a:ext>
                </a:extLst>
              </p:cNvPr>
              <p:cNvSpPr/>
              <p:nvPr/>
            </p:nvSpPr>
            <p:spPr>
              <a:xfrm rot="10800000">
                <a:off x="5070235" y="1918188"/>
                <a:ext cx="1575793" cy="4356000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3DA0D68E-2F79-4E0C-B930-657C606A9E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35" y="1130911"/>
                    <a:ext cx="1575792" cy="914401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 anchor="ctr">
                    <a:norm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3600" b="1" i="1" baseline="0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600" b="1" i="0" baseline="0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p>
                              <m:r>
                                <a:rPr lang="fr-FR" sz="3600" b="1" i="0" baseline="0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p>
                          </m:sSup>
                          <m:r>
                            <a:rPr lang="fr-FR" sz="36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36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fr-FR" sz="36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sz="3600" b="1" baseline="0" dirty="0"/>
                  </a:p>
                </p:txBody>
              </p:sp>
            </mc:Choice>
            <mc:Fallback xmlns=""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3DA0D68E-2F79-4E0C-B930-657C606A9E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35" y="1130911"/>
                    <a:ext cx="1575792" cy="9144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1F814B2-3765-4C5A-9302-5F7A4BF90C4D}"/>
                  </a:ext>
                </a:extLst>
              </p:cNvPr>
              <p:cNvSpPr txBox="1"/>
              <p:nvPr/>
            </p:nvSpPr>
            <p:spPr>
              <a:xfrm>
                <a:off x="8273252" y="3753557"/>
                <a:ext cx="2990985" cy="70338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 fontScale="92500" lnSpcReduction="10000"/>
              </a:bodyPr>
              <a:lstStyle/>
              <a:p>
                <a:pPr algn="l"/>
                <a:r>
                  <a:rPr lang="fr-FR" sz="4800" b="1" baseline="0" dirty="0">
                    <a:solidFill>
                      <a:srgbClr val="0088B8"/>
                    </a:solidFill>
                  </a:rPr>
                  <a:t>Réducteurs</a:t>
                </a:r>
                <a:endParaRPr lang="fr-FR" sz="4400" b="1" baseline="0" dirty="0">
                  <a:solidFill>
                    <a:srgbClr val="0088B8"/>
                  </a:solidFill>
                </a:endParaRP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F196148-77B1-42E4-84B5-4F41FFD5ED33}"/>
                  </a:ext>
                </a:extLst>
              </p:cNvPr>
              <p:cNvSpPr txBox="1"/>
              <p:nvPr/>
            </p:nvSpPr>
            <p:spPr>
              <a:xfrm>
                <a:off x="686503" y="3742004"/>
                <a:ext cx="2478236" cy="70338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4400" b="1" baseline="0" dirty="0">
                    <a:solidFill>
                      <a:srgbClr val="C00000"/>
                    </a:solidFill>
                  </a:rPr>
                  <a:t>Oxydants</a:t>
                </a:r>
              </a:p>
            </p:txBody>
          </p: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53C5E0DA-5FE3-48F4-A636-94895C35917D}"/>
                  </a:ext>
                </a:extLst>
              </p:cNvPr>
              <p:cNvCxnSpPr/>
              <p:nvPr/>
            </p:nvCxnSpPr>
            <p:spPr>
              <a:xfrm flipV="1">
                <a:off x="11243222" y="1885070"/>
                <a:ext cx="0" cy="4356000"/>
              </a:xfrm>
              <a:prstGeom prst="straightConnector1">
                <a:avLst/>
              </a:prstGeom>
              <a:ln w="76200">
                <a:solidFill>
                  <a:srgbClr val="0088B8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E0A748C7-B206-4150-8852-F0CE8A70E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034" y="1896380"/>
                <a:ext cx="0" cy="4356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FDA21D4-F25C-41C7-A271-C75B69235FE9}"/>
                </a:ext>
              </a:extLst>
            </p:cNvPr>
            <p:cNvSpPr txBox="1"/>
            <p:nvPr/>
          </p:nvSpPr>
          <p:spPr>
            <a:xfrm>
              <a:off x="5446941" y="5707237"/>
              <a:ext cx="829006" cy="47830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fr-FR" sz="2400" b="1" baseline="0" dirty="0">
                  <a:solidFill>
                    <a:srgbClr val="3B3838"/>
                  </a:solidFill>
                </a:rPr>
                <a:t>-0,76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3EA15B9-6045-4659-AE2D-95FD44AD4A26}"/>
                    </a:ext>
                  </a:extLst>
                </p:cNvPr>
                <p:cNvSpPr txBox="1"/>
                <p:nvPr/>
              </p:nvSpPr>
              <p:spPr>
                <a:xfrm>
                  <a:off x="6469752" y="5561554"/>
                  <a:ext cx="604120" cy="77056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2400" b="1" i="0" baseline="0" smtClean="0">
                            <a:solidFill>
                              <a:srgbClr val="3B3838"/>
                            </a:solidFill>
                            <a:latin typeface="Cambria Math" panose="02040503050406030204" pitchFamily="18" charset="0"/>
                          </a:rPr>
                          <m:t>𝐙𝐧</m:t>
                        </m:r>
                      </m:oMath>
                    </m:oMathPara>
                  </a14:m>
                  <a:endParaRPr lang="fr-FR" sz="2400" b="1" baseline="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3EA15B9-6045-4659-AE2D-95FD44AD4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752" y="5561554"/>
                  <a:ext cx="604120" cy="770562"/>
                </a:xfrm>
                <a:prstGeom prst="rect">
                  <a:avLst/>
                </a:prstGeom>
                <a:blipFill>
                  <a:blip r:embed="rId3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6EE4735-0735-4887-BD1C-E3F1A73BC5F4}"/>
                    </a:ext>
                  </a:extLst>
                </p:cNvPr>
                <p:cNvSpPr txBox="1"/>
                <p:nvPr/>
              </p:nvSpPr>
              <p:spPr>
                <a:xfrm>
                  <a:off x="4272027" y="5568611"/>
                  <a:ext cx="999017" cy="77056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1" i="1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𝐙𝐧</m:t>
                            </m:r>
                          </m:e>
                          <m:sup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fr-FR" sz="2400" b="1" baseline="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6EE4735-0735-4887-BD1C-E3F1A73BC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027" y="5568611"/>
                  <a:ext cx="999017" cy="770562"/>
                </a:xfrm>
                <a:prstGeom prst="rect">
                  <a:avLst/>
                </a:prstGeom>
                <a:blipFill>
                  <a:blip r:embed="rId4"/>
                  <a:stretch>
                    <a:fillRect r="-609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D2BBD6F7-97AC-4CF3-B957-22203BC8C470}"/>
                    </a:ext>
                  </a:extLst>
                </p:cNvPr>
                <p:cNvSpPr txBox="1"/>
                <p:nvPr/>
              </p:nvSpPr>
              <p:spPr>
                <a:xfrm>
                  <a:off x="4534308" y="4304352"/>
                  <a:ext cx="744658" cy="77056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1" i="1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fr-FR" sz="2400" b="1" baseline="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D2BBD6F7-97AC-4CF3-B957-22203BC8C4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308" y="4304352"/>
                  <a:ext cx="744658" cy="770562"/>
                </a:xfrm>
                <a:prstGeom prst="rect">
                  <a:avLst/>
                </a:prstGeom>
                <a:blipFill>
                  <a:blip r:embed="rId5"/>
                  <a:stretch>
                    <a:fillRect r="-90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A4CAE875-D331-4FAD-9CB0-0CFF8FBAFBEB}"/>
                    </a:ext>
                  </a:extLst>
                </p:cNvPr>
                <p:cNvSpPr txBox="1"/>
                <p:nvPr/>
              </p:nvSpPr>
              <p:spPr>
                <a:xfrm>
                  <a:off x="6466942" y="4304352"/>
                  <a:ext cx="604119" cy="77056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1" i="1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0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fr-FR" sz="2400" b="1" i="1" baseline="0" smtClean="0">
                                <a:solidFill>
                                  <a:srgbClr val="3B383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fr-FR" sz="2400" b="1" baseline="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A4CAE875-D331-4FAD-9CB0-0CFF8FBAF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942" y="4304352"/>
                  <a:ext cx="604119" cy="770562"/>
                </a:xfrm>
                <a:prstGeom prst="rect">
                  <a:avLst/>
                </a:prstGeom>
                <a:blipFill>
                  <a:blip r:embed="rId6"/>
                  <a:stretch>
                    <a:fillRect l="-1717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2D263D4-595F-44E5-8072-9B06EB3E3591}"/>
                </a:ext>
              </a:extLst>
            </p:cNvPr>
            <p:cNvSpPr txBox="1"/>
            <p:nvPr/>
          </p:nvSpPr>
          <p:spPr>
            <a:xfrm>
              <a:off x="5474219" y="4456942"/>
              <a:ext cx="773184" cy="47830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fr-FR" sz="2400" b="1" dirty="0">
                  <a:solidFill>
                    <a:srgbClr val="3B3838"/>
                  </a:solidFill>
                </a:rPr>
                <a:t>0,00</a:t>
              </a:r>
              <a:endParaRPr lang="fr-FR" sz="2400" b="1" baseline="0" dirty="0">
                <a:solidFill>
                  <a:srgbClr val="3B3838"/>
                </a:solidFill>
              </a:endParaRP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B9FC880E-0029-44CB-A021-2619A1DA8C8E}"/>
              </a:ext>
            </a:extLst>
          </p:cNvPr>
          <p:cNvSpPr txBox="1"/>
          <p:nvPr/>
        </p:nvSpPr>
        <p:spPr>
          <a:xfrm>
            <a:off x="5554952" y="5096181"/>
            <a:ext cx="829005" cy="4783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400" b="1" baseline="0" dirty="0">
                <a:solidFill>
                  <a:srgbClr val="3B3838"/>
                </a:solidFill>
              </a:rPr>
              <a:t>-0,44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D53A644-5377-4D47-8FFA-3EB2441D87B5}"/>
                  </a:ext>
                </a:extLst>
              </p:cNvPr>
              <p:cNvSpPr txBox="1"/>
              <p:nvPr/>
            </p:nvSpPr>
            <p:spPr>
              <a:xfrm>
                <a:off x="6603496" y="4950498"/>
                <a:ext cx="583041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𝐅𝐞</m:t>
                      </m:r>
                    </m:oMath>
                  </m:oMathPara>
                </a14:m>
                <a:endParaRPr lang="fr-FR" sz="2400" b="1" baseline="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D53A644-5377-4D47-8FFA-3EB2441D8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496" y="4950498"/>
                <a:ext cx="583041" cy="770562"/>
              </a:xfrm>
              <a:prstGeom prst="rect">
                <a:avLst/>
              </a:prstGeom>
              <a:blipFill>
                <a:blip r:embed="rId7"/>
                <a:stretch>
                  <a:fillRect l="-177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99A4DDC-D2AC-43E8-BFC4-3F42944C4735}"/>
                  </a:ext>
                </a:extLst>
              </p:cNvPr>
              <p:cNvSpPr txBox="1"/>
              <p:nvPr/>
            </p:nvSpPr>
            <p:spPr>
              <a:xfrm>
                <a:off x="4407318" y="4936956"/>
                <a:ext cx="999017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1" i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𝐅𝐞</m:t>
                          </m:r>
                        </m:e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99A4DDC-D2AC-43E8-BFC4-3F42944C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18" y="4936956"/>
                <a:ext cx="999017" cy="770562"/>
              </a:xfrm>
              <a:prstGeom prst="rect">
                <a:avLst/>
              </a:prstGeom>
              <a:blipFill>
                <a:blip r:embed="rId8"/>
                <a:stretch>
                  <a:fillRect r="-60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>
            <a:extLst>
              <a:ext uri="{FF2B5EF4-FFF2-40B4-BE49-F238E27FC236}">
                <a16:creationId xmlns:a16="http://schemas.microsoft.com/office/drawing/2014/main" id="{6EA274E1-36D9-461B-9DE0-F9785A67B005}"/>
              </a:ext>
            </a:extLst>
          </p:cNvPr>
          <p:cNvSpPr txBox="1"/>
          <p:nvPr/>
        </p:nvSpPr>
        <p:spPr>
          <a:xfrm>
            <a:off x="5571070" y="3933091"/>
            <a:ext cx="829005" cy="4783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400" b="1" baseline="0" dirty="0">
                <a:solidFill>
                  <a:srgbClr val="3B3838"/>
                </a:solidFill>
              </a:rPr>
              <a:t>0,34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EA4FB26-5376-40A1-8BE5-29AD40B76182}"/>
                  </a:ext>
                </a:extLst>
              </p:cNvPr>
              <p:cNvSpPr txBox="1"/>
              <p:nvPr/>
            </p:nvSpPr>
            <p:spPr>
              <a:xfrm>
                <a:off x="6593531" y="3786313"/>
                <a:ext cx="583041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𝐂𝐮</m:t>
                      </m:r>
                    </m:oMath>
                  </m:oMathPara>
                </a14:m>
                <a:endParaRPr lang="fr-FR" sz="2400" b="1" baseline="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EA4FB26-5376-40A1-8BE5-29AD40B7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531" y="3786313"/>
                <a:ext cx="583041" cy="770562"/>
              </a:xfrm>
              <a:prstGeom prst="rect">
                <a:avLst/>
              </a:prstGeom>
              <a:blipFill>
                <a:blip r:embed="rId9"/>
                <a:stretch>
                  <a:fillRect l="-1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1C60AD44-3290-4890-8C01-F9505EB3FBD1}"/>
                  </a:ext>
                </a:extLst>
              </p:cNvPr>
              <p:cNvSpPr txBox="1"/>
              <p:nvPr/>
            </p:nvSpPr>
            <p:spPr>
              <a:xfrm>
                <a:off x="4407317" y="3772637"/>
                <a:ext cx="999017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1" i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𝐂𝐮</m:t>
                          </m:r>
                        </m:e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1C60AD44-3290-4890-8C01-F9505EB3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17" y="3772637"/>
                <a:ext cx="999017" cy="770562"/>
              </a:xfrm>
              <a:prstGeom prst="rect">
                <a:avLst/>
              </a:prstGeom>
              <a:blipFill>
                <a:blip r:embed="rId10"/>
                <a:stretch>
                  <a:fillRect r="-60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060D00E-6842-4CE7-9373-B9C824BCD571}"/>
                  </a:ext>
                </a:extLst>
              </p:cNvPr>
              <p:cNvSpPr txBox="1"/>
              <p:nvPr/>
            </p:nvSpPr>
            <p:spPr>
              <a:xfrm>
                <a:off x="4673406" y="2678418"/>
                <a:ext cx="744658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2400" b="1" baseline="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060D00E-6842-4CE7-9373-B9C824BCD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06" y="2678418"/>
                <a:ext cx="744658" cy="770562"/>
              </a:xfrm>
              <a:prstGeom prst="rect">
                <a:avLst/>
              </a:prstGeom>
              <a:blipFill>
                <a:blip r:embed="rId11"/>
                <a:stretch>
                  <a:fillRect r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0FCE9766-1496-4510-8DF8-CCEACBC6C995}"/>
                  </a:ext>
                </a:extLst>
              </p:cNvPr>
              <p:cNvSpPr txBox="1"/>
              <p:nvPr/>
            </p:nvSpPr>
            <p:spPr>
              <a:xfrm>
                <a:off x="6606040" y="2678418"/>
                <a:ext cx="744663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fr-FR" sz="2400" b="1" i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fr-FR" sz="2400" b="1" baseline="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0FCE9766-1496-4510-8DF8-CCEACBC6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040" y="2678418"/>
                <a:ext cx="744663" cy="770562"/>
              </a:xfrm>
              <a:prstGeom prst="rect">
                <a:avLst/>
              </a:prstGeom>
              <a:blipFill>
                <a:blip r:embed="rId12"/>
                <a:stretch>
                  <a:fillRect l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1517D0AC-9448-4DED-BEAA-848AC72F1B88}"/>
              </a:ext>
            </a:extLst>
          </p:cNvPr>
          <p:cNvSpPr txBox="1"/>
          <p:nvPr/>
        </p:nvSpPr>
        <p:spPr>
          <a:xfrm>
            <a:off x="5613317" y="2831008"/>
            <a:ext cx="773184" cy="4783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solidFill>
                  <a:srgbClr val="3B3838"/>
                </a:solidFill>
              </a:rPr>
              <a:t>1,23</a:t>
            </a:r>
            <a:endParaRPr lang="fr-FR" sz="2400" b="1" baseline="0" dirty="0">
              <a:solidFill>
                <a:srgbClr val="3B383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070F5A7-5897-432F-AE06-305973946230}"/>
                  </a:ext>
                </a:extLst>
              </p:cNvPr>
              <p:cNvSpPr txBox="1"/>
              <p:nvPr/>
            </p:nvSpPr>
            <p:spPr>
              <a:xfrm>
                <a:off x="4339396" y="1971732"/>
                <a:ext cx="1083561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1" i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𝐌𝐧</m:t>
                          </m:r>
                          <m:sSub>
                            <m:sSubPr>
                              <m:ctrlPr>
                                <a:rPr lang="fr-FR" sz="2400" b="1" i="1" baseline="0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baseline="0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fr-FR" sz="2400" b="1" i="0" baseline="0" smtClean="0">
                                  <a:solidFill>
                                    <a:srgbClr val="3B3838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070F5A7-5897-432F-AE06-30597394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96" y="1971732"/>
                <a:ext cx="1083561" cy="770562"/>
              </a:xfrm>
              <a:prstGeom prst="rect">
                <a:avLst/>
              </a:prstGeom>
              <a:blipFill>
                <a:blip r:embed="rId13"/>
                <a:stretch>
                  <a:fillRect l="-1124" r="-6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C920E05-DB01-4617-9691-C4DF25C43879}"/>
                  </a:ext>
                </a:extLst>
              </p:cNvPr>
              <p:cNvSpPr txBox="1"/>
              <p:nvPr/>
            </p:nvSpPr>
            <p:spPr>
              <a:xfrm>
                <a:off x="6610933" y="1971732"/>
                <a:ext cx="1069602" cy="77056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solidFill>
                            <a:srgbClr val="3B3838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p>
                        <m:sSupPr>
                          <m:ctrlPr>
                            <a:rPr lang="fr-FR" sz="2400" b="1" i="1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400" b="1" i="0" baseline="0" smtClean="0">
                              <a:solidFill>
                                <a:srgbClr val="3B383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sz="2400" b="1" baseline="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C920E05-DB01-4617-9691-C4DF25C4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933" y="1971732"/>
                <a:ext cx="1069602" cy="770562"/>
              </a:xfrm>
              <a:prstGeom prst="rect">
                <a:avLst/>
              </a:prstGeom>
              <a:blipFill>
                <a:blip r:embed="rId14"/>
                <a:stretch>
                  <a:fillRect l="-96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>
            <a:extLst>
              <a:ext uri="{FF2B5EF4-FFF2-40B4-BE49-F238E27FC236}">
                <a16:creationId xmlns:a16="http://schemas.microsoft.com/office/drawing/2014/main" id="{1F223012-81E5-4E2C-B589-BDEA059241FE}"/>
              </a:ext>
            </a:extLst>
          </p:cNvPr>
          <p:cNvSpPr txBox="1"/>
          <p:nvPr/>
        </p:nvSpPr>
        <p:spPr>
          <a:xfrm>
            <a:off x="5618210" y="2124322"/>
            <a:ext cx="773184" cy="4783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400" b="1" dirty="0">
                <a:solidFill>
                  <a:srgbClr val="3B3838"/>
                </a:solidFill>
              </a:rPr>
              <a:t>1,51</a:t>
            </a:r>
            <a:endParaRPr lang="fr-FR" sz="2400" b="1" baseline="0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7F15D9E-C361-4584-AAEE-88A13AF269D3}"/>
              </a:ext>
            </a:extLst>
          </p:cNvPr>
          <p:cNvSpPr/>
          <p:nvPr/>
        </p:nvSpPr>
        <p:spPr>
          <a:xfrm>
            <a:off x="3002925" y="1622549"/>
            <a:ext cx="290831" cy="3335916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D70BE0-0D28-472C-93A7-D64828C0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Utilisation des réactions d’oxydo-réduction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5B271-0FA1-4FE0-BC30-1E392FA8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59D0E3-95C8-445C-B8ED-AED75B7A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7B8106-7636-43BC-8292-8C75166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32B8FE6-84C2-4A8C-8693-984447D584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Electrode de référence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52AA406-6FA7-432B-9F96-96386F24DE52}"/>
              </a:ext>
            </a:extLst>
          </p:cNvPr>
          <p:cNvCxnSpPr/>
          <p:nvPr/>
        </p:nvCxnSpPr>
        <p:spPr>
          <a:xfrm>
            <a:off x="2136969" y="2466316"/>
            <a:ext cx="0" cy="3526970"/>
          </a:xfrm>
          <a:prstGeom prst="line">
            <a:avLst/>
          </a:prstGeom>
          <a:ln w="5715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D4813B9-AC7B-4C43-94A3-2EC3FF4211E4}"/>
              </a:ext>
            </a:extLst>
          </p:cNvPr>
          <p:cNvCxnSpPr/>
          <p:nvPr/>
        </p:nvCxnSpPr>
        <p:spPr>
          <a:xfrm>
            <a:off x="4170952" y="2466316"/>
            <a:ext cx="0" cy="3526970"/>
          </a:xfrm>
          <a:prstGeom prst="line">
            <a:avLst/>
          </a:prstGeom>
          <a:ln w="5715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97DC26A-8462-4F3C-A816-A25C2097628D}"/>
              </a:ext>
            </a:extLst>
          </p:cNvPr>
          <p:cNvCxnSpPr>
            <a:cxnSpLocks/>
          </p:cNvCxnSpPr>
          <p:nvPr/>
        </p:nvCxnSpPr>
        <p:spPr>
          <a:xfrm flipH="1">
            <a:off x="2107475" y="5966565"/>
            <a:ext cx="2090056" cy="0"/>
          </a:xfrm>
          <a:prstGeom prst="line">
            <a:avLst/>
          </a:prstGeom>
          <a:ln w="5715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80C2A8F-2968-4C43-8E8B-2297F96C5C0B}"/>
              </a:ext>
            </a:extLst>
          </p:cNvPr>
          <p:cNvCxnSpPr>
            <a:cxnSpLocks/>
          </p:cNvCxnSpPr>
          <p:nvPr/>
        </p:nvCxnSpPr>
        <p:spPr>
          <a:xfrm flipH="1">
            <a:off x="2140341" y="3111542"/>
            <a:ext cx="2016000" cy="0"/>
          </a:xfrm>
          <a:prstGeom prst="line">
            <a:avLst/>
          </a:prstGeom>
          <a:ln w="5715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89B14AA-9BA5-4636-B9CF-9BE9486C02A2}"/>
                  </a:ext>
                </a:extLst>
              </p:cNvPr>
              <p:cNvSpPr txBox="1"/>
              <p:nvPr/>
            </p:nvSpPr>
            <p:spPr>
              <a:xfrm>
                <a:off x="6204935" y="1919681"/>
                <a:ext cx="4463143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89B14AA-9BA5-4636-B9CF-9BE9486C0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935" y="1919681"/>
                <a:ext cx="4463143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7BAA1B4-25FA-48A2-8935-372F7E5ECA14}"/>
              </a:ext>
            </a:extLst>
          </p:cNvPr>
          <p:cNvSpPr/>
          <p:nvPr/>
        </p:nvSpPr>
        <p:spPr>
          <a:xfrm>
            <a:off x="1105989" y="5525268"/>
            <a:ext cx="1271382" cy="104503"/>
          </a:xfrm>
          <a:prstGeom prst="rect">
            <a:avLst/>
          </a:prstGeom>
          <a:solidFill>
            <a:schemeClr val="bg1"/>
          </a:solidFill>
          <a:ln w="5715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A936D-81E7-4089-B1DC-D8A25D9266E4}"/>
              </a:ext>
            </a:extLst>
          </p:cNvPr>
          <p:cNvSpPr/>
          <p:nvPr/>
        </p:nvSpPr>
        <p:spPr>
          <a:xfrm>
            <a:off x="1074832" y="5552277"/>
            <a:ext cx="1368000" cy="5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67E4A4C-9676-43BE-9DE4-3189D163AC23}"/>
              </a:ext>
            </a:extLst>
          </p:cNvPr>
          <p:cNvSpPr/>
          <p:nvPr/>
        </p:nvSpPr>
        <p:spPr>
          <a:xfrm>
            <a:off x="2551611" y="5442806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F97672D-F801-444C-956B-7F2F1FFFA1CD}"/>
              </a:ext>
            </a:extLst>
          </p:cNvPr>
          <p:cNvSpPr/>
          <p:nvPr/>
        </p:nvSpPr>
        <p:spPr>
          <a:xfrm>
            <a:off x="2386388" y="514348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4C3DF48-90EA-4957-8085-FE81268292E4}"/>
              </a:ext>
            </a:extLst>
          </p:cNvPr>
          <p:cNvSpPr/>
          <p:nvPr/>
        </p:nvSpPr>
        <p:spPr>
          <a:xfrm>
            <a:off x="2692058" y="4919047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21206B3-C370-4804-B6AA-07F1C0C5B879}"/>
              </a:ext>
            </a:extLst>
          </p:cNvPr>
          <p:cNvSpPr/>
          <p:nvPr/>
        </p:nvSpPr>
        <p:spPr>
          <a:xfrm>
            <a:off x="2408043" y="4793615"/>
            <a:ext cx="72000" cy="7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CDFDE04-B374-47C1-99B8-FA5D883A8843}"/>
              </a:ext>
            </a:extLst>
          </p:cNvPr>
          <p:cNvSpPr/>
          <p:nvPr/>
        </p:nvSpPr>
        <p:spPr>
          <a:xfrm>
            <a:off x="2605611" y="451025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CC23FA6-A1A2-4F68-86A9-8DF2F8C2755F}"/>
              </a:ext>
            </a:extLst>
          </p:cNvPr>
          <p:cNvSpPr/>
          <p:nvPr/>
        </p:nvSpPr>
        <p:spPr>
          <a:xfrm>
            <a:off x="2677611" y="5183841"/>
            <a:ext cx="72000" cy="7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3B2DAE1-4336-4BFA-B18B-D0D63C70AC58}"/>
                  </a:ext>
                </a:extLst>
              </p:cNvPr>
              <p:cNvSpPr txBox="1"/>
              <p:nvPr/>
            </p:nvSpPr>
            <p:spPr>
              <a:xfrm>
                <a:off x="2210227" y="3827047"/>
                <a:ext cx="722812" cy="73903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32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3200" baseline="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3B2DAE1-4336-4BFA-B18B-D0D63C70A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27" y="3827047"/>
                <a:ext cx="722812" cy="739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474C9CE-87E0-4873-A221-C66CBAA6E365}"/>
                  </a:ext>
                </a:extLst>
              </p:cNvPr>
              <p:cNvSpPr txBox="1"/>
              <p:nvPr/>
            </p:nvSpPr>
            <p:spPr>
              <a:xfrm>
                <a:off x="3014166" y="5165185"/>
                <a:ext cx="1123278" cy="798626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32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200" b="0" i="0" baseline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3200" b="0" i="0" baseline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3200" b="0" i="0" baseline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3200" b="0" i="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sz="3200" baseline="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474C9CE-87E0-4873-A221-C66CBAA6E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166" y="5165185"/>
                <a:ext cx="1123278" cy="798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DC3F840-4FD7-413B-AEC4-8C047AE893C6}"/>
                  </a:ext>
                </a:extLst>
              </p:cNvPr>
              <p:cNvSpPr txBox="1"/>
              <p:nvPr/>
            </p:nvSpPr>
            <p:spPr>
              <a:xfrm>
                <a:off x="3185664" y="1484214"/>
                <a:ext cx="722812" cy="73903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b="0" i="0" baseline="0" smtClean="0">
                          <a:latin typeface="Cambria Math" panose="02040503050406030204" pitchFamily="18" charset="0"/>
                        </a:rPr>
                        <m:t>Pt</m:t>
                      </m:r>
                    </m:oMath>
                  </m:oMathPara>
                </a14:m>
                <a:endParaRPr lang="fr-FR" sz="3200" baseline="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DC3F840-4FD7-413B-AEC4-8C047AE89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64" y="1484214"/>
                <a:ext cx="722812" cy="739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E9E50CA-DFE5-4C78-A8B3-375D7F7811CF}"/>
                  </a:ext>
                </a:extLst>
              </p:cNvPr>
              <p:cNvSpPr txBox="1"/>
              <p:nvPr/>
            </p:nvSpPr>
            <p:spPr>
              <a:xfrm>
                <a:off x="6831954" y="3513597"/>
                <a:ext cx="298414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ESH</m:t>
                          </m:r>
                        </m:sub>
                      </m:sSub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E9E50CA-DFE5-4C78-A8B3-375D7F781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54" y="3513597"/>
                <a:ext cx="298414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D8066144-69AF-4F06-8F67-D80A56ADB148}"/>
              </a:ext>
            </a:extLst>
          </p:cNvPr>
          <p:cNvSpPr/>
          <p:nvPr/>
        </p:nvSpPr>
        <p:spPr>
          <a:xfrm>
            <a:off x="6968394" y="3488263"/>
            <a:ext cx="2847700" cy="996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48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03D4B51-A8A9-4727-9659-842FDBE94DB7}"/>
              </a:ext>
            </a:extLst>
          </p:cNvPr>
          <p:cNvSpPr/>
          <p:nvPr/>
        </p:nvSpPr>
        <p:spPr>
          <a:xfrm>
            <a:off x="4894573" y="4577964"/>
            <a:ext cx="2875864" cy="1675875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94D969-F200-4188-B9C7-1DF9110E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Utilisation des réactions d’oxydo-réduction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B8E79-ED9A-4752-ABDA-6D32A4A8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2AFEC1-0B7D-4E0D-BD04-9291A36F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1E8BA-47BB-4E73-AE58-A1E755FB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489C9C4-BD2C-4B02-9941-8A87887E8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Titrage potentiométrique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25CDA5F-B7AA-4392-9F3D-D108FBF180D6}"/>
              </a:ext>
            </a:extLst>
          </p:cNvPr>
          <p:cNvGrpSpPr/>
          <p:nvPr/>
        </p:nvGrpSpPr>
        <p:grpSpPr>
          <a:xfrm>
            <a:off x="4858912" y="3518445"/>
            <a:ext cx="2944800" cy="2772002"/>
            <a:chOff x="4397188" y="3457482"/>
            <a:chExt cx="2944800" cy="2772002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7D4CB5DB-CE55-4C04-AB39-81A62214C544}"/>
                </a:ext>
              </a:extLst>
            </p:cNvPr>
            <p:cNvCxnSpPr/>
            <p:nvPr/>
          </p:nvCxnSpPr>
          <p:spPr>
            <a:xfrm>
              <a:off x="4415018" y="3457484"/>
              <a:ext cx="0" cy="277200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FA66071F-475F-42C1-B87D-69CC46107EA0}"/>
                </a:ext>
              </a:extLst>
            </p:cNvPr>
            <p:cNvCxnSpPr/>
            <p:nvPr/>
          </p:nvCxnSpPr>
          <p:spPr>
            <a:xfrm>
              <a:off x="7325351" y="3457482"/>
              <a:ext cx="0" cy="277200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EDBD94DE-2006-49D6-AA36-0A0C6242B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7188" y="6211180"/>
              <a:ext cx="2944800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6DB01B-CEF7-4BDA-A588-F599225BD7E0}"/>
              </a:ext>
            </a:extLst>
          </p:cNvPr>
          <p:cNvCxnSpPr>
            <a:cxnSpLocks/>
          </p:cNvCxnSpPr>
          <p:nvPr/>
        </p:nvCxnSpPr>
        <p:spPr>
          <a:xfrm flipH="1">
            <a:off x="4868930" y="4561510"/>
            <a:ext cx="2916000" cy="0"/>
          </a:xfrm>
          <a:prstGeom prst="line">
            <a:avLst/>
          </a:prstGeom>
          <a:ln w="3810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881F662-3A6F-4F17-8D08-513436B14F9D}"/>
              </a:ext>
            </a:extLst>
          </p:cNvPr>
          <p:cNvSpPr/>
          <p:nvPr/>
        </p:nvSpPr>
        <p:spPr>
          <a:xfrm>
            <a:off x="7326390" y="3327647"/>
            <a:ext cx="140650" cy="218996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AC3D1D5-5A23-43C6-9B01-9BE9948EE60A}"/>
              </a:ext>
            </a:extLst>
          </p:cNvPr>
          <p:cNvGrpSpPr/>
          <p:nvPr/>
        </p:nvGrpSpPr>
        <p:grpSpPr>
          <a:xfrm>
            <a:off x="5252283" y="1503083"/>
            <a:ext cx="281299" cy="2803574"/>
            <a:chOff x="4616285" y="3456500"/>
            <a:chExt cx="180000" cy="1741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7D819F0-2B61-4947-8CAD-943D3240470A}"/>
                </a:ext>
              </a:extLst>
            </p:cNvPr>
            <p:cNvGrpSpPr/>
            <p:nvPr/>
          </p:nvGrpSpPr>
          <p:grpSpPr>
            <a:xfrm>
              <a:off x="4616285" y="3456500"/>
              <a:ext cx="180000" cy="1455665"/>
              <a:chOff x="1311564" y="3833091"/>
              <a:chExt cx="180000" cy="1455665"/>
            </a:xfrm>
          </p:grpSpPr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88D6E4B2-6DCC-465F-BD28-97AC54BD995D}"/>
                  </a:ext>
                </a:extLst>
              </p:cNvPr>
              <p:cNvCxnSpPr/>
              <p:nvPr/>
            </p:nvCxnSpPr>
            <p:spPr>
              <a:xfrm>
                <a:off x="1311564" y="3833091"/>
                <a:ext cx="0" cy="1230036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21E37161-E7A2-461C-95E1-63D729C0B6AD}"/>
                  </a:ext>
                </a:extLst>
              </p:cNvPr>
              <p:cNvCxnSpPr/>
              <p:nvPr/>
            </p:nvCxnSpPr>
            <p:spPr>
              <a:xfrm>
                <a:off x="1482436" y="3833091"/>
                <a:ext cx="0" cy="1230036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B7CC3DCE-8AFA-470E-A7CE-1FFE8F216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564" y="5055984"/>
                <a:ext cx="90000" cy="232772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C155A17-37B7-4AF9-9004-D212B1D926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5351" y="5055984"/>
                <a:ext cx="90000" cy="232772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B9D3CE8E-0EB0-4A35-999C-91EED5C4DA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1564" y="4149300"/>
                <a:ext cx="180000" cy="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Larme 18">
              <a:extLst>
                <a:ext uri="{FF2B5EF4-FFF2-40B4-BE49-F238E27FC236}">
                  <a16:creationId xmlns:a16="http://schemas.microsoft.com/office/drawing/2014/main" id="{F4B031C6-6415-4D14-86FB-3D7A635B60A9}"/>
                </a:ext>
              </a:extLst>
            </p:cNvPr>
            <p:cNvSpPr/>
            <p:nvPr/>
          </p:nvSpPr>
          <p:spPr>
            <a:xfrm rot="18900000">
              <a:off x="4637568" y="5053520"/>
              <a:ext cx="144000" cy="144000"/>
            </a:xfrm>
            <a:prstGeom prst="teardrop">
              <a:avLst>
                <a:gd name="adj" fmla="val 135081"/>
              </a:avLst>
            </a:prstGeom>
            <a:noFill/>
            <a:ln w="28575">
              <a:solidFill>
                <a:srgbClr val="008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9C02B9B-9224-48AC-A880-22F9A24CEDD4}"/>
                  </a:ext>
                </a:extLst>
              </p:cNvPr>
              <p:cNvSpPr txBox="1"/>
              <p:nvPr/>
            </p:nvSpPr>
            <p:spPr>
              <a:xfrm>
                <a:off x="938193" y="1887387"/>
                <a:ext cx="3135118" cy="121212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Ce</m:t>
                          </m:r>
                        </m:e>
                        <m:sub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4+</m:t>
                          </m:r>
                        </m:sup>
                      </m:sSubSup>
                    </m:oMath>
                  </m:oMathPara>
                </a14:m>
                <a:endParaRPr lang="fr-FR" sz="2600" baseline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Ox</m:t>
                          </m:r>
                        </m:sub>
                      </m:sSub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=0,01 </m:t>
                      </m:r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600" baseline="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9C02B9B-9224-48AC-A880-22F9A24CE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93" y="1887387"/>
                <a:ext cx="3135118" cy="1212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7B885A8-AEB5-4FD6-9BAF-2B6C60921FD6}"/>
              </a:ext>
            </a:extLst>
          </p:cNvPr>
          <p:cNvCxnSpPr>
            <a:cxnSpLocks/>
          </p:cNvCxnSpPr>
          <p:nvPr/>
        </p:nvCxnSpPr>
        <p:spPr>
          <a:xfrm>
            <a:off x="4046689" y="2333041"/>
            <a:ext cx="1188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D783712-747C-43FB-A434-A40FC8582EB5}"/>
                  </a:ext>
                </a:extLst>
              </p:cNvPr>
              <p:cNvSpPr txBox="1"/>
              <p:nvPr/>
            </p:nvSpPr>
            <p:spPr>
              <a:xfrm>
                <a:off x="841625" y="3955448"/>
                <a:ext cx="3135118" cy="121212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r"/>
                <a:r>
                  <a:rPr lang="fr-FR" sz="2800" b="0" baseline="0" dirty="0"/>
                  <a:t>Sel de Mohr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800" b="0" i="1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Fe</m:t>
                        </m:r>
                      </m:e>
                      <m:sub>
                        <m: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aq</m:t>
                        </m:r>
                        <m: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bSup>
                  </m:oMath>
                </a14:m>
                <a:endParaRPr lang="fr-FR" sz="2600" baseline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Red</m:t>
                          </m:r>
                        </m:sub>
                      </m:sSub>
                      <m:r>
                        <a:rPr lang="fr-FR" sz="2600" b="0" i="1" baseline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Red</m:t>
                          </m:r>
                        </m:sub>
                      </m:sSub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=60 </m:t>
                      </m:r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sz="2600" baseline="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D783712-747C-43FB-A434-A40FC858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25" y="3955448"/>
                <a:ext cx="3135118" cy="1212124"/>
              </a:xfrm>
              <a:prstGeom prst="rect">
                <a:avLst/>
              </a:prstGeom>
              <a:blipFill>
                <a:blip r:embed="rId3"/>
                <a:stretch>
                  <a:fillRect l="-23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B057FD8-3089-4DBA-83AD-F42ED32BAF9C}"/>
              </a:ext>
            </a:extLst>
          </p:cNvPr>
          <p:cNvCxnSpPr>
            <a:cxnSpLocks/>
          </p:cNvCxnSpPr>
          <p:nvPr/>
        </p:nvCxnSpPr>
        <p:spPr>
          <a:xfrm>
            <a:off x="3994573" y="4859809"/>
            <a:ext cx="90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3549B2-48E4-4E55-96E7-28FC46D267FD}"/>
              </a:ext>
            </a:extLst>
          </p:cNvPr>
          <p:cNvSpPr/>
          <p:nvPr/>
        </p:nvSpPr>
        <p:spPr>
          <a:xfrm>
            <a:off x="6120967" y="3342994"/>
            <a:ext cx="97023" cy="2189963"/>
          </a:xfrm>
          <a:prstGeom prst="rect">
            <a:avLst/>
          </a:prstGeom>
          <a:solidFill>
            <a:srgbClr val="59595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7840EDD-594A-434A-AF43-1E9BF53637D4}"/>
              </a:ext>
            </a:extLst>
          </p:cNvPr>
          <p:cNvSpPr/>
          <p:nvPr/>
        </p:nvSpPr>
        <p:spPr>
          <a:xfrm>
            <a:off x="6165836" y="1813672"/>
            <a:ext cx="1358537" cy="1530424"/>
          </a:xfrm>
          <a:custGeom>
            <a:avLst/>
            <a:gdLst>
              <a:gd name="connsiteX0" fmla="*/ 0 w 1358537"/>
              <a:gd name="connsiteY0" fmla="*/ 1358537 h 1358537"/>
              <a:gd name="connsiteX1" fmla="*/ 252548 w 1358537"/>
              <a:gd name="connsiteY1" fmla="*/ 226423 h 1358537"/>
              <a:gd name="connsiteX2" fmla="*/ 1358537 w 1358537"/>
              <a:gd name="connsiteY2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537" h="1358537">
                <a:moveTo>
                  <a:pt x="0" y="1358537"/>
                </a:moveTo>
                <a:cubicBezTo>
                  <a:pt x="13062" y="905691"/>
                  <a:pt x="26125" y="452846"/>
                  <a:pt x="252548" y="226423"/>
                </a:cubicBezTo>
                <a:cubicBezTo>
                  <a:pt x="478971" y="0"/>
                  <a:pt x="918754" y="0"/>
                  <a:pt x="1358537" y="0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0BE0F224-1314-4C2F-B823-FE2DCBCB7F8B}"/>
              </a:ext>
            </a:extLst>
          </p:cNvPr>
          <p:cNvSpPr/>
          <p:nvPr/>
        </p:nvSpPr>
        <p:spPr>
          <a:xfrm>
            <a:off x="7385046" y="1800633"/>
            <a:ext cx="1318946" cy="1526044"/>
          </a:xfrm>
          <a:custGeom>
            <a:avLst/>
            <a:gdLst>
              <a:gd name="connsiteX0" fmla="*/ 0 w 1318946"/>
              <a:gd name="connsiteY0" fmla="*/ 1526044 h 1526044"/>
              <a:gd name="connsiteX1" fmla="*/ 174171 w 1318946"/>
              <a:gd name="connsiteY1" fmla="*/ 1256079 h 1526044"/>
              <a:gd name="connsiteX2" fmla="*/ 827314 w 1318946"/>
              <a:gd name="connsiteY2" fmla="*/ 1212536 h 1526044"/>
              <a:gd name="connsiteX3" fmla="*/ 1140823 w 1318946"/>
              <a:gd name="connsiteY3" fmla="*/ 1038364 h 1526044"/>
              <a:gd name="connsiteX4" fmla="*/ 1314994 w 1318946"/>
              <a:gd name="connsiteY4" fmla="*/ 254593 h 1526044"/>
              <a:gd name="connsiteX5" fmla="*/ 1227909 w 1318946"/>
              <a:gd name="connsiteY5" fmla="*/ 36879 h 1526044"/>
              <a:gd name="connsiteX6" fmla="*/ 853440 w 1318946"/>
              <a:gd name="connsiteY6" fmla="*/ 2044 h 152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8946" h="1526044">
                <a:moveTo>
                  <a:pt x="0" y="1526044"/>
                </a:moveTo>
                <a:cubicBezTo>
                  <a:pt x="18142" y="1417187"/>
                  <a:pt x="36285" y="1308330"/>
                  <a:pt x="174171" y="1256079"/>
                </a:cubicBezTo>
                <a:cubicBezTo>
                  <a:pt x="312057" y="1203828"/>
                  <a:pt x="666205" y="1248822"/>
                  <a:pt x="827314" y="1212536"/>
                </a:cubicBezTo>
                <a:cubicBezTo>
                  <a:pt x="988423" y="1176250"/>
                  <a:pt x="1059543" y="1198021"/>
                  <a:pt x="1140823" y="1038364"/>
                </a:cubicBezTo>
                <a:cubicBezTo>
                  <a:pt x="1222103" y="878707"/>
                  <a:pt x="1300480" y="421507"/>
                  <a:pt x="1314994" y="254593"/>
                </a:cubicBezTo>
                <a:cubicBezTo>
                  <a:pt x="1329508" y="87679"/>
                  <a:pt x="1304835" y="78970"/>
                  <a:pt x="1227909" y="36879"/>
                </a:cubicBezTo>
                <a:cubicBezTo>
                  <a:pt x="1150983" y="-5213"/>
                  <a:pt x="1002211" y="-1585"/>
                  <a:pt x="853440" y="2044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EDF17B8-E764-4FFE-B5B2-C742BAA0FB99}"/>
              </a:ext>
            </a:extLst>
          </p:cNvPr>
          <p:cNvSpPr/>
          <p:nvPr/>
        </p:nvSpPr>
        <p:spPr>
          <a:xfrm>
            <a:off x="7522093" y="1445519"/>
            <a:ext cx="720000" cy="720000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0C807653-3288-4DE1-9D08-40D0CC18197C}"/>
                  </a:ext>
                </a:extLst>
              </p:cNvPr>
              <p:cNvSpPr txBox="1"/>
              <p:nvPr/>
            </p:nvSpPr>
            <p:spPr>
              <a:xfrm>
                <a:off x="7426033" y="1349953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baseline="0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fr-FR" sz="3600" baseline="0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0C807653-3288-4DE1-9D08-40D0CC18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3" y="1349953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ACE43CD-6879-4D34-A7F5-9BDCD406CB17}"/>
                  </a:ext>
                </a:extLst>
              </p:cNvPr>
              <p:cNvSpPr txBox="1"/>
              <p:nvPr/>
            </p:nvSpPr>
            <p:spPr>
              <a:xfrm>
                <a:off x="7426033" y="2992368"/>
                <a:ext cx="7826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b="0" i="0" baseline="0" smtClean="0">
                          <a:latin typeface="Cambria Math" panose="02040503050406030204" pitchFamily="18" charset="0"/>
                        </a:rPr>
                        <m:t>ESH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ACE43CD-6879-4D34-A7F5-9BDCD406C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3" y="2992368"/>
                <a:ext cx="782600" cy="584775"/>
              </a:xfrm>
              <a:prstGeom prst="rect">
                <a:avLst/>
              </a:prstGeom>
              <a:blipFill>
                <a:blip r:embed="rId5"/>
                <a:stretch>
                  <a:fillRect r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988033D-7CB5-45BD-A812-28BF2011A865}"/>
                  </a:ext>
                </a:extLst>
              </p:cNvPr>
              <p:cNvSpPr txBox="1"/>
              <p:nvPr/>
            </p:nvSpPr>
            <p:spPr>
              <a:xfrm>
                <a:off x="6057874" y="2985501"/>
                <a:ext cx="7826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b="0" i="0" baseline="0" smtClean="0">
                          <a:latin typeface="Cambria Math" panose="02040503050406030204" pitchFamily="18" charset="0"/>
                        </a:rPr>
                        <m:t>Pt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988033D-7CB5-45BD-A812-28BF2011A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74" y="2985501"/>
                <a:ext cx="7826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ZoneTexte 46">
            <a:extLst>
              <a:ext uri="{FF2B5EF4-FFF2-40B4-BE49-F238E27FC236}">
                <a16:creationId xmlns:a16="http://schemas.microsoft.com/office/drawing/2014/main" id="{DD90392F-476B-4400-BAC8-8493ABE2B990}"/>
              </a:ext>
            </a:extLst>
          </p:cNvPr>
          <p:cNvSpPr txBox="1"/>
          <p:nvPr/>
        </p:nvSpPr>
        <p:spPr>
          <a:xfrm>
            <a:off x="539159" y="5500571"/>
            <a:ext cx="3419753" cy="7107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fr-FR" sz="2800" b="0" baseline="0" dirty="0"/>
              <a:t>Ortho-</a:t>
            </a:r>
            <a:r>
              <a:rPr lang="fr-FR" sz="2800" b="0" baseline="0" dirty="0" err="1"/>
              <a:t>phénanthroline</a:t>
            </a:r>
            <a:r>
              <a:rPr lang="fr-FR" sz="2800" b="0" baseline="0" dirty="0"/>
              <a:t> ferreuse</a:t>
            </a:r>
            <a:endParaRPr lang="fr-FR" sz="2600" baseline="0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7E8BA26-8288-4186-A5F4-57E114BD38AA}"/>
              </a:ext>
            </a:extLst>
          </p:cNvPr>
          <p:cNvCxnSpPr>
            <a:cxnSpLocks/>
          </p:cNvCxnSpPr>
          <p:nvPr/>
        </p:nvCxnSpPr>
        <p:spPr>
          <a:xfrm>
            <a:off x="3958912" y="5876257"/>
            <a:ext cx="90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8C07CCB-DF86-4BCD-B2D2-CF519F76A141}"/>
              </a:ext>
            </a:extLst>
          </p:cNvPr>
          <p:cNvSpPr/>
          <p:nvPr/>
        </p:nvSpPr>
        <p:spPr>
          <a:xfrm>
            <a:off x="1065524" y="4441273"/>
            <a:ext cx="2893697" cy="1762709"/>
          </a:xfrm>
          <a:prstGeom prst="rect">
            <a:avLst/>
          </a:prstGeom>
          <a:solidFill>
            <a:schemeClr val="bg2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CE9150-69EB-4C01-B115-42A5BED93503}"/>
              </a:ext>
            </a:extLst>
          </p:cNvPr>
          <p:cNvSpPr/>
          <p:nvPr/>
        </p:nvSpPr>
        <p:spPr>
          <a:xfrm>
            <a:off x="8094974" y="4422968"/>
            <a:ext cx="2893697" cy="1762709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89FEBB-9F87-4CED-8684-7BDE06C7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Utilisation des réactions d’oxydo-réduction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34401-4038-4E4A-A135-E9DEAC76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7D7AEB-594F-491D-9689-F761AEAD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LC04 – Oxydants et réducteurs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3C353C-B5F9-4076-95F7-2D7C3BE9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7491992-C757-4FF1-AD05-22CADE5D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4) Pile Daniell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C67C55C-7AF9-40DC-938F-085CD82E41C3}"/>
              </a:ext>
            </a:extLst>
          </p:cNvPr>
          <p:cNvGrpSpPr/>
          <p:nvPr/>
        </p:nvGrpSpPr>
        <p:grpSpPr>
          <a:xfrm>
            <a:off x="1031058" y="3450284"/>
            <a:ext cx="2944800" cy="2772002"/>
            <a:chOff x="4397188" y="3457482"/>
            <a:chExt cx="2944800" cy="2772002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706BBB8-E097-4DD9-812C-EFCCE4E5762C}"/>
                </a:ext>
              </a:extLst>
            </p:cNvPr>
            <p:cNvCxnSpPr/>
            <p:nvPr/>
          </p:nvCxnSpPr>
          <p:spPr>
            <a:xfrm>
              <a:off x="4415018" y="3457484"/>
              <a:ext cx="0" cy="277200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3017257-B4EA-4B66-BE32-5F0D536BF40C}"/>
                </a:ext>
              </a:extLst>
            </p:cNvPr>
            <p:cNvCxnSpPr/>
            <p:nvPr/>
          </p:nvCxnSpPr>
          <p:spPr>
            <a:xfrm>
              <a:off x="7325351" y="3457482"/>
              <a:ext cx="0" cy="277200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1C7C5B4-36CB-42B8-B9AA-44B9E1192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7188" y="6211180"/>
              <a:ext cx="2944800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AE21791-B735-46D4-9697-6FC1195DBC41}"/>
              </a:ext>
            </a:extLst>
          </p:cNvPr>
          <p:cNvCxnSpPr>
            <a:cxnSpLocks/>
          </p:cNvCxnSpPr>
          <p:nvPr/>
        </p:nvCxnSpPr>
        <p:spPr>
          <a:xfrm flipH="1">
            <a:off x="1059858" y="4422968"/>
            <a:ext cx="2916000" cy="0"/>
          </a:xfrm>
          <a:prstGeom prst="line">
            <a:avLst/>
          </a:prstGeom>
          <a:ln w="3810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4C9520-412D-4282-BEC4-40D2A0F7F37C}"/>
              </a:ext>
            </a:extLst>
          </p:cNvPr>
          <p:cNvCxnSpPr>
            <a:cxnSpLocks/>
          </p:cNvCxnSpPr>
          <p:nvPr/>
        </p:nvCxnSpPr>
        <p:spPr>
          <a:xfrm flipH="1">
            <a:off x="8059805" y="4422968"/>
            <a:ext cx="2916000" cy="0"/>
          </a:xfrm>
          <a:prstGeom prst="line">
            <a:avLst/>
          </a:prstGeom>
          <a:ln w="3810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9A09BC7-B8FF-4B8B-AE82-F31F94920943}"/>
              </a:ext>
            </a:extLst>
          </p:cNvPr>
          <p:cNvGrpSpPr/>
          <p:nvPr/>
        </p:nvGrpSpPr>
        <p:grpSpPr>
          <a:xfrm>
            <a:off x="8060508" y="3450284"/>
            <a:ext cx="2944800" cy="2772002"/>
            <a:chOff x="4397188" y="3457482"/>
            <a:chExt cx="2944800" cy="2772002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28BE27D-6CE6-4792-939F-8D25C99D978F}"/>
                </a:ext>
              </a:extLst>
            </p:cNvPr>
            <p:cNvCxnSpPr/>
            <p:nvPr/>
          </p:nvCxnSpPr>
          <p:spPr>
            <a:xfrm>
              <a:off x="4415018" y="3457484"/>
              <a:ext cx="0" cy="277200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9E9F011-3907-4BC7-B634-307D854EC31C}"/>
                </a:ext>
              </a:extLst>
            </p:cNvPr>
            <p:cNvCxnSpPr/>
            <p:nvPr/>
          </p:nvCxnSpPr>
          <p:spPr>
            <a:xfrm>
              <a:off x="7325351" y="3457482"/>
              <a:ext cx="0" cy="277200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3F7AAC0C-5C77-4DCD-84BD-42712B37B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7188" y="6211180"/>
              <a:ext cx="2944800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8E57D-68FA-4812-BDE5-8F60FC7C7C79}"/>
              </a:ext>
            </a:extLst>
          </p:cNvPr>
          <p:cNvSpPr/>
          <p:nvPr/>
        </p:nvSpPr>
        <p:spPr>
          <a:xfrm>
            <a:off x="1326185" y="3303583"/>
            <a:ext cx="144000" cy="2189963"/>
          </a:xfrm>
          <a:prstGeom prst="rect">
            <a:avLst/>
          </a:prstGeom>
          <a:solidFill>
            <a:srgbClr val="59595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1315C4-4722-4196-A93A-3A5DD9A0C4E9}"/>
              </a:ext>
            </a:extLst>
          </p:cNvPr>
          <p:cNvSpPr/>
          <p:nvPr/>
        </p:nvSpPr>
        <p:spPr>
          <a:xfrm>
            <a:off x="10572576" y="3303583"/>
            <a:ext cx="144000" cy="2189963"/>
          </a:xfrm>
          <a:prstGeom prst="rect">
            <a:avLst/>
          </a:prstGeom>
          <a:solidFill>
            <a:srgbClr val="E84816"/>
          </a:solidFill>
          <a:ln w="28575">
            <a:solidFill>
              <a:srgbClr val="E848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9F46D7-29EA-4047-88B9-BD521005F6D4}"/>
              </a:ext>
            </a:extLst>
          </p:cNvPr>
          <p:cNvCxnSpPr>
            <a:cxnSpLocks/>
          </p:cNvCxnSpPr>
          <p:nvPr/>
        </p:nvCxnSpPr>
        <p:spPr>
          <a:xfrm flipH="1">
            <a:off x="1357088" y="1863583"/>
            <a:ext cx="0" cy="1440000"/>
          </a:xfrm>
          <a:prstGeom prst="line">
            <a:avLst/>
          </a:prstGeom>
          <a:solidFill>
            <a:srgbClr val="59595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2B0192F-C6FF-4FDB-BB20-2A98EBAE0669}"/>
              </a:ext>
            </a:extLst>
          </p:cNvPr>
          <p:cNvCxnSpPr>
            <a:cxnSpLocks/>
          </p:cNvCxnSpPr>
          <p:nvPr/>
        </p:nvCxnSpPr>
        <p:spPr>
          <a:xfrm flipH="1">
            <a:off x="10673490" y="1863583"/>
            <a:ext cx="0" cy="1440000"/>
          </a:xfrm>
          <a:prstGeom prst="line">
            <a:avLst/>
          </a:prstGeom>
          <a:solidFill>
            <a:srgbClr val="59595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84B1297-4FA2-4258-83C5-8E29BC71C5C3}"/>
              </a:ext>
            </a:extLst>
          </p:cNvPr>
          <p:cNvCxnSpPr>
            <a:cxnSpLocks/>
          </p:cNvCxnSpPr>
          <p:nvPr/>
        </p:nvCxnSpPr>
        <p:spPr>
          <a:xfrm flipH="1">
            <a:off x="1375147" y="1883586"/>
            <a:ext cx="9280800" cy="0"/>
          </a:xfrm>
          <a:prstGeom prst="line">
            <a:avLst/>
          </a:prstGeom>
          <a:solidFill>
            <a:srgbClr val="59595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E999BF4-ECAD-42C7-8FC2-FF77C698A426}"/>
              </a:ext>
            </a:extLst>
          </p:cNvPr>
          <p:cNvSpPr/>
          <p:nvPr/>
        </p:nvSpPr>
        <p:spPr>
          <a:xfrm>
            <a:off x="6576862" y="1619344"/>
            <a:ext cx="1652736" cy="506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93D65B0-92BF-47F3-B147-CB2904F17879}"/>
              </a:ext>
            </a:extLst>
          </p:cNvPr>
          <p:cNvSpPr/>
          <p:nvPr/>
        </p:nvSpPr>
        <p:spPr>
          <a:xfrm>
            <a:off x="4024871" y="1451586"/>
            <a:ext cx="864000" cy="86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5322F68-52F0-4EF5-ACEF-4F9FFE4B8013}"/>
                  </a:ext>
                </a:extLst>
              </p:cNvPr>
              <p:cNvSpPr txBox="1"/>
              <p:nvPr/>
            </p:nvSpPr>
            <p:spPr>
              <a:xfrm>
                <a:off x="4024871" y="1444456"/>
                <a:ext cx="845838" cy="8640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44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fr-FR" sz="4400" baseline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5322F68-52F0-4EF5-ACEF-4F9FFE4B8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71" y="1444456"/>
                <a:ext cx="845838" cy="864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50704C7-74B4-4E13-946E-F8CC66B8851B}"/>
                  </a:ext>
                </a:extLst>
              </p:cNvPr>
              <p:cNvSpPr txBox="1"/>
              <p:nvPr/>
            </p:nvSpPr>
            <p:spPr>
              <a:xfrm>
                <a:off x="7000241" y="1440550"/>
                <a:ext cx="845838" cy="8640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44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fr-FR" sz="4400" baseline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50704C7-74B4-4E13-946E-F8CC66B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41" y="1440550"/>
                <a:ext cx="845838" cy="86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01F95BDD-DF01-4B46-923C-0E89493659B7}"/>
              </a:ext>
            </a:extLst>
          </p:cNvPr>
          <p:cNvSpPr/>
          <p:nvPr/>
        </p:nvSpPr>
        <p:spPr>
          <a:xfrm>
            <a:off x="3537924" y="3084172"/>
            <a:ext cx="4945412" cy="2044681"/>
          </a:xfrm>
          <a:custGeom>
            <a:avLst/>
            <a:gdLst>
              <a:gd name="connsiteX0" fmla="*/ 9316 w 4945412"/>
              <a:gd name="connsiteY0" fmla="*/ 0 h 2044681"/>
              <a:gd name="connsiteX1" fmla="*/ 4945409 w 4945412"/>
              <a:gd name="connsiteY1" fmla="*/ 0 h 2044681"/>
              <a:gd name="connsiteX2" fmla="*/ 4945409 w 4945412"/>
              <a:gd name="connsiteY2" fmla="*/ 7129 h 2044681"/>
              <a:gd name="connsiteX3" fmla="*/ 4945412 w 4945412"/>
              <a:gd name="connsiteY3" fmla="*/ 7129 h 2044681"/>
              <a:gd name="connsiteX4" fmla="*/ 4945412 w 4945412"/>
              <a:gd name="connsiteY4" fmla="*/ 2044680 h 2044681"/>
              <a:gd name="connsiteX5" fmla="*/ 4696799 w 4945412"/>
              <a:gd name="connsiteY5" fmla="*/ 2044680 h 2044681"/>
              <a:gd name="connsiteX6" fmla="*/ 4696799 w 4945412"/>
              <a:gd name="connsiteY6" fmla="*/ 248613 h 2044681"/>
              <a:gd name="connsiteX7" fmla="*/ 248613 w 4945412"/>
              <a:gd name="connsiteY7" fmla="*/ 248613 h 2044681"/>
              <a:gd name="connsiteX8" fmla="*/ 248613 w 4945412"/>
              <a:gd name="connsiteY8" fmla="*/ 2044681 h 2044681"/>
              <a:gd name="connsiteX9" fmla="*/ 0 w 4945412"/>
              <a:gd name="connsiteY9" fmla="*/ 2044681 h 2044681"/>
              <a:gd name="connsiteX10" fmla="*/ 0 w 4945412"/>
              <a:gd name="connsiteY10" fmla="*/ 7130 h 2044681"/>
              <a:gd name="connsiteX11" fmla="*/ 9316 w 4945412"/>
              <a:gd name="connsiteY11" fmla="*/ 7130 h 20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45412" h="2044681">
                <a:moveTo>
                  <a:pt x="9316" y="0"/>
                </a:moveTo>
                <a:lnTo>
                  <a:pt x="4945409" y="0"/>
                </a:lnTo>
                <a:lnTo>
                  <a:pt x="4945409" y="7129"/>
                </a:lnTo>
                <a:lnTo>
                  <a:pt x="4945412" y="7129"/>
                </a:lnTo>
                <a:lnTo>
                  <a:pt x="4945412" y="2044680"/>
                </a:lnTo>
                <a:lnTo>
                  <a:pt x="4696799" y="2044680"/>
                </a:lnTo>
                <a:lnTo>
                  <a:pt x="4696799" y="248613"/>
                </a:lnTo>
                <a:lnTo>
                  <a:pt x="248613" y="248613"/>
                </a:lnTo>
                <a:lnTo>
                  <a:pt x="248613" y="2044681"/>
                </a:lnTo>
                <a:lnTo>
                  <a:pt x="0" y="2044681"/>
                </a:lnTo>
                <a:lnTo>
                  <a:pt x="0" y="7130"/>
                </a:lnTo>
                <a:lnTo>
                  <a:pt x="9316" y="713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8F9DFC-E4E0-4F25-8421-620F1BD7BAA5}"/>
              </a:ext>
            </a:extLst>
          </p:cNvPr>
          <p:cNvSpPr/>
          <p:nvPr/>
        </p:nvSpPr>
        <p:spPr>
          <a:xfrm>
            <a:off x="3551841" y="5042912"/>
            <a:ext cx="219600" cy="10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C1CFDA-CD28-475E-A134-3FB119EC1DFE}"/>
              </a:ext>
            </a:extLst>
          </p:cNvPr>
          <p:cNvSpPr/>
          <p:nvPr/>
        </p:nvSpPr>
        <p:spPr>
          <a:xfrm>
            <a:off x="8251027" y="5042966"/>
            <a:ext cx="219600" cy="10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2603617-8042-4C1B-898D-820C5528D6A0}"/>
              </a:ext>
            </a:extLst>
          </p:cNvPr>
          <p:cNvCxnSpPr>
            <a:cxnSpLocks/>
          </p:cNvCxnSpPr>
          <p:nvPr/>
        </p:nvCxnSpPr>
        <p:spPr>
          <a:xfrm>
            <a:off x="1436847" y="2547938"/>
            <a:ext cx="0" cy="755645"/>
          </a:xfrm>
          <a:prstGeom prst="line">
            <a:avLst/>
          </a:prstGeom>
          <a:solidFill>
            <a:srgbClr val="59595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7FB2F7A-0743-43CD-ADD7-C9EBDE9957BD}"/>
              </a:ext>
            </a:extLst>
          </p:cNvPr>
          <p:cNvCxnSpPr>
            <a:cxnSpLocks/>
          </p:cNvCxnSpPr>
          <p:nvPr/>
        </p:nvCxnSpPr>
        <p:spPr>
          <a:xfrm>
            <a:off x="10606156" y="2547938"/>
            <a:ext cx="0" cy="755645"/>
          </a:xfrm>
          <a:prstGeom prst="line">
            <a:avLst/>
          </a:prstGeom>
          <a:solidFill>
            <a:srgbClr val="59595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69890D4-F985-4A86-BCB7-C367A95B1ABC}"/>
              </a:ext>
            </a:extLst>
          </p:cNvPr>
          <p:cNvCxnSpPr>
            <a:cxnSpLocks/>
          </p:cNvCxnSpPr>
          <p:nvPr/>
        </p:nvCxnSpPr>
        <p:spPr>
          <a:xfrm flipH="1">
            <a:off x="1416728" y="2566986"/>
            <a:ext cx="9205200" cy="0"/>
          </a:xfrm>
          <a:prstGeom prst="line">
            <a:avLst/>
          </a:prstGeom>
          <a:solidFill>
            <a:srgbClr val="59595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C6A88092-8F78-43FD-8C04-09506E156F16}"/>
              </a:ext>
            </a:extLst>
          </p:cNvPr>
          <p:cNvSpPr/>
          <p:nvPr/>
        </p:nvSpPr>
        <p:spPr>
          <a:xfrm>
            <a:off x="5346295" y="2115938"/>
            <a:ext cx="864000" cy="86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89321EE-3484-4517-ABF8-CB8AA0791773}"/>
                  </a:ext>
                </a:extLst>
              </p:cNvPr>
              <p:cNvSpPr txBox="1"/>
              <p:nvPr/>
            </p:nvSpPr>
            <p:spPr>
              <a:xfrm>
                <a:off x="5360900" y="2115937"/>
                <a:ext cx="845838" cy="8640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44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fr-FR" sz="4400" baseline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89321EE-3484-4517-ABF8-CB8AA0791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900" y="2115937"/>
                <a:ext cx="845838" cy="86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4ACEC5B-E1A2-4559-9D0F-6E85995791E6}"/>
              </a:ext>
            </a:extLst>
          </p:cNvPr>
          <p:cNvCxnSpPr/>
          <p:nvPr/>
        </p:nvCxnSpPr>
        <p:spPr>
          <a:xfrm>
            <a:off x="2868624" y="1883586"/>
            <a:ext cx="252000" cy="0"/>
          </a:xfrm>
          <a:prstGeom prst="straightConnector1">
            <a:avLst/>
          </a:prstGeom>
          <a:solidFill>
            <a:srgbClr val="595959"/>
          </a:solidFill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EB9216D-A4B1-4854-8D68-3792859BEB29}"/>
                  </a:ext>
                </a:extLst>
              </p:cNvPr>
              <p:cNvSpPr txBox="1"/>
              <p:nvPr/>
            </p:nvSpPr>
            <p:spPr>
              <a:xfrm>
                <a:off x="2682355" y="1053690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EB9216D-A4B1-4854-8D68-3792859B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55" y="1053690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90B6DF5-C8E9-4A80-AE42-F999569E4C67}"/>
                  </a:ext>
                </a:extLst>
              </p:cNvPr>
              <p:cNvSpPr txBox="1"/>
              <p:nvPr/>
            </p:nvSpPr>
            <p:spPr>
              <a:xfrm>
                <a:off x="1383392" y="3063276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baseline="0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Zn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90B6DF5-C8E9-4A80-AE42-F999569E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392" y="3063276"/>
                <a:ext cx="91440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CB03A97-F53F-4AFA-AB2C-68F243451919}"/>
                  </a:ext>
                </a:extLst>
              </p:cNvPr>
              <p:cNvSpPr txBox="1"/>
              <p:nvPr/>
            </p:nvSpPr>
            <p:spPr>
              <a:xfrm>
                <a:off x="9765170" y="3100617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baseline="0" smtClean="0">
                          <a:solidFill>
                            <a:srgbClr val="E84816"/>
                          </a:solidFill>
                          <a:latin typeface="Cambria Math" panose="02040503050406030204" pitchFamily="18" charset="0"/>
                        </a:rPr>
                        <m:t>Cu</m:t>
                      </m:r>
                    </m:oMath>
                  </m:oMathPara>
                </a14:m>
                <a:endParaRPr lang="fr-FR" sz="3600" baseline="0" dirty="0">
                  <a:solidFill>
                    <a:srgbClr val="E84816"/>
                  </a:solidFill>
                </a:endParaRPr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CB03A97-F53F-4AFA-AB2C-68F24345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170" y="3100617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>
            <a:extLst>
              <a:ext uri="{FF2B5EF4-FFF2-40B4-BE49-F238E27FC236}">
                <a16:creationId xmlns:a16="http://schemas.microsoft.com/office/drawing/2014/main" id="{38F38BA9-63B0-472F-82EC-FC989DAB44A4}"/>
              </a:ext>
            </a:extLst>
          </p:cNvPr>
          <p:cNvSpPr/>
          <p:nvPr/>
        </p:nvSpPr>
        <p:spPr>
          <a:xfrm rot="10800000">
            <a:off x="1398183" y="4970854"/>
            <a:ext cx="1748660" cy="1068696"/>
          </a:xfrm>
          <a:prstGeom prst="arc">
            <a:avLst>
              <a:gd name="adj1" fmla="val 14486633"/>
              <a:gd name="adj2" fmla="val 0"/>
            </a:avLst>
          </a:prstGeom>
          <a:noFill/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8C7B1BBF-5135-4710-9F55-292E45326673}"/>
                  </a:ext>
                </a:extLst>
              </p:cNvPr>
              <p:cNvSpPr txBox="1"/>
              <p:nvPr/>
            </p:nvSpPr>
            <p:spPr>
              <a:xfrm>
                <a:off x="2623524" y="5332843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36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sz="3600" baseline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8C7B1BBF-5135-4710-9F55-292E45326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24" y="5332843"/>
                <a:ext cx="914400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E9700034-ED56-4D2C-B932-AFE44EA82763}"/>
                  </a:ext>
                </a:extLst>
              </p:cNvPr>
              <p:cNvSpPr txBox="1"/>
              <p:nvPr/>
            </p:nvSpPr>
            <p:spPr>
              <a:xfrm>
                <a:off x="8613556" y="5309443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36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sz="3600" baseline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E9700034-ED56-4D2C-B932-AFE44EA82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556" y="5309443"/>
                <a:ext cx="914400" cy="914400"/>
              </a:xfrm>
              <a:prstGeom prst="rect">
                <a:avLst/>
              </a:prstGeom>
              <a:blipFill>
                <a:blip r:embed="rId9"/>
                <a:stretch>
                  <a:fillRect r="-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0CBFE68B-3E88-45AB-9297-C2411383932E}"/>
              </a:ext>
            </a:extLst>
          </p:cNvPr>
          <p:cNvSpPr/>
          <p:nvPr/>
        </p:nvSpPr>
        <p:spPr>
          <a:xfrm rot="10800000" flipH="1">
            <a:off x="8902008" y="4966832"/>
            <a:ext cx="1748660" cy="1068696"/>
          </a:xfrm>
          <a:prstGeom prst="arc">
            <a:avLst>
              <a:gd name="adj1" fmla="val 14486633"/>
              <a:gd name="adj2" fmla="val 0"/>
            </a:avLst>
          </a:pr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40E0F0B-18AC-45B6-B8AE-009756F7462F}"/>
              </a:ext>
            </a:extLst>
          </p:cNvPr>
          <p:cNvCxnSpPr/>
          <p:nvPr/>
        </p:nvCxnSpPr>
        <p:spPr>
          <a:xfrm>
            <a:off x="9393226" y="1882787"/>
            <a:ext cx="252000" cy="0"/>
          </a:xfrm>
          <a:prstGeom prst="straightConnector1">
            <a:avLst/>
          </a:prstGeom>
          <a:solidFill>
            <a:srgbClr val="595959"/>
          </a:solidFill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082E0F5B-A97B-4788-BD84-E7EAF488B4C8}"/>
                  </a:ext>
                </a:extLst>
              </p:cNvPr>
              <p:cNvSpPr txBox="1"/>
              <p:nvPr/>
            </p:nvSpPr>
            <p:spPr>
              <a:xfrm>
                <a:off x="9206957" y="105289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082E0F5B-A97B-4788-BD84-E7EAF488B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957" y="1052891"/>
                <a:ext cx="914400" cy="914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34DD40F-7C10-46D6-A17B-98A621620BF9}"/>
              </a:ext>
            </a:extLst>
          </p:cNvPr>
          <p:cNvCxnSpPr/>
          <p:nvPr/>
        </p:nvCxnSpPr>
        <p:spPr>
          <a:xfrm>
            <a:off x="5512657" y="3825571"/>
            <a:ext cx="1152000" cy="0"/>
          </a:xfrm>
          <a:prstGeom prst="straightConnector1">
            <a:avLst/>
          </a:prstGeom>
          <a:solidFill>
            <a:srgbClr val="595959"/>
          </a:solidFill>
          <a:ln w="38100">
            <a:solidFill>
              <a:srgbClr val="0088B8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B0CEC8D-A43D-49A4-B606-8E132EFD6209}"/>
              </a:ext>
            </a:extLst>
          </p:cNvPr>
          <p:cNvCxnSpPr>
            <a:cxnSpLocks/>
          </p:cNvCxnSpPr>
          <p:nvPr/>
        </p:nvCxnSpPr>
        <p:spPr>
          <a:xfrm flipH="1">
            <a:off x="5417519" y="4075002"/>
            <a:ext cx="1152000" cy="0"/>
          </a:xfrm>
          <a:prstGeom prst="straightConnector1">
            <a:avLst/>
          </a:prstGeom>
          <a:solidFill>
            <a:srgbClr val="595959"/>
          </a:solidFill>
          <a:ln w="38100">
            <a:solidFill>
              <a:srgbClr val="0088B8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90A1E88C-4DE0-4589-BA13-2855584457E7}"/>
              </a:ext>
            </a:extLst>
          </p:cNvPr>
          <p:cNvSpPr txBox="1"/>
          <p:nvPr/>
        </p:nvSpPr>
        <p:spPr>
          <a:xfrm>
            <a:off x="5480510" y="3326709"/>
            <a:ext cx="1466850" cy="4988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algn="l"/>
            <a:r>
              <a:rPr lang="fr-FR" sz="2800" dirty="0">
                <a:solidFill>
                  <a:srgbClr val="0088B8"/>
                </a:solidFill>
              </a:rPr>
              <a:t>anions</a:t>
            </a:r>
            <a:endParaRPr lang="fr-FR" sz="2800" baseline="0" dirty="0">
              <a:solidFill>
                <a:srgbClr val="0088B8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2CE272D-269E-4CA9-AFFE-2D9D3DD5DC64}"/>
              </a:ext>
            </a:extLst>
          </p:cNvPr>
          <p:cNvSpPr txBox="1"/>
          <p:nvPr/>
        </p:nvSpPr>
        <p:spPr>
          <a:xfrm>
            <a:off x="5465970" y="4099848"/>
            <a:ext cx="1466850" cy="4988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algn="l"/>
            <a:r>
              <a:rPr lang="fr-FR" sz="2800" dirty="0">
                <a:solidFill>
                  <a:srgbClr val="0088B8"/>
                </a:solidFill>
              </a:rPr>
              <a:t>cations</a:t>
            </a:r>
            <a:endParaRPr lang="fr-FR" sz="2800" baseline="0" dirty="0">
              <a:solidFill>
                <a:srgbClr val="0088B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DD3514A-2841-4DD1-AEB0-85CF5B7D4350}"/>
                  </a:ext>
                </a:extLst>
              </p:cNvPr>
              <p:cNvSpPr txBox="1"/>
              <p:nvPr/>
            </p:nvSpPr>
            <p:spPr>
              <a:xfrm>
                <a:off x="1998406" y="4533302"/>
                <a:ext cx="1216259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SO</m:t>
                          </m:r>
                        </m:e>
                        <m:sub>
                          <m:r>
                            <a:rPr lang="fr-FR" sz="28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8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DD3514A-2841-4DD1-AEB0-85CF5B7D4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06" y="4533302"/>
                <a:ext cx="1216259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3AD4B98-29E8-4944-88EA-9CCCFBCF9ACB}"/>
                  </a:ext>
                </a:extLst>
              </p:cNvPr>
              <p:cNvSpPr txBox="1"/>
              <p:nvPr/>
            </p:nvSpPr>
            <p:spPr>
              <a:xfrm>
                <a:off x="9110633" y="4539996"/>
                <a:ext cx="1216259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SO</m:t>
                          </m:r>
                        </m:e>
                        <m:sub>
                          <m:r>
                            <a:rPr lang="fr-FR" sz="28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8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3AD4B98-29E8-4944-88EA-9CCCFBCF9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633" y="4539996"/>
                <a:ext cx="1216259" cy="5277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ZoneTexte 60">
            <a:extLst>
              <a:ext uri="{FF2B5EF4-FFF2-40B4-BE49-F238E27FC236}">
                <a16:creationId xmlns:a16="http://schemas.microsoft.com/office/drawing/2014/main" id="{EE369985-4338-43F7-8A13-9709298A8194}"/>
              </a:ext>
            </a:extLst>
          </p:cNvPr>
          <p:cNvSpPr txBox="1"/>
          <p:nvPr/>
        </p:nvSpPr>
        <p:spPr>
          <a:xfrm>
            <a:off x="6992872" y="2605840"/>
            <a:ext cx="1762108" cy="5486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800" baseline="0" dirty="0">
                <a:solidFill>
                  <a:srgbClr val="0088B8"/>
                </a:solidFill>
              </a:rPr>
              <a:t>Pont salin</a:t>
            </a:r>
          </a:p>
        </p:txBody>
      </p:sp>
    </p:spTree>
    <p:extLst>
      <p:ext uri="{BB962C8B-B14F-4D97-AF65-F5344CB8AC3E}">
        <p14:creationId xmlns:p14="http://schemas.microsoft.com/office/powerpoint/2010/main" val="27100567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17154</TotalTime>
  <Words>356</Words>
  <Application>Microsoft Office PowerPoint</Application>
  <PresentationFormat>Grand écran</PresentationFormat>
  <Paragraphs>137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LC04 – Oxydants et réducteurs</vt:lpstr>
      <vt:lpstr>Oxydants et réducteurs</vt:lpstr>
      <vt:lpstr>Introduction</vt:lpstr>
      <vt:lpstr>I – Oxydants, réducteurs et couples rédox</vt:lpstr>
      <vt:lpstr>II – Potentiel de Nernst</vt:lpstr>
      <vt:lpstr>III – Utilisation des réactions d’oxydo-réduction</vt:lpstr>
      <vt:lpstr>III – Utilisation des réactions d’oxydo-réduction</vt:lpstr>
      <vt:lpstr>III – Utilisation des réactions d’oxydo-réduction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106</cp:revision>
  <dcterms:created xsi:type="dcterms:W3CDTF">2020-12-17T09:18:48Z</dcterms:created>
  <dcterms:modified xsi:type="dcterms:W3CDTF">2021-05-15T23:22:24Z</dcterms:modified>
</cp:coreProperties>
</file>