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B0F0"/>
    <a:srgbClr val="AD23A6"/>
    <a:srgbClr val="9722AE"/>
    <a:srgbClr val="3B3838"/>
    <a:srgbClr val="0088B8"/>
    <a:srgbClr val="FFCCFF"/>
    <a:srgbClr val="FFD966"/>
    <a:srgbClr val="308BCC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15/05/2021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LC05 – Chimie analytique quantitative et fiabilité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9" y="1767841"/>
            <a:ext cx="10895981" cy="1306286"/>
          </a:xfrm>
        </p:spPr>
        <p:txBody>
          <a:bodyPr/>
          <a:lstStyle/>
          <a:p>
            <a:r>
              <a:rPr lang="fr-FR" sz="4400" dirty="0"/>
              <a:t>LC05 – Chimie analytique quantitative et fiabilité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2954215"/>
            <a:ext cx="10895981" cy="2307101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Lycée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Réactions acido-basiques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Réactions d’oxydo-réduction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Conductivité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Absorbance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Notions de statistiques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Chimie analytique quantitative et fiabilité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91368"/>
            <a:ext cx="10732698" cy="483909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Détermination d’une concentration par titrage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Titrage colorimétrique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Titrage pH-métrique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Titrage conductimétrique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Dosage par étalonnage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Principe de la méthode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Application à la spectrophotométrie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Fiabilité et incertitudes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Erreur de mesure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Incertitude de type A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Incertitude de type B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E515B-4905-4C42-98AA-39DD4322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Détermination par titrage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E576-0D4E-480E-9107-106D678A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DC263-F1D2-49B6-B092-6DBF3483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DF1FF-42B5-4A7B-988D-DBB5F062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BF0E8B8-7BEE-44C1-868E-6E90BEABA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Titrage colorimétrique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1C4C3-E6D8-4DD2-8A1E-2BB59690C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02" y="2149358"/>
            <a:ext cx="3096430" cy="183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A3ED6CD-27AC-4E19-8086-50CEC7A927C1}"/>
                  </a:ext>
                </a:extLst>
              </p:cNvPr>
              <p:cNvSpPr txBox="1"/>
              <p:nvPr/>
            </p:nvSpPr>
            <p:spPr>
              <a:xfrm>
                <a:off x="8109635" y="1611212"/>
                <a:ext cx="3668087" cy="121212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r>
                  <a:rPr lang="fr-FR" sz="2600" baseline="0" dirty="0"/>
                  <a:t>Soude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600" b="0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2600" b="0" i="0" baseline="0" smtClean="0">
                            <a:latin typeface="Cambria Math" panose="02040503050406030204" pitchFamily="18" charset="0"/>
                          </a:rPr>
                          <m:t>HO</m:t>
                        </m:r>
                      </m:e>
                      <m:sub>
                        <m:r>
                          <a:rPr lang="fr-FR" sz="2600" b="0" i="0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600" b="0" i="0" baseline="0" smtClean="0">
                            <a:latin typeface="Cambria Math" panose="02040503050406030204" pitchFamily="18" charset="0"/>
                          </a:rPr>
                          <m:t>aq</m:t>
                        </m:r>
                        <m:r>
                          <a:rPr lang="fr-FR" sz="2600" b="0" i="0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600" b="0" i="0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fr-FR" sz="2600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600" b="0" i="1" baseline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600" baseline="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A3ED6CD-27AC-4E19-8086-50CEC7A9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635" y="1611212"/>
                <a:ext cx="3668087" cy="1212126"/>
              </a:xfrm>
              <a:prstGeom prst="rect">
                <a:avLst/>
              </a:prstGeom>
              <a:blipFill>
                <a:blip r:embed="rId3"/>
                <a:stretch>
                  <a:fillRect l="-29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BC31DF1-5F8B-4562-878B-E1374DCC8D6D}"/>
                  </a:ext>
                </a:extLst>
              </p:cNvPr>
              <p:cNvSpPr txBox="1"/>
              <p:nvPr/>
            </p:nvSpPr>
            <p:spPr>
              <a:xfrm>
                <a:off x="8882564" y="4788343"/>
                <a:ext cx="2675807" cy="121212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aq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sz="2600" baseline="0" dirty="0"/>
              </a:p>
              <a:p>
                <a:r>
                  <a:rPr lang="fr-FR" sz="2600" baseline="0" dirty="0"/>
                  <a:t>Rouge de crésol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BC31DF1-5F8B-4562-878B-E1374DCC8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564" y="4788343"/>
                <a:ext cx="2675807" cy="1212126"/>
              </a:xfrm>
              <a:prstGeom prst="rect">
                <a:avLst/>
              </a:prstGeom>
              <a:blipFill>
                <a:blip r:embed="rId4"/>
                <a:stretch>
                  <a:fillRect l="-4100" b="-1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>
            <a:extLst>
              <a:ext uri="{FF2B5EF4-FFF2-40B4-BE49-F238E27FC236}">
                <a16:creationId xmlns:a16="http://schemas.microsoft.com/office/drawing/2014/main" id="{BFF33CD2-681B-435B-B946-F2B7D24DFFA3}"/>
              </a:ext>
            </a:extLst>
          </p:cNvPr>
          <p:cNvSpPr txBox="1"/>
          <p:nvPr/>
        </p:nvSpPr>
        <p:spPr>
          <a:xfrm>
            <a:off x="644244" y="1463640"/>
            <a:ext cx="4666422" cy="5918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400" b="1" baseline="0" dirty="0"/>
              <a:t>Acide ascorbique C</a:t>
            </a:r>
            <a:r>
              <a:rPr lang="fr-FR" sz="2400" b="1" baseline="-25000" dirty="0"/>
              <a:t>6</a:t>
            </a:r>
            <a:r>
              <a:rPr lang="fr-FR" sz="2400" b="1" baseline="0" dirty="0"/>
              <a:t>H</a:t>
            </a:r>
            <a:r>
              <a:rPr lang="fr-FR" sz="2400" b="1" baseline="-25000" dirty="0"/>
              <a:t>8</a:t>
            </a:r>
            <a:r>
              <a:rPr lang="fr-FR" sz="2400" b="1" baseline="0" dirty="0"/>
              <a:t>O</a:t>
            </a:r>
            <a:r>
              <a:rPr lang="fr-FR" sz="2400" b="1" baseline="-25000" dirty="0"/>
              <a:t>6 </a:t>
            </a:r>
            <a:r>
              <a:rPr lang="fr-FR" sz="2400" b="1" dirty="0"/>
              <a:t> (noté AH)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4459952-23D4-4BEB-AAD0-BD475B579018}"/>
              </a:ext>
            </a:extLst>
          </p:cNvPr>
          <p:cNvGrpSpPr/>
          <p:nvPr/>
        </p:nvGrpSpPr>
        <p:grpSpPr>
          <a:xfrm>
            <a:off x="633629" y="4806291"/>
            <a:ext cx="4497611" cy="1466211"/>
            <a:chOff x="374029" y="4706955"/>
            <a:chExt cx="4497611" cy="146621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163B26D-4D2E-414F-ACDC-568E9B3EC0D1}"/>
                </a:ext>
              </a:extLst>
            </p:cNvPr>
            <p:cNvSpPr/>
            <p:nvPr/>
          </p:nvSpPr>
          <p:spPr>
            <a:xfrm>
              <a:off x="374029" y="5230939"/>
              <a:ext cx="4497611" cy="374468"/>
            </a:xfrm>
            <a:prstGeom prst="rect">
              <a:avLst/>
            </a:prstGeom>
            <a:gradFill flip="none" rotWithShape="1">
              <a:gsLst>
                <a:gs pos="69000">
                  <a:srgbClr val="AD23A6"/>
                </a:gs>
                <a:gs pos="47000">
                  <a:srgbClr val="FFFF00"/>
                </a:gs>
                <a:gs pos="10000">
                  <a:srgbClr val="FFFF00"/>
                </a:gs>
                <a:gs pos="0">
                  <a:srgbClr val="FF0000"/>
                </a:gs>
                <a:gs pos="100000">
                  <a:srgbClr val="AD23A6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7D751743-1696-4192-8F32-D3B957791444}"/>
                </a:ext>
              </a:extLst>
            </p:cNvPr>
            <p:cNvSpPr txBox="1"/>
            <p:nvPr/>
          </p:nvSpPr>
          <p:spPr>
            <a:xfrm>
              <a:off x="482452" y="4706955"/>
              <a:ext cx="4280766" cy="49817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fr-FR" sz="2400" b="1" baseline="0" dirty="0"/>
                <a:t>Zones de virage rouge de </a:t>
              </a:r>
              <a:r>
                <a:rPr lang="fr-FR" sz="2400" b="1" dirty="0"/>
                <a:t>crésol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867EC92-124C-474D-BE35-28E80043DFB2}"/>
                </a:ext>
              </a:extLst>
            </p:cNvPr>
            <p:cNvSpPr txBox="1"/>
            <p:nvPr/>
          </p:nvSpPr>
          <p:spPr>
            <a:xfrm>
              <a:off x="453069" y="5538303"/>
              <a:ext cx="978045" cy="6348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400" b="1" baseline="0" dirty="0"/>
                <a:t>0 - 1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F0A64D68-2E3F-44D5-A095-FC554C999A52}"/>
                </a:ext>
              </a:extLst>
            </p:cNvPr>
            <p:cNvSpPr txBox="1"/>
            <p:nvPr/>
          </p:nvSpPr>
          <p:spPr>
            <a:xfrm>
              <a:off x="2467243" y="5538303"/>
              <a:ext cx="978045" cy="6348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400" b="1" baseline="0" dirty="0"/>
                <a:t>7,2 - 9</a:t>
              </a:r>
            </a:p>
          </p:txBody>
        </p:sp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00F6896C-D68A-4FB9-A9CF-D6EA8001C3CA}"/>
              </a:ext>
            </a:extLst>
          </p:cNvPr>
          <p:cNvSpPr/>
          <p:nvPr/>
        </p:nvSpPr>
        <p:spPr>
          <a:xfrm>
            <a:off x="2302930" y="3474583"/>
            <a:ext cx="783769" cy="723106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3BEA6B9D-01EC-4D5C-9B14-8B3087589DEA}"/>
              </a:ext>
            </a:extLst>
          </p:cNvPr>
          <p:cNvSpPr/>
          <p:nvPr/>
        </p:nvSpPr>
        <p:spPr>
          <a:xfrm>
            <a:off x="6777392" y="3713552"/>
            <a:ext cx="2106060" cy="2317436"/>
          </a:xfrm>
          <a:custGeom>
            <a:avLst/>
            <a:gdLst>
              <a:gd name="connsiteX0" fmla="*/ 726282 w 2106060"/>
              <a:gd name="connsiteY0" fmla="*/ 0 h 2317436"/>
              <a:gd name="connsiteX1" fmla="*/ 1373980 w 2106060"/>
              <a:gd name="connsiteY1" fmla="*/ 0 h 2317436"/>
              <a:gd name="connsiteX2" fmla="*/ 1373980 w 2106060"/>
              <a:gd name="connsiteY2" fmla="*/ 961611 h 2317436"/>
              <a:gd name="connsiteX3" fmla="*/ 2106060 w 2106060"/>
              <a:gd name="connsiteY3" fmla="*/ 2317436 h 2317436"/>
              <a:gd name="connsiteX4" fmla="*/ 0 w 2106060"/>
              <a:gd name="connsiteY4" fmla="*/ 2317436 h 2317436"/>
              <a:gd name="connsiteX5" fmla="*/ 726282 w 2106060"/>
              <a:gd name="connsiteY5" fmla="*/ 972349 h 23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6060" h="2317436">
                <a:moveTo>
                  <a:pt x="726282" y="0"/>
                </a:moveTo>
                <a:lnTo>
                  <a:pt x="1373980" y="0"/>
                </a:lnTo>
                <a:lnTo>
                  <a:pt x="1373980" y="961611"/>
                </a:lnTo>
                <a:lnTo>
                  <a:pt x="2106060" y="2317436"/>
                </a:lnTo>
                <a:lnTo>
                  <a:pt x="0" y="2317436"/>
                </a:lnTo>
                <a:lnTo>
                  <a:pt x="726282" y="972349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6EEC7B-2E9F-4138-A3ED-FB1B702326FF}"/>
              </a:ext>
            </a:extLst>
          </p:cNvPr>
          <p:cNvSpPr/>
          <p:nvPr/>
        </p:nvSpPr>
        <p:spPr>
          <a:xfrm>
            <a:off x="7524749" y="3592060"/>
            <a:ext cx="608400" cy="1048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C9BFA8F-BF10-4F15-999C-442B72BE1ECD}"/>
              </a:ext>
            </a:extLst>
          </p:cNvPr>
          <p:cNvGrpSpPr/>
          <p:nvPr/>
        </p:nvGrpSpPr>
        <p:grpSpPr>
          <a:xfrm>
            <a:off x="7689778" y="1629951"/>
            <a:ext cx="283240" cy="2803587"/>
            <a:chOff x="4701223" y="3399716"/>
            <a:chExt cx="181249" cy="174102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CFCD47B-1A2B-4A8A-BF26-772C9041BF83}"/>
                </a:ext>
              </a:extLst>
            </p:cNvPr>
            <p:cNvGrpSpPr/>
            <p:nvPr/>
          </p:nvGrpSpPr>
          <p:grpSpPr>
            <a:xfrm>
              <a:off x="4701223" y="3399716"/>
              <a:ext cx="181249" cy="1457152"/>
              <a:chOff x="1396502" y="3776307"/>
              <a:chExt cx="181249" cy="1457152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AFBAED2-5A6F-4528-888E-0397BA8089EB}"/>
                  </a:ext>
                </a:extLst>
              </p:cNvPr>
              <p:cNvCxnSpPr/>
              <p:nvPr/>
            </p:nvCxnSpPr>
            <p:spPr>
              <a:xfrm>
                <a:off x="1397941" y="3776308"/>
                <a:ext cx="0" cy="1230036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FE78174E-C5DF-4DBC-97E4-AE60BA77EE8E}"/>
                  </a:ext>
                </a:extLst>
              </p:cNvPr>
              <p:cNvCxnSpPr/>
              <p:nvPr/>
            </p:nvCxnSpPr>
            <p:spPr>
              <a:xfrm>
                <a:off x="1568713" y="3776307"/>
                <a:ext cx="0" cy="1230036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4102BD63-556C-46F0-84D1-BBD383AD0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502" y="4999204"/>
                <a:ext cx="90000" cy="232772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B2656BC6-7A3F-4C6E-B263-468FC17EE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0214" y="5000687"/>
                <a:ext cx="90000" cy="232772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11779987-28D2-489F-B5E5-86751D222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7751" y="4141035"/>
                <a:ext cx="180000" cy="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Larme 19">
              <a:extLst>
                <a:ext uri="{FF2B5EF4-FFF2-40B4-BE49-F238E27FC236}">
                  <a16:creationId xmlns:a16="http://schemas.microsoft.com/office/drawing/2014/main" id="{AD052397-2974-4EEF-BCFA-A248744F9046}"/>
                </a:ext>
              </a:extLst>
            </p:cNvPr>
            <p:cNvSpPr/>
            <p:nvPr/>
          </p:nvSpPr>
          <p:spPr>
            <a:xfrm rot="18900000">
              <a:off x="4724024" y="4996742"/>
              <a:ext cx="144000" cy="144000"/>
            </a:xfrm>
            <a:prstGeom prst="teardrop">
              <a:avLst>
                <a:gd name="adj" fmla="val 135081"/>
              </a:avLst>
            </a:prstGeom>
            <a:noFill/>
            <a:ln w="28575">
              <a:solidFill>
                <a:srgbClr val="008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9004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E515B-4905-4C42-98AA-39DD4322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Détermination par titrage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E576-0D4E-480E-9107-106D678A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DC263-F1D2-49B6-B092-6DBF3483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DF1FF-42B5-4A7B-988D-DBB5F062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BF0E8B8-7BEE-44C1-868E-6E90BEABA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Titrage pH-métrique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2CA8881-ADF2-4824-92D5-199CA3AA0F06}"/>
              </a:ext>
            </a:extLst>
          </p:cNvPr>
          <p:cNvGrpSpPr/>
          <p:nvPr/>
        </p:nvGrpSpPr>
        <p:grpSpPr>
          <a:xfrm>
            <a:off x="6055859" y="1593239"/>
            <a:ext cx="5518810" cy="4453696"/>
            <a:chOff x="2174365" y="3157849"/>
            <a:chExt cx="3921294" cy="3071074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F0A7594-8847-47AC-AD45-EDDD48A9DAE8}"/>
                </a:ext>
              </a:extLst>
            </p:cNvPr>
            <p:cNvGrpSpPr/>
            <p:nvPr/>
          </p:nvGrpSpPr>
          <p:grpSpPr>
            <a:xfrm>
              <a:off x="3019150" y="3157849"/>
              <a:ext cx="3076509" cy="3071074"/>
              <a:chOff x="2713749" y="3045868"/>
              <a:chExt cx="3076509" cy="3071074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2F7EAF0A-C12E-490C-8DF0-580AD1091255}"/>
                  </a:ext>
                </a:extLst>
              </p:cNvPr>
              <p:cNvGrpSpPr/>
              <p:nvPr/>
            </p:nvGrpSpPr>
            <p:grpSpPr>
              <a:xfrm>
                <a:off x="2713749" y="3064902"/>
                <a:ext cx="2673274" cy="3052040"/>
                <a:chOff x="2325822" y="3317828"/>
                <a:chExt cx="2673274" cy="3052040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F196401C-3D8D-4F6A-A8B0-20B24B9CF6D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25822" y="4641578"/>
                  <a:ext cx="1355696" cy="1728290"/>
                  <a:chOff x="2318879" y="3391237"/>
                  <a:chExt cx="1338475" cy="1706339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D80DF6AF-EFE8-4785-B906-3A6671E587D4}"/>
                      </a:ext>
                    </a:extLst>
                  </p:cNvPr>
                  <p:cNvCxnSpPr/>
                  <p:nvPr/>
                </p:nvCxnSpPr>
                <p:spPr>
                  <a:xfrm>
                    <a:off x="2331245" y="3391238"/>
                    <a:ext cx="0" cy="1706338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E6749218-922C-4868-8F9F-0CE7E0AE1A4E}"/>
                      </a:ext>
                    </a:extLst>
                  </p:cNvPr>
                  <p:cNvCxnSpPr/>
                  <p:nvPr/>
                </p:nvCxnSpPr>
                <p:spPr>
                  <a:xfrm>
                    <a:off x="3644718" y="3391237"/>
                    <a:ext cx="0" cy="1706338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51E9FF03-F63F-45AC-9C45-7420B2878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18879" y="5085373"/>
                    <a:ext cx="1338475" cy="0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1BAB7A5-C419-463C-A7B9-DB314EAA8E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3587" y="4167875"/>
                    <a:ext cx="1313221" cy="0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F3A8A5CA-254C-405D-8B15-DFB9A754FD82}"/>
                    </a:ext>
                  </a:extLst>
                </p:cNvPr>
                <p:cNvGrpSpPr/>
                <p:nvPr/>
              </p:nvGrpSpPr>
              <p:grpSpPr>
                <a:xfrm>
                  <a:off x="3289469" y="4413085"/>
                  <a:ext cx="1709627" cy="1681646"/>
                  <a:chOff x="5054649" y="4386093"/>
                  <a:chExt cx="1539652" cy="1514456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CBFABFD-EA4C-4B92-A980-1CA521003377}"/>
                      </a:ext>
                    </a:extLst>
                  </p:cNvPr>
                  <p:cNvSpPr/>
                  <p:nvPr/>
                </p:nvSpPr>
                <p:spPr>
                  <a:xfrm>
                    <a:off x="5054649" y="4884511"/>
                    <a:ext cx="85538" cy="101603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Forme libre : forme 26">
                    <a:extLst>
                      <a:ext uri="{FF2B5EF4-FFF2-40B4-BE49-F238E27FC236}">
                        <a16:creationId xmlns:a16="http://schemas.microsoft.com/office/drawing/2014/main" id="{553115C0-8ECD-4A9B-AFAC-B542D57BE1AF}"/>
                      </a:ext>
                    </a:extLst>
                  </p:cNvPr>
                  <p:cNvSpPr/>
                  <p:nvPr/>
                </p:nvSpPr>
                <p:spPr>
                  <a:xfrm>
                    <a:off x="5102725" y="4386093"/>
                    <a:ext cx="917052" cy="714683"/>
                  </a:xfrm>
                  <a:custGeom>
                    <a:avLst/>
                    <a:gdLst>
                      <a:gd name="connsiteX0" fmla="*/ 0 w 1403928"/>
                      <a:gd name="connsiteY0" fmla="*/ 493010 h 714683"/>
                      <a:gd name="connsiteX1" fmla="*/ 378691 w 1403928"/>
                      <a:gd name="connsiteY1" fmla="*/ 3483 h 714683"/>
                      <a:gd name="connsiteX2" fmla="*/ 1403928 w 1403928"/>
                      <a:gd name="connsiteY2" fmla="*/ 714683 h 714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928" h="714683">
                        <a:moveTo>
                          <a:pt x="0" y="493010"/>
                        </a:moveTo>
                        <a:cubicBezTo>
                          <a:pt x="72351" y="229774"/>
                          <a:pt x="144703" y="-33462"/>
                          <a:pt x="378691" y="3483"/>
                        </a:cubicBezTo>
                        <a:cubicBezTo>
                          <a:pt x="612679" y="40428"/>
                          <a:pt x="1008303" y="377555"/>
                          <a:pt x="1403928" y="714683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78F8BF9-6095-4718-B674-59B46F1005BF}"/>
                      </a:ext>
                    </a:extLst>
                  </p:cNvPr>
                  <p:cNvSpPr/>
                  <p:nvPr/>
                </p:nvSpPr>
                <p:spPr>
                  <a:xfrm>
                    <a:off x="5535788" y="5095870"/>
                    <a:ext cx="1058513" cy="417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76E8CCBD-0A9E-45D9-95D4-FB28D388569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7495" y="5143741"/>
                    <a:ext cx="1056804" cy="323643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Autofit/>
                  </a:bodyPr>
                  <a:lstStyle/>
                  <a:p>
                    <a:pPr algn="ctr"/>
                    <a:r>
                      <a:rPr lang="fr-FR" sz="2800" baseline="0" dirty="0"/>
                      <a:t>pH-mètre</a:t>
                    </a:r>
                  </a:p>
                </p:txBody>
              </p: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AC9BFA8F-BF10-4F15-999C-442B72BE1ECD}"/>
                    </a:ext>
                  </a:extLst>
                </p:cNvPr>
                <p:cNvGrpSpPr/>
                <p:nvPr/>
              </p:nvGrpSpPr>
              <p:grpSpPr>
                <a:xfrm>
                  <a:off x="2587403" y="3317828"/>
                  <a:ext cx="201280" cy="1933231"/>
                  <a:chOff x="4422581" y="3399716"/>
                  <a:chExt cx="181276" cy="1741026"/>
                </a:xfrm>
              </p:grpSpPr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8CFCD47B-1A2B-4A8A-BF26-772C9041BF83}"/>
                      </a:ext>
                    </a:extLst>
                  </p:cNvPr>
                  <p:cNvGrpSpPr/>
                  <p:nvPr/>
                </p:nvGrpSpPr>
                <p:grpSpPr>
                  <a:xfrm>
                    <a:off x="4422581" y="3399716"/>
                    <a:ext cx="181276" cy="1457152"/>
                    <a:chOff x="1117860" y="3776307"/>
                    <a:chExt cx="181276" cy="1457152"/>
                  </a:xfrm>
                </p:grpSpPr>
                <p:cxnSp>
                  <p:nvCxnSpPr>
                    <p:cNvPr id="21" name="Connecteur droit 20">
                      <a:extLst>
                        <a:ext uri="{FF2B5EF4-FFF2-40B4-BE49-F238E27FC236}">
                          <a16:creationId xmlns:a16="http://schemas.microsoft.com/office/drawing/2014/main" id="{BAFBAED2-5A6F-4528-888E-0397BA8089E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19327" y="3776308"/>
                      <a:ext cx="0" cy="1230036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eur droit 21">
                      <a:extLst>
                        <a:ext uri="{FF2B5EF4-FFF2-40B4-BE49-F238E27FC236}">
                          <a16:creationId xmlns:a16="http://schemas.microsoft.com/office/drawing/2014/main" id="{FE78174E-C5DF-4DBC-97E4-AE60BA77EE8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90101" y="3776307"/>
                      <a:ext cx="0" cy="1230036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necteur droit 22">
                      <a:extLst>
                        <a:ext uri="{FF2B5EF4-FFF2-40B4-BE49-F238E27FC236}">
                          <a16:creationId xmlns:a16="http://schemas.microsoft.com/office/drawing/2014/main" id="{4102BD63-556C-46F0-84D1-BBD383AD08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17860" y="4999204"/>
                      <a:ext cx="90000" cy="232772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necteur droit 23">
                      <a:extLst>
                        <a:ext uri="{FF2B5EF4-FFF2-40B4-BE49-F238E27FC236}">
                          <a16:creationId xmlns:a16="http://schemas.microsoft.com/office/drawing/2014/main" id="{B2656BC6-7A3F-4C6E-B263-468FC17EE1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01624" y="5000687"/>
                      <a:ext cx="90000" cy="232772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necteur droit 24">
                      <a:extLst>
                        <a:ext uri="{FF2B5EF4-FFF2-40B4-BE49-F238E27FC236}">
                          <a16:creationId xmlns:a16="http://schemas.microsoft.com/office/drawing/2014/main" id="{11779987-28D2-489F-B5E5-86751D2220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19136" y="4141035"/>
                      <a:ext cx="180000" cy="0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Larme 19">
                    <a:extLst>
                      <a:ext uri="{FF2B5EF4-FFF2-40B4-BE49-F238E27FC236}">
                        <a16:creationId xmlns:a16="http://schemas.microsoft.com/office/drawing/2014/main" id="{AD052397-2974-4EEF-BCFA-A248744F904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445374" y="4996742"/>
                    <a:ext cx="144000" cy="144000"/>
                  </a:xfrm>
                  <a:prstGeom prst="teardrop">
                    <a:avLst>
                      <a:gd name="adj" fmla="val 135081"/>
                    </a:avLst>
                  </a:prstGeom>
                  <a:noFill/>
                  <a:ln w="28575">
                    <a:solidFill>
                      <a:srgbClr val="0088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8A3ED6CD-27AC-4E19-8086-50CEC7A927C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7643" y="3045868"/>
                    <a:ext cx="2562615" cy="835829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Autofit/>
                  </a:bodyPr>
                  <a:lstStyle/>
                  <a:p>
                    <a:r>
                      <a:rPr lang="fr-FR" sz="2600" baseline="0" dirty="0"/>
                      <a:t>Soude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HO</m:t>
                            </m:r>
                          </m:e>
                          <m:sub>
                            <m: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a14:m>
                    <a:endParaRPr lang="fr-FR" sz="2600" baseline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fr-FR" sz="2600" baseline="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8A3ED6CD-27AC-4E19-8086-50CEC7A927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7643" y="3045868"/>
                    <a:ext cx="2562615" cy="8358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4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BC31DF1-5F8B-4562-878B-E1374DCC8D6D}"/>
                    </a:ext>
                  </a:extLst>
                </p:cNvPr>
                <p:cNvSpPr txBox="1"/>
                <p:nvPr/>
              </p:nvSpPr>
              <p:spPr>
                <a:xfrm>
                  <a:off x="2174365" y="5398229"/>
                  <a:ext cx="779807" cy="46750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600" b="0" i="0" baseline="0" smtClean="0">
                            <a:latin typeface="Cambria Math" panose="02040503050406030204" pitchFamily="18" charset="0"/>
                          </a:rPr>
                          <m:t>A</m:t>
                        </m:r>
                        <m:sSub>
                          <m:sSub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2600" b="0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2600" b="0" i="0" baseline="0" smtClean="0">
                                    <a:latin typeface="Cambria Math" panose="02040503050406030204" pitchFamily="18" charset="0"/>
                                  </a:rPr>
                                  <m:t>aq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sz="2600" baseline="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BC31DF1-5F8B-4562-878B-E1374DCC8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365" y="5398229"/>
                  <a:ext cx="779807" cy="4675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56A9C7C0-A863-491D-9664-8137C6C4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02" y="2149358"/>
            <a:ext cx="3096430" cy="183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8531DB7-1D00-42D6-B905-228BCDE5B83A}"/>
              </a:ext>
            </a:extLst>
          </p:cNvPr>
          <p:cNvSpPr txBox="1"/>
          <p:nvPr/>
        </p:nvSpPr>
        <p:spPr>
          <a:xfrm>
            <a:off x="644244" y="1463640"/>
            <a:ext cx="4666422" cy="5918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400" b="1" baseline="0" dirty="0"/>
              <a:t>Acide ascorbique C</a:t>
            </a:r>
            <a:r>
              <a:rPr lang="fr-FR" sz="2400" b="1" baseline="-25000" dirty="0"/>
              <a:t>6</a:t>
            </a:r>
            <a:r>
              <a:rPr lang="fr-FR" sz="2400" b="1" baseline="0" dirty="0"/>
              <a:t>H</a:t>
            </a:r>
            <a:r>
              <a:rPr lang="fr-FR" sz="2400" b="1" baseline="-25000" dirty="0"/>
              <a:t>8</a:t>
            </a:r>
            <a:r>
              <a:rPr lang="fr-FR" sz="2400" b="1" baseline="0" dirty="0"/>
              <a:t>O</a:t>
            </a:r>
            <a:r>
              <a:rPr lang="fr-FR" sz="2400" b="1" baseline="-25000" dirty="0"/>
              <a:t>6 </a:t>
            </a:r>
            <a:r>
              <a:rPr lang="fr-FR" sz="2400" b="1" dirty="0"/>
              <a:t> (noté AH)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AA6447C-CF77-47AD-B215-37FE054C5421}"/>
              </a:ext>
            </a:extLst>
          </p:cNvPr>
          <p:cNvSpPr/>
          <p:nvPr/>
        </p:nvSpPr>
        <p:spPr>
          <a:xfrm>
            <a:off x="2302930" y="3474583"/>
            <a:ext cx="783769" cy="723106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20082-9362-4C8D-8F9E-64F3A1C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Détermination par titrage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F1532-FBA3-4179-BB66-82C634F8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8D92B-8829-4479-ADD9-334F611F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C39AC-6C50-476C-80D6-C1B5F696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1C6799-CD8E-4CBA-9DA7-5B4978ECD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Titrage conductimétrique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CB49A2B-4656-4F8B-BCCC-E8D9DA55537B}"/>
              </a:ext>
            </a:extLst>
          </p:cNvPr>
          <p:cNvGrpSpPr/>
          <p:nvPr/>
        </p:nvGrpSpPr>
        <p:grpSpPr>
          <a:xfrm>
            <a:off x="470333" y="1669007"/>
            <a:ext cx="4487650" cy="4453696"/>
            <a:chOff x="3019150" y="3157849"/>
            <a:chExt cx="3188621" cy="3071074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94E43BA-F9F7-408B-A416-C08EE62AA114}"/>
                </a:ext>
              </a:extLst>
            </p:cNvPr>
            <p:cNvGrpSpPr/>
            <p:nvPr/>
          </p:nvGrpSpPr>
          <p:grpSpPr>
            <a:xfrm>
              <a:off x="3019150" y="3157849"/>
              <a:ext cx="3188621" cy="3071074"/>
              <a:chOff x="2713749" y="3045868"/>
              <a:chExt cx="3188621" cy="3071074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E5D6452A-FADA-4348-A037-02DD3533A2ED}"/>
                  </a:ext>
                </a:extLst>
              </p:cNvPr>
              <p:cNvGrpSpPr/>
              <p:nvPr/>
            </p:nvGrpSpPr>
            <p:grpSpPr>
              <a:xfrm>
                <a:off x="2713749" y="3064902"/>
                <a:ext cx="3188621" cy="3052040"/>
                <a:chOff x="2325822" y="3317828"/>
                <a:chExt cx="3188621" cy="3052040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3C61ECB4-1ABA-4F7B-AA95-A897A7EEA05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25822" y="4641578"/>
                  <a:ext cx="1355696" cy="1728290"/>
                  <a:chOff x="2318879" y="3391237"/>
                  <a:chExt cx="1338475" cy="1706339"/>
                </a:xfrm>
              </p:grpSpPr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3B39585A-B667-4CF8-80A8-834FD32E0184}"/>
                      </a:ext>
                    </a:extLst>
                  </p:cNvPr>
                  <p:cNvCxnSpPr/>
                  <p:nvPr/>
                </p:nvCxnSpPr>
                <p:spPr>
                  <a:xfrm>
                    <a:off x="2331245" y="3391238"/>
                    <a:ext cx="0" cy="1706338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845224D1-5106-4ACD-98A9-8145BCC802C9}"/>
                      </a:ext>
                    </a:extLst>
                  </p:cNvPr>
                  <p:cNvCxnSpPr/>
                  <p:nvPr/>
                </p:nvCxnSpPr>
                <p:spPr>
                  <a:xfrm>
                    <a:off x="3644718" y="3391237"/>
                    <a:ext cx="0" cy="1706338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A25AAE52-FB20-47F5-9349-D352C892A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18879" y="5085373"/>
                    <a:ext cx="1338475" cy="0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E8A68853-4C5E-44D2-BA4E-C75638CB05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3587" y="4167875"/>
                    <a:ext cx="1313221" cy="0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64BA5418-6245-41CC-9BFD-20D5102447BE}"/>
                    </a:ext>
                  </a:extLst>
                </p:cNvPr>
                <p:cNvGrpSpPr/>
                <p:nvPr/>
              </p:nvGrpSpPr>
              <p:grpSpPr>
                <a:xfrm>
                  <a:off x="3289469" y="4267591"/>
                  <a:ext cx="2224974" cy="1681664"/>
                  <a:chOff x="5054649" y="4255044"/>
                  <a:chExt cx="2003762" cy="1514465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3998753-15AD-493A-903C-4A828B428B67}"/>
                      </a:ext>
                    </a:extLst>
                  </p:cNvPr>
                  <p:cNvSpPr/>
                  <p:nvPr/>
                </p:nvSpPr>
                <p:spPr>
                  <a:xfrm>
                    <a:off x="5054649" y="4753471"/>
                    <a:ext cx="85538" cy="101603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Forme libre : forme 23">
                    <a:extLst>
                      <a:ext uri="{FF2B5EF4-FFF2-40B4-BE49-F238E27FC236}">
                        <a16:creationId xmlns:a16="http://schemas.microsoft.com/office/drawing/2014/main" id="{A73EE7F3-384A-40D0-8B94-00458E6D26A4}"/>
                      </a:ext>
                    </a:extLst>
                  </p:cNvPr>
                  <p:cNvSpPr/>
                  <p:nvPr/>
                </p:nvSpPr>
                <p:spPr>
                  <a:xfrm>
                    <a:off x="5102725" y="4255044"/>
                    <a:ext cx="917052" cy="714683"/>
                  </a:xfrm>
                  <a:custGeom>
                    <a:avLst/>
                    <a:gdLst>
                      <a:gd name="connsiteX0" fmla="*/ 0 w 1403928"/>
                      <a:gd name="connsiteY0" fmla="*/ 493010 h 714683"/>
                      <a:gd name="connsiteX1" fmla="*/ 378691 w 1403928"/>
                      <a:gd name="connsiteY1" fmla="*/ 3483 h 714683"/>
                      <a:gd name="connsiteX2" fmla="*/ 1403928 w 1403928"/>
                      <a:gd name="connsiteY2" fmla="*/ 714683 h 714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928" h="714683">
                        <a:moveTo>
                          <a:pt x="0" y="493010"/>
                        </a:moveTo>
                        <a:cubicBezTo>
                          <a:pt x="72351" y="229774"/>
                          <a:pt x="144703" y="-33462"/>
                          <a:pt x="378691" y="3483"/>
                        </a:cubicBezTo>
                        <a:cubicBezTo>
                          <a:pt x="612679" y="40428"/>
                          <a:pt x="1008303" y="377555"/>
                          <a:pt x="1403928" y="714683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E1BB8D6-EAAF-404A-A639-56991DC55DA9}"/>
                      </a:ext>
                    </a:extLst>
                  </p:cNvPr>
                  <p:cNvSpPr/>
                  <p:nvPr/>
                </p:nvSpPr>
                <p:spPr>
                  <a:xfrm>
                    <a:off x="5535787" y="4964805"/>
                    <a:ext cx="1522623" cy="417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F54DAD8C-02BF-472E-84A8-2ED62C978425}"/>
                      </a:ext>
                    </a:extLst>
                  </p:cNvPr>
                  <p:cNvSpPr txBox="1"/>
                  <p:nvPr/>
                </p:nvSpPr>
                <p:spPr>
                  <a:xfrm>
                    <a:off x="5537495" y="5012675"/>
                    <a:ext cx="1520916" cy="323643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Autofit/>
                  </a:bodyPr>
                  <a:lstStyle/>
                  <a:p>
                    <a:pPr algn="ctr"/>
                    <a:r>
                      <a:rPr lang="fr-FR" sz="2800" baseline="0" dirty="0"/>
                      <a:t>conductimètre</a:t>
                    </a:r>
                  </a:p>
                </p:txBody>
              </p:sp>
            </p:grpSp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4812BD5B-841B-4CBA-9C1D-4DA2B9DA9AEB}"/>
                    </a:ext>
                  </a:extLst>
                </p:cNvPr>
                <p:cNvGrpSpPr/>
                <p:nvPr/>
              </p:nvGrpSpPr>
              <p:grpSpPr>
                <a:xfrm>
                  <a:off x="2587403" y="3317828"/>
                  <a:ext cx="201280" cy="1933231"/>
                  <a:chOff x="4422581" y="3399716"/>
                  <a:chExt cx="181276" cy="1741026"/>
                </a:xfrm>
              </p:grpSpPr>
              <p:grpSp>
                <p:nvGrpSpPr>
                  <p:cNvPr id="16" name="Groupe 15">
                    <a:extLst>
                      <a:ext uri="{FF2B5EF4-FFF2-40B4-BE49-F238E27FC236}">
                        <a16:creationId xmlns:a16="http://schemas.microsoft.com/office/drawing/2014/main" id="{222D6611-1019-4BE9-B7F2-197E95F54997}"/>
                      </a:ext>
                    </a:extLst>
                  </p:cNvPr>
                  <p:cNvGrpSpPr/>
                  <p:nvPr/>
                </p:nvGrpSpPr>
                <p:grpSpPr>
                  <a:xfrm>
                    <a:off x="4422581" y="3399716"/>
                    <a:ext cx="181276" cy="1457152"/>
                    <a:chOff x="1117860" y="3776307"/>
                    <a:chExt cx="181276" cy="1457152"/>
                  </a:xfrm>
                </p:grpSpPr>
                <p:cxnSp>
                  <p:nvCxnSpPr>
                    <p:cNvPr id="18" name="Connecteur droit 17">
                      <a:extLst>
                        <a:ext uri="{FF2B5EF4-FFF2-40B4-BE49-F238E27FC236}">
                          <a16:creationId xmlns:a16="http://schemas.microsoft.com/office/drawing/2014/main" id="{478BB498-E85F-43B4-8309-009721B25B9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19327" y="3776308"/>
                      <a:ext cx="0" cy="1230036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Connecteur droit 18">
                      <a:extLst>
                        <a:ext uri="{FF2B5EF4-FFF2-40B4-BE49-F238E27FC236}">
                          <a16:creationId xmlns:a16="http://schemas.microsoft.com/office/drawing/2014/main" id="{D6A8B76C-7C82-431F-A8B7-86DBB5C683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90101" y="3776307"/>
                      <a:ext cx="0" cy="1230036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necteur droit 19">
                      <a:extLst>
                        <a:ext uri="{FF2B5EF4-FFF2-40B4-BE49-F238E27FC236}">
                          <a16:creationId xmlns:a16="http://schemas.microsoft.com/office/drawing/2014/main" id="{CB60B2A1-7E0C-4685-B0A9-75D52471D4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17860" y="4999204"/>
                      <a:ext cx="90000" cy="232772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necteur droit 20">
                      <a:extLst>
                        <a:ext uri="{FF2B5EF4-FFF2-40B4-BE49-F238E27FC236}">
                          <a16:creationId xmlns:a16="http://schemas.microsoft.com/office/drawing/2014/main" id="{80FA51B3-78E2-408D-AEDB-786663AD67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01624" y="5000687"/>
                      <a:ext cx="90000" cy="232772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eur droit 21">
                      <a:extLst>
                        <a:ext uri="{FF2B5EF4-FFF2-40B4-BE49-F238E27FC236}">
                          <a16:creationId xmlns:a16="http://schemas.microsoft.com/office/drawing/2014/main" id="{EE843311-F190-466E-907E-34A5211791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19136" y="4141035"/>
                      <a:ext cx="180000" cy="0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Larme 16">
                    <a:extLst>
                      <a:ext uri="{FF2B5EF4-FFF2-40B4-BE49-F238E27FC236}">
                        <a16:creationId xmlns:a16="http://schemas.microsoft.com/office/drawing/2014/main" id="{87AC90CF-55D2-41FF-998D-E8176092211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445374" y="4996742"/>
                    <a:ext cx="144000" cy="144000"/>
                  </a:xfrm>
                  <a:prstGeom prst="teardrop">
                    <a:avLst>
                      <a:gd name="adj" fmla="val 135081"/>
                    </a:avLst>
                  </a:prstGeom>
                  <a:noFill/>
                  <a:ln w="28575">
                    <a:solidFill>
                      <a:srgbClr val="0088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4D0D2726-38D7-4BA1-AA55-499F678B9EEF}"/>
                      </a:ext>
                    </a:extLst>
                  </p:cNvPr>
                  <p:cNvSpPr txBox="1"/>
                  <p:nvPr/>
                </p:nvSpPr>
                <p:spPr>
                  <a:xfrm>
                    <a:off x="3227643" y="3045868"/>
                    <a:ext cx="2562615" cy="835829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Autofit/>
                  </a:bodyPr>
                  <a:lstStyle/>
                  <a:p>
                    <a:r>
                      <a:rPr lang="fr-FR" sz="2600" baseline="0" dirty="0"/>
                      <a:t>Soude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Na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2600" b="0" i="0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2600" b="0" i="0" baseline="0" smtClean="0">
                                    <a:latin typeface="Cambria Math" panose="02040503050406030204" pitchFamily="18" charset="0"/>
                                  </a:rPr>
                                  <m:t>aq</m:t>
                                </m:r>
                              </m:e>
                            </m:d>
                          </m:sub>
                          <m:sup>
                            <m: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fr-FR" sz="2600" b="0" i="0" baseline="0" smtClean="0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HO</m:t>
                            </m:r>
                          </m:e>
                          <m:sub>
                            <m: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a14:m>
                    <a:endParaRPr lang="fr-FR" sz="2600" baseline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fr-FR" sz="2600" baseline="0" dirty="0"/>
                  </a:p>
                </p:txBody>
              </p:sp>
            </mc:Choice>
            <mc:Fallback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4D0D2726-38D7-4BA1-AA55-499F678B9E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7643" y="3045868"/>
                    <a:ext cx="2562615" cy="8358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4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F08033B-8968-44CD-A66F-0AE708C775E9}"/>
                    </a:ext>
                  </a:extLst>
                </p:cNvPr>
                <p:cNvSpPr txBox="1"/>
                <p:nvPr/>
              </p:nvSpPr>
              <p:spPr>
                <a:xfrm>
                  <a:off x="4097423" y="5709607"/>
                  <a:ext cx="1914101" cy="46750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600" b="0" i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600" b="0" i="0" smtClean="0">
                                <a:latin typeface="Cambria Math" panose="02040503050406030204" pitchFamily="18" charset="0"/>
                              </a:rPr>
                              <m:t>Cl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26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2600" b="0" i="0" smtClean="0">
                                    <a:latin typeface="Cambria Math" panose="02040503050406030204" pitchFamily="18" charset="0"/>
                                  </a:rPr>
                                  <m:t>aq</m:t>
                                </m:r>
                              </m:e>
                            </m:d>
                          </m:sub>
                          <m:sup>
                            <m:r>
                              <a:rPr lang="fr-FR" sz="2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fr-FR" sz="2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fr-FR" sz="2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fr-FR" sz="2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fr-FR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6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6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fr-FR" sz="2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  <m:sub>
                            <m:d>
                              <m:dPr>
                                <m:ctrlPr>
                                  <a:rPr lang="fr-FR" sz="26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2600" b="0" i="0" smtClean="0">
                                    <a:latin typeface="Cambria Math" panose="02040503050406030204" pitchFamily="18" charset="0"/>
                                  </a:rPr>
                                  <m:t>aq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sz="2600" baseline="0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F08033B-8968-44CD-A66F-0AE708C77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423" y="5709607"/>
                  <a:ext cx="1914101" cy="4675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au 31">
                <a:extLst>
                  <a:ext uri="{FF2B5EF4-FFF2-40B4-BE49-F238E27FC236}">
                    <a16:creationId xmlns:a16="http://schemas.microsoft.com/office/drawing/2014/main" id="{81BEBE0E-EBFD-4F33-BDD4-C8BB36753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799202"/>
                  </p:ext>
                </p:extLst>
              </p:nvPr>
            </p:nvGraphicFramePr>
            <p:xfrm>
              <a:off x="5647638" y="2535284"/>
              <a:ext cx="6120002" cy="2682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6598">
                      <a:extLst>
                        <a:ext uri="{9D8B030D-6E8A-4147-A177-3AD203B41FA5}">
                          <a16:colId xmlns:a16="http://schemas.microsoft.com/office/drawing/2014/main" val="2304760507"/>
                        </a:ext>
                      </a:extLst>
                    </a:gridCol>
                    <a:gridCol w="1253351">
                      <a:extLst>
                        <a:ext uri="{9D8B030D-6E8A-4147-A177-3AD203B41FA5}">
                          <a16:colId xmlns:a16="http://schemas.microsoft.com/office/drawing/2014/main" val="2647428413"/>
                        </a:ext>
                      </a:extLst>
                    </a:gridCol>
                    <a:gridCol w="1253351">
                      <a:extLst>
                        <a:ext uri="{9D8B030D-6E8A-4147-A177-3AD203B41FA5}">
                          <a16:colId xmlns:a16="http://schemas.microsoft.com/office/drawing/2014/main" val="1075121104"/>
                        </a:ext>
                      </a:extLst>
                    </a:gridCol>
                    <a:gridCol w="1253351">
                      <a:extLst>
                        <a:ext uri="{9D8B030D-6E8A-4147-A177-3AD203B41FA5}">
                          <a16:colId xmlns:a16="http://schemas.microsoft.com/office/drawing/2014/main" val="3803765097"/>
                        </a:ext>
                      </a:extLst>
                    </a:gridCol>
                    <a:gridCol w="1253351">
                      <a:extLst>
                        <a:ext uri="{9D8B030D-6E8A-4147-A177-3AD203B41FA5}">
                          <a16:colId xmlns:a16="http://schemas.microsoft.com/office/drawing/2014/main" val="427702520"/>
                        </a:ext>
                      </a:extLst>
                    </a:gridCol>
                  </a:tblGrid>
                  <a:tr h="9867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𝐂𝐥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2400" b="1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1" i="0" smtClean="0">
                                            <a:latin typeface="Cambria Math" panose="02040503050406030204" pitchFamily="18" charset="0"/>
                                          </a:rPr>
                                          <m:t>𝐚𝐪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sSub>
                                  <m:sSubPr>
                                    <m:ctrlP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fr-FR" sz="2400" b="1" i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2400" b="1" i="0">
                                            <a:latin typeface="Cambria Math" panose="02040503050406030204" pitchFamily="18" charset="0"/>
                                          </a:rPr>
                                          <m:t>𝐇</m:t>
                                        </m:r>
                                      </m:e>
                                      <m:sub>
                                        <m:r>
                                          <a:rPr lang="fr-FR" sz="2400" b="1" i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  <m:sup>
                                        <m:r>
                                          <a:rPr lang="fr-FR" sz="2400" b="1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2400" b="1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1" i="0" smtClean="0">
                                            <a:latin typeface="Cambria Math" panose="02040503050406030204" pitchFamily="18" charset="0"/>
                                          </a:rPr>
                                          <m:t>𝐚𝐪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2400" b="1" i="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2400" b="1" i="0" baseline="0" smtClean="0">
                                        <a:latin typeface="Cambria Math" panose="02040503050406030204" pitchFamily="18" charset="0"/>
                                      </a:rPr>
                                      <m:t>𝐍𝐚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2400" b="1" i="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1" i="0" baseline="0" smtClean="0">
                                            <a:latin typeface="Cambria Math" panose="02040503050406030204" pitchFamily="18" charset="0"/>
                                          </a:rPr>
                                          <m:t>𝐚𝐪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sz="2400" b="1" i="0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2400" b="1" i="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2400" b="1" i="0" baseline="0" smtClean="0">
                                        <a:latin typeface="Cambria Math" panose="02040503050406030204" pitchFamily="18" charset="0"/>
                                      </a:rPr>
                                      <m:t>𝐇𝐎</m:t>
                                    </m:r>
                                  </m:e>
                                  <m:sub>
                                    <m:r>
                                      <a:rPr lang="fr-FR" sz="2400" b="1" i="0" baseline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2400" b="1" i="0" baseline="0" smtClean="0">
                                        <a:latin typeface="Cambria Math" panose="02040503050406030204" pitchFamily="18" charset="0"/>
                                      </a:rPr>
                                      <m:t>𝐚𝐪</m:t>
                                    </m:r>
                                    <m:r>
                                      <a:rPr lang="fr-FR" sz="2400" b="1" i="0" baseline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sz="2400" b="1" i="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5763"/>
                      </a:ext>
                    </a:extLst>
                  </a:tr>
                  <a:tr h="847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AVANT</a:t>
                          </a: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0108467"/>
                      </a:ext>
                    </a:extLst>
                  </a:tr>
                  <a:tr h="847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APRES</a:t>
                          </a: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3957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au 31">
                <a:extLst>
                  <a:ext uri="{FF2B5EF4-FFF2-40B4-BE49-F238E27FC236}">
                    <a16:creationId xmlns:a16="http://schemas.microsoft.com/office/drawing/2014/main" id="{81BEBE0E-EBFD-4F33-BDD4-C8BB36753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799202"/>
                  </p:ext>
                </p:extLst>
              </p:nvPr>
            </p:nvGraphicFramePr>
            <p:xfrm>
              <a:off x="5647638" y="2535284"/>
              <a:ext cx="6120002" cy="2682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6598">
                      <a:extLst>
                        <a:ext uri="{9D8B030D-6E8A-4147-A177-3AD203B41FA5}">
                          <a16:colId xmlns:a16="http://schemas.microsoft.com/office/drawing/2014/main" val="2304760507"/>
                        </a:ext>
                      </a:extLst>
                    </a:gridCol>
                    <a:gridCol w="1253351">
                      <a:extLst>
                        <a:ext uri="{9D8B030D-6E8A-4147-A177-3AD203B41FA5}">
                          <a16:colId xmlns:a16="http://schemas.microsoft.com/office/drawing/2014/main" val="2647428413"/>
                        </a:ext>
                      </a:extLst>
                    </a:gridCol>
                    <a:gridCol w="1253351">
                      <a:extLst>
                        <a:ext uri="{9D8B030D-6E8A-4147-A177-3AD203B41FA5}">
                          <a16:colId xmlns:a16="http://schemas.microsoft.com/office/drawing/2014/main" val="1075121104"/>
                        </a:ext>
                      </a:extLst>
                    </a:gridCol>
                    <a:gridCol w="1253351">
                      <a:extLst>
                        <a:ext uri="{9D8B030D-6E8A-4147-A177-3AD203B41FA5}">
                          <a16:colId xmlns:a16="http://schemas.microsoft.com/office/drawing/2014/main" val="3803765097"/>
                        </a:ext>
                      </a:extLst>
                    </a:gridCol>
                    <a:gridCol w="1253351">
                      <a:extLst>
                        <a:ext uri="{9D8B030D-6E8A-4147-A177-3AD203B41FA5}">
                          <a16:colId xmlns:a16="http://schemas.microsoft.com/office/drawing/2014/main" val="427702520"/>
                        </a:ext>
                      </a:extLst>
                    </a:gridCol>
                  </a:tblGrid>
                  <a:tr h="9867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8835" t="-617" r="-301456" b="-1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9756" t="-617" r="-202927" b="-1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8350" t="-617" r="-101942" b="-1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8350" t="-617" r="-1942" b="-17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5763"/>
                      </a:ext>
                    </a:extLst>
                  </a:tr>
                  <a:tr h="847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AVANT</a:t>
                          </a: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0108467"/>
                      </a:ext>
                    </a:extLst>
                  </a:tr>
                  <a:tr h="847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APRES</a:t>
                          </a: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39574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E3453B88-8A0C-443F-8AE3-6D7D1AA137AC}"/>
              </a:ext>
            </a:extLst>
          </p:cNvPr>
          <p:cNvGrpSpPr/>
          <p:nvPr/>
        </p:nvGrpSpPr>
        <p:grpSpPr>
          <a:xfrm>
            <a:off x="7211643" y="3763346"/>
            <a:ext cx="4348519" cy="1234679"/>
            <a:chOff x="1980569" y="3568255"/>
            <a:chExt cx="4348519" cy="1234679"/>
          </a:xfrm>
        </p:grpSpPr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7627FE7C-0166-48A0-AF9E-40B016680DFA}"/>
                </a:ext>
              </a:extLst>
            </p:cNvPr>
            <p:cNvCxnSpPr/>
            <p:nvPr/>
          </p:nvCxnSpPr>
          <p:spPr>
            <a:xfrm flipV="1">
              <a:off x="4232365" y="3574339"/>
              <a:ext cx="815035" cy="4243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D8CD1848-01D1-4A23-B1D2-C806EBC0D9CC}"/>
                </a:ext>
              </a:extLst>
            </p:cNvPr>
            <p:cNvCxnSpPr/>
            <p:nvPr/>
          </p:nvCxnSpPr>
          <p:spPr>
            <a:xfrm flipV="1">
              <a:off x="4232365" y="4378572"/>
              <a:ext cx="815035" cy="4243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1666BEF1-973C-4298-A390-E00A9B12CA56}"/>
                </a:ext>
              </a:extLst>
            </p:cNvPr>
            <p:cNvCxnSpPr/>
            <p:nvPr/>
          </p:nvCxnSpPr>
          <p:spPr>
            <a:xfrm flipV="1">
              <a:off x="5514053" y="4378572"/>
              <a:ext cx="815035" cy="4243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C9B79216-EAD2-4D75-A500-C96DE4DFE865}"/>
                </a:ext>
              </a:extLst>
            </p:cNvPr>
            <p:cNvCxnSpPr>
              <a:cxnSpLocks/>
            </p:cNvCxnSpPr>
            <p:nvPr/>
          </p:nvCxnSpPr>
          <p:spPr>
            <a:xfrm>
              <a:off x="2963344" y="3568255"/>
              <a:ext cx="815035" cy="4243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F174051-4B3E-4102-BD49-0F9A759E5FE6}"/>
                </a:ext>
              </a:extLst>
            </p:cNvPr>
            <p:cNvCxnSpPr/>
            <p:nvPr/>
          </p:nvCxnSpPr>
          <p:spPr>
            <a:xfrm>
              <a:off x="1980569" y="3780436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1F2CAAF-6FB1-4B09-BD09-8C4EE16792BC}"/>
                </a:ext>
              </a:extLst>
            </p:cNvPr>
            <p:cNvCxnSpPr/>
            <p:nvPr/>
          </p:nvCxnSpPr>
          <p:spPr>
            <a:xfrm>
              <a:off x="1980569" y="4605692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E759F30-A785-48C1-827B-E82E9029131D}"/>
                </a:ext>
              </a:extLst>
            </p:cNvPr>
            <p:cNvCxnSpPr/>
            <p:nvPr/>
          </p:nvCxnSpPr>
          <p:spPr>
            <a:xfrm>
              <a:off x="5738327" y="3781719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72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DDAE0-73C9-4F22-8AFA-FEF78341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Dosage par étalonnage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9E4A8B-372C-48BB-995E-21EF3878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AC700C-180B-4796-9553-6D2A58AE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LC05 – Chimie analytique quantitative et fiabilité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D4534A-5771-47B2-9233-0C2B06BA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9D3D25D-9E61-43FC-8E96-47F0E8FEF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Application à la spectrophotométrie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10DDA7-0FB9-4CCB-80D4-787E6E98C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7" y="1845612"/>
            <a:ext cx="11221109" cy="39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B25AF43-745C-45BC-A90A-6171E0E55B69}"/>
              </a:ext>
            </a:extLst>
          </p:cNvPr>
          <p:cNvSpPr txBox="1"/>
          <p:nvPr/>
        </p:nvSpPr>
        <p:spPr>
          <a:xfrm>
            <a:off x="428517" y="5937943"/>
            <a:ext cx="4499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https://fr.wikipedia.org/wiki/Spectrophotom%C3%A9trie</a:t>
            </a:r>
          </a:p>
        </p:txBody>
      </p:sp>
    </p:spTree>
    <p:extLst>
      <p:ext uri="{BB962C8B-B14F-4D97-AF65-F5344CB8AC3E}">
        <p14:creationId xmlns:p14="http://schemas.microsoft.com/office/powerpoint/2010/main" val="3630637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17695</TotalTime>
  <Words>238</Words>
  <Application>Microsoft Office PowerPoint</Application>
  <PresentationFormat>Grand écran</PresentationFormat>
  <Paragraphs>67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LC05 – Chimie analytique quantitative et fiabilité</vt:lpstr>
      <vt:lpstr>Chimie analytique quantitative et fiabilité</vt:lpstr>
      <vt:lpstr>I – Détermination par titrage </vt:lpstr>
      <vt:lpstr>I – Détermination par titrage </vt:lpstr>
      <vt:lpstr>I – Détermination par titrage</vt:lpstr>
      <vt:lpstr>II – Dosage par étalonnage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104</cp:revision>
  <dcterms:created xsi:type="dcterms:W3CDTF">2020-12-17T09:18:48Z</dcterms:created>
  <dcterms:modified xsi:type="dcterms:W3CDTF">2021-05-15T20:24:13Z</dcterms:modified>
</cp:coreProperties>
</file>