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4" r:id="rId5"/>
    <p:sldId id="258" r:id="rId6"/>
    <p:sldId id="259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6386"/>
    <a:srgbClr val="515151"/>
    <a:srgbClr val="0088B8"/>
    <a:srgbClr val="E84816"/>
    <a:srgbClr val="595959"/>
    <a:srgbClr val="3B3838"/>
    <a:srgbClr val="7F7F7F"/>
    <a:srgbClr val="FFCC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A515A-EEFD-44D7-80EA-DA44D7F31AF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4871AE-EC4D-495C-8429-501B885198FF}">
      <dgm:prSet phldrT="[Texte]" custT="1"/>
      <dgm:spPr>
        <a:solidFill>
          <a:srgbClr val="00B0F0"/>
        </a:solidFill>
        <a:ln w="38100">
          <a:solidFill>
            <a:srgbClr val="006386"/>
          </a:solidFill>
        </a:ln>
      </dgm:spPr>
      <dgm:t>
        <a:bodyPr/>
        <a:lstStyle/>
        <a:p>
          <a:r>
            <a:rPr lang="fr-FR" sz="2600" b="1" dirty="0">
              <a:solidFill>
                <a:schemeClr val="tx1"/>
              </a:solidFill>
            </a:rPr>
            <a:t>Composés analysés</a:t>
          </a:r>
        </a:p>
      </dgm:t>
    </dgm:pt>
    <dgm:pt modelId="{6C957F36-5082-4DA4-BFF3-12C4426873B7}" type="parTrans" cxnId="{54A68CD9-516A-42E4-9821-6D92EF5CAD51}">
      <dgm:prSet/>
      <dgm:spPr/>
      <dgm:t>
        <a:bodyPr/>
        <a:lstStyle/>
        <a:p>
          <a:endParaRPr lang="fr-FR"/>
        </a:p>
      </dgm:t>
    </dgm:pt>
    <dgm:pt modelId="{A81A6A49-AE22-4B0A-A213-5C31645B7220}" type="sibTrans" cxnId="{54A68CD9-516A-42E4-9821-6D92EF5CAD51}">
      <dgm:prSet/>
      <dgm:spPr>
        <a:solidFill>
          <a:srgbClr val="006386"/>
        </a:solidFill>
      </dgm:spPr>
      <dgm:t>
        <a:bodyPr/>
        <a:lstStyle/>
        <a:p>
          <a:endParaRPr lang="fr-FR"/>
        </a:p>
      </dgm:t>
    </dgm:pt>
    <dgm:pt modelId="{1535BD5D-06CC-40BD-B014-E36EE1BD2F4A}">
      <dgm:prSet phldrT="[Texte]" custT="1"/>
      <dgm:spPr>
        <a:solidFill>
          <a:srgbClr val="00B0F0"/>
        </a:solidFill>
        <a:ln w="38100">
          <a:solidFill>
            <a:srgbClr val="006386"/>
          </a:solidFill>
        </a:ln>
      </dgm:spPr>
      <dgm:t>
        <a:bodyPr/>
        <a:lstStyle/>
        <a:p>
          <a:r>
            <a:rPr lang="fr-FR" sz="2600" b="1" dirty="0">
              <a:solidFill>
                <a:schemeClr val="tx1"/>
              </a:solidFill>
            </a:rPr>
            <a:t>Éluant </a:t>
          </a:r>
          <a:br>
            <a:rPr lang="fr-FR" sz="2600" b="1" dirty="0">
              <a:solidFill>
                <a:schemeClr val="tx1"/>
              </a:solidFill>
            </a:rPr>
          </a:br>
          <a:r>
            <a:rPr lang="fr-FR" sz="2600" b="1" dirty="0">
              <a:solidFill>
                <a:schemeClr val="tx1"/>
              </a:solidFill>
            </a:rPr>
            <a:t>Phase mobile</a:t>
          </a:r>
        </a:p>
      </dgm:t>
    </dgm:pt>
    <dgm:pt modelId="{189AD676-80AC-44EC-A4C1-990FC815DD76}" type="parTrans" cxnId="{EB763584-FCBB-4EC0-95B7-51966C1EB2C2}">
      <dgm:prSet/>
      <dgm:spPr/>
      <dgm:t>
        <a:bodyPr/>
        <a:lstStyle/>
        <a:p>
          <a:endParaRPr lang="fr-FR"/>
        </a:p>
      </dgm:t>
    </dgm:pt>
    <dgm:pt modelId="{6B0C4A31-0E4E-49F7-8EE7-FAFCABD4474E}" type="sibTrans" cxnId="{EB763584-FCBB-4EC0-95B7-51966C1EB2C2}">
      <dgm:prSet/>
      <dgm:spPr>
        <a:solidFill>
          <a:srgbClr val="006386"/>
        </a:solidFill>
      </dgm:spPr>
      <dgm:t>
        <a:bodyPr/>
        <a:lstStyle/>
        <a:p>
          <a:endParaRPr lang="fr-FR"/>
        </a:p>
      </dgm:t>
    </dgm:pt>
    <dgm:pt modelId="{1F930D24-1E49-40C2-829C-F4CF12326F99}">
      <dgm:prSet phldrT="[Texte]" custT="1"/>
      <dgm:spPr>
        <a:solidFill>
          <a:srgbClr val="00B0F0"/>
        </a:solidFill>
        <a:ln w="38100">
          <a:solidFill>
            <a:srgbClr val="006386"/>
          </a:solidFill>
        </a:ln>
      </dgm:spPr>
      <dgm:t>
        <a:bodyPr/>
        <a:lstStyle/>
        <a:p>
          <a:r>
            <a:rPr lang="fr-FR" sz="2600" b="1" dirty="0">
              <a:solidFill>
                <a:schemeClr val="tx1"/>
              </a:solidFill>
            </a:rPr>
            <a:t>Adsorbant</a:t>
          </a:r>
          <a:br>
            <a:rPr lang="fr-FR" sz="2600" b="1" dirty="0">
              <a:solidFill>
                <a:schemeClr val="tx1"/>
              </a:solidFill>
            </a:rPr>
          </a:br>
          <a:r>
            <a:rPr lang="fr-FR" sz="2600" b="1" dirty="0">
              <a:solidFill>
                <a:schemeClr val="tx1"/>
              </a:solidFill>
            </a:rPr>
            <a:t>Phase stationnaire (silice) </a:t>
          </a:r>
        </a:p>
      </dgm:t>
    </dgm:pt>
    <dgm:pt modelId="{399A268F-45C8-4BCB-ABD5-E33C44BDAA65}" type="parTrans" cxnId="{291802AE-689A-4E6A-ABFB-0D3A25D7BDB4}">
      <dgm:prSet/>
      <dgm:spPr/>
      <dgm:t>
        <a:bodyPr/>
        <a:lstStyle/>
        <a:p>
          <a:endParaRPr lang="fr-FR"/>
        </a:p>
      </dgm:t>
    </dgm:pt>
    <dgm:pt modelId="{3680BA52-56A7-4166-B7EC-4C2DBC941A75}" type="sibTrans" cxnId="{291802AE-689A-4E6A-ABFB-0D3A25D7BDB4}">
      <dgm:prSet/>
      <dgm:spPr>
        <a:solidFill>
          <a:srgbClr val="006386"/>
        </a:solidFill>
      </dgm:spPr>
      <dgm:t>
        <a:bodyPr/>
        <a:lstStyle/>
        <a:p>
          <a:endParaRPr lang="fr-FR"/>
        </a:p>
      </dgm:t>
    </dgm:pt>
    <dgm:pt modelId="{D24DE285-A82C-4A8A-B787-713943B71C9B}" type="pres">
      <dgm:prSet presAssocID="{6FDA515A-EEFD-44D7-80EA-DA44D7F31AFB}" presName="Name0" presStyleCnt="0">
        <dgm:presLayoutVars>
          <dgm:dir/>
          <dgm:resizeHandles val="exact"/>
        </dgm:presLayoutVars>
      </dgm:prSet>
      <dgm:spPr/>
    </dgm:pt>
    <dgm:pt modelId="{5FC7B290-4CC1-4E59-9974-E019647121DE}" type="pres">
      <dgm:prSet presAssocID="{3D4871AE-EC4D-495C-8429-501B885198FF}" presName="node" presStyleLbl="node1" presStyleIdx="0" presStyleCnt="3" custRadScaleRad="56317" custRadScaleInc="17257">
        <dgm:presLayoutVars>
          <dgm:bulletEnabled val="1"/>
        </dgm:presLayoutVars>
      </dgm:prSet>
      <dgm:spPr/>
    </dgm:pt>
    <dgm:pt modelId="{D5759AE1-F5DB-4239-82B8-3F4A33CE05FA}" type="pres">
      <dgm:prSet presAssocID="{A81A6A49-AE22-4B0A-A213-5C31645B7220}" presName="sibTrans" presStyleLbl="sibTrans2D1" presStyleIdx="0" presStyleCnt="3" custLinFactNeighborX="32151"/>
      <dgm:spPr/>
    </dgm:pt>
    <dgm:pt modelId="{4C9971EF-1A9E-40AD-A681-432803F1FF82}" type="pres">
      <dgm:prSet presAssocID="{A81A6A49-AE22-4B0A-A213-5C31645B7220}" presName="connectorText" presStyleLbl="sibTrans2D1" presStyleIdx="0" presStyleCnt="3"/>
      <dgm:spPr/>
    </dgm:pt>
    <dgm:pt modelId="{812BC019-7990-4612-BEC2-33DA638AB276}" type="pres">
      <dgm:prSet presAssocID="{1535BD5D-06CC-40BD-B014-E36EE1BD2F4A}" presName="node" presStyleLbl="node1" presStyleIdx="1" presStyleCnt="3" custScaleY="122198" custRadScaleRad="113570" custRadScaleInc="-6415">
        <dgm:presLayoutVars>
          <dgm:bulletEnabled val="1"/>
        </dgm:presLayoutVars>
      </dgm:prSet>
      <dgm:spPr/>
    </dgm:pt>
    <dgm:pt modelId="{41BA7635-C4AC-473B-BD8E-4C7B464C85E5}" type="pres">
      <dgm:prSet presAssocID="{6B0C4A31-0E4E-49F7-8EE7-FAFCABD4474E}" presName="sibTrans" presStyleLbl="sibTrans2D1" presStyleIdx="1" presStyleCnt="3" custLinFactY="-17632" custLinFactNeighborY="-100000"/>
      <dgm:spPr/>
    </dgm:pt>
    <dgm:pt modelId="{534B19D4-9401-408C-B494-E79E1D0F8225}" type="pres">
      <dgm:prSet presAssocID="{6B0C4A31-0E4E-49F7-8EE7-FAFCABD4474E}" presName="connectorText" presStyleLbl="sibTrans2D1" presStyleIdx="1" presStyleCnt="3"/>
      <dgm:spPr/>
    </dgm:pt>
    <dgm:pt modelId="{1BDAC67E-F658-4270-80ED-1B61E94BFAFF}" type="pres">
      <dgm:prSet presAssocID="{1F930D24-1E49-40C2-829C-F4CF12326F99}" presName="node" presStyleLbl="node1" presStyleIdx="2" presStyleCnt="3" custScaleX="137342" custScaleY="125705" custRadScaleRad="112098" custRadScaleInc="4918">
        <dgm:presLayoutVars>
          <dgm:bulletEnabled val="1"/>
        </dgm:presLayoutVars>
      </dgm:prSet>
      <dgm:spPr/>
    </dgm:pt>
    <dgm:pt modelId="{784E5A4A-743C-49EF-9316-F2143998882F}" type="pres">
      <dgm:prSet presAssocID="{3680BA52-56A7-4166-B7EC-4C2DBC941A75}" presName="sibTrans" presStyleLbl="sibTrans2D1" presStyleIdx="2" presStyleCnt="3" custLinFactNeighborX="-30374"/>
      <dgm:spPr/>
    </dgm:pt>
    <dgm:pt modelId="{FCE53878-5AAF-4388-99AB-793912D9974E}" type="pres">
      <dgm:prSet presAssocID="{3680BA52-56A7-4166-B7EC-4C2DBC941A75}" presName="connectorText" presStyleLbl="sibTrans2D1" presStyleIdx="2" presStyleCnt="3"/>
      <dgm:spPr/>
    </dgm:pt>
  </dgm:ptLst>
  <dgm:cxnLst>
    <dgm:cxn modelId="{FE0B0719-1ADF-4A76-BCE2-75842F4D51AB}" type="presOf" srcId="{A81A6A49-AE22-4B0A-A213-5C31645B7220}" destId="{4C9971EF-1A9E-40AD-A681-432803F1FF82}" srcOrd="1" destOrd="0" presId="urn:microsoft.com/office/officeart/2005/8/layout/cycle7"/>
    <dgm:cxn modelId="{F9FFB423-B510-4C85-B12D-8606E349906F}" type="presOf" srcId="{6B0C4A31-0E4E-49F7-8EE7-FAFCABD4474E}" destId="{41BA7635-C4AC-473B-BD8E-4C7B464C85E5}" srcOrd="0" destOrd="0" presId="urn:microsoft.com/office/officeart/2005/8/layout/cycle7"/>
    <dgm:cxn modelId="{913ECC57-FD74-4925-BD63-2FE4A6F39923}" type="presOf" srcId="{A81A6A49-AE22-4B0A-A213-5C31645B7220}" destId="{D5759AE1-F5DB-4239-82B8-3F4A33CE05FA}" srcOrd="0" destOrd="0" presId="urn:microsoft.com/office/officeart/2005/8/layout/cycle7"/>
    <dgm:cxn modelId="{0B711859-2DA9-4EE0-A39B-3036C0911C64}" type="presOf" srcId="{3680BA52-56A7-4166-B7EC-4C2DBC941A75}" destId="{784E5A4A-743C-49EF-9316-F2143998882F}" srcOrd="0" destOrd="0" presId="urn:microsoft.com/office/officeart/2005/8/layout/cycle7"/>
    <dgm:cxn modelId="{5C8A5482-1953-4298-B00A-C6FA75FCF2A0}" type="presOf" srcId="{3D4871AE-EC4D-495C-8429-501B885198FF}" destId="{5FC7B290-4CC1-4E59-9974-E019647121DE}" srcOrd="0" destOrd="0" presId="urn:microsoft.com/office/officeart/2005/8/layout/cycle7"/>
    <dgm:cxn modelId="{EB763584-FCBB-4EC0-95B7-51966C1EB2C2}" srcId="{6FDA515A-EEFD-44D7-80EA-DA44D7F31AFB}" destId="{1535BD5D-06CC-40BD-B014-E36EE1BD2F4A}" srcOrd="1" destOrd="0" parTransId="{189AD676-80AC-44EC-A4C1-990FC815DD76}" sibTransId="{6B0C4A31-0E4E-49F7-8EE7-FAFCABD4474E}"/>
    <dgm:cxn modelId="{7EA4C3A8-94B6-4DE0-AC2D-0ECB0EEF3B84}" type="presOf" srcId="{1535BD5D-06CC-40BD-B014-E36EE1BD2F4A}" destId="{812BC019-7990-4612-BEC2-33DA638AB276}" srcOrd="0" destOrd="0" presId="urn:microsoft.com/office/officeart/2005/8/layout/cycle7"/>
    <dgm:cxn modelId="{291802AE-689A-4E6A-ABFB-0D3A25D7BDB4}" srcId="{6FDA515A-EEFD-44D7-80EA-DA44D7F31AFB}" destId="{1F930D24-1E49-40C2-829C-F4CF12326F99}" srcOrd="2" destOrd="0" parTransId="{399A268F-45C8-4BCB-ABD5-E33C44BDAA65}" sibTransId="{3680BA52-56A7-4166-B7EC-4C2DBC941A75}"/>
    <dgm:cxn modelId="{187CC4BB-6A53-4C74-826C-A5599D615AAA}" type="presOf" srcId="{6B0C4A31-0E4E-49F7-8EE7-FAFCABD4474E}" destId="{534B19D4-9401-408C-B494-E79E1D0F8225}" srcOrd="1" destOrd="0" presId="urn:microsoft.com/office/officeart/2005/8/layout/cycle7"/>
    <dgm:cxn modelId="{62D58DBD-D2B3-43BF-9DE8-9AE8227B37D3}" type="presOf" srcId="{6FDA515A-EEFD-44D7-80EA-DA44D7F31AFB}" destId="{D24DE285-A82C-4A8A-B787-713943B71C9B}" srcOrd="0" destOrd="0" presId="urn:microsoft.com/office/officeart/2005/8/layout/cycle7"/>
    <dgm:cxn modelId="{08D4A5BF-EE50-4D78-ADF6-2CF0DBF60047}" type="presOf" srcId="{3680BA52-56A7-4166-B7EC-4C2DBC941A75}" destId="{FCE53878-5AAF-4388-99AB-793912D9974E}" srcOrd="1" destOrd="0" presId="urn:microsoft.com/office/officeart/2005/8/layout/cycle7"/>
    <dgm:cxn modelId="{771D1ED9-D380-4344-A640-05C342668A9E}" type="presOf" srcId="{1F930D24-1E49-40C2-829C-F4CF12326F99}" destId="{1BDAC67E-F658-4270-80ED-1B61E94BFAFF}" srcOrd="0" destOrd="0" presId="urn:microsoft.com/office/officeart/2005/8/layout/cycle7"/>
    <dgm:cxn modelId="{54A68CD9-516A-42E4-9821-6D92EF5CAD51}" srcId="{6FDA515A-EEFD-44D7-80EA-DA44D7F31AFB}" destId="{3D4871AE-EC4D-495C-8429-501B885198FF}" srcOrd="0" destOrd="0" parTransId="{6C957F36-5082-4DA4-BFF3-12C4426873B7}" sibTransId="{A81A6A49-AE22-4B0A-A213-5C31645B7220}"/>
    <dgm:cxn modelId="{6CA434DE-EB6F-4908-BFAE-082B647C114B}" type="presParOf" srcId="{D24DE285-A82C-4A8A-B787-713943B71C9B}" destId="{5FC7B290-4CC1-4E59-9974-E019647121DE}" srcOrd="0" destOrd="0" presId="urn:microsoft.com/office/officeart/2005/8/layout/cycle7"/>
    <dgm:cxn modelId="{916B5D69-51EB-409B-BC4E-D0E451B4CAB8}" type="presParOf" srcId="{D24DE285-A82C-4A8A-B787-713943B71C9B}" destId="{D5759AE1-F5DB-4239-82B8-3F4A33CE05FA}" srcOrd="1" destOrd="0" presId="urn:microsoft.com/office/officeart/2005/8/layout/cycle7"/>
    <dgm:cxn modelId="{DEFE466A-C4D2-4EF6-A32B-AA51A3A4106D}" type="presParOf" srcId="{D5759AE1-F5DB-4239-82B8-3F4A33CE05FA}" destId="{4C9971EF-1A9E-40AD-A681-432803F1FF82}" srcOrd="0" destOrd="0" presId="urn:microsoft.com/office/officeart/2005/8/layout/cycle7"/>
    <dgm:cxn modelId="{009D1C2C-3A88-4777-9E13-22F6B8314357}" type="presParOf" srcId="{D24DE285-A82C-4A8A-B787-713943B71C9B}" destId="{812BC019-7990-4612-BEC2-33DA638AB276}" srcOrd="2" destOrd="0" presId="urn:microsoft.com/office/officeart/2005/8/layout/cycle7"/>
    <dgm:cxn modelId="{8C90C716-1C95-41FD-AEA8-1486D0DDD875}" type="presParOf" srcId="{D24DE285-A82C-4A8A-B787-713943B71C9B}" destId="{41BA7635-C4AC-473B-BD8E-4C7B464C85E5}" srcOrd="3" destOrd="0" presId="urn:microsoft.com/office/officeart/2005/8/layout/cycle7"/>
    <dgm:cxn modelId="{426D4E82-7FA0-4949-9B78-9B38F3729CEE}" type="presParOf" srcId="{41BA7635-C4AC-473B-BD8E-4C7B464C85E5}" destId="{534B19D4-9401-408C-B494-E79E1D0F8225}" srcOrd="0" destOrd="0" presId="urn:microsoft.com/office/officeart/2005/8/layout/cycle7"/>
    <dgm:cxn modelId="{863A3723-60E4-4C78-9875-D6E0F4882059}" type="presParOf" srcId="{D24DE285-A82C-4A8A-B787-713943B71C9B}" destId="{1BDAC67E-F658-4270-80ED-1B61E94BFAFF}" srcOrd="4" destOrd="0" presId="urn:microsoft.com/office/officeart/2005/8/layout/cycle7"/>
    <dgm:cxn modelId="{C7777D2F-14D3-437C-9895-7BEB88400B67}" type="presParOf" srcId="{D24DE285-A82C-4A8A-B787-713943B71C9B}" destId="{784E5A4A-743C-49EF-9316-F2143998882F}" srcOrd="5" destOrd="0" presId="urn:microsoft.com/office/officeart/2005/8/layout/cycle7"/>
    <dgm:cxn modelId="{C48FB932-0ACC-4D24-A70A-EEA3AA888B27}" type="presParOf" srcId="{784E5A4A-743C-49EF-9316-F2143998882F}" destId="{FCE53878-5AAF-4388-99AB-793912D9974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7B290-4CC1-4E59-9974-E019647121DE}">
      <dsp:nvSpPr>
        <dsp:cNvPr id="0" name=""/>
        <dsp:cNvSpPr/>
      </dsp:nvSpPr>
      <dsp:spPr>
        <a:xfrm>
          <a:off x="2171332" y="833885"/>
          <a:ext cx="2118521" cy="105926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rgbClr val="00638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>
              <a:solidFill>
                <a:schemeClr val="tx1"/>
              </a:solidFill>
            </a:rPr>
            <a:t>Composés analysés</a:t>
          </a:r>
        </a:p>
      </dsp:txBody>
      <dsp:txXfrm>
        <a:off x="2202357" y="864910"/>
        <a:ext cx="2056471" cy="997210"/>
      </dsp:txXfrm>
    </dsp:sp>
    <dsp:sp modelId="{D5759AE1-F5DB-4239-82B8-3F4A33CE05FA}">
      <dsp:nvSpPr>
        <dsp:cNvPr id="0" name=""/>
        <dsp:cNvSpPr/>
      </dsp:nvSpPr>
      <dsp:spPr>
        <a:xfrm rot="3242071">
          <a:off x="3819756" y="2183777"/>
          <a:ext cx="787414" cy="370741"/>
        </a:xfrm>
        <a:prstGeom prst="leftRightArrow">
          <a:avLst>
            <a:gd name="adj1" fmla="val 60000"/>
            <a:gd name="adj2" fmla="val 50000"/>
          </a:avLst>
        </a:prstGeom>
        <a:solidFill>
          <a:srgbClr val="00638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3930978" y="2257925"/>
        <a:ext cx="564970" cy="222445"/>
      </dsp:txXfrm>
    </dsp:sp>
    <dsp:sp modelId="{812BC019-7990-4612-BEC2-33DA638AB276}">
      <dsp:nvSpPr>
        <dsp:cNvPr id="0" name=""/>
        <dsp:cNvSpPr/>
      </dsp:nvSpPr>
      <dsp:spPr>
        <a:xfrm>
          <a:off x="3716060" y="2845150"/>
          <a:ext cx="2118521" cy="1294395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rgbClr val="00638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>
              <a:solidFill>
                <a:schemeClr val="tx1"/>
              </a:solidFill>
            </a:rPr>
            <a:t>Éluant </a:t>
          </a:r>
          <a:br>
            <a:rPr lang="fr-FR" sz="2600" b="1" kern="1200" dirty="0">
              <a:solidFill>
                <a:schemeClr val="tx1"/>
              </a:solidFill>
            </a:rPr>
          </a:br>
          <a:r>
            <a:rPr lang="fr-FR" sz="2600" b="1" kern="1200" dirty="0">
              <a:solidFill>
                <a:schemeClr val="tx1"/>
              </a:solidFill>
            </a:rPr>
            <a:t>Phase mobile</a:t>
          </a:r>
        </a:p>
      </dsp:txBody>
      <dsp:txXfrm>
        <a:off x="3753972" y="2883062"/>
        <a:ext cx="2042697" cy="1218571"/>
      </dsp:txXfrm>
    </dsp:sp>
    <dsp:sp modelId="{41BA7635-C4AC-473B-BD8E-4C7B464C85E5}">
      <dsp:nvSpPr>
        <dsp:cNvPr id="0" name=""/>
        <dsp:cNvSpPr/>
      </dsp:nvSpPr>
      <dsp:spPr>
        <a:xfrm rot="10800000">
          <a:off x="2830219" y="2870867"/>
          <a:ext cx="787414" cy="370741"/>
        </a:xfrm>
        <a:prstGeom prst="leftRightArrow">
          <a:avLst>
            <a:gd name="adj1" fmla="val 60000"/>
            <a:gd name="adj2" fmla="val 50000"/>
          </a:avLst>
        </a:prstGeom>
        <a:solidFill>
          <a:srgbClr val="00638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 rot="10800000">
        <a:off x="2941441" y="2945015"/>
        <a:ext cx="564970" cy="222445"/>
      </dsp:txXfrm>
    </dsp:sp>
    <dsp:sp modelId="{1BDAC67E-F658-4270-80ED-1B61E94BFAFF}">
      <dsp:nvSpPr>
        <dsp:cNvPr id="0" name=""/>
        <dsp:cNvSpPr/>
      </dsp:nvSpPr>
      <dsp:spPr>
        <a:xfrm>
          <a:off x="-177826" y="2826576"/>
          <a:ext cx="2909619" cy="1331543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rgbClr val="00638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>
              <a:solidFill>
                <a:schemeClr val="tx1"/>
              </a:solidFill>
            </a:rPr>
            <a:t>Adsorbant</a:t>
          </a:r>
          <a:br>
            <a:rPr lang="fr-FR" sz="2600" b="1" kern="1200" dirty="0">
              <a:solidFill>
                <a:schemeClr val="tx1"/>
              </a:solidFill>
            </a:rPr>
          </a:br>
          <a:r>
            <a:rPr lang="fr-FR" sz="2600" b="1" kern="1200" dirty="0">
              <a:solidFill>
                <a:schemeClr val="tx1"/>
              </a:solidFill>
            </a:rPr>
            <a:t>Phase stationnaire (silice) </a:t>
          </a:r>
        </a:p>
      </dsp:txBody>
      <dsp:txXfrm>
        <a:off x="-138826" y="2865576"/>
        <a:ext cx="2831619" cy="1253543"/>
      </dsp:txXfrm>
    </dsp:sp>
    <dsp:sp modelId="{784E5A4A-743C-49EF-9316-F2143998882F}">
      <dsp:nvSpPr>
        <dsp:cNvPr id="0" name=""/>
        <dsp:cNvSpPr/>
      </dsp:nvSpPr>
      <dsp:spPr>
        <a:xfrm rot="18752540">
          <a:off x="1683379" y="2174490"/>
          <a:ext cx="787414" cy="370741"/>
        </a:xfrm>
        <a:prstGeom prst="leftRightArrow">
          <a:avLst>
            <a:gd name="adj1" fmla="val 60000"/>
            <a:gd name="adj2" fmla="val 50000"/>
          </a:avLst>
        </a:prstGeom>
        <a:solidFill>
          <a:srgbClr val="00638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1794601" y="2248638"/>
        <a:ext cx="564970" cy="222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LC07 – Séparations, purifications, contrôles de pureté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5" y="1777550"/>
            <a:ext cx="10153291" cy="1374953"/>
          </a:xfrm>
        </p:spPr>
        <p:txBody>
          <a:bodyPr/>
          <a:lstStyle/>
          <a:p>
            <a:r>
              <a:rPr lang="fr-FR" sz="4800" dirty="0"/>
              <a:t>LC07 – Séparations, purifications, contrôle de pureté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3025893"/>
            <a:ext cx="10895981" cy="217915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Lycée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</a:t>
            </a:r>
            <a:r>
              <a:rPr lang="fr-FR" sz="2800" dirty="0" err="1"/>
              <a:t>Chime</a:t>
            </a:r>
            <a:r>
              <a:rPr lang="fr-FR" sz="2800" dirty="0"/>
              <a:t> organique (1</a:t>
            </a:r>
            <a:r>
              <a:rPr lang="fr-FR" sz="2800" baseline="30000" dirty="0"/>
              <a:t>ère</a:t>
            </a:r>
            <a:r>
              <a:rPr lang="fr-FR" sz="2800" dirty="0"/>
              <a:t>), estérification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Solvants, solubilité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Acides et bases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Etats de la matière et changements d’état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Spectroscopie, </a:t>
            </a:r>
            <a:r>
              <a:rPr lang="fr-FR" sz="2800" dirty="0" err="1"/>
              <a:t>CCM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8DB1B-AD69-4DF8-812D-4DEC6F1D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II – Synthèse d’un liquide : l’éthanoate de </a:t>
            </a:r>
            <a:r>
              <a:rPr lang="fr-FR" sz="4000" dirty="0" err="1"/>
              <a:t>linalyle</a:t>
            </a:r>
            <a:endParaRPr lang="fr-FR" sz="4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48EBFC-A9B5-479F-84B3-C655DC8B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A17991-BB9D-498A-BB7F-1DAF848C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1D969-2472-4D40-8194-35A5A374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58DC1B2-3E9C-4780-839E-76FB20402E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Réaction de synthèse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ED4A471D-5BE8-4C2C-B08F-4FDFB4110754}"/>
              </a:ext>
            </a:extLst>
          </p:cNvPr>
          <p:cNvGrpSpPr/>
          <p:nvPr/>
        </p:nvGrpSpPr>
        <p:grpSpPr>
          <a:xfrm flipH="1">
            <a:off x="2226268" y="4367692"/>
            <a:ext cx="1400512" cy="1779346"/>
            <a:chOff x="9372308" y="3987758"/>
            <a:chExt cx="1400512" cy="1779346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D06F9C06-889A-4F2E-B538-87FBD3EBEB75}"/>
                </a:ext>
              </a:extLst>
            </p:cNvPr>
            <p:cNvGrpSpPr/>
            <p:nvPr/>
          </p:nvGrpSpPr>
          <p:grpSpPr>
            <a:xfrm rot="1800000">
              <a:off x="9372308" y="4437240"/>
              <a:ext cx="957894" cy="735364"/>
              <a:chOff x="9372308" y="4437240"/>
              <a:chExt cx="957894" cy="735364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A8D8B9E-4C9F-4DEE-A627-ED35145F66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308" y="4895694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452E1327-84B7-4379-8B9D-789BF48C2F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44112" y="4895694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B701F9B1-4E60-4481-BDEC-1B0EC392563E}"/>
                  </a:ext>
                </a:extLst>
              </p:cNvPr>
              <p:cNvCxnSpPr/>
              <p:nvPr/>
            </p:nvCxnSpPr>
            <p:spPr>
              <a:xfrm>
                <a:off x="9814329" y="4437240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79C963A7-E6C1-4F8A-8BF2-09549EED72DF}"/>
                  </a:ext>
                </a:extLst>
              </p:cNvPr>
              <p:cNvCxnSpPr/>
              <p:nvPr/>
            </p:nvCxnSpPr>
            <p:spPr>
              <a:xfrm>
                <a:off x="9895292" y="4437240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716F09C-F4F4-4044-BBAC-A73364146B37}"/>
                </a:ext>
              </a:extLst>
            </p:cNvPr>
            <p:cNvSpPr txBox="1"/>
            <p:nvPr/>
          </p:nvSpPr>
          <p:spPr>
            <a:xfrm>
              <a:off x="9910945" y="3987758"/>
              <a:ext cx="559422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r"/>
              <a:r>
                <a:rPr lang="fr-FR" sz="3200" baseline="0" dirty="0"/>
                <a:t>O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253ED52-982A-4EEA-94D6-028DED5EF222}"/>
                </a:ext>
              </a:extLst>
            </p:cNvPr>
            <p:cNvSpPr txBox="1"/>
            <p:nvPr/>
          </p:nvSpPr>
          <p:spPr>
            <a:xfrm flipH="1">
              <a:off x="10003117" y="5113965"/>
              <a:ext cx="769703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r"/>
              <a:r>
                <a:rPr lang="fr-FR" sz="3200" baseline="0" dirty="0"/>
                <a:t>HO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37276578-F8D0-4547-9B3E-E0DF67D1D7B9}"/>
              </a:ext>
            </a:extLst>
          </p:cNvPr>
          <p:cNvSpPr txBox="1"/>
          <p:nvPr/>
        </p:nvSpPr>
        <p:spPr>
          <a:xfrm>
            <a:off x="80094" y="4685728"/>
            <a:ext cx="1884199" cy="8076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fr-FR" sz="2600" baseline="0" dirty="0"/>
              <a:t>Acide éthanoïque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9CD8FCEF-DC46-4B0F-8D1E-C12214DD85CB}"/>
                  </a:ext>
                </a:extLst>
              </p:cNvPr>
              <p:cNvSpPr txBox="1"/>
              <p:nvPr/>
            </p:nvSpPr>
            <p:spPr>
              <a:xfrm>
                <a:off x="2468655" y="3472068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baseline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400" b="1" baseline="0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9CD8FCEF-DC46-4B0F-8D1E-C12214DD8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655" y="3472068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0906CF83-5387-4D43-ABB9-82CCE7901295}"/>
                  </a:ext>
                </a:extLst>
              </p:cNvPr>
              <p:cNvSpPr txBox="1"/>
              <p:nvPr/>
            </p:nvSpPr>
            <p:spPr>
              <a:xfrm>
                <a:off x="5141892" y="3380123"/>
                <a:ext cx="1022289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baseline="0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fr-FR" sz="4400" b="1" baseline="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0906CF83-5387-4D43-ABB9-82CCE790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92" y="3380123"/>
                <a:ext cx="1022289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C8A4537D-D737-4D73-BEB0-F8D724A5E486}"/>
                  </a:ext>
                </a:extLst>
              </p:cNvPr>
              <p:cNvSpPr txBox="1"/>
              <p:nvPr/>
            </p:nvSpPr>
            <p:spPr>
              <a:xfrm>
                <a:off x="8443124" y="3571980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baseline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400" b="1" baseline="0" dirty="0"/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C8A4537D-D737-4D73-BEB0-F8D724A5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124" y="3571980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3E36203-906A-476B-B472-1E1525D9C4AB}"/>
              </a:ext>
            </a:extLst>
          </p:cNvPr>
          <p:cNvGrpSpPr/>
          <p:nvPr/>
        </p:nvGrpSpPr>
        <p:grpSpPr>
          <a:xfrm>
            <a:off x="7006021" y="1530581"/>
            <a:ext cx="4027873" cy="1683761"/>
            <a:chOff x="5506508" y="1701069"/>
            <a:chExt cx="4027873" cy="1683761"/>
          </a:xfrm>
        </p:grpSpPr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43DAD510-F599-4636-AC74-E128D39B2744}"/>
                </a:ext>
              </a:extLst>
            </p:cNvPr>
            <p:cNvGrpSpPr/>
            <p:nvPr/>
          </p:nvGrpSpPr>
          <p:grpSpPr>
            <a:xfrm>
              <a:off x="5506508" y="1701069"/>
              <a:ext cx="4027873" cy="1683761"/>
              <a:chOff x="5506508" y="1701069"/>
              <a:chExt cx="4027873" cy="1683761"/>
            </a:xfrm>
          </p:grpSpPr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DD54A6B-6F2B-4143-9C78-94866464F570}"/>
                  </a:ext>
                </a:extLst>
              </p:cNvPr>
              <p:cNvSpPr txBox="1"/>
              <p:nvPr/>
            </p:nvSpPr>
            <p:spPr>
              <a:xfrm flipV="1">
                <a:off x="8200435" y="2731691"/>
                <a:ext cx="434811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r"/>
                <a:r>
                  <a:rPr lang="fr-FR" sz="3200" baseline="0" dirty="0"/>
                  <a:t>O</a:t>
                </a: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6CA38D4F-1F2D-42AA-A559-CEDE23C2F70E}"/>
                  </a:ext>
                </a:extLst>
              </p:cNvPr>
              <p:cNvGrpSpPr/>
              <p:nvPr/>
            </p:nvGrpSpPr>
            <p:grpSpPr>
              <a:xfrm>
                <a:off x="5506508" y="1701069"/>
                <a:ext cx="4027873" cy="1417774"/>
                <a:chOff x="5506508" y="1701069"/>
                <a:chExt cx="4027873" cy="1417774"/>
              </a:xfrm>
            </p:grpSpPr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57286E7A-1A98-4AA6-9603-646BC6B20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977424">
                  <a:off x="7259717" y="2692825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F27A1BE-986F-47F8-9AF1-8110E6BDD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977424" flipH="1">
                  <a:off x="7492931" y="2282690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AF6F1FAA-5FC1-4AC8-AF2B-34D657C33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977424" flipV="1">
                  <a:off x="5648834" y="2322518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37D23852-0352-40F1-B709-6E90DAACC1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977424" flipH="1" flipV="1">
                  <a:off x="6336808" y="2712357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A07DD73F-18B5-4C5F-BBAD-B78B4635F637}"/>
                    </a:ext>
                  </a:extLst>
                </p:cNvPr>
                <p:cNvCxnSpPr/>
                <p:nvPr/>
              </p:nvCxnSpPr>
              <p:spPr>
                <a:xfrm rot="17977424" flipV="1">
                  <a:off x="7041438" y="2570332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978950D3-D334-4F27-9DE5-BF8CF54AB13C}"/>
                    </a:ext>
                  </a:extLst>
                </p:cNvPr>
                <p:cNvCxnSpPr/>
                <p:nvPr/>
              </p:nvCxnSpPr>
              <p:spPr>
                <a:xfrm rot="17977424" flipV="1">
                  <a:off x="7505796" y="1748886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9AA83C4E-84C4-4242-9D09-0AD88DA83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977424">
                  <a:off x="7457537" y="1830485"/>
                  <a:ext cx="0" cy="504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2943850A-DC03-4220-9A5F-FE0B24E31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977424">
                  <a:off x="7989018" y="2548405"/>
                  <a:ext cx="0" cy="57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0F7BA255-37DE-4F43-86E4-7A91390303BC}"/>
                    </a:ext>
                  </a:extLst>
                </p:cNvPr>
                <p:cNvGrpSpPr/>
                <p:nvPr/>
              </p:nvGrpSpPr>
              <p:grpSpPr>
                <a:xfrm>
                  <a:off x="8576487" y="1701069"/>
                  <a:ext cx="957894" cy="1277150"/>
                  <a:chOff x="7912310" y="2576721"/>
                  <a:chExt cx="957894" cy="1277150"/>
                </a:xfrm>
              </p:grpSpPr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13F1DE22-3B33-4C0A-B974-5ACEFCC90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2310" y="3576961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AEBF6D19-0C55-4D8F-AC6A-73B162EBF4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384114" y="3576961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ABB0A9EE-A59A-4727-A064-C36B6745990E}"/>
                      </a:ext>
                    </a:extLst>
                  </p:cNvPr>
                  <p:cNvCxnSpPr/>
                  <p:nvPr/>
                </p:nvCxnSpPr>
                <p:spPr>
                  <a:xfrm>
                    <a:off x="8354331" y="3118507"/>
                    <a:ext cx="0" cy="486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0B51522C-A702-47B6-9A11-13883C611BDD}"/>
                      </a:ext>
                    </a:extLst>
                  </p:cNvPr>
                  <p:cNvCxnSpPr/>
                  <p:nvPr/>
                </p:nvCxnSpPr>
                <p:spPr>
                  <a:xfrm>
                    <a:off x="8435294" y="3118507"/>
                    <a:ext cx="0" cy="486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386569F6-BA97-437E-B75A-847FBF900EB8}"/>
                      </a:ext>
                    </a:extLst>
                  </p:cNvPr>
                  <p:cNvSpPr txBox="1"/>
                  <p:nvPr/>
                </p:nvSpPr>
                <p:spPr>
                  <a:xfrm>
                    <a:off x="8167040" y="2576721"/>
                    <a:ext cx="462537" cy="653139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 anchor="ctr">
                    <a:normAutofit/>
                  </a:bodyPr>
                  <a:lstStyle/>
                  <a:p>
                    <a:pPr algn="l"/>
                    <a:r>
                      <a:rPr lang="fr-FR" sz="3200" baseline="0" dirty="0"/>
                      <a:t>O</a:t>
                    </a:r>
                  </a:p>
                </p:txBody>
              </p:sp>
            </p:grpSp>
            <p:cxnSp>
              <p:nvCxnSpPr>
                <p:cNvPr id="99" name="Connecteur droit 98">
                  <a:extLst>
                    <a:ext uri="{FF2B5EF4-FFF2-40B4-BE49-F238E27FC236}">
                      <a16:creationId xmlns:a16="http://schemas.microsoft.com/office/drawing/2014/main" id="{802D2D85-EE0D-4825-8F8F-F1D76661AF9B}"/>
                    </a:ext>
                  </a:extLst>
                </p:cNvPr>
                <p:cNvCxnSpPr/>
                <p:nvPr/>
              </p:nvCxnSpPr>
              <p:spPr>
                <a:xfrm rot="17977424" flipV="1">
                  <a:off x="6117994" y="2590174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eur droit 99">
                  <a:extLst>
                    <a:ext uri="{FF2B5EF4-FFF2-40B4-BE49-F238E27FC236}">
                      <a16:creationId xmlns:a16="http://schemas.microsoft.com/office/drawing/2014/main" id="{F7E318AD-159B-4061-AA95-A8818B92F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977424">
                  <a:off x="6153879" y="2551103"/>
                  <a:ext cx="0" cy="468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eur droit 100">
                  <a:extLst>
                    <a:ext uri="{FF2B5EF4-FFF2-40B4-BE49-F238E27FC236}">
                      <a16:creationId xmlns:a16="http://schemas.microsoft.com/office/drawing/2014/main" id="{324E6A46-0C35-4670-A3D0-F44AFFBC0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977424" flipH="1" flipV="1">
                  <a:off x="5401918" y="2737343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B865B1CF-5027-4440-99B4-94DEFF0003FB}"/>
                </a:ext>
              </a:extLst>
            </p:cNvPr>
            <p:cNvCxnSpPr>
              <a:cxnSpLocks/>
            </p:cNvCxnSpPr>
            <p:nvPr/>
          </p:nvCxnSpPr>
          <p:spPr>
            <a:xfrm rot="17977424" flipV="1">
              <a:off x="7496101" y="2837687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D5AADA3A-7406-4D86-818E-57984100E91D}"/>
              </a:ext>
            </a:extLst>
          </p:cNvPr>
          <p:cNvGrpSpPr/>
          <p:nvPr/>
        </p:nvGrpSpPr>
        <p:grpSpPr>
          <a:xfrm>
            <a:off x="1013231" y="1801071"/>
            <a:ext cx="3402319" cy="1365942"/>
            <a:chOff x="6096000" y="4600557"/>
            <a:chExt cx="3402319" cy="1365942"/>
          </a:xfrm>
        </p:grpSpPr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75764A4F-A642-4B0B-B6C3-409B0D5FBD95}"/>
                </a:ext>
              </a:extLst>
            </p:cNvPr>
            <p:cNvSpPr txBox="1"/>
            <p:nvPr/>
          </p:nvSpPr>
          <p:spPr>
            <a:xfrm flipV="1">
              <a:off x="8789927" y="5313360"/>
              <a:ext cx="708392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r"/>
              <a:r>
                <a:rPr lang="fr-FR" sz="3200" baseline="0" dirty="0"/>
                <a:t>HO</a:t>
              </a:r>
            </a:p>
          </p:txBody>
        </p: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4D7CC73F-9A7B-467D-AFAF-15B66157A069}"/>
                </a:ext>
              </a:extLst>
            </p:cNvPr>
            <p:cNvCxnSpPr>
              <a:cxnSpLocks/>
            </p:cNvCxnSpPr>
            <p:nvPr/>
          </p:nvCxnSpPr>
          <p:spPr>
            <a:xfrm rot="17977424">
              <a:off x="7849209" y="5274496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256CDED4-D06B-4282-8C44-6299E6A3FAE6}"/>
                </a:ext>
              </a:extLst>
            </p:cNvPr>
            <p:cNvCxnSpPr>
              <a:cxnSpLocks/>
            </p:cNvCxnSpPr>
            <p:nvPr/>
          </p:nvCxnSpPr>
          <p:spPr>
            <a:xfrm rot="17977424" flipH="1">
              <a:off x="8082423" y="4864361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9E842434-6C51-4972-8415-0482A9AC7C11}"/>
                </a:ext>
              </a:extLst>
            </p:cNvPr>
            <p:cNvCxnSpPr>
              <a:cxnSpLocks/>
            </p:cNvCxnSpPr>
            <p:nvPr/>
          </p:nvCxnSpPr>
          <p:spPr>
            <a:xfrm rot="17977424" flipV="1">
              <a:off x="6238326" y="4904189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8FF7AF85-B86B-4605-AE83-12BB5749906C}"/>
                </a:ext>
              </a:extLst>
            </p:cNvPr>
            <p:cNvCxnSpPr>
              <a:cxnSpLocks/>
            </p:cNvCxnSpPr>
            <p:nvPr/>
          </p:nvCxnSpPr>
          <p:spPr>
            <a:xfrm rot="17977424" flipH="1" flipV="1">
              <a:off x="6926300" y="529402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6844D8A6-3E46-440D-9BB9-5B7F70A79F44}"/>
                </a:ext>
              </a:extLst>
            </p:cNvPr>
            <p:cNvCxnSpPr/>
            <p:nvPr/>
          </p:nvCxnSpPr>
          <p:spPr>
            <a:xfrm rot="17977424" flipV="1">
              <a:off x="7630930" y="5152003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AA1B978E-BE6E-4466-B152-15E59CC4E2AF}"/>
                </a:ext>
              </a:extLst>
            </p:cNvPr>
            <p:cNvCxnSpPr/>
            <p:nvPr/>
          </p:nvCxnSpPr>
          <p:spPr>
            <a:xfrm rot="17977424" flipV="1">
              <a:off x="8095288" y="4330557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7F3AD0F1-6232-4EC2-BA44-0077452E08F7}"/>
                </a:ext>
              </a:extLst>
            </p:cNvPr>
            <p:cNvCxnSpPr>
              <a:cxnSpLocks/>
            </p:cNvCxnSpPr>
            <p:nvPr/>
          </p:nvCxnSpPr>
          <p:spPr>
            <a:xfrm rot="17977424">
              <a:off x="8047029" y="4412156"/>
              <a:ext cx="0" cy="50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0A03537-6CEF-4D27-B369-4C40D47DA95E}"/>
                </a:ext>
              </a:extLst>
            </p:cNvPr>
            <p:cNvCxnSpPr>
              <a:cxnSpLocks/>
            </p:cNvCxnSpPr>
            <p:nvPr/>
          </p:nvCxnSpPr>
          <p:spPr>
            <a:xfrm rot="17977424">
              <a:off x="8578510" y="5130076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DA301749-3E1E-4D51-B6FF-59C2101BAAA0}"/>
                </a:ext>
              </a:extLst>
            </p:cNvPr>
            <p:cNvCxnSpPr/>
            <p:nvPr/>
          </p:nvCxnSpPr>
          <p:spPr>
            <a:xfrm rot="17977424" flipV="1">
              <a:off x="6707486" y="5171845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366A3C50-241D-4D41-A66E-09A02CC653BD}"/>
                </a:ext>
              </a:extLst>
            </p:cNvPr>
            <p:cNvCxnSpPr>
              <a:cxnSpLocks/>
            </p:cNvCxnSpPr>
            <p:nvPr/>
          </p:nvCxnSpPr>
          <p:spPr>
            <a:xfrm rot="17977424">
              <a:off x="6743371" y="5132774"/>
              <a:ext cx="0" cy="46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1E8579C8-0116-4183-BDD8-6B66210FADA4}"/>
                </a:ext>
              </a:extLst>
            </p:cNvPr>
            <p:cNvCxnSpPr>
              <a:cxnSpLocks/>
            </p:cNvCxnSpPr>
            <p:nvPr/>
          </p:nvCxnSpPr>
          <p:spPr>
            <a:xfrm rot="17977424" flipH="1" flipV="1">
              <a:off x="5991410" y="5319014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5AD3741C-367D-4234-ABA3-35A9B9DB3792}"/>
                </a:ext>
              </a:extLst>
            </p:cNvPr>
            <p:cNvCxnSpPr>
              <a:cxnSpLocks/>
            </p:cNvCxnSpPr>
            <p:nvPr/>
          </p:nvCxnSpPr>
          <p:spPr>
            <a:xfrm rot="17977424" flipV="1">
              <a:off x="8082424" y="543246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ZoneTexte 145">
            <a:extLst>
              <a:ext uri="{FF2B5EF4-FFF2-40B4-BE49-F238E27FC236}">
                <a16:creationId xmlns:a16="http://schemas.microsoft.com/office/drawing/2014/main" id="{27DB683F-43F3-4D39-986E-7526F5535C2A}"/>
              </a:ext>
            </a:extLst>
          </p:cNvPr>
          <p:cNvSpPr txBox="1"/>
          <p:nvPr/>
        </p:nvSpPr>
        <p:spPr>
          <a:xfrm>
            <a:off x="8269026" y="4694261"/>
            <a:ext cx="1072826" cy="6531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fr-FR" sz="3200" baseline="0" dirty="0"/>
              <a:t>H</a:t>
            </a:r>
            <a:r>
              <a:rPr lang="fr-FR" sz="3200" baseline="-25000" dirty="0"/>
              <a:t>2</a:t>
            </a:r>
            <a:r>
              <a:rPr lang="fr-FR" sz="3200" baseline="0" dirty="0"/>
              <a:t>O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43607602-9341-4C3B-B10A-234C78644EA0}"/>
              </a:ext>
            </a:extLst>
          </p:cNvPr>
          <p:cNvSpPr txBox="1"/>
          <p:nvPr/>
        </p:nvSpPr>
        <p:spPr>
          <a:xfrm>
            <a:off x="721445" y="2764282"/>
            <a:ext cx="1179434" cy="8076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fr-FR" sz="2600" baseline="0" dirty="0"/>
              <a:t>Linalol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C0B3C614-13FA-4B65-B63C-668474F01935}"/>
              </a:ext>
            </a:extLst>
          </p:cNvPr>
          <p:cNvSpPr txBox="1"/>
          <p:nvPr/>
        </p:nvSpPr>
        <p:spPr>
          <a:xfrm>
            <a:off x="9488531" y="4616981"/>
            <a:ext cx="1884199" cy="8076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FR" sz="2600" baseline="0" dirty="0"/>
              <a:t>Eau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39CC06CF-EF58-42FE-A962-469B24055A16}"/>
              </a:ext>
            </a:extLst>
          </p:cNvPr>
          <p:cNvSpPr txBox="1"/>
          <p:nvPr/>
        </p:nvSpPr>
        <p:spPr>
          <a:xfrm>
            <a:off x="8541303" y="3073169"/>
            <a:ext cx="3186912" cy="8076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FR" sz="2600" baseline="0" dirty="0"/>
              <a:t>Ethanoate de </a:t>
            </a:r>
            <a:r>
              <a:rPr lang="fr-FR" sz="2600" baseline="0" dirty="0" err="1"/>
              <a:t>linalyle</a:t>
            </a:r>
            <a:endParaRPr lang="fr-FR" sz="2600" baseline="0" dirty="0"/>
          </a:p>
        </p:txBody>
      </p:sp>
    </p:spTree>
    <p:extLst>
      <p:ext uri="{BB962C8B-B14F-4D97-AF65-F5344CB8AC3E}">
        <p14:creationId xmlns:p14="http://schemas.microsoft.com/office/powerpoint/2010/main" val="83441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A3C5A-FED0-44E3-A233-3D5E8887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II – Synthèse d’un liquide : l’éthanoate de </a:t>
            </a:r>
            <a:r>
              <a:rPr lang="fr-FR" sz="4000" dirty="0" err="1"/>
              <a:t>linalyle</a:t>
            </a:r>
            <a:endParaRPr lang="fr-FR" sz="4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48D4F7-2BF5-4763-BEDF-E9DFAD0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4E8A4-997B-492F-9E6B-9B9A4175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62D428-41AA-43CA-9C15-4B77EB59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E301BA2-303F-42B7-B06D-5F2BCA6E00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Extraction du produit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566D4A0-9469-4319-86E4-E7A11F171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2" y="1458686"/>
            <a:ext cx="11608376" cy="423383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D79A0CC-9CFB-466B-AA69-313DE03005F0}"/>
              </a:ext>
            </a:extLst>
          </p:cNvPr>
          <p:cNvSpPr txBox="1"/>
          <p:nvPr/>
        </p:nvSpPr>
        <p:spPr>
          <a:xfrm>
            <a:off x="10167926" y="5408173"/>
            <a:ext cx="1640898" cy="5064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1600" baseline="0" dirty="0"/>
              <a:t>Lelivrescolaire.fr</a:t>
            </a:r>
          </a:p>
        </p:txBody>
      </p:sp>
    </p:spTree>
    <p:extLst>
      <p:ext uri="{BB962C8B-B14F-4D97-AF65-F5344CB8AC3E}">
        <p14:creationId xmlns:p14="http://schemas.microsoft.com/office/powerpoint/2010/main" val="18263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17C39-C001-44EC-85AD-13B50BC9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II – Synthèse d’un liquide : l’éthanoate de </a:t>
            </a:r>
            <a:r>
              <a:rPr lang="fr-FR" sz="4000" dirty="0" err="1"/>
              <a:t>linalyle</a:t>
            </a:r>
            <a:endParaRPr lang="fr-FR" sz="4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FE705-BEF6-4DF2-B2A5-6F5B596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FB7AA-56E7-4D3A-ACB2-966BB067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6CC400-A023-4321-AB84-19BBC95B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1378598-B6FA-4FA1-AA50-F304CF2783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Purification</a:t>
            </a:r>
          </a:p>
        </p:txBody>
      </p:sp>
      <p:pic>
        <p:nvPicPr>
          <p:cNvPr id="1026" name="Picture 2" descr="Evaporateur rotatif">
            <a:extLst>
              <a:ext uri="{FF2B5EF4-FFF2-40B4-BE49-F238E27FC236}">
                <a16:creationId xmlns:a16="http://schemas.microsoft.com/office/drawing/2014/main" id="{8F031D92-0761-4762-B36D-9F718E35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70" y="1420703"/>
            <a:ext cx="5166872" cy="49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E0428B4-8980-4FF9-A601-5F89C4273C17}"/>
              </a:ext>
            </a:extLst>
          </p:cNvPr>
          <p:cNvSpPr txBox="1"/>
          <p:nvPr/>
        </p:nvSpPr>
        <p:spPr>
          <a:xfrm>
            <a:off x="3175270" y="5903817"/>
            <a:ext cx="2802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https://www.lachimie.fr/</a:t>
            </a:r>
          </a:p>
        </p:txBody>
      </p:sp>
    </p:spTree>
    <p:extLst>
      <p:ext uri="{BB962C8B-B14F-4D97-AF65-F5344CB8AC3E}">
        <p14:creationId xmlns:p14="http://schemas.microsoft.com/office/powerpoint/2010/main" val="238884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87235-EB0D-4795-A09E-63519831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II – Synthèse d’un liquide : l’éthanoate de </a:t>
            </a:r>
            <a:r>
              <a:rPr lang="fr-FR" sz="4000" dirty="0" err="1"/>
              <a:t>linalyle</a:t>
            </a:r>
            <a:endParaRPr lang="fr-FR" sz="4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69135F-2F42-4FBD-B87B-DDD08E45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059B0-9B91-40EB-B127-1254E86D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27A674-33DB-4E8D-929F-DC7533D7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03AE376-022E-4C3E-876D-AFE5F7C4E3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4) Contrôles de pureté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0B05C7-6021-4249-AA10-7348B07A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510622"/>
            <a:ext cx="3875429" cy="46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113AB8-0F64-4982-8978-4C9D3872D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15" y="2023213"/>
            <a:ext cx="6937497" cy="377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9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Séparations, purifications, contrôle de pureté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406962"/>
            <a:ext cx="10732698" cy="4895364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Synthèse d’un solide : l’acide acétylsalicylique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Réaction de synthèse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Extraction du produit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Purification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Contrôles de pureté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Synthèse d’un liquide : l’éthanoate de </a:t>
            </a:r>
            <a:r>
              <a:rPr lang="fr-FR" sz="3200" dirty="0" err="1"/>
              <a:t>linalyle</a:t>
            </a:r>
            <a:endParaRPr lang="fr-FR" sz="3200" dirty="0"/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Réaction de synthèse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Extraction du produit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Purification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Contrôle de pureté</a:t>
            </a:r>
          </a:p>
          <a:p>
            <a:pPr marL="1028700" lvl="1" indent="-571500">
              <a:buFont typeface="+mj-lt"/>
              <a:buAutoNum type="arabicParenR"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F7EA8-2E37-46EA-8EBD-04B689AC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100" dirty="0"/>
              <a:t>I – Synthèse d’un solide : l’acide acétylsalicylique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A63D3-E414-4C77-BA2A-6464A85E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148CFE-10C9-4295-810D-75147125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04908-BF30-4DAF-8CA8-24530000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8CD417A-6B33-445F-BDA6-29722CEB33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Réaction de synthèse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15C80937-0979-4E38-8478-329C6D48F398}"/>
              </a:ext>
            </a:extLst>
          </p:cNvPr>
          <p:cNvGrpSpPr/>
          <p:nvPr/>
        </p:nvGrpSpPr>
        <p:grpSpPr>
          <a:xfrm>
            <a:off x="166727" y="1904008"/>
            <a:ext cx="2882525" cy="2093204"/>
            <a:chOff x="4717593" y="2915098"/>
            <a:chExt cx="2882525" cy="2093204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0F62FBB-1D20-4E38-9BDE-A128362D5E67}"/>
                </a:ext>
              </a:extLst>
            </p:cNvPr>
            <p:cNvGrpSpPr/>
            <p:nvPr/>
          </p:nvGrpSpPr>
          <p:grpSpPr>
            <a:xfrm rot="3622576">
              <a:off x="5671684" y="3702562"/>
              <a:ext cx="957894" cy="1653585"/>
              <a:chOff x="8847645" y="2196619"/>
              <a:chExt cx="957894" cy="1653585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DB4B7F9C-7976-460A-8581-A5F421A7393C}"/>
                  </a:ext>
                </a:extLst>
              </p:cNvPr>
              <p:cNvGrpSpPr/>
              <p:nvPr/>
            </p:nvGrpSpPr>
            <p:grpSpPr>
              <a:xfrm>
                <a:off x="8847645" y="2771395"/>
                <a:ext cx="957894" cy="1073268"/>
                <a:chOff x="8854788" y="3361507"/>
                <a:chExt cx="957894" cy="1073268"/>
              </a:xfrm>
            </p:grpSpPr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6080A023-5DFF-44F3-906F-FD59D3B02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54788" y="3361507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9C19C6CB-EE85-434E-9566-BD69B3C54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326592" y="3361507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oupe 23">
                  <a:extLst>
                    <a:ext uri="{FF2B5EF4-FFF2-40B4-BE49-F238E27FC236}">
                      <a16:creationId xmlns:a16="http://schemas.microsoft.com/office/drawing/2014/main" id="{E39DED18-C8B9-4780-9E28-8CA10DB945A1}"/>
                    </a:ext>
                  </a:extLst>
                </p:cNvPr>
                <p:cNvGrpSpPr/>
                <p:nvPr/>
              </p:nvGrpSpPr>
              <p:grpSpPr>
                <a:xfrm flipV="1">
                  <a:off x="8854788" y="4157865"/>
                  <a:ext cx="957894" cy="276910"/>
                  <a:chOff x="8854788" y="3906127"/>
                  <a:chExt cx="957894" cy="276910"/>
                </a:xfrm>
              </p:grpSpPr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36313CB1-B169-41E0-BB2D-0ED1C25284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54788" y="390612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necteur droit 27">
                    <a:extLst>
                      <a:ext uri="{FF2B5EF4-FFF2-40B4-BE49-F238E27FC236}">
                        <a16:creationId xmlns:a16="http://schemas.microsoft.com/office/drawing/2014/main" id="{4B02D75E-5500-4F89-96A5-5FF1D77DC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26592" y="390612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DF597AA6-4A51-4B49-9046-5C8D3B555B04}"/>
                    </a:ext>
                  </a:extLst>
                </p:cNvPr>
                <p:cNvCxnSpPr/>
                <p:nvPr/>
              </p:nvCxnSpPr>
              <p:spPr>
                <a:xfrm>
                  <a:off x="8861931" y="3626512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F8217BAD-F058-4DF1-A743-2E6DEB4B7851}"/>
                    </a:ext>
                  </a:extLst>
                </p:cNvPr>
                <p:cNvCxnSpPr/>
                <p:nvPr/>
              </p:nvCxnSpPr>
              <p:spPr>
                <a:xfrm>
                  <a:off x="9805539" y="3628893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ABD452-E8C2-42D8-B47C-9A2748745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821" y="2855366"/>
                <a:ext cx="432000" cy="25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F55089F-BECA-41BC-B54D-5E502D91A1E2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8907759" y="3508204"/>
                <a:ext cx="432000" cy="25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A2C41052-6271-431B-AF92-2B6427E34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5683" y="3054306"/>
                <a:ext cx="0" cy="504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6AAE01C6-525F-486B-BFF3-62A2B51C6F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6592" y="2196619"/>
                <a:ext cx="0" cy="57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99A50CF8-E63B-4E46-A381-D3647ECBCCA9}"/>
                </a:ext>
              </a:extLst>
            </p:cNvPr>
            <p:cNvGrpSpPr/>
            <p:nvPr/>
          </p:nvGrpSpPr>
          <p:grpSpPr>
            <a:xfrm rot="5400000" flipH="1">
              <a:off x="5166886" y="2465805"/>
              <a:ext cx="1093187" cy="1991773"/>
              <a:chOff x="9372308" y="4075109"/>
              <a:chExt cx="1093187" cy="1991773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ADBF8BA8-612A-43EA-AECC-FDCA185D6E97}"/>
                  </a:ext>
                </a:extLst>
              </p:cNvPr>
              <p:cNvGrpSpPr/>
              <p:nvPr/>
            </p:nvGrpSpPr>
            <p:grpSpPr>
              <a:xfrm rot="1800000">
                <a:off x="9372308" y="4437240"/>
                <a:ext cx="957894" cy="735364"/>
                <a:chOff x="9372308" y="4437240"/>
                <a:chExt cx="957894" cy="735364"/>
              </a:xfrm>
            </p:grpSpPr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C2E5E2D9-5515-474C-AE43-7443D0F22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2308" y="4895694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F1779793-B38C-4329-801F-1B40F7F68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44112" y="4895694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10FEEB7F-155D-444C-A47D-1300761BA282}"/>
                    </a:ext>
                  </a:extLst>
                </p:cNvPr>
                <p:cNvCxnSpPr/>
                <p:nvPr/>
              </p:nvCxnSpPr>
              <p:spPr>
                <a:xfrm>
                  <a:off x="9814329" y="4437240"/>
                  <a:ext cx="0" cy="48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>
                  <a:extLst>
                    <a:ext uri="{FF2B5EF4-FFF2-40B4-BE49-F238E27FC236}">
                      <a16:creationId xmlns:a16="http://schemas.microsoft.com/office/drawing/2014/main" id="{19E6EF9A-685B-4B56-B43F-1750354FDA9D}"/>
                    </a:ext>
                  </a:extLst>
                </p:cNvPr>
                <p:cNvCxnSpPr/>
                <p:nvPr/>
              </p:nvCxnSpPr>
              <p:spPr>
                <a:xfrm>
                  <a:off x="9895292" y="4437240"/>
                  <a:ext cx="0" cy="48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848F5A6-F3CB-4B3F-A9CC-4F424D28BABC}"/>
                  </a:ext>
                </a:extLst>
              </p:cNvPr>
              <p:cNvSpPr txBox="1"/>
              <p:nvPr/>
            </p:nvSpPr>
            <p:spPr>
              <a:xfrm rot="5400000">
                <a:off x="9859215" y="4028250"/>
                <a:ext cx="559422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r"/>
                <a:r>
                  <a:rPr lang="fr-FR" sz="3200" baseline="0" dirty="0"/>
                  <a:t>O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369BE2B-F8AD-46C1-AB17-0BE9E55052F6}"/>
                  </a:ext>
                </a:extLst>
              </p:cNvPr>
              <p:cNvSpPr txBox="1"/>
              <p:nvPr/>
            </p:nvSpPr>
            <p:spPr>
              <a:xfrm rot="5400000" flipH="1">
                <a:off x="9754074" y="5355461"/>
                <a:ext cx="769703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r"/>
                <a:r>
                  <a:rPr lang="fr-FR" sz="3200" baseline="0" dirty="0"/>
                  <a:t>HO</a:t>
                </a:r>
              </a:p>
            </p:txBody>
          </p:sp>
        </p:grp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3AABA3B1-7C2D-4660-BAB1-D6C4E93A4105}"/>
                </a:ext>
              </a:extLst>
            </p:cNvPr>
            <p:cNvSpPr txBox="1"/>
            <p:nvPr/>
          </p:nvSpPr>
          <p:spPr>
            <a:xfrm>
              <a:off x="6830415" y="3714602"/>
              <a:ext cx="769703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fr-FR" sz="3200" baseline="0" dirty="0"/>
                <a:t>OH</a:t>
              </a: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34019B47-0DEB-4353-AD53-294E5450D8A3}"/>
              </a:ext>
            </a:extLst>
          </p:cNvPr>
          <p:cNvGrpSpPr/>
          <p:nvPr/>
        </p:nvGrpSpPr>
        <p:grpSpPr>
          <a:xfrm>
            <a:off x="3339442" y="2664742"/>
            <a:ext cx="2596009" cy="1681511"/>
            <a:chOff x="4063385" y="1829405"/>
            <a:chExt cx="2596009" cy="168151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E6570217-9788-4E9C-B543-CA19A7F9F6A7}"/>
                </a:ext>
              </a:extLst>
            </p:cNvPr>
            <p:cNvGrpSpPr/>
            <p:nvPr/>
          </p:nvGrpSpPr>
          <p:grpSpPr>
            <a:xfrm>
              <a:off x="4063385" y="1829990"/>
              <a:ext cx="1325884" cy="1277151"/>
              <a:chOff x="7912310" y="2576720"/>
              <a:chExt cx="1325884" cy="1277151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401D2BBA-2210-4C0D-B9C3-431B037AB3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2310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EBED6885-4A86-4FF7-8F27-B946DF0AD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B59F226D-E7E7-4FA8-BBBA-C883F45AD9EF}"/>
                  </a:ext>
                </a:extLst>
              </p:cNvPr>
              <p:cNvCxnSpPr/>
              <p:nvPr/>
            </p:nvCxnSpPr>
            <p:spPr>
              <a:xfrm>
                <a:off x="8354331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2BD61019-0617-4A10-BA15-ED6539866A73}"/>
                  </a:ext>
                </a:extLst>
              </p:cNvPr>
              <p:cNvCxnSpPr/>
              <p:nvPr/>
            </p:nvCxnSpPr>
            <p:spPr>
              <a:xfrm>
                <a:off x="8435294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2AA1420-9D66-42AD-9AA2-53495A3D1DD0}"/>
                  </a:ext>
                </a:extLst>
              </p:cNvPr>
              <p:cNvSpPr txBox="1"/>
              <p:nvPr/>
            </p:nvSpPr>
            <p:spPr>
              <a:xfrm>
                <a:off x="8167039" y="2576720"/>
                <a:ext cx="1071155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l"/>
                <a:r>
                  <a:rPr lang="fr-FR" sz="3200" baseline="0" dirty="0"/>
                  <a:t>O</a:t>
                </a:r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B16911B-D107-4D14-9883-BC003671BF31}"/>
                </a:ext>
              </a:extLst>
            </p:cNvPr>
            <p:cNvSpPr txBox="1"/>
            <p:nvPr/>
          </p:nvSpPr>
          <p:spPr>
            <a:xfrm rot="10800000">
              <a:off x="4343514" y="2857777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O</a:t>
              </a:r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AB476C6-B319-458D-B0C5-33E11F6B515E}"/>
                </a:ext>
              </a:extLst>
            </p:cNvPr>
            <p:cNvGrpSpPr/>
            <p:nvPr/>
          </p:nvGrpSpPr>
          <p:grpSpPr>
            <a:xfrm>
              <a:off x="5333510" y="1829405"/>
              <a:ext cx="1325884" cy="1277151"/>
              <a:chOff x="7912310" y="2576720"/>
              <a:chExt cx="1325884" cy="1277151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6EB8BAB1-09F6-422A-85A6-68A90DF3D2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2310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1B193BB5-F247-4538-B94D-7CF20184C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2AF543A2-B7D8-4346-A984-5BE588190B27}"/>
                  </a:ext>
                </a:extLst>
              </p:cNvPr>
              <p:cNvCxnSpPr/>
              <p:nvPr/>
            </p:nvCxnSpPr>
            <p:spPr>
              <a:xfrm>
                <a:off x="8354331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29635D25-D242-4B6E-8A4C-FDACECA0CF58}"/>
                  </a:ext>
                </a:extLst>
              </p:cNvPr>
              <p:cNvCxnSpPr/>
              <p:nvPr/>
            </p:nvCxnSpPr>
            <p:spPr>
              <a:xfrm>
                <a:off x="8435294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66B47964-4C5A-4E72-AD1C-31B1C81446C4}"/>
                  </a:ext>
                </a:extLst>
              </p:cNvPr>
              <p:cNvSpPr txBox="1"/>
              <p:nvPr/>
            </p:nvSpPr>
            <p:spPr>
              <a:xfrm>
                <a:off x="8167039" y="2576720"/>
                <a:ext cx="1071155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l"/>
                <a:r>
                  <a:rPr lang="fr-FR" sz="3200" baseline="0" dirty="0"/>
                  <a:t>O</a:t>
                </a: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D77E96F0-1B13-4370-9366-77ECD9CD5E33}"/>
              </a:ext>
            </a:extLst>
          </p:cNvPr>
          <p:cNvGrpSpPr/>
          <p:nvPr/>
        </p:nvGrpSpPr>
        <p:grpSpPr>
          <a:xfrm flipH="1">
            <a:off x="10374224" y="2475479"/>
            <a:ext cx="1400512" cy="1779346"/>
            <a:chOff x="9372308" y="3987758"/>
            <a:chExt cx="1400512" cy="1779346"/>
          </a:xfrm>
        </p:grpSpPr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6D1BB212-D85C-470E-8D7F-A4E4C45830B8}"/>
                </a:ext>
              </a:extLst>
            </p:cNvPr>
            <p:cNvGrpSpPr/>
            <p:nvPr/>
          </p:nvGrpSpPr>
          <p:grpSpPr>
            <a:xfrm rot="1800000">
              <a:off x="9372308" y="4437240"/>
              <a:ext cx="957894" cy="735364"/>
              <a:chOff x="9372308" y="4437240"/>
              <a:chExt cx="957894" cy="735364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D58A5B1D-E91C-4769-BBEC-A101C8C99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308" y="4895694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E95FD314-3C74-4D46-82D1-7F5690CB9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44112" y="4895694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C9585867-7C32-4FA0-B154-BF0456317FE7}"/>
                  </a:ext>
                </a:extLst>
              </p:cNvPr>
              <p:cNvCxnSpPr/>
              <p:nvPr/>
            </p:nvCxnSpPr>
            <p:spPr>
              <a:xfrm>
                <a:off x="9814329" y="4437240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461A0044-7F54-448C-8565-2AEC3C5238D2}"/>
                  </a:ext>
                </a:extLst>
              </p:cNvPr>
              <p:cNvCxnSpPr/>
              <p:nvPr/>
            </p:nvCxnSpPr>
            <p:spPr>
              <a:xfrm>
                <a:off x="9895292" y="4437240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D322E48C-81F6-403B-B1F1-8CD0205E1630}"/>
                </a:ext>
              </a:extLst>
            </p:cNvPr>
            <p:cNvSpPr txBox="1"/>
            <p:nvPr/>
          </p:nvSpPr>
          <p:spPr>
            <a:xfrm>
              <a:off x="9910945" y="3987758"/>
              <a:ext cx="559422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r"/>
              <a:r>
                <a:rPr lang="fr-FR" sz="3200" baseline="0" dirty="0"/>
                <a:t>O</a:t>
              </a:r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8ED8A4E3-1718-4BC3-AC42-EA8FDA76CDA8}"/>
                </a:ext>
              </a:extLst>
            </p:cNvPr>
            <p:cNvSpPr txBox="1"/>
            <p:nvPr/>
          </p:nvSpPr>
          <p:spPr>
            <a:xfrm flipH="1">
              <a:off x="10003117" y="5113965"/>
              <a:ext cx="769703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r"/>
              <a:r>
                <a:rPr lang="fr-FR" sz="3200" baseline="0" dirty="0"/>
                <a:t>HO</a:t>
              </a:r>
            </a:p>
          </p:txBody>
        </p:sp>
      </p:grpSp>
      <p:sp>
        <p:nvSpPr>
          <p:cNvPr id="101" name="ZoneTexte 100">
            <a:extLst>
              <a:ext uri="{FF2B5EF4-FFF2-40B4-BE49-F238E27FC236}">
                <a16:creationId xmlns:a16="http://schemas.microsoft.com/office/drawing/2014/main" id="{E3D70BE1-DA6F-46FA-8F2C-C7097012FBDB}"/>
              </a:ext>
            </a:extLst>
          </p:cNvPr>
          <p:cNvSpPr txBox="1"/>
          <p:nvPr/>
        </p:nvSpPr>
        <p:spPr>
          <a:xfrm>
            <a:off x="352235" y="4128028"/>
            <a:ext cx="1991774" cy="14046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600" baseline="0" dirty="0"/>
              <a:t>Acide salicylique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883C0622-A9C5-4B76-B9D5-E3C69CA8DEDF}"/>
              </a:ext>
            </a:extLst>
          </p:cNvPr>
          <p:cNvSpPr txBox="1"/>
          <p:nvPr/>
        </p:nvSpPr>
        <p:spPr>
          <a:xfrm>
            <a:off x="3233495" y="4242138"/>
            <a:ext cx="2509781" cy="1149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600" baseline="0" dirty="0"/>
              <a:t>Anhydride éthanoïque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664C0869-1E56-41A3-BAB7-13E4A81B3224}"/>
              </a:ext>
            </a:extLst>
          </p:cNvPr>
          <p:cNvSpPr txBox="1"/>
          <p:nvPr/>
        </p:nvSpPr>
        <p:spPr>
          <a:xfrm>
            <a:off x="10185593" y="4413047"/>
            <a:ext cx="1884199" cy="8076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600" baseline="0" dirty="0"/>
              <a:t>Acide éthanoïque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5DAE63D1-19DB-4118-A9C0-60CDF3A7F8BC}"/>
                  </a:ext>
                </a:extLst>
              </p:cNvPr>
              <p:cNvSpPr txBox="1"/>
              <p:nvPr/>
            </p:nvSpPr>
            <p:spPr>
              <a:xfrm>
                <a:off x="2451280" y="3300192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baseline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400" b="1" baseline="0" dirty="0"/>
              </a:p>
            </p:txBody>
          </p:sp>
        </mc:Choice>
        <mc:Fallback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5DAE63D1-19DB-4118-A9C0-60CDF3A7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280" y="3300192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36BA8B37-2E50-4FDB-A812-8F9346FA4429}"/>
                  </a:ext>
                </a:extLst>
              </p:cNvPr>
              <p:cNvSpPr txBox="1"/>
              <p:nvPr/>
            </p:nvSpPr>
            <p:spPr>
              <a:xfrm>
                <a:off x="5678049" y="3269934"/>
                <a:ext cx="1022289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baseline="0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fr-FR" sz="4400" b="1" baseline="0" dirty="0"/>
              </a:p>
            </p:txBody>
          </p:sp>
        </mc:Choice>
        <mc:Fallback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36BA8B37-2E50-4FDB-A812-8F9346FA4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9" y="3269934"/>
                <a:ext cx="1022289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F9785AC9-29E7-4B1C-847A-B465CA54342E}"/>
              </a:ext>
            </a:extLst>
          </p:cNvPr>
          <p:cNvGrpSpPr/>
          <p:nvPr/>
        </p:nvGrpSpPr>
        <p:grpSpPr>
          <a:xfrm>
            <a:off x="6070321" y="1961523"/>
            <a:ext cx="3488064" cy="2490012"/>
            <a:chOff x="6655245" y="3833225"/>
            <a:chExt cx="3488064" cy="2490012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D63E973C-D97C-46BC-944A-4DA0FA926256}"/>
                </a:ext>
              </a:extLst>
            </p:cNvPr>
            <p:cNvGrpSpPr/>
            <p:nvPr/>
          </p:nvGrpSpPr>
          <p:grpSpPr>
            <a:xfrm>
              <a:off x="6655245" y="3833225"/>
              <a:ext cx="2882525" cy="2093204"/>
              <a:chOff x="4717593" y="2915098"/>
              <a:chExt cx="2882525" cy="2093204"/>
            </a:xfrm>
          </p:grpSpPr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15822B7A-2018-426B-954B-3D47858BDA49}"/>
                  </a:ext>
                </a:extLst>
              </p:cNvPr>
              <p:cNvGrpSpPr/>
              <p:nvPr/>
            </p:nvGrpSpPr>
            <p:grpSpPr>
              <a:xfrm rot="3622576">
                <a:off x="5671684" y="3702562"/>
                <a:ext cx="957894" cy="1653585"/>
                <a:chOff x="8847645" y="2196619"/>
                <a:chExt cx="957894" cy="1653585"/>
              </a:xfrm>
            </p:grpSpPr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F1D9792C-ACC1-404B-8625-AD9EA180A0AC}"/>
                    </a:ext>
                  </a:extLst>
                </p:cNvPr>
                <p:cNvGrpSpPr/>
                <p:nvPr/>
              </p:nvGrpSpPr>
              <p:grpSpPr>
                <a:xfrm>
                  <a:off x="8847645" y="2771395"/>
                  <a:ext cx="957894" cy="1073268"/>
                  <a:chOff x="8854788" y="3361507"/>
                  <a:chExt cx="957894" cy="1073268"/>
                </a:xfrm>
              </p:grpSpPr>
              <p:cxnSp>
                <p:nvCxnSpPr>
                  <p:cNvPr id="122" name="Connecteur droit 121">
                    <a:extLst>
                      <a:ext uri="{FF2B5EF4-FFF2-40B4-BE49-F238E27FC236}">
                        <a16:creationId xmlns:a16="http://schemas.microsoft.com/office/drawing/2014/main" id="{A1BCDB79-C3E8-4DCD-AAF9-A5954DE36C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54788" y="336150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22">
                    <a:extLst>
                      <a:ext uri="{FF2B5EF4-FFF2-40B4-BE49-F238E27FC236}">
                        <a16:creationId xmlns:a16="http://schemas.microsoft.com/office/drawing/2014/main" id="{1B821265-15A1-4736-B25C-C5AF1CF24A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26592" y="336150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e 123">
                    <a:extLst>
                      <a:ext uri="{FF2B5EF4-FFF2-40B4-BE49-F238E27FC236}">
                        <a16:creationId xmlns:a16="http://schemas.microsoft.com/office/drawing/2014/main" id="{B3785D7C-AB0E-4174-A2BA-1DFE57E5F11D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8854788" y="4157865"/>
                    <a:ext cx="957894" cy="276910"/>
                    <a:chOff x="8854788" y="3906127"/>
                    <a:chExt cx="957894" cy="276910"/>
                  </a:xfrm>
                </p:grpSpPr>
                <p:cxnSp>
                  <p:nvCxnSpPr>
                    <p:cNvPr id="127" name="Connecteur droit 126">
                      <a:extLst>
                        <a:ext uri="{FF2B5EF4-FFF2-40B4-BE49-F238E27FC236}">
                          <a16:creationId xmlns:a16="http://schemas.microsoft.com/office/drawing/2014/main" id="{1080FCBC-0527-4579-A444-448EBF86D8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854788" y="3906127"/>
                      <a:ext cx="486090" cy="27691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Connecteur droit 127">
                      <a:extLst>
                        <a:ext uri="{FF2B5EF4-FFF2-40B4-BE49-F238E27FC236}">
                          <a16:creationId xmlns:a16="http://schemas.microsoft.com/office/drawing/2014/main" id="{817AE1AC-9004-4B9D-BFF2-C5270D7FAB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9326592" y="3906127"/>
                      <a:ext cx="486090" cy="27691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5" name="Connecteur droit 124">
                    <a:extLst>
                      <a:ext uri="{FF2B5EF4-FFF2-40B4-BE49-F238E27FC236}">
                        <a16:creationId xmlns:a16="http://schemas.microsoft.com/office/drawing/2014/main" id="{73EAE48C-57A5-49D3-9100-0FE810862D25}"/>
                      </a:ext>
                    </a:extLst>
                  </p:cNvPr>
                  <p:cNvCxnSpPr/>
                  <p:nvPr/>
                </p:nvCxnSpPr>
                <p:spPr>
                  <a:xfrm>
                    <a:off x="8861931" y="3626512"/>
                    <a:ext cx="0" cy="540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AC3809BB-F4C3-4C9F-85A1-2AE918B35DE1}"/>
                      </a:ext>
                    </a:extLst>
                  </p:cNvPr>
                  <p:cNvCxnSpPr/>
                  <p:nvPr/>
                </p:nvCxnSpPr>
                <p:spPr>
                  <a:xfrm>
                    <a:off x="9805539" y="3628893"/>
                    <a:ext cx="0" cy="540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5C581902-A3E1-43A3-BE9C-D4E7507B4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17821" y="2855366"/>
                  <a:ext cx="432000" cy="252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F1CF55C8-AD52-488E-B2C2-3DD28A3E0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8907759" y="3508204"/>
                  <a:ext cx="432000" cy="252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E11C9672-9AEE-401F-9B1C-09A3FD49E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5683" y="3054306"/>
                  <a:ext cx="0" cy="504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99D5F4D7-CD88-4FB0-B744-97BDF194D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26592" y="2196619"/>
                  <a:ext cx="0" cy="57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BB7C513E-227E-4677-909F-BC640FCAA1B6}"/>
                  </a:ext>
                </a:extLst>
              </p:cNvPr>
              <p:cNvGrpSpPr/>
              <p:nvPr/>
            </p:nvGrpSpPr>
            <p:grpSpPr>
              <a:xfrm rot="5400000" flipH="1">
                <a:off x="5166886" y="2465805"/>
                <a:ext cx="1093187" cy="1991773"/>
                <a:chOff x="9372308" y="4075109"/>
                <a:chExt cx="1093187" cy="1991773"/>
              </a:xfrm>
            </p:grpSpPr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30E72799-8CB7-463A-85C0-290447D121C9}"/>
                    </a:ext>
                  </a:extLst>
                </p:cNvPr>
                <p:cNvGrpSpPr/>
                <p:nvPr/>
              </p:nvGrpSpPr>
              <p:grpSpPr>
                <a:xfrm rot="1800000">
                  <a:off x="9372308" y="4437240"/>
                  <a:ext cx="957894" cy="735364"/>
                  <a:chOff x="9372308" y="4437240"/>
                  <a:chExt cx="957894" cy="735364"/>
                </a:xfrm>
              </p:grpSpPr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3B55080E-A6BB-4822-ACB8-4246DD8B7B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372308" y="4895694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BC3793BE-D520-4D51-9D86-850661BEA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44112" y="4895694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Connecteur droit 114">
                    <a:extLst>
                      <a:ext uri="{FF2B5EF4-FFF2-40B4-BE49-F238E27FC236}">
                        <a16:creationId xmlns:a16="http://schemas.microsoft.com/office/drawing/2014/main" id="{4230860E-DEFB-4C7A-A6A5-3B9C41AC8B39}"/>
                      </a:ext>
                    </a:extLst>
                  </p:cNvPr>
                  <p:cNvCxnSpPr/>
                  <p:nvPr/>
                </p:nvCxnSpPr>
                <p:spPr>
                  <a:xfrm>
                    <a:off x="9814329" y="4437240"/>
                    <a:ext cx="0" cy="486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Connecteur droit 115">
                    <a:extLst>
                      <a:ext uri="{FF2B5EF4-FFF2-40B4-BE49-F238E27FC236}">
                        <a16:creationId xmlns:a16="http://schemas.microsoft.com/office/drawing/2014/main" id="{F17E47FA-3632-4BDC-AFBB-6A4A36330611}"/>
                      </a:ext>
                    </a:extLst>
                  </p:cNvPr>
                  <p:cNvCxnSpPr/>
                  <p:nvPr/>
                </p:nvCxnSpPr>
                <p:spPr>
                  <a:xfrm>
                    <a:off x="9895292" y="4437240"/>
                    <a:ext cx="0" cy="486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5056E414-A8BF-4D6E-B499-E2882EEE111B}"/>
                    </a:ext>
                  </a:extLst>
                </p:cNvPr>
                <p:cNvSpPr txBox="1"/>
                <p:nvPr/>
              </p:nvSpPr>
              <p:spPr>
                <a:xfrm rot="5400000">
                  <a:off x="9859215" y="4028250"/>
                  <a:ext cx="559422" cy="65313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/>
                <a:p>
                  <a:pPr algn="r"/>
                  <a:r>
                    <a:rPr lang="fr-FR" sz="3200" baseline="0" dirty="0"/>
                    <a:t>O</a:t>
                  </a:r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4B3DB7EB-E811-40CB-9D12-32AB419CDEA1}"/>
                    </a:ext>
                  </a:extLst>
                </p:cNvPr>
                <p:cNvSpPr txBox="1"/>
                <p:nvPr/>
              </p:nvSpPr>
              <p:spPr>
                <a:xfrm rot="5400000" flipH="1">
                  <a:off x="9754074" y="5355461"/>
                  <a:ext cx="769703" cy="65313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/>
                <a:p>
                  <a:pPr algn="r"/>
                  <a:r>
                    <a:rPr lang="fr-FR" sz="3200" baseline="0" dirty="0"/>
                    <a:t>HO</a:t>
                  </a:r>
                </a:p>
              </p:txBody>
            </p:sp>
          </p:grpSp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242BF9FB-899D-4EEB-86B1-78D4913AA13C}"/>
                  </a:ext>
                </a:extLst>
              </p:cNvPr>
              <p:cNvSpPr txBox="1"/>
              <p:nvPr/>
            </p:nvSpPr>
            <p:spPr>
              <a:xfrm>
                <a:off x="6830415" y="3714602"/>
                <a:ext cx="769703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fr-FR" sz="3200" baseline="0" dirty="0"/>
                  <a:t>O</a:t>
                </a:r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C5D5D0E-DE4F-4D23-ACE9-6B58A56334E8}"/>
                </a:ext>
              </a:extLst>
            </p:cNvPr>
            <p:cNvGrpSpPr/>
            <p:nvPr/>
          </p:nvGrpSpPr>
          <p:grpSpPr>
            <a:xfrm rot="10800000">
              <a:off x="9185415" y="5046087"/>
              <a:ext cx="957894" cy="1277150"/>
              <a:chOff x="7912310" y="2576721"/>
              <a:chExt cx="957894" cy="1277150"/>
            </a:xfrm>
          </p:grpSpPr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6C7CA9F2-908C-42F4-B760-C10BC2C7BE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2310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A5014CD4-05B8-422A-A846-AB2EFE9A0B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>
                <a:extLst>
                  <a:ext uri="{FF2B5EF4-FFF2-40B4-BE49-F238E27FC236}">
                    <a16:creationId xmlns:a16="http://schemas.microsoft.com/office/drawing/2014/main" id="{0BFD18A9-7866-4361-8BCB-738FA7DCB8B3}"/>
                  </a:ext>
                </a:extLst>
              </p:cNvPr>
              <p:cNvCxnSpPr/>
              <p:nvPr/>
            </p:nvCxnSpPr>
            <p:spPr>
              <a:xfrm>
                <a:off x="8354331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>
                <a:extLst>
                  <a:ext uri="{FF2B5EF4-FFF2-40B4-BE49-F238E27FC236}">
                    <a16:creationId xmlns:a16="http://schemas.microsoft.com/office/drawing/2014/main" id="{AD56343F-4138-4CDE-868E-ABEF480CB8CA}"/>
                  </a:ext>
                </a:extLst>
              </p:cNvPr>
              <p:cNvCxnSpPr/>
              <p:nvPr/>
            </p:nvCxnSpPr>
            <p:spPr>
              <a:xfrm>
                <a:off x="8435294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4731071C-08A4-460C-89ED-440D34432D88}"/>
                  </a:ext>
                </a:extLst>
              </p:cNvPr>
              <p:cNvSpPr txBox="1"/>
              <p:nvPr/>
            </p:nvSpPr>
            <p:spPr>
              <a:xfrm>
                <a:off x="8167040" y="2576721"/>
                <a:ext cx="462537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l"/>
                <a:r>
                  <a:rPr lang="fr-FR" sz="3200" baseline="0" dirty="0"/>
                  <a:t>O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5D1D4ED2-1766-4E6A-9A67-2D66B0CB752C}"/>
                  </a:ext>
                </a:extLst>
              </p:cNvPr>
              <p:cNvSpPr txBox="1"/>
              <p:nvPr/>
            </p:nvSpPr>
            <p:spPr>
              <a:xfrm>
                <a:off x="9498319" y="3300192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baseline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400" b="1" baseline="0" dirty="0"/>
              </a:p>
            </p:txBody>
          </p:sp>
        </mc:Choice>
        <mc:Fallback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5D1D4ED2-1766-4E6A-9A67-2D66B0CB7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319" y="3300192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ZoneTexte 137">
            <a:extLst>
              <a:ext uri="{FF2B5EF4-FFF2-40B4-BE49-F238E27FC236}">
                <a16:creationId xmlns:a16="http://schemas.microsoft.com/office/drawing/2014/main" id="{AD56BC4B-D10A-45ED-BB28-CE7B196DDCFF}"/>
              </a:ext>
            </a:extLst>
          </p:cNvPr>
          <p:cNvSpPr txBox="1"/>
          <p:nvPr/>
        </p:nvSpPr>
        <p:spPr>
          <a:xfrm>
            <a:off x="6793204" y="4426499"/>
            <a:ext cx="2584833" cy="8076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600" baseline="0" dirty="0"/>
              <a:t>Acide acétylsalicylique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6E6EE48-82AC-4C5B-9CA2-F32468FD3E52}"/>
              </a:ext>
            </a:extLst>
          </p:cNvPr>
          <p:cNvSpPr txBox="1"/>
          <p:nvPr/>
        </p:nvSpPr>
        <p:spPr>
          <a:xfrm>
            <a:off x="3858872" y="5626435"/>
            <a:ext cx="4741619" cy="4239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600" baseline="0" dirty="0"/>
              <a:t>En présence d’acide sulfurique</a:t>
            </a:r>
          </a:p>
        </p:txBody>
      </p:sp>
    </p:spTree>
    <p:extLst>
      <p:ext uri="{BB962C8B-B14F-4D97-AF65-F5344CB8AC3E}">
        <p14:creationId xmlns:p14="http://schemas.microsoft.com/office/powerpoint/2010/main" val="202066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03668-D850-4FB9-AE51-6480FF9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100" dirty="0"/>
              <a:t>I – Synthèse d’un solide : l’acide acétylsalicylique</a:t>
            </a:r>
          </a:p>
        </p:txBody>
      </p:sp>
      <p:pic>
        <p:nvPicPr>
          <p:cNvPr id="9" name="Espace réservé du contenu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0404DB88-7343-4358-8BB5-C8CE33209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5" y="1630672"/>
            <a:ext cx="6725589" cy="443927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E68D2-596A-477E-9539-3E41B8B6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AD4CA-E140-44DF-9269-D5C2EF63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D14A6-C6D0-4CF1-995A-C3928029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09FCE60-7CEB-44C1-82CC-FDBE67930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6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8D6D9-811B-4270-A33B-5301D2ED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100" dirty="0"/>
              <a:t>I – Synthèse d’un solide : l’acide acétylsalicylique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CF6B2-1273-4AFD-B0E8-B5727A2F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79271A-E45C-4E82-9ECE-0B0EAD5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272AF-4C5C-44E8-B784-460463A3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C0EC3C-5D36-48B8-B3D5-671248ED3F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Réaction de synthèse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C75180F-83E5-4467-9CBE-EA553A3F947B}"/>
              </a:ext>
            </a:extLst>
          </p:cNvPr>
          <p:cNvGrpSpPr/>
          <p:nvPr/>
        </p:nvGrpSpPr>
        <p:grpSpPr>
          <a:xfrm>
            <a:off x="358785" y="1441782"/>
            <a:ext cx="6892938" cy="5032339"/>
            <a:chOff x="621102" y="1475645"/>
            <a:chExt cx="6892938" cy="503233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0DC51574-09FC-4CB4-87DA-7BCD21511562}"/>
                </a:ext>
              </a:extLst>
            </p:cNvPr>
            <p:cNvGrpSpPr/>
            <p:nvPr/>
          </p:nvGrpSpPr>
          <p:grpSpPr>
            <a:xfrm>
              <a:off x="621102" y="1475645"/>
              <a:ext cx="6892938" cy="4749323"/>
              <a:chOff x="621102" y="1475645"/>
              <a:chExt cx="6892938" cy="4749323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D497F7BF-C7F9-4EEE-8958-0D6F2851E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02" y="1475645"/>
                <a:ext cx="5921162" cy="4749323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309A919-EBAC-4088-9798-40B317DF2C87}"/>
                  </a:ext>
                </a:extLst>
              </p:cNvPr>
              <p:cNvSpPr/>
              <p:nvPr/>
            </p:nvSpPr>
            <p:spPr>
              <a:xfrm>
                <a:off x="3232149" y="4918075"/>
                <a:ext cx="1654175" cy="450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F868C6-08EC-4713-B45D-E95263590147}"/>
                  </a:ext>
                </a:extLst>
              </p:cNvPr>
              <p:cNvSpPr/>
              <p:nvPr/>
            </p:nvSpPr>
            <p:spPr>
              <a:xfrm>
                <a:off x="3340100" y="5013325"/>
                <a:ext cx="1355725" cy="355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A5D0D703-8649-4356-844E-7B972A7E7513}"/>
                  </a:ext>
                </a:extLst>
              </p:cNvPr>
              <p:cNvSpPr/>
              <p:nvPr/>
            </p:nvSpPr>
            <p:spPr>
              <a:xfrm>
                <a:off x="4410063" y="4507561"/>
                <a:ext cx="326240" cy="424009"/>
              </a:xfrm>
              <a:custGeom>
                <a:avLst/>
                <a:gdLst>
                  <a:gd name="connsiteX0" fmla="*/ 40492 w 300118"/>
                  <a:gd name="connsiteY0" fmla="*/ 147 h 385910"/>
                  <a:gd name="connsiteX1" fmla="*/ 40492 w 300118"/>
                  <a:gd name="connsiteY1" fmla="*/ 147 h 385910"/>
                  <a:gd name="connsiteX2" fmla="*/ 33348 w 300118"/>
                  <a:gd name="connsiteY2" fmla="*/ 26341 h 385910"/>
                  <a:gd name="connsiteX3" fmla="*/ 26204 w 300118"/>
                  <a:gd name="connsiteY3" fmla="*/ 35866 h 385910"/>
                  <a:gd name="connsiteX4" fmla="*/ 21442 w 300118"/>
                  <a:gd name="connsiteY4" fmla="*/ 43010 h 385910"/>
                  <a:gd name="connsiteX5" fmla="*/ 14298 w 300118"/>
                  <a:gd name="connsiteY5" fmla="*/ 52535 h 385910"/>
                  <a:gd name="connsiteX6" fmla="*/ 7154 w 300118"/>
                  <a:gd name="connsiteY6" fmla="*/ 69203 h 385910"/>
                  <a:gd name="connsiteX7" fmla="*/ 2392 w 300118"/>
                  <a:gd name="connsiteY7" fmla="*/ 78728 h 385910"/>
                  <a:gd name="connsiteX8" fmla="*/ 11 w 300118"/>
                  <a:gd name="connsiteY8" fmla="*/ 93016 h 385910"/>
                  <a:gd name="connsiteX9" fmla="*/ 9536 w 300118"/>
                  <a:gd name="connsiteY9" fmla="*/ 162072 h 385910"/>
                  <a:gd name="connsiteX10" fmla="*/ 23823 w 300118"/>
                  <a:gd name="connsiteY10" fmla="*/ 181122 h 385910"/>
                  <a:gd name="connsiteX11" fmla="*/ 35729 w 300118"/>
                  <a:gd name="connsiteY11" fmla="*/ 200172 h 385910"/>
                  <a:gd name="connsiteX12" fmla="*/ 40492 w 300118"/>
                  <a:gd name="connsiteY12" fmla="*/ 214460 h 385910"/>
                  <a:gd name="connsiteX13" fmla="*/ 47636 w 300118"/>
                  <a:gd name="connsiteY13" fmla="*/ 223985 h 385910"/>
                  <a:gd name="connsiteX14" fmla="*/ 52398 w 300118"/>
                  <a:gd name="connsiteY14" fmla="*/ 231128 h 385910"/>
                  <a:gd name="connsiteX15" fmla="*/ 69067 w 300118"/>
                  <a:gd name="connsiteY15" fmla="*/ 259703 h 385910"/>
                  <a:gd name="connsiteX16" fmla="*/ 88117 w 300118"/>
                  <a:gd name="connsiteY16" fmla="*/ 295422 h 385910"/>
                  <a:gd name="connsiteX17" fmla="*/ 114311 w 300118"/>
                  <a:gd name="connsiteY17" fmla="*/ 331141 h 385910"/>
                  <a:gd name="connsiteX18" fmla="*/ 123836 w 300118"/>
                  <a:gd name="connsiteY18" fmla="*/ 343047 h 385910"/>
                  <a:gd name="connsiteX19" fmla="*/ 130979 w 300118"/>
                  <a:gd name="connsiteY19" fmla="*/ 350191 h 385910"/>
                  <a:gd name="connsiteX20" fmla="*/ 133361 w 300118"/>
                  <a:gd name="connsiteY20" fmla="*/ 357335 h 385910"/>
                  <a:gd name="connsiteX21" fmla="*/ 140504 w 300118"/>
                  <a:gd name="connsiteY21" fmla="*/ 362097 h 385910"/>
                  <a:gd name="connsiteX22" fmla="*/ 171461 w 300118"/>
                  <a:gd name="connsiteY22" fmla="*/ 374003 h 385910"/>
                  <a:gd name="connsiteX23" fmla="*/ 219086 w 300118"/>
                  <a:gd name="connsiteY23" fmla="*/ 385910 h 385910"/>
                  <a:gd name="connsiteX24" fmla="*/ 254804 w 300118"/>
                  <a:gd name="connsiteY24" fmla="*/ 378766 h 385910"/>
                  <a:gd name="connsiteX25" fmla="*/ 290523 w 300118"/>
                  <a:gd name="connsiteY25" fmla="*/ 321616 h 385910"/>
                  <a:gd name="connsiteX26" fmla="*/ 297667 w 300118"/>
                  <a:gd name="connsiteY26" fmla="*/ 269228 h 385910"/>
                  <a:gd name="connsiteX27" fmla="*/ 292904 w 300118"/>
                  <a:gd name="connsiteY27" fmla="*/ 152547 h 385910"/>
                  <a:gd name="connsiteX28" fmla="*/ 283379 w 300118"/>
                  <a:gd name="connsiteY28" fmla="*/ 121591 h 385910"/>
                  <a:gd name="connsiteX29" fmla="*/ 254804 w 300118"/>
                  <a:gd name="connsiteY29" fmla="*/ 78728 h 385910"/>
                  <a:gd name="connsiteX30" fmla="*/ 228611 w 300118"/>
                  <a:gd name="connsiteY30" fmla="*/ 52535 h 385910"/>
                  <a:gd name="connsiteX31" fmla="*/ 180986 w 300118"/>
                  <a:gd name="connsiteY31" fmla="*/ 26341 h 385910"/>
                  <a:gd name="connsiteX32" fmla="*/ 159554 w 300118"/>
                  <a:gd name="connsiteY32" fmla="*/ 19197 h 385910"/>
                  <a:gd name="connsiteX33" fmla="*/ 145267 w 300118"/>
                  <a:gd name="connsiteY33" fmla="*/ 12053 h 385910"/>
                  <a:gd name="connsiteX34" fmla="*/ 119073 w 300118"/>
                  <a:gd name="connsiteY34" fmla="*/ 2528 h 385910"/>
                  <a:gd name="connsiteX35" fmla="*/ 40492 w 300118"/>
                  <a:gd name="connsiteY35" fmla="*/ 147 h 38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00118" h="385910">
                    <a:moveTo>
                      <a:pt x="40492" y="147"/>
                    </a:moveTo>
                    <a:lnTo>
                      <a:pt x="40492" y="147"/>
                    </a:lnTo>
                    <a:cubicBezTo>
                      <a:pt x="38111" y="8878"/>
                      <a:pt x="36709" y="17938"/>
                      <a:pt x="33348" y="26341"/>
                    </a:cubicBezTo>
                    <a:cubicBezTo>
                      <a:pt x="31874" y="30026"/>
                      <a:pt x="28511" y="32636"/>
                      <a:pt x="26204" y="35866"/>
                    </a:cubicBezTo>
                    <a:cubicBezTo>
                      <a:pt x="24541" y="38195"/>
                      <a:pt x="23105" y="40681"/>
                      <a:pt x="21442" y="43010"/>
                    </a:cubicBezTo>
                    <a:cubicBezTo>
                      <a:pt x="19135" y="46240"/>
                      <a:pt x="16401" y="49169"/>
                      <a:pt x="14298" y="52535"/>
                    </a:cubicBezTo>
                    <a:cubicBezTo>
                      <a:pt x="7125" y="64012"/>
                      <a:pt x="11570" y="58900"/>
                      <a:pt x="7154" y="69203"/>
                    </a:cubicBezTo>
                    <a:cubicBezTo>
                      <a:pt x="5756" y="72466"/>
                      <a:pt x="3979" y="75553"/>
                      <a:pt x="2392" y="78728"/>
                    </a:cubicBezTo>
                    <a:cubicBezTo>
                      <a:pt x="1598" y="83491"/>
                      <a:pt x="-155" y="88191"/>
                      <a:pt x="11" y="93016"/>
                    </a:cubicBezTo>
                    <a:cubicBezTo>
                      <a:pt x="728" y="113814"/>
                      <a:pt x="205" y="141076"/>
                      <a:pt x="9536" y="162072"/>
                    </a:cubicBezTo>
                    <a:cubicBezTo>
                      <a:pt x="11433" y="166340"/>
                      <a:pt x="22604" y="179599"/>
                      <a:pt x="23823" y="181122"/>
                    </a:cubicBezTo>
                    <a:cubicBezTo>
                      <a:pt x="30549" y="201303"/>
                      <a:pt x="19092" y="169671"/>
                      <a:pt x="35729" y="200172"/>
                    </a:cubicBezTo>
                    <a:cubicBezTo>
                      <a:pt x="38133" y="204579"/>
                      <a:pt x="38247" y="209970"/>
                      <a:pt x="40492" y="214460"/>
                    </a:cubicBezTo>
                    <a:cubicBezTo>
                      <a:pt x="42267" y="218010"/>
                      <a:pt x="45329" y="220755"/>
                      <a:pt x="47636" y="223985"/>
                    </a:cubicBezTo>
                    <a:cubicBezTo>
                      <a:pt x="49299" y="226314"/>
                      <a:pt x="50811" y="228747"/>
                      <a:pt x="52398" y="231128"/>
                    </a:cubicBezTo>
                    <a:cubicBezTo>
                      <a:pt x="59022" y="251002"/>
                      <a:pt x="48161" y="220503"/>
                      <a:pt x="69067" y="259703"/>
                    </a:cubicBezTo>
                    <a:cubicBezTo>
                      <a:pt x="75417" y="271609"/>
                      <a:pt x="80137" y="284541"/>
                      <a:pt x="88117" y="295422"/>
                    </a:cubicBezTo>
                    <a:cubicBezTo>
                      <a:pt x="96848" y="307328"/>
                      <a:pt x="105452" y="319329"/>
                      <a:pt x="114311" y="331141"/>
                    </a:cubicBezTo>
                    <a:cubicBezTo>
                      <a:pt x="117360" y="335207"/>
                      <a:pt x="120242" y="339453"/>
                      <a:pt x="123836" y="343047"/>
                    </a:cubicBezTo>
                    <a:lnTo>
                      <a:pt x="130979" y="350191"/>
                    </a:lnTo>
                    <a:cubicBezTo>
                      <a:pt x="131773" y="352572"/>
                      <a:pt x="131793" y="355375"/>
                      <a:pt x="133361" y="357335"/>
                    </a:cubicBezTo>
                    <a:cubicBezTo>
                      <a:pt x="135149" y="359570"/>
                      <a:pt x="138077" y="360580"/>
                      <a:pt x="140504" y="362097"/>
                    </a:cubicBezTo>
                    <a:cubicBezTo>
                      <a:pt x="158920" y="373607"/>
                      <a:pt x="146652" y="366706"/>
                      <a:pt x="171461" y="374003"/>
                    </a:cubicBezTo>
                    <a:cubicBezTo>
                      <a:pt x="211742" y="385850"/>
                      <a:pt x="173190" y="377564"/>
                      <a:pt x="219086" y="385910"/>
                    </a:cubicBezTo>
                    <a:cubicBezTo>
                      <a:pt x="230992" y="383529"/>
                      <a:pt x="244032" y="384368"/>
                      <a:pt x="254804" y="378766"/>
                    </a:cubicBezTo>
                    <a:cubicBezTo>
                      <a:pt x="280191" y="365564"/>
                      <a:pt x="281957" y="345600"/>
                      <a:pt x="290523" y="321616"/>
                    </a:cubicBezTo>
                    <a:cubicBezTo>
                      <a:pt x="292904" y="304153"/>
                      <a:pt x="296071" y="286780"/>
                      <a:pt x="297667" y="269228"/>
                    </a:cubicBezTo>
                    <a:cubicBezTo>
                      <a:pt x="301793" y="223845"/>
                      <a:pt x="301034" y="199003"/>
                      <a:pt x="292904" y="152547"/>
                    </a:cubicBezTo>
                    <a:cubicBezTo>
                      <a:pt x="291043" y="141913"/>
                      <a:pt x="287467" y="131583"/>
                      <a:pt x="283379" y="121591"/>
                    </a:cubicBezTo>
                    <a:cubicBezTo>
                      <a:pt x="277521" y="107272"/>
                      <a:pt x="264924" y="89973"/>
                      <a:pt x="254804" y="78728"/>
                    </a:cubicBezTo>
                    <a:cubicBezTo>
                      <a:pt x="246544" y="69550"/>
                      <a:pt x="239081" y="59079"/>
                      <a:pt x="228611" y="52535"/>
                    </a:cubicBezTo>
                    <a:cubicBezTo>
                      <a:pt x="209547" y="40619"/>
                      <a:pt x="203437" y="35962"/>
                      <a:pt x="180986" y="26341"/>
                    </a:cubicBezTo>
                    <a:cubicBezTo>
                      <a:pt x="174064" y="23375"/>
                      <a:pt x="166546" y="21994"/>
                      <a:pt x="159554" y="19197"/>
                    </a:cubicBezTo>
                    <a:cubicBezTo>
                      <a:pt x="154610" y="17219"/>
                      <a:pt x="150114" y="14256"/>
                      <a:pt x="145267" y="12053"/>
                    </a:cubicBezTo>
                    <a:cubicBezTo>
                      <a:pt x="139900" y="9613"/>
                      <a:pt x="124261" y="3725"/>
                      <a:pt x="119073" y="2528"/>
                    </a:cubicBezTo>
                    <a:cubicBezTo>
                      <a:pt x="101946" y="-1424"/>
                      <a:pt x="53589" y="544"/>
                      <a:pt x="4049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061F3084-DB7D-486F-97F5-449EAE83FA63}"/>
                  </a:ext>
                </a:extLst>
              </p:cNvPr>
              <p:cNvSpPr/>
              <p:nvPr/>
            </p:nvSpPr>
            <p:spPr>
              <a:xfrm flipH="1">
                <a:off x="3286113" y="4487170"/>
                <a:ext cx="326240" cy="444400"/>
              </a:xfrm>
              <a:custGeom>
                <a:avLst/>
                <a:gdLst>
                  <a:gd name="connsiteX0" fmla="*/ 40492 w 300118"/>
                  <a:gd name="connsiteY0" fmla="*/ 147 h 385910"/>
                  <a:gd name="connsiteX1" fmla="*/ 40492 w 300118"/>
                  <a:gd name="connsiteY1" fmla="*/ 147 h 385910"/>
                  <a:gd name="connsiteX2" fmla="*/ 33348 w 300118"/>
                  <a:gd name="connsiteY2" fmla="*/ 26341 h 385910"/>
                  <a:gd name="connsiteX3" fmla="*/ 26204 w 300118"/>
                  <a:gd name="connsiteY3" fmla="*/ 35866 h 385910"/>
                  <a:gd name="connsiteX4" fmla="*/ 21442 w 300118"/>
                  <a:gd name="connsiteY4" fmla="*/ 43010 h 385910"/>
                  <a:gd name="connsiteX5" fmla="*/ 14298 w 300118"/>
                  <a:gd name="connsiteY5" fmla="*/ 52535 h 385910"/>
                  <a:gd name="connsiteX6" fmla="*/ 7154 w 300118"/>
                  <a:gd name="connsiteY6" fmla="*/ 69203 h 385910"/>
                  <a:gd name="connsiteX7" fmla="*/ 2392 w 300118"/>
                  <a:gd name="connsiteY7" fmla="*/ 78728 h 385910"/>
                  <a:gd name="connsiteX8" fmla="*/ 11 w 300118"/>
                  <a:gd name="connsiteY8" fmla="*/ 93016 h 385910"/>
                  <a:gd name="connsiteX9" fmla="*/ 9536 w 300118"/>
                  <a:gd name="connsiteY9" fmla="*/ 162072 h 385910"/>
                  <a:gd name="connsiteX10" fmla="*/ 23823 w 300118"/>
                  <a:gd name="connsiteY10" fmla="*/ 181122 h 385910"/>
                  <a:gd name="connsiteX11" fmla="*/ 35729 w 300118"/>
                  <a:gd name="connsiteY11" fmla="*/ 200172 h 385910"/>
                  <a:gd name="connsiteX12" fmla="*/ 40492 w 300118"/>
                  <a:gd name="connsiteY12" fmla="*/ 214460 h 385910"/>
                  <a:gd name="connsiteX13" fmla="*/ 47636 w 300118"/>
                  <a:gd name="connsiteY13" fmla="*/ 223985 h 385910"/>
                  <a:gd name="connsiteX14" fmla="*/ 52398 w 300118"/>
                  <a:gd name="connsiteY14" fmla="*/ 231128 h 385910"/>
                  <a:gd name="connsiteX15" fmla="*/ 69067 w 300118"/>
                  <a:gd name="connsiteY15" fmla="*/ 259703 h 385910"/>
                  <a:gd name="connsiteX16" fmla="*/ 88117 w 300118"/>
                  <a:gd name="connsiteY16" fmla="*/ 295422 h 385910"/>
                  <a:gd name="connsiteX17" fmla="*/ 114311 w 300118"/>
                  <a:gd name="connsiteY17" fmla="*/ 331141 h 385910"/>
                  <a:gd name="connsiteX18" fmla="*/ 123836 w 300118"/>
                  <a:gd name="connsiteY18" fmla="*/ 343047 h 385910"/>
                  <a:gd name="connsiteX19" fmla="*/ 130979 w 300118"/>
                  <a:gd name="connsiteY19" fmla="*/ 350191 h 385910"/>
                  <a:gd name="connsiteX20" fmla="*/ 133361 w 300118"/>
                  <a:gd name="connsiteY20" fmla="*/ 357335 h 385910"/>
                  <a:gd name="connsiteX21" fmla="*/ 140504 w 300118"/>
                  <a:gd name="connsiteY21" fmla="*/ 362097 h 385910"/>
                  <a:gd name="connsiteX22" fmla="*/ 171461 w 300118"/>
                  <a:gd name="connsiteY22" fmla="*/ 374003 h 385910"/>
                  <a:gd name="connsiteX23" fmla="*/ 219086 w 300118"/>
                  <a:gd name="connsiteY23" fmla="*/ 385910 h 385910"/>
                  <a:gd name="connsiteX24" fmla="*/ 254804 w 300118"/>
                  <a:gd name="connsiteY24" fmla="*/ 378766 h 385910"/>
                  <a:gd name="connsiteX25" fmla="*/ 290523 w 300118"/>
                  <a:gd name="connsiteY25" fmla="*/ 321616 h 385910"/>
                  <a:gd name="connsiteX26" fmla="*/ 297667 w 300118"/>
                  <a:gd name="connsiteY26" fmla="*/ 269228 h 385910"/>
                  <a:gd name="connsiteX27" fmla="*/ 292904 w 300118"/>
                  <a:gd name="connsiteY27" fmla="*/ 152547 h 385910"/>
                  <a:gd name="connsiteX28" fmla="*/ 283379 w 300118"/>
                  <a:gd name="connsiteY28" fmla="*/ 121591 h 385910"/>
                  <a:gd name="connsiteX29" fmla="*/ 254804 w 300118"/>
                  <a:gd name="connsiteY29" fmla="*/ 78728 h 385910"/>
                  <a:gd name="connsiteX30" fmla="*/ 228611 w 300118"/>
                  <a:gd name="connsiteY30" fmla="*/ 52535 h 385910"/>
                  <a:gd name="connsiteX31" fmla="*/ 180986 w 300118"/>
                  <a:gd name="connsiteY31" fmla="*/ 26341 h 385910"/>
                  <a:gd name="connsiteX32" fmla="*/ 159554 w 300118"/>
                  <a:gd name="connsiteY32" fmla="*/ 19197 h 385910"/>
                  <a:gd name="connsiteX33" fmla="*/ 145267 w 300118"/>
                  <a:gd name="connsiteY33" fmla="*/ 12053 h 385910"/>
                  <a:gd name="connsiteX34" fmla="*/ 119073 w 300118"/>
                  <a:gd name="connsiteY34" fmla="*/ 2528 h 385910"/>
                  <a:gd name="connsiteX35" fmla="*/ 40492 w 300118"/>
                  <a:gd name="connsiteY35" fmla="*/ 147 h 38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00118" h="385910">
                    <a:moveTo>
                      <a:pt x="40492" y="147"/>
                    </a:moveTo>
                    <a:lnTo>
                      <a:pt x="40492" y="147"/>
                    </a:lnTo>
                    <a:cubicBezTo>
                      <a:pt x="38111" y="8878"/>
                      <a:pt x="36709" y="17938"/>
                      <a:pt x="33348" y="26341"/>
                    </a:cubicBezTo>
                    <a:cubicBezTo>
                      <a:pt x="31874" y="30026"/>
                      <a:pt x="28511" y="32636"/>
                      <a:pt x="26204" y="35866"/>
                    </a:cubicBezTo>
                    <a:cubicBezTo>
                      <a:pt x="24541" y="38195"/>
                      <a:pt x="23105" y="40681"/>
                      <a:pt x="21442" y="43010"/>
                    </a:cubicBezTo>
                    <a:cubicBezTo>
                      <a:pt x="19135" y="46240"/>
                      <a:pt x="16401" y="49169"/>
                      <a:pt x="14298" y="52535"/>
                    </a:cubicBezTo>
                    <a:cubicBezTo>
                      <a:pt x="7125" y="64012"/>
                      <a:pt x="11570" y="58900"/>
                      <a:pt x="7154" y="69203"/>
                    </a:cubicBezTo>
                    <a:cubicBezTo>
                      <a:pt x="5756" y="72466"/>
                      <a:pt x="3979" y="75553"/>
                      <a:pt x="2392" y="78728"/>
                    </a:cubicBezTo>
                    <a:cubicBezTo>
                      <a:pt x="1598" y="83491"/>
                      <a:pt x="-155" y="88191"/>
                      <a:pt x="11" y="93016"/>
                    </a:cubicBezTo>
                    <a:cubicBezTo>
                      <a:pt x="728" y="113814"/>
                      <a:pt x="205" y="141076"/>
                      <a:pt x="9536" y="162072"/>
                    </a:cubicBezTo>
                    <a:cubicBezTo>
                      <a:pt x="11433" y="166340"/>
                      <a:pt x="22604" y="179599"/>
                      <a:pt x="23823" y="181122"/>
                    </a:cubicBezTo>
                    <a:cubicBezTo>
                      <a:pt x="30549" y="201303"/>
                      <a:pt x="19092" y="169671"/>
                      <a:pt x="35729" y="200172"/>
                    </a:cubicBezTo>
                    <a:cubicBezTo>
                      <a:pt x="38133" y="204579"/>
                      <a:pt x="38247" y="209970"/>
                      <a:pt x="40492" y="214460"/>
                    </a:cubicBezTo>
                    <a:cubicBezTo>
                      <a:pt x="42267" y="218010"/>
                      <a:pt x="45329" y="220755"/>
                      <a:pt x="47636" y="223985"/>
                    </a:cubicBezTo>
                    <a:cubicBezTo>
                      <a:pt x="49299" y="226314"/>
                      <a:pt x="50811" y="228747"/>
                      <a:pt x="52398" y="231128"/>
                    </a:cubicBezTo>
                    <a:cubicBezTo>
                      <a:pt x="59022" y="251002"/>
                      <a:pt x="48161" y="220503"/>
                      <a:pt x="69067" y="259703"/>
                    </a:cubicBezTo>
                    <a:cubicBezTo>
                      <a:pt x="75417" y="271609"/>
                      <a:pt x="80137" y="284541"/>
                      <a:pt x="88117" y="295422"/>
                    </a:cubicBezTo>
                    <a:cubicBezTo>
                      <a:pt x="96848" y="307328"/>
                      <a:pt x="105452" y="319329"/>
                      <a:pt x="114311" y="331141"/>
                    </a:cubicBezTo>
                    <a:cubicBezTo>
                      <a:pt x="117360" y="335207"/>
                      <a:pt x="120242" y="339453"/>
                      <a:pt x="123836" y="343047"/>
                    </a:cubicBezTo>
                    <a:lnTo>
                      <a:pt x="130979" y="350191"/>
                    </a:lnTo>
                    <a:cubicBezTo>
                      <a:pt x="131773" y="352572"/>
                      <a:pt x="131793" y="355375"/>
                      <a:pt x="133361" y="357335"/>
                    </a:cubicBezTo>
                    <a:cubicBezTo>
                      <a:pt x="135149" y="359570"/>
                      <a:pt x="138077" y="360580"/>
                      <a:pt x="140504" y="362097"/>
                    </a:cubicBezTo>
                    <a:cubicBezTo>
                      <a:pt x="158920" y="373607"/>
                      <a:pt x="146652" y="366706"/>
                      <a:pt x="171461" y="374003"/>
                    </a:cubicBezTo>
                    <a:cubicBezTo>
                      <a:pt x="211742" y="385850"/>
                      <a:pt x="173190" y="377564"/>
                      <a:pt x="219086" y="385910"/>
                    </a:cubicBezTo>
                    <a:cubicBezTo>
                      <a:pt x="230992" y="383529"/>
                      <a:pt x="244032" y="384368"/>
                      <a:pt x="254804" y="378766"/>
                    </a:cubicBezTo>
                    <a:cubicBezTo>
                      <a:pt x="280191" y="365564"/>
                      <a:pt x="281957" y="345600"/>
                      <a:pt x="290523" y="321616"/>
                    </a:cubicBezTo>
                    <a:cubicBezTo>
                      <a:pt x="292904" y="304153"/>
                      <a:pt x="296071" y="286780"/>
                      <a:pt x="297667" y="269228"/>
                    </a:cubicBezTo>
                    <a:cubicBezTo>
                      <a:pt x="301793" y="223845"/>
                      <a:pt x="301034" y="199003"/>
                      <a:pt x="292904" y="152547"/>
                    </a:cubicBezTo>
                    <a:cubicBezTo>
                      <a:pt x="291043" y="141913"/>
                      <a:pt x="287467" y="131583"/>
                      <a:pt x="283379" y="121591"/>
                    </a:cubicBezTo>
                    <a:cubicBezTo>
                      <a:pt x="277521" y="107272"/>
                      <a:pt x="264924" y="89973"/>
                      <a:pt x="254804" y="78728"/>
                    </a:cubicBezTo>
                    <a:cubicBezTo>
                      <a:pt x="246544" y="69550"/>
                      <a:pt x="239081" y="59079"/>
                      <a:pt x="228611" y="52535"/>
                    </a:cubicBezTo>
                    <a:cubicBezTo>
                      <a:pt x="209547" y="40619"/>
                      <a:pt x="203437" y="35962"/>
                      <a:pt x="180986" y="26341"/>
                    </a:cubicBezTo>
                    <a:cubicBezTo>
                      <a:pt x="174064" y="23375"/>
                      <a:pt x="166546" y="21994"/>
                      <a:pt x="159554" y="19197"/>
                    </a:cubicBezTo>
                    <a:cubicBezTo>
                      <a:pt x="154610" y="17219"/>
                      <a:pt x="150114" y="14256"/>
                      <a:pt x="145267" y="12053"/>
                    </a:cubicBezTo>
                    <a:cubicBezTo>
                      <a:pt x="139900" y="9613"/>
                      <a:pt x="124261" y="3725"/>
                      <a:pt x="119073" y="2528"/>
                    </a:cubicBezTo>
                    <a:cubicBezTo>
                      <a:pt x="101946" y="-1424"/>
                      <a:pt x="53589" y="544"/>
                      <a:pt x="4049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73BA6600-999F-43C0-88B9-2C7FA41C6CDA}"/>
                  </a:ext>
                </a:extLst>
              </p:cNvPr>
              <p:cNvCxnSpPr/>
              <p:nvPr/>
            </p:nvCxnSpPr>
            <p:spPr>
              <a:xfrm>
                <a:off x="3390105" y="4443514"/>
                <a:ext cx="0" cy="540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D86FBA27-0826-4F9A-AF6E-8BDB36515F72}"/>
                  </a:ext>
                </a:extLst>
              </p:cNvPr>
              <p:cNvCxnSpPr/>
              <p:nvPr/>
            </p:nvCxnSpPr>
            <p:spPr>
              <a:xfrm>
                <a:off x="4647407" y="4443514"/>
                <a:ext cx="0" cy="540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64C174BD-B59D-47A3-BCD3-673C782FBA27}"/>
                  </a:ext>
                </a:extLst>
              </p:cNvPr>
              <p:cNvCxnSpPr/>
              <p:nvPr/>
            </p:nvCxnSpPr>
            <p:spPr>
              <a:xfrm>
                <a:off x="3380581" y="4983514"/>
                <a:ext cx="1274763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804827-E1E7-42FA-B95A-AAD86A5E091E}"/>
                  </a:ext>
                </a:extLst>
              </p:cNvPr>
              <p:cNvSpPr/>
              <p:nvPr/>
            </p:nvSpPr>
            <p:spPr>
              <a:xfrm>
                <a:off x="3400429" y="4507561"/>
                <a:ext cx="1239042" cy="467665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A9E8A7-9989-42BE-8C38-52183B7B86F7}"/>
                  </a:ext>
                </a:extLst>
              </p:cNvPr>
              <p:cNvSpPr/>
              <p:nvPr/>
            </p:nvSpPr>
            <p:spPr>
              <a:xfrm>
                <a:off x="4853781" y="4918075"/>
                <a:ext cx="1423583" cy="638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AD48E13-F659-453D-985B-C9FCC0F98F75}"/>
                  </a:ext>
                </a:extLst>
              </p:cNvPr>
              <p:cNvSpPr txBox="1"/>
              <p:nvPr/>
            </p:nvSpPr>
            <p:spPr>
              <a:xfrm>
                <a:off x="4990316" y="4973185"/>
                <a:ext cx="2523724" cy="45085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400" baseline="0" dirty="0"/>
                  <a:t>Plaque chauffante</a:t>
                </a:r>
              </a:p>
            </p:txBody>
          </p:sp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43277206-9A3C-4AF8-8AE1-E09B5F901A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62" t="73080" r="26662" b="20737"/>
              <a:stretch/>
            </p:blipFill>
            <p:spPr>
              <a:xfrm>
                <a:off x="4708199" y="5048447"/>
                <a:ext cx="336081" cy="293637"/>
              </a:xfrm>
              <a:prstGeom prst="rect">
                <a:avLst/>
              </a:prstGeom>
            </p:spPr>
          </p:pic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FB63499-58DB-41AD-865A-54817CC7AE08}"/>
                </a:ext>
              </a:extLst>
            </p:cNvPr>
            <p:cNvSpPr txBox="1"/>
            <p:nvPr/>
          </p:nvSpPr>
          <p:spPr>
            <a:xfrm>
              <a:off x="1493808" y="6001572"/>
              <a:ext cx="2136617" cy="50641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1600" baseline="0" dirty="0"/>
                <a:t>Lelivrescolaire.fr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790EFB7B-A452-41A8-B176-2CC42071BABC}"/>
              </a:ext>
            </a:extLst>
          </p:cNvPr>
          <p:cNvSpPr txBox="1"/>
          <p:nvPr/>
        </p:nvSpPr>
        <p:spPr>
          <a:xfrm>
            <a:off x="7974343" y="2025713"/>
            <a:ext cx="3858872" cy="28065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2600" baseline="0" dirty="0"/>
              <a:t>Dans le ballon :</a:t>
            </a:r>
          </a:p>
          <a:p>
            <a:pPr marL="457200" indent="-457200" algn="l">
              <a:buFont typeface="Calibri" panose="020F0502020204030204" pitchFamily="34" charset="0"/>
              <a:buChar char="‒"/>
            </a:pPr>
            <a:r>
              <a:rPr lang="fr-FR" sz="2600" baseline="0" dirty="0"/>
              <a:t>5,0 g d’acide salicylique</a:t>
            </a:r>
          </a:p>
          <a:p>
            <a:pPr marL="457200" indent="-457200" algn="l">
              <a:buFont typeface="Calibri" panose="020F0502020204030204" pitchFamily="34" charset="0"/>
              <a:buChar char="‒"/>
            </a:pPr>
            <a:r>
              <a:rPr lang="fr-FR" sz="2600" dirty="0"/>
              <a:t>8 </a:t>
            </a:r>
            <a:r>
              <a:rPr lang="fr-FR" sz="2600" dirty="0" err="1"/>
              <a:t>mL</a:t>
            </a:r>
            <a:r>
              <a:rPr lang="fr-FR" sz="2600" dirty="0"/>
              <a:t> d’anhydride éthanoïque</a:t>
            </a:r>
          </a:p>
          <a:p>
            <a:pPr marL="457200" indent="-457200" algn="l">
              <a:buFont typeface="Calibri" panose="020F0502020204030204" pitchFamily="34" charset="0"/>
              <a:buChar char="‒"/>
            </a:pPr>
            <a:r>
              <a:rPr lang="fr-FR" sz="2600" baseline="0" dirty="0"/>
              <a:t>3 gouttes d’acide sulfurique concentré</a:t>
            </a:r>
          </a:p>
        </p:txBody>
      </p:sp>
    </p:spTree>
    <p:extLst>
      <p:ext uri="{BB962C8B-B14F-4D97-AF65-F5344CB8AC3E}">
        <p14:creationId xmlns:p14="http://schemas.microsoft.com/office/powerpoint/2010/main" val="209943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4B10C-044F-4050-AAAC-4955E1AD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100" dirty="0"/>
              <a:t>I – Synthèse d’un solide : l’acide acétylsalicylique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389E10-6EC0-4FCC-B737-5A623391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9A405-4142-4E6C-8799-96FF31C2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398B6-2161-4462-871A-0B89B0E7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32BABED-35C8-4DF7-9801-EE2A62076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Extraction du produit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E39E5F7-BC7C-44B4-9F7F-8E2D91F1D7DE}"/>
              </a:ext>
            </a:extLst>
          </p:cNvPr>
          <p:cNvCxnSpPr/>
          <p:nvPr/>
        </p:nvCxnSpPr>
        <p:spPr>
          <a:xfrm>
            <a:off x="4786162" y="1564365"/>
            <a:ext cx="0" cy="4709686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5C0C247-1E39-4870-A384-9BDFE21851A1}"/>
              </a:ext>
            </a:extLst>
          </p:cNvPr>
          <p:cNvGrpSpPr/>
          <p:nvPr/>
        </p:nvGrpSpPr>
        <p:grpSpPr>
          <a:xfrm>
            <a:off x="1140294" y="2148291"/>
            <a:ext cx="2813084" cy="2739065"/>
            <a:chOff x="743656" y="2488444"/>
            <a:chExt cx="2813084" cy="273906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351BCFB-F223-41FF-8DEA-2F16C495E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56" y="2488444"/>
              <a:ext cx="2813084" cy="2409481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8178EFB-CE97-4BA6-8ED5-79CC19DA190C}"/>
                </a:ext>
              </a:extLst>
            </p:cNvPr>
            <p:cNvSpPr txBox="1"/>
            <p:nvPr/>
          </p:nvSpPr>
          <p:spPr>
            <a:xfrm>
              <a:off x="923675" y="4862384"/>
              <a:ext cx="2136617" cy="36512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1600" baseline="0" dirty="0"/>
                <a:t>Lelivrescolaire.fr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893D48-4B66-4E68-8F6D-CE9AA5F0BEE5}"/>
              </a:ext>
            </a:extLst>
          </p:cNvPr>
          <p:cNvGrpSpPr/>
          <p:nvPr/>
        </p:nvGrpSpPr>
        <p:grpSpPr>
          <a:xfrm>
            <a:off x="5421406" y="1990798"/>
            <a:ext cx="5845299" cy="4056945"/>
            <a:chOff x="5413972" y="1982355"/>
            <a:chExt cx="5845299" cy="405694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E82B5B6-58A5-447D-9CB5-014065040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2" t="7122" r="6919"/>
            <a:stretch/>
          </p:blipFill>
          <p:spPr>
            <a:xfrm>
              <a:off x="5413972" y="1982355"/>
              <a:ext cx="5845299" cy="3685114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C16B603-5809-4BC4-9AEA-405E279B305C}"/>
                </a:ext>
              </a:extLst>
            </p:cNvPr>
            <p:cNvSpPr txBox="1"/>
            <p:nvPr/>
          </p:nvSpPr>
          <p:spPr>
            <a:xfrm>
              <a:off x="7596078" y="5532888"/>
              <a:ext cx="2136617" cy="50641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1600" baseline="0" dirty="0"/>
                <a:t>Lelivrescolaire.fr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E5DAFBC-F8D4-4E89-873D-466F429E5B33}"/>
              </a:ext>
            </a:extLst>
          </p:cNvPr>
          <p:cNvSpPr txBox="1"/>
          <p:nvPr/>
        </p:nvSpPr>
        <p:spPr>
          <a:xfrm>
            <a:off x="793113" y="1433692"/>
            <a:ext cx="3481167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600" b="1" baseline="0" dirty="0">
                <a:solidFill>
                  <a:srgbClr val="00B0F0"/>
                </a:solidFill>
              </a:rPr>
              <a:t>Filtration par gravité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A8DEF30-B751-4A93-99D8-4E9DF6DEE516}"/>
              </a:ext>
            </a:extLst>
          </p:cNvPr>
          <p:cNvSpPr txBox="1"/>
          <p:nvPr/>
        </p:nvSpPr>
        <p:spPr>
          <a:xfrm>
            <a:off x="7025489" y="1430868"/>
            <a:ext cx="3481167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600" b="1" baseline="0" dirty="0">
                <a:solidFill>
                  <a:srgbClr val="00B0F0"/>
                </a:solidFill>
              </a:rPr>
              <a:t>Filtration sous vide</a:t>
            </a:r>
          </a:p>
        </p:txBody>
      </p:sp>
    </p:spTree>
    <p:extLst>
      <p:ext uri="{BB962C8B-B14F-4D97-AF65-F5344CB8AC3E}">
        <p14:creationId xmlns:p14="http://schemas.microsoft.com/office/powerpoint/2010/main" val="242956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742F8-DA0E-415A-AF10-D7FB318C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100" dirty="0"/>
              <a:t>I – Synthèse d’un solide : l’acide acétylsalicylique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EDB37-EE7F-4A2F-8714-8D8589CD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F0ACE-61C5-45CE-9C27-1DA3059F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DB3B8B-D97E-4C74-93E9-550ECE4E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2314309-05ED-48AA-8817-830F53D3B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Purification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167AFF4-0EE7-49CE-A7F9-30352D7A333A}"/>
              </a:ext>
            </a:extLst>
          </p:cNvPr>
          <p:cNvGrpSpPr>
            <a:grpSpLocks noChangeAspect="1"/>
          </p:cNvGrpSpPr>
          <p:nvPr/>
        </p:nvGrpSpPr>
        <p:grpSpPr>
          <a:xfrm>
            <a:off x="545676" y="1824867"/>
            <a:ext cx="5723148" cy="4297836"/>
            <a:chOff x="621102" y="1475645"/>
            <a:chExt cx="6701239" cy="5032339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7205DCE-15E5-44E7-AABC-AF3AD4B0E2DC}"/>
                </a:ext>
              </a:extLst>
            </p:cNvPr>
            <p:cNvGrpSpPr/>
            <p:nvPr/>
          </p:nvGrpSpPr>
          <p:grpSpPr>
            <a:xfrm>
              <a:off x="621102" y="1475645"/>
              <a:ext cx="6701239" cy="4749323"/>
              <a:chOff x="621102" y="1475645"/>
              <a:chExt cx="6701239" cy="4749323"/>
            </a:xfrm>
          </p:grpSpPr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9DCF44A5-2FCE-48EC-92AC-3BC6064CF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02" y="1475645"/>
                <a:ext cx="5921162" cy="47493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6EB0CBE-94DB-4DF1-8A1F-1E83ABD107EA}"/>
                  </a:ext>
                </a:extLst>
              </p:cNvPr>
              <p:cNvSpPr/>
              <p:nvPr/>
            </p:nvSpPr>
            <p:spPr>
              <a:xfrm>
                <a:off x="3232149" y="4918075"/>
                <a:ext cx="1654175" cy="450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74B6F1-2AFB-4242-9D37-5D6CB61B4975}"/>
                  </a:ext>
                </a:extLst>
              </p:cNvPr>
              <p:cNvSpPr/>
              <p:nvPr/>
            </p:nvSpPr>
            <p:spPr>
              <a:xfrm>
                <a:off x="3340100" y="5013325"/>
                <a:ext cx="1355725" cy="355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59F9F62A-0B3E-4540-8322-0113F5E9285F}"/>
                  </a:ext>
                </a:extLst>
              </p:cNvPr>
              <p:cNvSpPr/>
              <p:nvPr/>
            </p:nvSpPr>
            <p:spPr>
              <a:xfrm>
                <a:off x="4410063" y="4507561"/>
                <a:ext cx="326240" cy="424009"/>
              </a:xfrm>
              <a:custGeom>
                <a:avLst/>
                <a:gdLst>
                  <a:gd name="connsiteX0" fmla="*/ 40492 w 300118"/>
                  <a:gd name="connsiteY0" fmla="*/ 147 h 385910"/>
                  <a:gd name="connsiteX1" fmla="*/ 40492 w 300118"/>
                  <a:gd name="connsiteY1" fmla="*/ 147 h 385910"/>
                  <a:gd name="connsiteX2" fmla="*/ 33348 w 300118"/>
                  <a:gd name="connsiteY2" fmla="*/ 26341 h 385910"/>
                  <a:gd name="connsiteX3" fmla="*/ 26204 w 300118"/>
                  <a:gd name="connsiteY3" fmla="*/ 35866 h 385910"/>
                  <a:gd name="connsiteX4" fmla="*/ 21442 w 300118"/>
                  <a:gd name="connsiteY4" fmla="*/ 43010 h 385910"/>
                  <a:gd name="connsiteX5" fmla="*/ 14298 w 300118"/>
                  <a:gd name="connsiteY5" fmla="*/ 52535 h 385910"/>
                  <a:gd name="connsiteX6" fmla="*/ 7154 w 300118"/>
                  <a:gd name="connsiteY6" fmla="*/ 69203 h 385910"/>
                  <a:gd name="connsiteX7" fmla="*/ 2392 w 300118"/>
                  <a:gd name="connsiteY7" fmla="*/ 78728 h 385910"/>
                  <a:gd name="connsiteX8" fmla="*/ 11 w 300118"/>
                  <a:gd name="connsiteY8" fmla="*/ 93016 h 385910"/>
                  <a:gd name="connsiteX9" fmla="*/ 9536 w 300118"/>
                  <a:gd name="connsiteY9" fmla="*/ 162072 h 385910"/>
                  <a:gd name="connsiteX10" fmla="*/ 23823 w 300118"/>
                  <a:gd name="connsiteY10" fmla="*/ 181122 h 385910"/>
                  <a:gd name="connsiteX11" fmla="*/ 35729 w 300118"/>
                  <a:gd name="connsiteY11" fmla="*/ 200172 h 385910"/>
                  <a:gd name="connsiteX12" fmla="*/ 40492 w 300118"/>
                  <a:gd name="connsiteY12" fmla="*/ 214460 h 385910"/>
                  <a:gd name="connsiteX13" fmla="*/ 47636 w 300118"/>
                  <a:gd name="connsiteY13" fmla="*/ 223985 h 385910"/>
                  <a:gd name="connsiteX14" fmla="*/ 52398 w 300118"/>
                  <a:gd name="connsiteY14" fmla="*/ 231128 h 385910"/>
                  <a:gd name="connsiteX15" fmla="*/ 69067 w 300118"/>
                  <a:gd name="connsiteY15" fmla="*/ 259703 h 385910"/>
                  <a:gd name="connsiteX16" fmla="*/ 88117 w 300118"/>
                  <a:gd name="connsiteY16" fmla="*/ 295422 h 385910"/>
                  <a:gd name="connsiteX17" fmla="*/ 114311 w 300118"/>
                  <a:gd name="connsiteY17" fmla="*/ 331141 h 385910"/>
                  <a:gd name="connsiteX18" fmla="*/ 123836 w 300118"/>
                  <a:gd name="connsiteY18" fmla="*/ 343047 h 385910"/>
                  <a:gd name="connsiteX19" fmla="*/ 130979 w 300118"/>
                  <a:gd name="connsiteY19" fmla="*/ 350191 h 385910"/>
                  <a:gd name="connsiteX20" fmla="*/ 133361 w 300118"/>
                  <a:gd name="connsiteY20" fmla="*/ 357335 h 385910"/>
                  <a:gd name="connsiteX21" fmla="*/ 140504 w 300118"/>
                  <a:gd name="connsiteY21" fmla="*/ 362097 h 385910"/>
                  <a:gd name="connsiteX22" fmla="*/ 171461 w 300118"/>
                  <a:gd name="connsiteY22" fmla="*/ 374003 h 385910"/>
                  <a:gd name="connsiteX23" fmla="*/ 219086 w 300118"/>
                  <a:gd name="connsiteY23" fmla="*/ 385910 h 385910"/>
                  <a:gd name="connsiteX24" fmla="*/ 254804 w 300118"/>
                  <a:gd name="connsiteY24" fmla="*/ 378766 h 385910"/>
                  <a:gd name="connsiteX25" fmla="*/ 290523 w 300118"/>
                  <a:gd name="connsiteY25" fmla="*/ 321616 h 385910"/>
                  <a:gd name="connsiteX26" fmla="*/ 297667 w 300118"/>
                  <a:gd name="connsiteY26" fmla="*/ 269228 h 385910"/>
                  <a:gd name="connsiteX27" fmla="*/ 292904 w 300118"/>
                  <a:gd name="connsiteY27" fmla="*/ 152547 h 385910"/>
                  <a:gd name="connsiteX28" fmla="*/ 283379 w 300118"/>
                  <a:gd name="connsiteY28" fmla="*/ 121591 h 385910"/>
                  <a:gd name="connsiteX29" fmla="*/ 254804 w 300118"/>
                  <a:gd name="connsiteY29" fmla="*/ 78728 h 385910"/>
                  <a:gd name="connsiteX30" fmla="*/ 228611 w 300118"/>
                  <a:gd name="connsiteY30" fmla="*/ 52535 h 385910"/>
                  <a:gd name="connsiteX31" fmla="*/ 180986 w 300118"/>
                  <a:gd name="connsiteY31" fmla="*/ 26341 h 385910"/>
                  <a:gd name="connsiteX32" fmla="*/ 159554 w 300118"/>
                  <a:gd name="connsiteY32" fmla="*/ 19197 h 385910"/>
                  <a:gd name="connsiteX33" fmla="*/ 145267 w 300118"/>
                  <a:gd name="connsiteY33" fmla="*/ 12053 h 385910"/>
                  <a:gd name="connsiteX34" fmla="*/ 119073 w 300118"/>
                  <a:gd name="connsiteY34" fmla="*/ 2528 h 385910"/>
                  <a:gd name="connsiteX35" fmla="*/ 40492 w 300118"/>
                  <a:gd name="connsiteY35" fmla="*/ 147 h 38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00118" h="385910">
                    <a:moveTo>
                      <a:pt x="40492" y="147"/>
                    </a:moveTo>
                    <a:lnTo>
                      <a:pt x="40492" y="147"/>
                    </a:lnTo>
                    <a:cubicBezTo>
                      <a:pt x="38111" y="8878"/>
                      <a:pt x="36709" y="17938"/>
                      <a:pt x="33348" y="26341"/>
                    </a:cubicBezTo>
                    <a:cubicBezTo>
                      <a:pt x="31874" y="30026"/>
                      <a:pt x="28511" y="32636"/>
                      <a:pt x="26204" y="35866"/>
                    </a:cubicBezTo>
                    <a:cubicBezTo>
                      <a:pt x="24541" y="38195"/>
                      <a:pt x="23105" y="40681"/>
                      <a:pt x="21442" y="43010"/>
                    </a:cubicBezTo>
                    <a:cubicBezTo>
                      <a:pt x="19135" y="46240"/>
                      <a:pt x="16401" y="49169"/>
                      <a:pt x="14298" y="52535"/>
                    </a:cubicBezTo>
                    <a:cubicBezTo>
                      <a:pt x="7125" y="64012"/>
                      <a:pt x="11570" y="58900"/>
                      <a:pt x="7154" y="69203"/>
                    </a:cubicBezTo>
                    <a:cubicBezTo>
                      <a:pt x="5756" y="72466"/>
                      <a:pt x="3979" y="75553"/>
                      <a:pt x="2392" y="78728"/>
                    </a:cubicBezTo>
                    <a:cubicBezTo>
                      <a:pt x="1598" y="83491"/>
                      <a:pt x="-155" y="88191"/>
                      <a:pt x="11" y="93016"/>
                    </a:cubicBezTo>
                    <a:cubicBezTo>
                      <a:pt x="728" y="113814"/>
                      <a:pt x="205" y="141076"/>
                      <a:pt x="9536" y="162072"/>
                    </a:cubicBezTo>
                    <a:cubicBezTo>
                      <a:pt x="11433" y="166340"/>
                      <a:pt x="22604" y="179599"/>
                      <a:pt x="23823" y="181122"/>
                    </a:cubicBezTo>
                    <a:cubicBezTo>
                      <a:pt x="30549" y="201303"/>
                      <a:pt x="19092" y="169671"/>
                      <a:pt x="35729" y="200172"/>
                    </a:cubicBezTo>
                    <a:cubicBezTo>
                      <a:pt x="38133" y="204579"/>
                      <a:pt x="38247" y="209970"/>
                      <a:pt x="40492" y="214460"/>
                    </a:cubicBezTo>
                    <a:cubicBezTo>
                      <a:pt x="42267" y="218010"/>
                      <a:pt x="45329" y="220755"/>
                      <a:pt x="47636" y="223985"/>
                    </a:cubicBezTo>
                    <a:cubicBezTo>
                      <a:pt x="49299" y="226314"/>
                      <a:pt x="50811" y="228747"/>
                      <a:pt x="52398" y="231128"/>
                    </a:cubicBezTo>
                    <a:cubicBezTo>
                      <a:pt x="59022" y="251002"/>
                      <a:pt x="48161" y="220503"/>
                      <a:pt x="69067" y="259703"/>
                    </a:cubicBezTo>
                    <a:cubicBezTo>
                      <a:pt x="75417" y="271609"/>
                      <a:pt x="80137" y="284541"/>
                      <a:pt x="88117" y="295422"/>
                    </a:cubicBezTo>
                    <a:cubicBezTo>
                      <a:pt x="96848" y="307328"/>
                      <a:pt x="105452" y="319329"/>
                      <a:pt x="114311" y="331141"/>
                    </a:cubicBezTo>
                    <a:cubicBezTo>
                      <a:pt x="117360" y="335207"/>
                      <a:pt x="120242" y="339453"/>
                      <a:pt x="123836" y="343047"/>
                    </a:cubicBezTo>
                    <a:lnTo>
                      <a:pt x="130979" y="350191"/>
                    </a:lnTo>
                    <a:cubicBezTo>
                      <a:pt x="131773" y="352572"/>
                      <a:pt x="131793" y="355375"/>
                      <a:pt x="133361" y="357335"/>
                    </a:cubicBezTo>
                    <a:cubicBezTo>
                      <a:pt x="135149" y="359570"/>
                      <a:pt x="138077" y="360580"/>
                      <a:pt x="140504" y="362097"/>
                    </a:cubicBezTo>
                    <a:cubicBezTo>
                      <a:pt x="158920" y="373607"/>
                      <a:pt x="146652" y="366706"/>
                      <a:pt x="171461" y="374003"/>
                    </a:cubicBezTo>
                    <a:cubicBezTo>
                      <a:pt x="211742" y="385850"/>
                      <a:pt x="173190" y="377564"/>
                      <a:pt x="219086" y="385910"/>
                    </a:cubicBezTo>
                    <a:cubicBezTo>
                      <a:pt x="230992" y="383529"/>
                      <a:pt x="244032" y="384368"/>
                      <a:pt x="254804" y="378766"/>
                    </a:cubicBezTo>
                    <a:cubicBezTo>
                      <a:pt x="280191" y="365564"/>
                      <a:pt x="281957" y="345600"/>
                      <a:pt x="290523" y="321616"/>
                    </a:cubicBezTo>
                    <a:cubicBezTo>
                      <a:pt x="292904" y="304153"/>
                      <a:pt x="296071" y="286780"/>
                      <a:pt x="297667" y="269228"/>
                    </a:cubicBezTo>
                    <a:cubicBezTo>
                      <a:pt x="301793" y="223845"/>
                      <a:pt x="301034" y="199003"/>
                      <a:pt x="292904" y="152547"/>
                    </a:cubicBezTo>
                    <a:cubicBezTo>
                      <a:pt x="291043" y="141913"/>
                      <a:pt x="287467" y="131583"/>
                      <a:pt x="283379" y="121591"/>
                    </a:cubicBezTo>
                    <a:cubicBezTo>
                      <a:pt x="277521" y="107272"/>
                      <a:pt x="264924" y="89973"/>
                      <a:pt x="254804" y="78728"/>
                    </a:cubicBezTo>
                    <a:cubicBezTo>
                      <a:pt x="246544" y="69550"/>
                      <a:pt x="239081" y="59079"/>
                      <a:pt x="228611" y="52535"/>
                    </a:cubicBezTo>
                    <a:cubicBezTo>
                      <a:pt x="209547" y="40619"/>
                      <a:pt x="203437" y="35962"/>
                      <a:pt x="180986" y="26341"/>
                    </a:cubicBezTo>
                    <a:cubicBezTo>
                      <a:pt x="174064" y="23375"/>
                      <a:pt x="166546" y="21994"/>
                      <a:pt x="159554" y="19197"/>
                    </a:cubicBezTo>
                    <a:cubicBezTo>
                      <a:pt x="154610" y="17219"/>
                      <a:pt x="150114" y="14256"/>
                      <a:pt x="145267" y="12053"/>
                    </a:cubicBezTo>
                    <a:cubicBezTo>
                      <a:pt x="139900" y="9613"/>
                      <a:pt x="124261" y="3725"/>
                      <a:pt x="119073" y="2528"/>
                    </a:cubicBezTo>
                    <a:cubicBezTo>
                      <a:pt x="101946" y="-1424"/>
                      <a:pt x="53589" y="544"/>
                      <a:pt x="4049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A3C66B73-BA1C-4B3D-A26F-7E321751BBDF}"/>
                  </a:ext>
                </a:extLst>
              </p:cNvPr>
              <p:cNvSpPr/>
              <p:nvPr/>
            </p:nvSpPr>
            <p:spPr>
              <a:xfrm flipH="1">
                <a:off x="3286113" y="4487170"/>
                <a:ext cx="326240" cy="444400"/>
              </a:xfrm>
              <a:custGeom>
                <a:avLst/>
                <a:gdLst>
                  <a:gd name="connsiteX0" fmla="*/ 40492 w 300118"/>
                  <a:gd name="connsiteY0" fmla="*/ 147 h 385910"/>
                  <a:gd name="connsiteX1" fmla="*/ 40492 w 300118"/>
                  <a:gd name="connsiteY1" fmla="*/ 147 h 385910"/>
                  <a:gd name="connsiteX2" fmla="*/ 33348 w 300118"/>
                  <a:gd name="connsiteY2" fmla="*/ 26341 h 385910"/>
                  <a:gd name="connsiteX3" fmla="*/ 26204 w 300118"/>
                  <a:gd name="connsiteY3" fmla="*/ 35866 h 385910"/>
                  <a:gd name="connsiteX4" fmla="*/ 21442 w 300118"/>
                  <a:gd name="connsiteY4" fmla="*/ 43010 h 385910"/>
                  <a:gd name="connsiteX5" fmla="*/ 14298 w 300118"/>
                  <a:gd name="connsiteY5" fmla="*/ 52535 h 385910"/>
                  <a:gd name="connsiteX6" fmla="*/ 7154 w 300118"/>
                  <a:gd name="connsiteY6" fmla="*/ 69203 h 385910"/>
                  <a:gd name="connsiteX7" fmla="*/ 2392 w 300118"/>
                  <a:gd name="connsiteY7" fmla="*/ 78728 h 385910"/>
                  <a:gd name="connsiteX8" fmla="*/ 11 w 300118"/>
                  <a:gd name="connsiteY8" fmla="*/ 93016 h 385910"/>
                  <a:gd name="connsiteX9" fmla="*/ 9536 w 300118"/>
                  <a:gd name="connsiteY9" fmla="*/ 162072 h 385910"/>
                  <a:gd name="connsiteX10" fmla="*/ 23823 w 300118"/>
                  <a:gd name="connsiteY10" fmla="*/ 181122 h 385910"/>
                  <a:gd name="connsiteX11" fmla="*/ 35729 w 300118"/>
                  <a:gd name="connsiteY11" fmla="*/ 200172 h 385910"/>
                  <a:gd name="connsiteX12" fmla="*/ 40492 w 300118"/>
                  <a:gd name="connsiteY12" fmla="*/ 214460 h 385910"/>
                  <a:gd name="connsiteX13" fmla="*/ 47636 w 300118"/>
                  <a:gd name="connsiteY13" fmla="*/ 223985 h 385910"/>
                  <a:gd name="connsiteX14" fmla="*/ 52398 w 300118"/>
                  <a:gd name="connsiteY14" fmla="*/ 231128 h 385910"/>
                  <a:gd name="connsiteX15" fmla="*/ 69067 w 300118"/>
                  <a:gd name="connsiteY15" fmla="*/ 259703 h 385910"/>
                  <a:gd name="connsiteX16" fmla="*/ 88117 w 300118"/>
                  <a:gd name="connsiteY16" fmla="*/ 295422 h 385910"/>
                  <a:gd name="connsiteX17" fmla="*/ 114311 w 300118"/>
                  <a:gd name="connsiteY17" fmla="*/ 331141 h 385910"/>
                  <a:gd name="connsiteX18" fmla="*/ 123836 w 300118"/>
                  <a:gd name="connsiteY18" fmla="*/ 343047 h 385910"/>
                  <a:gd name="connsiteX19" fmla="*/ 130979 w 300118"/>
                  <a:gd name="connsiteY19" fmla="*/ 350191 h 385910"/>
                  <a:gd name="connsiteX20" fmla="*/ 133361 w 300118"/>
                  <a:gd name="connsiteY20" fmla="*/ 357335 h 385910"/>
                  <a:gd name="connsiteX21" fmla="*/ 140504 w 300118"/>
                  <a:gd name="connsiteY21" fmla="*/ 362097 h 385910"/>
                  <a:gd name="connsiteX22" fmla="*/ 171461 w 300118"/>
                  <a:gd name="connsiteY22" fmla="*/ 374003 h 385910"/>
                  <a:gd name="connsiteX23" fmla="*/ 219086 w 300118"/>
                  <a:gd name="connsiteY23" fmla="*/ 385910 h 385910"/>
                  <a:gd name="connsiteX24" fmla="*/ 254804 w 300118"/>
                  <a:gd name="connsiteY24" fmla="*/ 378766 h 385910"/>
                  <a:gd name="connsiteX25" fmla="*/ 290523 w 300118"/>
                  <a:gd name="connsiteY25" fmla="*/ 321616 h 385910"/>
                  <a:gd name="connsiteX26" fmla="*/ 297667 w 300118"/>
                  <a:gd name="connsiteY26" fmla="*/ 269228 h 385910"/>
                  <a:gd name="connsiteX27" fmla="*/ 292904 w 300118"/>
                  <a:gd name="connsiteY27" fmla="*/ 152547 h 385910"/>
                  <a:gd name="connsiteX28" fmla="*/ 283379 w 300118"/>
                  <a:gd name="connsiteY28" fmla="*/ 121591 h 385910"/>
                  <a:gd name="connsiteX29" fmla="*/ 254804 w 300118"/>
                  <a:gd name="connsiteY29" fmla="*/ 78728 h 385910"/>
                  <a:gd name="connsiteX30" fmla="*/ 228611 w 300118"/>
                  <a:gd name="connsiteY30" fmla="*/ 52535 h 385910"/>
                  <a:gd name="connsiteX31" fmla="*/ 180986 w 300118"/>
                  <a:gd name="connsiteY31" fmla="*/ 26341 h 385910"/>
                  <a:gd name="connsiteX32" fmla="*/ 159554 w 300118"/>
                  <a:gd name="connsiteY32" fmla="*/ 19197 h 385910"/>
                  <a:gd name="connsiteX33" fmla="*/ 145267 w 300118"/>
                  <a:gd name="connsiteY33" fmla="*/ 12053 h 385910"/>
                  <a:gd name="connsiteX34" fmla="*/ 119073 w 300118"/>
                  <a:gd name="connsiteY34" fmla="*/ 2528 h 385910"/>
                  <a:gd name="connsiteX35" fmla="*/ 40492 w 300118"/>
                  <a:gd name="connsiteY35" fmla="*/ 147 h 38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00118" h="385910">
                    <a:moveTo>
                      <a:pt x="40492" y="147"/>
                    </a:moveTo>
                    <a:lnTo>
                      <a:pt x="40492" y="147"/>
                    </a:lnTo>
                    <a:cubicBezTo>
                      <a:pt x="38111" y="8878"/>
                      <a:pt x="36709" y="17938"/>
                      <a:pt x="33348" y="26341"/>
                    </a:cubicBezTo>
                    <a:cubicBezTo>
                      <a:pt x="31874" y="30026"/>
                      <a:pt x="28511" y="32636"/>
                      <a:pt x="26204" y="35866"/>
                    </a:cubicBezTo>
                    <a:cubicBezTo>
                      <a:pt x="24541" y="38195"/>
                      <a:pt x="23105" y="40681"/>
                      <a:pt x="21442" y="43010"/>
                    </a:cubicBezTo>
                    <a:cubicBezTo>
                      <a:pt x="19135" y="46240"/>
                      <a:pt x="16401" y="49169"/>
                      <a:pt x="14298" y="52535"/>
                    </a:cubicBezTo>
                    <a:cubicBezTo>
                      <a:pt x="7125" y="64012"/>
                      <a:pt x="11570" y="58900"/>
                      <a:pt x="7154" y="69203"/>
                    </a:cubicBezTo>
                    <a:cubicBezTo>
                      <a:pt x="5756" y="72466"/>
                      <a:pt x="3979" y="75553"/>
                      <a:pt x="2392" y="78728"/>
                    </a:cubicBezTo>
                    <a:cubicBezTo>
                      <a:pt x="1598" y="83491"/>
                      <a:pt x="-155" y="88191"/>
                      <a:pt x="11" y="93016"/>
                    </a:cubicBezTo>
                    <a:cubicBezTo>
                      <a:pt x="728" y="113814"/>
                      <a:pt x="205" y="141076"/>
                      <a:pt x="9536" y="162072"/>
                    </a:cubicBezTo>
                    <a:cubicBezTo>
                      <a:pt x="11433" y="166340"/>
                      <a:pt x="22604" y="179599"/>
                      <a:pt x="23823" y="181122"/>
                    </a:cubicBezTo>
                    <a:cubicBezTo>
                      <a:pt x="30549" y="201303"/>
                      <a:pt x="19092" y="169671"/>
                      <a:pt x="35729" y="200172"/>
                    </a:cubicBezTo>
                    <a:cubicBezTo>
                      <a:pt x="38133" y="204579"/>
                      <a:pt x="38247" y="209970"/>
                      <a:pt x="40492" y="214460"/>
                    </a:cubicBezTo>
                    <a:cubicBezTo>
                      <a:pt x="42267" y="218010"/>
                      <a:pt x="45329" y="220755"/>
                      <a:pt x="47636" y="223985"/>
                    </a:cubicBezTo>
                    <a:cubicBezTo>
                      <a:pt x="49299" y="226314"/>
                      <a:pt x="50811" y="228747"/>
                      <a:pt x="52398" y="231128"/>
                    </a:cubicBezTo>
                    <a:cubicBezTo>
                      <a:pt x="59022" y="251002"/>
                      <a:pt x="48161" y="220503"/>
                      <a:pt x="69067" y="259703"/>
                    </a:cubicBezTo>
                    <a:cubicBezTo>
                      <a:pt x="75417" y="271609"/>
                      <a:pt x="80137" y="284541"/>
                      <a:pt x="88117" y="295422"/>
                    </a:cubicBezTo>
                    <a:cubicBezTo>
                      <a:pt x="96848" y="307328"/>
                      <a:pt x="105452" y="319329"/>
                      <a:pt x="114311" y="331141"/>
                    </a:cubicBezTo>
                    <a:cubicBezTo>
                      <a:pt x="117360" y="335207"/>
                      <a:pt x="120242" y="339453"/>
                      <a:pt x="123836" y="343047"/>
                    </a:cubicBezTo>
                    <a:lnTo>
                      <a:pt x="130979" y="350191"/>
                    </a:lnTo>
                    <a:cubicBezTo>
                      <a:pt x="131773" y="352572"/>
                      <a:pt x="131793" y="355375"/>
                      <a:pt x="133361" y="357335"/>
                    </a:cubicBezTo>
                    <a:cubicBezTo>
                      <a:pt x="135149" y="359570"/>
                      <a:pt x="138077" y="360580"/>
                      <a:pt x="140504" y="362097"/>
                    </a:cubicBezTo>
                    <a:cubicBezTo>
                      <a:pt x="158920" y="373607"/>
                      <a:pt x="146652" y="366706"/>
                      <a:pt x="171461" y="374003"/>
                    </a:cubicBezTo>
                    <a:cubicBezTo>
                      <a:pt x="211742" y="385850"/>
                      <a:pt x="173190" y="377564"/>
                      <a:pt x="219086" y="385910"/>
                    </a:cubicBezTo>
                    <a:cubicBezTo>
                      <a:pt x="230992" y="383529"/>
                      <a:pt x="244032" y="384368"/>
                      <a:pt x="254804" y="378766"/>
                    </a:cubicBezTo>
                    <a:cubicBezTo>
                      <a:pt x="280191" y="365564"/>
                      <a:pt x="281957" y="345600"/>
                      <a:pt x="290523" y="321616"/>
                    </a:cubicBezTo>
                    <a:cubicBezTo>
                      <a:pt x="292904" y="304153"/>
                      <a:pt x="296071" y="286780"/>
                      <a:pt x="297667" y="269228"/>
                    </a:cubicBezTo>
                    <a:cubicBezTo>
                      <a:pt x="301793" y="223845"/>
                      <a:pt x="301034" y="199003"/>
                      <a:pt x="292904" y="152547"/>
                    </a:cubicBezTo>
                    <a:cubicBezTo>
                      <a:pt x="291043" y="141913"/>
                      <a:pt x="287467" y="131583"/>
                      <a:pt x="283379" y="121591"/>
                    </a:cubicBezTo>
                    <a:cubicBezTo>
                      <a:pt x="277521" y="107272"/>
                      <a:pt x="264924" y="89973"/>
                      <a:pt x="254804" y="78728"/>
                    </a:cubicBezTo>
                    <a:cubicBezTo>
                      <a:pt x="246544" y="69550"/>
                      <a:pt x="239081" y="59079"/>
                      <a:pt x="228611" y="52535"/>
                    </a:cubicBezTo>
                    <a:cubicBezTo>
                      <a:pt x="209547" y="40619"/>
                      <a:pt x="203437" y="35962"/>
                      <a:pt x="180986" y="26341"/>
                    </a:cubicBezTo>
                    <a:cubicBezTo>
                      <a:pt x="174064" y="23375"/>
                      <a:pt x="166546" y="21994"/>
                      <a:pt x="159554" y="19197"/>
                    </a:cubicBezTo>
                    <a:cubicBezTo>
                      <a:pt x="154610" y="17219"/>
                      <a:pt x="150114" y="14256"/>
                      <a:pt x="145267" y="12053"/>
                    </a:cubicBezTo>
                    <a:cubicBezTo>
                      <a:pt x="139900" y="9613"/>
                      <a:pt x="124261" y="3725"/>
                      <a:pt x="119073" y="2528"/>
                    </a:cubicBezTo>
                    <a:cubicBezTo>
                      <a:pt x="101946" y="-1424"/>
                      <a:pt x="53589" y="544"/>
                      <a:pt x="4049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F2C5BC86-4810-4E2E-9DCB-FB0FA10560B8}"/>
                  </a:ext>
                </a:extLst>
              </p:cNvPr>
              <p:cNvCxnSpPr/>
              <p:nvPr/>
            </p:nvCxnSpPr>
            <p:spPr>
              <a:xfrm>
                <a:off x="3390105" y="4443514"/>
                <a:ext cx="0" cy="540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686F150-3E46-4E47-A033-0F6922BBEB94}"/>
                  </a:ext>
                </a:extLst>
              </p:cNvPr>
              <p:cNvCxnSpPr/>
              <p:nvPr/>
            </p:nvCxnSpPr>
            <p:spPr>
              <a:xfrm>
                <a:off x="4647407" y="4443514"/>
                <a:ext cx="0" cy="540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D3D57AEB-4F9F-4453-BC52-62A73AB8BE02}"/>
                  </a:ext>
                </a:extLst>
              </p:cNvPr>
              <p:cNvCxnSpPr/>
              <p:nvPr/>
            </p:nvCxnSpPr>
            <p:spPr>
              <a:xfrm>
                <a:off x="3380581" y="4983514"/>
                <a:ext cx="1274763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301C61-4882-4030-BFE5-804033512E29}"/>
                  </a:ext>
                </a:extLst>
              </p:cNvPr>
              <p:cNvSpPr/>
              <p:nvPr/>
            </p:nvSpPr>
            <p:spPr>
              <a:xfrm>
                <a:off x="3400429" y="4507561"/>
                <a:ext cx="1239042" cy="467665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2DB2210-3B39-4D4C-AF3E-0322714B201F}"/>
                  </a:ext>
                </a:extLst>
              </p:cNvPr>
              <p:cNvSpPr/>
              <p:nvPr/>
            </p:nvSpPr>
            <p:spPr>
              <a:xfrm>
                <a:off x="4853781" y="4918075"/>
                <a:ext cx="1423583" cy="638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ADCE441-7AE4-417E-9EAE-E4CEF8D0D1AA}"/>
                  </a:ext>
                </a:extLst>
              </p:cNvPr>
              <p:cNvSpPr txBox="1"/>
              <p:nvPr/>
            </p:nvSpPr>
            <p:spPr>
              <a:xfrm>
                <a:off x="4990315" y="4973185"/>
                <a:ext cx="2332026" cy="45084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200" baseline="0" dirty="0"/>
                  <a:t>Plaque chauffante</a:t>
                </a:r>
              </a:p>
            </p:txBody>
          </p:sp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ABDC3D5E-8007-4074-A3E9-408855ECD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62" t="73080" r="26662" b="20737"/>
              <a:stretch/>
            </p:blipFill>
            <p:spPr>
              <a:xfrm>
                <a:off x="4708199" y="5048447"/>
                <a:ext cx="336081" cy="293637"/>
              </a:xfrm>
              <a:prstGeom prst="rect">
                <a:avLst/>
              </a:prstGeom>
            </p:spPr>
          </p:pic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26736A5-B9FA-478D-AF99-562615418532}"/>
                </a:ext>
              </a:extLst>
            </p:cNvPr>
            <p:cNvSpPr txBox="1"/>
            <p:nvPr/>
          </p:nvSpPr>
          <p:spPr>
            <a:xfrm>
              <a:off x="1493808" y="6001572"/>
              <a:ext cx="2136617" cy="50641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1600" baseline="0" dirty="0"/>
                <a:t>Lelivrescolaire.fr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5B1A53C-4A7F-4F5E-9608-34B50A1EB295}"/>
              </a:ext>
            </a:extLst>
          </p:cNvPr>
          <p:cNvGrpSpPr/>
          <p:nvPr/>
        </p:nvGrpSpPr>
        <p:grpSpPr>
          <a:xfrm>
            <a:off x="6503570" y="2199095"/>
            <a:ext cx="5142754" cy="3589584"/>
            <a:chOff x="6919604" y="1914103"/>
            <a:chExt cx="5142754" cy="3589584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ECEF9367-669B-4532-9072-B1F9807C6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2" t="7122" r="6919"/>
            <a:stretch/>
          </p:blipFill>
          <p:spPr>
            <a:xfrm>
              <a:off x="6919604" y="1914103"/>
              <a:ext cx="5142754" cy="3242201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9C7FA16-F5F0-4DCD-9C10-636D348D47A3}"/>
                </a:ext>
              </a:extLst>
            </p:cNvPr>
            <p:cNvSpPr txBox="1"/>
            <p:nvPr/>
          </p:nvSpPr>
          <p:spPr>
            <a:xfrm>
              <a:off x="8146425" y="4997275"/>
              <a:ext cx="2136617" cy="50641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1600" baseline="0" dirty="0"/>
                <a:t>Lelivrescolaire.fr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73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imprimante&#10;&#10;Description générée automatiquement">
            <a:extLst>
              <a:ext uri="{FF2B5EF4-FFF2-40B4-BE49-F238E27FC236}">
                <a16:creationId xmlns:a16="http://schemas.microsoft.com/office/drawing/2014/main" id="{15C2E23F-9BA0-491C-81F6-B92195E5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5" y="1372315"/>
            <a:ext cx="11226889" cy="45514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B1D0C4-7919-4E6B-AE91-2A607D0C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100" dirty="0"/>
              <a:t>I – Synthèse d’un solide : l’acide acétylsalicylique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7535C2-2E00-465A-B58A-4124A299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0251B3-DA73-4BBA-98C0-2EE91B6A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76E7E-68F3-4C8E-9732-713605AC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C35326B-98D3-40D4-A79A-0747AB5A68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4) Contrôles de pureté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06896C-BE97-4A20-9FE8-2BF5282089FD}"/>
              </a:ext>
            </a:extLst>
          </p:cNvPr>
          <p:cNvSpPr txBox="1"/>
          <p:nvPr/>
        </p:nvSpPr>
        <p:spPr>
          <a:xfrm>
            <a:off x="689238" y="5830315"/>
            <a:ext cx="6714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Par IUT R. Schuman Illkirch Dpt. Chimie — Travail personnel, CC BY-SA 4.0, https://commons.wikimedia.org/w/index.php?curid=37774919</a:t>
            </a:r>
          </a:p>
        </p:txBody>
      </p:sp>
    </p:spTree>
    <p:extLst>
      <p:ext uri="{BB962C8B-B14F-4D97-AF65-F5344CB8AC3E}">
        <p14:creationId xmlns:p14="http://schemas.microsoft.com/office/powerpoint/2010/main" val="129396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23CD3-C66E-4CF1-BC57-83209380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100" dirty="0"/>
              <a:t>I – Synthèse d’un solide : l’acide acétylsalicylique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0B2472-4BF0-47A1-93D3-635B55A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88DD63-A438-4540-AAE3-6B61DBD5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LC07 – Séparations, purifications, contrôles de pureté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8282E-3DB6-4C05-A0D3-6E33CA79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FE6CEEC-20DA-42AC-A35B-C0C7F0343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4) Contrôles de pureté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0E27CD0-78C6-42F9-9B87-2187C6453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3" y="1745177"/>
            <a:ext cx="5079377" cy="409118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638B29D-D22E-406A-A2B2-FDF4E93431E2}"/>
              </a:ext>
            </a:extLst>
          </p:cNvPr>
          <p:cNvSpPr txBox="1"/>
          <p:nvPr/>
        </p:nvSpPr>
        <p:spPr>
          <a:xfrm>
            <a:off x="814919" y="5897994"/>
            <a:ext cx="2136617" cy="5064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1600" baseline="0" dirty="0"/>
              <a:t>Lelivrescolaire.fr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1986AFA-0ABA-4273-95B1-E7F72B3244C2}"/>
              </a:ext>
            </a:extLst>
          </p:cNvPr>
          <p:cNvGrpSpPr/>
          <p:nvPr/>
        </p:nvGrpSpPr>
        <p:grpSpPr>
          <a:xfrm>
            <a:off x="5740698" y="743476"/>
            <a:ext cx="6392111" cy="4091188"/>
            <a:chOff x="5842782" y="1241709"/>
            <a:chExt cx="6392111" cy="4091188"/>
          </a:xfrm>
        </p:grpSpPr>
        <p:graphicFrame>
          <p:nvGraphicFramePr>
            <p:cNvPr id="11" name="Diagramme 10">
              <a:extLst>
                <a:ext uri="{FF2B5EF4-FFF2-40B4-BE49-F238E27FC236}">
                  <a16:creationId xmlns:a16="http://schemas.microsoft.com/office/drawing/2014/main" id="{7081730F-835C-4326-87B3-9F93B851BE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88687378"/>
                </p:ext>
              </p:extLst>
            </p:nvPr>
          </p:nvGraphicFramePr>
          <p:xfrm>
            <a:off x="5842782" y="1241709"/>
            <a:ext cx="5656755" cy="40911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5FAE78D-C776-4067-ACE7-521B49D18608}"/>
                </a:ext>
              </a:extLst>
            </p:cNvPr>
            <p:cNvSpPr txBox="1"/>
            <p:nvPr/>
          </p:nvSpPr>
          <p:spPr>
            <a:xfrm>
              <a:off x="10290227" y="3294460"/>
              <a:ext cx="1944666" cy="47802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400" b="1" baseline="0" dirty="0">
                  <a:solidFill>
                    <a:srgbClr val="006386"/>
                  </a:solidFill>
                </a:rPr>
                <a:t>Solubilisation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5FC8999-AFF5-44DF-A6F9-E08E56374D48}"/>
                </a:ext>
              </a:extLst>
            </p:cNvPr>
            <p:cNvSpPr txBox="1"/>
            <p:nvPr/>
          </p:nvSpPr>
          <p:spPr>
            <a:xfrm>
              <a:off x="6089534" y="3220033"/>
              <a:ext cx="1944666" cy="47802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400" b="1" baseline="0" dirty="0">
                  <a:solidFill>
                    <a:srgbClr val="006386"/>
                  </a:solidFill>
                </a:rPr>
                <a:t>Adsorption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95F57E2-2FBE-4FD4-8BD7-ADB675153F44}"/>
                </a:ext>
              </a:extLst>
            </p:cNvPr>
            <p:cNvSpPr txBox="1"/>
            <p:nvPr/>
          </p:nvSpPr>
          <p:spPr>
            <a:xfrm>
              <a:off x="8260867" y="3656231"/>
              <a:ext cx="1944666" cy="47802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400" b="1" baseline="0" dirty="0">
                  <a:solidFill>
                    <a:srgbClr val="006386"/>
                  </a:solidFill>
                </a:rPr>
                <a:t>Adsorption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026636-8F26-4F07-8189-0723DD5A6707}"/>
              </a:ext>
            </a:extLst>
          </p:cNvPr>
          <p:cNvGrpSpPr/>
          <p:nvPr/>
        </p:nvGrpSpPr>
        <p:grpSpPr>
          <a:xfrm>
            <a:off x="8761944" y="5191774"/>
            <a:ext cx="1883399" cy="1092924"/>
            <a:chOff x="8032652" y="5195334"/>
            <a:chExt cx="1883399" cy="10929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91DD91A5-6518-4999-8398-2A89DA292678}"/>
                    </a:ext>
                  </a:extLst>
                </p:cNvPr>
                <p:cNvSpPr txBox="1"/>
                <p:nvPr/>
              </p:nvSpPr>
              <p:spPr>
                <a:xfrm>
                  <a:off x="8032652" y="5284596"/>
                  <a:ext cx="1775951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baseline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b="0" i="1" baseline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3200" b="0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baseline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fr-FR" sz="3200" b="0" i="1" baseline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oMath>
                    </m:oMathPara>
                  </a14:m>
                  <a:endParaRPr lang="fr-FR" sz="3200" baseline="0" dirty="0"/>
                </a:p>
              </p:txBody>
            </p:sp>
          </mc:Choice>
          <mc:Fallback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91DD91A5-6518-4999-8398-2A89DA292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652" y="5284596"/>
                  <a:ext cx="1775951" cy="914400"/>
                </a:xfrm>
                <a:prstGeom prst="rect">
                  <a:avLst/>
                </a:prstGeom>
                <a:blipFill>
                  <a:blip r:embed="rId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CAD8E-9032-4707-A033-4932A6348A6D}"/>
                </a:ext>
              </a:extLst>
            </p:cNvPr>
            <p:cNvSpPr/>
            <p:nvPr/>
          </p:nvSpPr>
          <p:spPr>
            <a:xfrm>
              <a:off x="8032652" y="5195334"/>
              <a:ext cx="1883399" cy="1092924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5287CC5-B911-428B-877E-5FE0708A1B7B}"/>
              </a:ext>
            </a:extLst>
          </p:cNvPr>
          <p:cNvSpPr txBox="1"/>
          <p:nvPr/>
        </p:nvSpPr>
        <p:spPr>
          <a:xfrm>
            <a:off x="5990315" y="5464332"/>
            <a:ext cx="2827607" cy="6583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3000" baseline="0" dirty="0"/>
              <a:t>Rapport frontal</a:t>
            </a:r>
          </a:p>
        </p:txBody>
      </p:sp>
    </p:spTree>
    <p:extLst>
      <p:ext uri="{BB962C8B-B14F-4D97-AF65-F5344CB8AC3E}">
        <p14:creationId xmlns:p14="http://schemas.microsoft.com/office/powerpoint/2010/main" val="4199823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19272</TotalTime>
  <Words>502</Words>
  <Application>Microsoft Office PowerPoint</Application>
  <PresentationFormat>Grand écran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Thème Office</vt:lpstr>
      <vt:lpstr>LC07 – Séparations, purifications, contrôle de pureté</vt:lpstr>
      <vt:lpstr>Séparations, purifications, contrôle de pureté</vt:lpstr>
      <vt:lpstr>I – Synthèse d’un solide : l’acide acétylsalicylique</vt:lpstr>
      <vt:lpstr>I – Synthèse d’un solide : l’acide acétylsalicylique</vt:lpstr>
      <vt:lpstr>I – Synthèse d’un solide : l’acide acétylsalicylique</vt:lpstr>
      <vt:lpstr>I – Synthèse d’un solide : l’acide acétylsalicylique</vt:lpstr>
      <vt:lpstr>I – Synthèse d’un solide : l’acide acétylsalicylique</vt:lpstr>
      <vt:lpstr>I – Synthèse d’un solide : l’acide acétylsalicylique</vt:lpstr>
      <vt:lpstr>I – Synthèse d’un solide : l’acide acétylsalicylique</vt:lpstr>
      <vt:lpstr>II – Synthèse d’un liquide : l’éthanoate de linalyle</vt:lpstr>
      <vt:lpstr>II – Synthèse d’un liquide : l’éthanoate de linalyle</vt:lpstr>
      <vt:lpstr>II – Synthèse d’un liquide : l’éthanoate de linalyle</vt:lpstr>
      <vt:lpstr>II – Synthèse d’un liquide : l’éthanoate de linalyle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121</cp:revision>
  <dcterms:created xsi:type="dcterms:W3CDTF">2020-12-17T09:18:48Z</dcterms:created>
  <dcterms:modified xsi:type="dcterms:W3CDTF">2021-05-23T00:34:31Z</dcterms:modified>
</cp:coreProperties>
</file>