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E0F3FC"/>
    <a:srgbClr val="4D4D4D"/>
    <a:srgbClr val="FFFFFF"/>
    <a:srgbClr val="AFABAB"/>
    <a:srgbClr val="EFEEEE"/>
    <a:srgbClr val="A9B3B7"/>
    <a:srgbClr val="0088B8"/>
    <a:srgbClr val="E8481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26/05/2021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LC08 – Stratégie de synthèse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LC08 – Stratégie de synthèse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LC08 – Stratégie de synthèse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LC08 – Stratégie de synthèse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LC08 – Stratégie de synthèse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LC08 – Stratégie de synthèse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5" y="1777550"/>
            <a:ext cx="10153291" cy="824973"/>
          </a:xfrm>
        </p:spPr>
        <p:txBody>
          <a:bodyPr/>
          <a:lstStyle/>
          <a:p>
            <a:r>
              <a:rPr lang="fr-FR" sz="5400" dirty="0"/>
              <a:t>LC08 – Stratégie de synthèse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4" y="2602523"/>
            <a:ext cx="10895981" cy="2504049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Lycée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	Réaction chimique, réaction équilibrée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Cinétique et catalyse (LC06)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Séparations, purifications et contrôles de pureté (LC07)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Réactions d’oxydoréduction et acidobasiques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Chimie organique, groupes caractéristiques, synthèse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 err="1"/>
              <a:t>CCM</a:t>
            </a:r>
            <a:r>
              <a:rPr lang="fr-FR" sz="2800" dirty="0"/>
              <a:t>, spectroscopie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de synthèse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05" y="1575582"/>
            <a:ext cx="10732698" cy="472674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Optimisation d’une synthèse organique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Rôle des espèces 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Choix du protocole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Réaction de synthèse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Séparation, purification et contrôle de pureté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Critères d’optimisation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Sélectivité en chimie organique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Réactifs </a:t>
            </a:r>
            <a:r>
              <a:rPr lang="fr-FR" sz="2800" dirty="0" err="1"/>
              <a:t>chimiosélectifs</a:t>
            </a:r>
            <a:endParaRPr lang="fr-FR" sz="2800" dirty="0"/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Protection de fonction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Application à la synthèse peptidique</a:t>
            </a:r>
          </a:p>
          <a:p>
            <a:pPr marL="1028700" lvl="1" indent="-571500">
              <a:buFont typeface="+mj-lt"/>
              <a:buAutoNum type="arabicParenR"/>
            </a:pP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LC08 – Stratégie de synthèse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23A1C-FAF2-4C8F-A1E4-6ED29020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Optimisation d’une synthèse organique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25B66-D328-43A4-ACDB-857DFCC3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1C27CF-228A-4782-AF62-E13F7E64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LC08 – Stratégie de synthèse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6061A4-50B0-43EC-9090-39D6955A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27A68C6-B3E4-4F15-BBF6-A9AA5D293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Choix du protocole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D703D23B-33C8-48A7-8C2C-D4FC17012C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775739"/>
              </p:ext>
            </p:extLst>
          </p:nvPr>
        </p:nvGraphicFramePr>
        <p:xfrm>
          <a:off x="482082" y="1518185"/>
          <a:ext cx="11446959" cy="46785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6959">
                  <a:extLst>
                    <a:ext uri="{9D8B030D-6E8A-4147-A177-3AD203B41FA5}">
                      <a16:colId xmlns:a16="http://schemas.microsoft.com/office/drawing/2014/main" val="2307040358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3830883187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1282597810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1779675889"/>
                    </a:ext>
                  </a:extLst>
                </a:gridCol>
              </a:tblGrid>
              <a:tr h="610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baseline="0" dirty="0">
                          <a:solidFill>
                            <a:srgbClr val="00B0F0"/>
                          </a:solidFill>
                        </a:rPr>
                        <a:t>PROTOCOLE 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i="0" dirty="0"/>
                        <a:t>Acide salicylique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i="0" dirty="0"/>
                        <a:t>Anhydride éthanoïque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i="0" dirty="0"/>
                        <a:t>Acide sulfurique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38489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solidFill>
                            <a:schemeClr val="bg1"/>
                          </a:solidFill>
                        </a:rPr>
                        <a:t>Formule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92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solidFill>
                            <a:schemeClr val="bg1"/>
                          </a:solidFill>
                        </a:rPr>
                        <a:t>Coût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20 € / kg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16 € / L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8 € / L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1913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Quantité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g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fr-FR" sz="2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  <a:endParaRPr lang="fr-FR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gouttes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4861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Remarques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Eau : peu soluble à froid, soluble à chaud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Eau : soluble, s’hydrolyse(ici, solvant)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Eau : très soluble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104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solidFill>
                            <a:schemeClr val="bg1"/>
                          </a:solidFill>
                        </a:rPr>
                        <a:t>Sécurité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08131"/>
                  </a:ext>
                </a:extLst>
              </a:tr>
            </a:tbl>
          </a:graphicData>
        </a:graphic>
      </p:graphicFrame>
      <p:grpSp>
        <p:nvGrpSpPr>
          <p:cNvPr id="10" name="Groupe 9">
            <a:extLst>
              <a:ext uri="{FF2B5EF4-FFF2-40B4-BE49-F238E27FC236}">
                <a16:creationId xmlns:a16="http://schemas.microsoft.com/office/drawing/2014/main" id="{C63A85A3-B6B7-4A82-991F-10B355E8B8EE}"/>
              </a:ext>
            </a:extLst>
          </p:cNvPr>
          <p:cNvGrpSpPr>
            <a:grpSpLocks noChangeAspect="1"/>
          </p:cNvGrpSpPr>
          <p:nvPr/>
        </p:nvGrpSpPr>
        <p:grpSpPr>
          <a:xfrm>
            <a:off x="4010253" y="2170204"/>
            <a:ext cx="1856787" cy="1099449"/>
            <a:chOff x="4400165" y="2915098"/>
            <a:chExt cx="3535075" cy="2093204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8399F71-5DC7-4448-A643-7C6DAB407E19}"/>
                </a:ext>
              </a:extLst>
            </p:cNvPr>
            <p:cNvGrpSpPr/>
            <p:nvPr/>
          </p:nvGrpSpPr>
          <p:grpSpPr>
            <a:xfrm rot="3622576">
              <a:off x="5671684" y="3702562"/>
              <a:ext cx="957894" cy="1653585"/>
              <a:chOff x="8847645" y="2196619"/>
              <a:chExt cx="957894" cy="1653585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4C0BF834-10D0-41FF-B14A-DF86265A61C6}"/>
                  </a:ext>
                </a:extLst>
              </p:cNvPr>
              <p:cNvGrpSpPr/>
              <p:nvPr/>
            </p:nvGrpSpPr>
            <p:grpSpPr>
              <a:xfrm>
                <a:off x="8847645" y="2771395"/>
                <a:ext cx="957894" cy="1073268"/>
                <a:chOff x="8854788" y="3361507"/>
                <a:chExt cx="957894" cy="1073268"/>
              </a:xfrm>
            </p:grpSpPr>
            <p:cxnSp>
              <p:nvCxnSpPr>
                <p:cNvPr id="26" name="Connecteur droit 25">
                  <a:extLst>
                    <a:ext uri="{FF2B5EF4-FFF2-40B4-BE49-F238E27FC236}">
                      <a16:creationId xmlns:a16="http://schemas.microsoft.com/office/drawing/2014/main" id="{13CACC4D-BAF2-4567-BD48-9A0706A7F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54788" y="3361507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C2FB76D7-92E3-4508-AA3A-0C0B6C1B8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326592" y="3361507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6239B545-F380-48DD-8EDC-AEFD3C2F30A1}"/>
                    </a:ext>
                  </a:extLst>
                </p:cNvPr>
                <p:cNvGrpSpPr/>
                <p:nvPr/>
              </p:nvGrpSpPr>
              <p:grpSpPr>
                <a:xfrm flipV="1">
                  <a:off x="8854788" y="4157865"/>
                  <a:ext cx="957894" cy="276910"/>
                  <a:chOff x="8854788" y="3906127"/>
                  <a:chExt cx="957894" cy="276910"/>
                </a:xfrm>
              </p:grpSpPr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FCD432A5-A982-4283-882D-19665A40C1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54788" y="3906127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6226FA4B-7370-479E-8367-4F55492B4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26592" y="3906127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4B5071D6-C065-42EC-BBB2-D65DBF8229C0}"/>
                    </a:ext>
                  </a:extLst>
                </p:cNvPr>
                <p:cNvCxnSpPr/>
                <p:nvPr/>
              </p:nvCxnSpPr>
              <p:spPr>
                <a:xfrm>
                  <a:off x="8861931" y="3626512"/>
                  <a:ext cx="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029A4458-EE7A-44C3-8E21-6B44E7FB56D4}"/>
                    </a:ext>
                  </a:extLst>
                </p:cNvPr>
                <p:cNvCxnSpPr/>
                <p:nvPr/>
              </p:nvCxnSpPr>
              <p:spPr>
                <a:xfrm>
                  <a:off x="9805539" y="3628893"/>
                  <a:ext cx="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0DA8D2BD-FDEF-458A-A774-EB6FA9DF3A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7821" y="2855366"/>
                <a:ext cx="432000" cy="25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73DDD56-3685-4A2E-A652-E0D3B29D8711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8907759" y="3508204"/>
                <a:ext cx="432000" cy="25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FCE91F1B-D2C8-460E-9B89-0A1121ABA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5683" y="3054306"/>
                <a:ext cx="0" cy="504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3B95306B-D3CD-4AF0-84F2-689AC04500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26592" y="2196619"/>
                <a:ext cx="0" cy="57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E927D7A4-0BFC-4A01-ABA6-907D974437DD}"/>
                </a:ext>
              </a:extLst>
            </p:cNvPr>
            <p:cNvGrpSpPr/>
            <p:nvPr/>
          </p:nvGrpSpPr>
          <p:grpSpPr>
            <a:xfrm rot="5400000" flipH="1">
              <a:off x="5008172" y="2307091"/>
              <a:ext cx="1093187" cy="2309202"/>
              <a:chOff x="9372308" y="4075109"/>
              <a:chExt cx="1093187" cy="2309202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E41FA0AC-7B10-42C2-BCC9-D67DB1D326E5}"/>
                  </a:ext>
                </a:extLst>
              </p:cNvPr>
              <p:cNvGrpSpPr/>
              <p:nvPr/>
            </p:nvGrpSpPr>
            <p:grpSpPr>
              <a:xfrm rot="1800000">
                <a:off x="9372308" y="4437240"/>
                <a:ext cx="957894" cy="735364"/>
                <a:chOff x="9372308" y="4437240"/>
                <a:chExt cx="957894" cy="735364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CE2CC6D-2CF3-4F38-8E45-AD2C2A4C7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2308" y="4895694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BA9B7DBC-14E8-46BC-B708-360F39808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844112" y="4895694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D0D83BE6-ED72-46AB-82BD-7782E0046192}"/>
                    </a:ext>
                  </a:extLst>
                </p:cNvPr>
                <p:cNvCxnSpPr/>
                <p:nvPr/>
              </p:nvCxnSpPr>
              <p:spPr>
                <a:xfrm>
                  <a:off x="9814329" y="4437240"/>
                  <a:ext cx="0" cy="48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51E62009-2736-4B71-997A-C419B67D790C}"/>
                    </a:ext>
                  </a:extLst>
                </p:cNvPr>
                <p:cNvCxnSpPr/>
                <p:nvPr/>
              </p:nvCxnSpPr>
              <p:spPr>
                <a:xfrm>
                  <a:off x="9895292" y="4437240"/>
                  <a:ext cx="0" cy="48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05A28263-2302-4D15-B6DC-35BAE0B1F8E8}"/>
                  </a:ext>
                </a:extLst>
              </p:cNvPr>
              <p:cNvSpPr txBox="1"/>
              <p:nvPr/>
            </p:nvSpPr>
            <p:spPr>
              <a:xfrm rot="5400000">
                <a:off x="9859215" y="4028250"/>
                <a:ext cx="559422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r"/>
                <a:r>
                  <a:rPr lang="fr-FR" sz="2000" baseline="0" dirty="0"/>
                  <a:t>O</a:t>
                </a:r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1AC718-605A-47A4-87DA-29394D889CD6}"/>
                  </a:ext>
                </a:extLst>
              </p:cNvPr>
              <p:cNvSpPr txBox="1"/>
              <p:nvPr/>
            </p:nvSpPr>
            <p:spPr>
              <a:xfrm rot="5400000" flipH="1">
                <a:off x="9595361" y="5514177"/>
                <a:ext cx="1087129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r"/>
                <a:r>
                  <a:rPr lang="fr-FR" sz="2000" baseline="0" dirty="0"/>
                  <a:t>HO</a:t>
                </a:r>
              </a:p>
            </p:txBody>
          </p:sp>
        </p:grp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07BF86D-DF82-4B93-A3F3-4A6AE29153EF}"/>
                </a:ext>
              </a:extLst>
            </p:cNvPr>
            <p:cNvSpPr txBox="1"/>
            <p:nvPr/>
          </p:nvSpPr>
          <p:spPr>
            <a:xfrm>
              <a:off x="6830415" y="3714602"/>
              <a:ext cx="110482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fr-FR" sz="2000" baseline="0" dirty="0"/>
                <a:t>OH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342611-18C3-4FA8-82CD-ACE620B83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476" y="5289073"/>
            <a:ext cx="82703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E09630-8A58-4836-A81F-A90FF941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47" y="5289073"/>
            <a:ext cx="82703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C24C148F-94BF-477D-9102-FA40ECF88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847" y="5292793"/>
            <a:ext cx="82703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1536F7AF-25A9-4853-B43A-1957B830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100" y="5289073"/>
            <a:ext cx="82703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HYDRIDE ACETIQUE PUR 99% 1L">
            <a:extLst>
              <a:ext uri="{FF2B5EF4-FFF2-40B4-BE49-F238E27FC236}">
                <a16:creationId xmlns:a16="http://schemas.microsoft.com/office/drawing/2014/main" id="{A4815B63-4EFF-4EC2-83E5-F67674BA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13" y="5289073"/>
            <a:ext cx="82703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0414C17E-C793-4F81-B55B-50BC740D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75" y="5289073"/>
            <a:ext cx="82703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F96E93EA-014B-4C07-A9F2-CBAD9DF47990}"/>
              </a:ext>
            </a:extLst>
          </p:cNvPr>
          <p:cNvGrpSpPr>
            <a:grpSpLocks noChangeAspect="1"/>
          </p:cNvGrpSpPr>
          <p:nvPr/>
        </p:nvGrpSpPr>
        <p:grpSpPr>
          <a:xfrm>
            <a:off x="7053409" y="2261327"/>
            <a:ext cx="1558861" cy="1084983"/>
            <a:chOff x="4063385" y="1781683"/>
            <a:chExt cx="2549873" cy="1774737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4C5EDA31-972D-4FB4-96F7-A616F7087635}"/>
                </a:ext>
              </a:extLst>
            </p:cNvPr>
            <p:cNvGrpSpPr/>
            <p:nvPr/>
          </p:nvGrpSpPr>
          <p:grpSpPr>
            <a:xfrm>
              <a:off x="4063385" y="1803249"/>
              <a:ext cx="1257448" cy="1303892"/>
              <a:chOff x="7912310" y="2549979"/>
              <a:chExt cx="1257448" cy="1303892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ED69D377-93DF-4BFE-8C6A-3FB340F583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2310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52BE899B-5E58-4416-8080-755D9DF13D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84114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151D07F2-5647-48B5-A967-2641CD2B6A71}"/>
                  </a:ext>
                </a:extLst>
              </p:cNvPr>
              <p:cNvCxnSpPr/>
              <p:nvPr/>
            </p:nvCxnSpPr>
            <p:spPr>
              <a:xfrm>
                <a:off x="8354331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F8E71A46-DD84-45F1-92B9-3E6235291806}"/>
                  </a:ext>
                </a:extLst>
              </p:cNvPr>
              <p:cNvCxnSpPr/>
              <p:nvPr/>
            </p:nvCxnSpPr>
            <p:spPr>
              <a:xfrm>
                <a:off x="8435294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5ECBC7F-012A-4B01-ACBB-2150BE88BB56}"/>
                  </a:ext>
                </a:extLst>
              </p:cNvPr>
              <p:cNvSpPr txBox="1"/>
              <p:nvPr/>
            </p:nvSpPr>
            <p:spPr>
              <a:xfrm>
                <a:off x="8098603" y="2549979"/>
                <a:ext cx="1071155" cy="65313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l"/>
                <a:r>
                  <a:rPr lang="fr-FR" sz="2000" baseline="0" dirty="0"/>
                  <a:t>O</a:t>
                </a:r>
              </a:p>
            </p:txBody>
          </p: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7EE0B47-D4C6-4468-86D5-D6F8A540A6F1}"/>
                </a:ext>
              </a:extLst>
            </p:cNvPr>
            <p:cNvSpPr txBox="1"/>
            <p:nvPr/>
          </p:nvSpPr>
          <p:spPr>
            <a:xfrm rot="10800000">
              <a:off x="4409358" y="2903282"/>
              <a:ext cx="1071155" cy="65313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O</a:t>
              </a:r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2753AB45-7EB6-4971-AD6D-48BB2C7F8BA4}"/>
                </a:ext>
              </a:extLst>
            </p:cNvPr>
            <p:cNvGrpSpPr/>
            <p:nvPr/>
          </p:nvGrpSpPr>
          <p:grpSpPr>
            <a:xfrm>
              <a:off x="5333510" y="1781683"/>
              <a:ext cx="1279748" cy="1324873"/>
              <a:chOff x="7912310" y="2528998"/>
              <a:chExt cx="1279748" cy="1324873"/>
            </a:xfrm>
          </p:grpSpPr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CF2F119E-2641-4EFC-87C3-0A131D08BC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2310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F816B4EE-E760-4A81-98F8-39E593B758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84114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24DA237B-3D28-44D9-B809-6BDA0E808BF9}"/>
                  </a:ext>
                </a:extLst>
              </p:cNvPr>
              <p:cNvCxnSpPr/>
              <p:nvPr/>
            </p:nvCxnSpPr>
            <p:spPr>
              <a:xfrm>
                <a:off x="8354331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8E6CDCF3-EAC4-42CA-9DC0-666238D8A0AF}"/>
                  </a:ext>
                </a:extLst>
              </p:cNvPr>
              <p:cNvCxnSpPr/>
              <p:nvPr/>
            </p:nvCxnSpPr>
            <p:spPr>
              <a:xfrm>
                <a:off x="8435294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53FAD98B-754E-4299-833D-F9D4F488D56B}"/>
                  </a:ext>
                </a:extLst>
              </p:cNvPr>
              <p:cNvSpPr txBox="1"/>
              <p:nvPr/>
            </p:nvSpPr>
            <p:spPr>
              <a:xfrm>
                <a:off x="8120903" y="2528998"/>
                <a:ext cx="1071155" cy="65313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l"/>
                <a:r>
                  <a:rPr lang="fr-FR" sz="2000" baseline="0" dirty="0"/>
                  <a:t>O</a:t>
                </a:r>
              </a:p>
            </p:txBody>
          </p:sp>
        </p:grp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B1A024EB-7B57-41D4-9644-9C3E78975CE1}"/>
              </a:ext>
            </a:extLst>
          </p:cNvPr>
          <p:cNvGrpSpPr/>
          <p:nvPr/>
        </p:nvGrpSpPr>
        <p:grpSpPr>
          <a:xfrm>
            <a:off x="9794891" y="2074153"/>
            <a:ext cx="1772402" cy="1499600"/>
            <a:chOff x="10649666" y="2309689"/>
            <a:chExt cx="1772402" cy="1499600"/>
          </a:xfrm>
        </p:grpSpPr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2F5314A7-9E22-4DDF-B050-D50ED9DE1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04817" y="3074562"/>
              <a:ext cx="32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39F596ED-D364-4955-A3E7-A884B33C7612}"/>
                </a:ext>
              </a:extLst>
            </p:cNvPr>
            <p:cNvCxnSpPr/>
            <p:nvPr/>
          </p:nvCxnSpPr>
          <p:spPr>
            <a:xfrm>
              <a:off x="11506886" y="2642438"/>
              <a:ext cx="0" cy="2971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D7C5E5E-F393-4A93-B2D2-FA98F8533A88}"/>
                </a:ext>
              </a:extLst>
            </p:cNvPr>
            <p:cNvCxnSpPr/>
            <p:nvPr/>
          </p:nvCxnSpPr>
          <p:spPr>
            <a:xfrm>
              <a:off x="11556382" y="2642438"/>
              <a:ext cx="0" cy="2971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91F4FD24-41D7-4011-BEB3-20AE3B90B07C}"/>
                </a:ext>
              </a:extLst>
            </p:cNvPr>
            <p:cNvSpPr txBox="1"/>
            <p:nvPr/>
          </p:nvSpPr>
          <p:spPr>
            <a:xfrm>
              <a:off x="11354788" y="2309689"/>
              <a:ext cx="297170" cy="39929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O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DD685C80-0E08-44AE-BB84-D1D04F42E72F}"/>
                </a:ext>
              </a:extLst>
            </p:cNvPr>
            <p:cNvSpPr txBox="1"/>
            <p:nvPr/>
          </p:nvSpPr>
          <p:spPr>
            <a:xfrm>
              <a:off x="11385042" y="2877905"/>
              <a:ext cx="297170" cy="39929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ctr"/>
              <a:r>
                <a:rPr lang="fr-FR" sz="2000" dirty="0"/>
                <a:t>S</a:t>
              </a:r>
              <a:endParaRPr lang="fr-FR" sz="2000" baseline="0" dirty="0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E91F182E-52E7-4B9C-99FE-5025A9257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23930" y="3072504"/>
              <a:ext cx="32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42EE2383-BC76-4B34-8D16-4D7C6A98BCE0}"/>
                </a:ext>
              </a:extLst>
            </p:cNvPr>
            <p:cNvCxnSpPr/>
            <p:nvPr/>
          </p:nvCxnSpPr>
          <p:spPr>
            <a:xfrm>
              <a:off x="11506886" y="3208073"/>
              <a:ext cx="0" cy="2971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FC6FC783-E48A-47DE-A1DA-E9C87D20358A}"/>
                </a:ext>
              </a:extLst>
            </p:cNvPr>
            <p:cNvCxnSpPr/>
            <p:nvPr/>
          </p:nvCxnSpPr>
          <p:spPr>
            <a:xfrm>
              <a:off x="11556382" y="3208073"/>
              <a:ext cx="0" cy="2971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E55D7EAC-07DD-47B4-BB91-7818057426A4}"/>
                </a:ext>
              </a:extLst>
            </p:cNvPr>
            <p:cNvSpPr txBox="1"/>
            <p:nvPr/>
          </p:nvSpPr>
          <p:spPr>
            <a:xfrm>
              <a:off x="10649666" y="2872010"/>
              <a:ext cx="524666" cy="39929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HO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DA22C484-566A-450E-B6AA-05A2CBE786F1}"/>
                </a:ext>
              </a:extLst>
            </p:cNvPr>
            <p:cNvSpPr txBox="1"/>
            <p:nvPr/>
          </p:nvSpPr>
          <p:spPr>
            <a:xfrm>
              <a:off x="11897402" y="2877905"/>
              <a:ext cx="524666" cy="39929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OH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A8BC766-1F58-4374-B472-514C5922C130}"/>
                </a:ext>
              </a:extLst>
            </p:cNvPr>
            <p:cNvSpPr txBox="1"/>
            <p:nvPr/>
          </p:nvSpPr>
          <p:spPr>
            <a:xfrm>
              <a:off x="11353799" y="3409994"/>
              <a:ext cx="297170" cy="39929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5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23A1C-FAF2-4C8F-A1E4-6ED29020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Optimisation d’une synthèse organique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25B66-D328-43A4-ACDB-857DFCC3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1C27CF-228A-4782-AF62-E13F7E64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LC08 – Stratégie de synthèse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6061A4-50B0-43EC-9090-39D6955A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27A68C6-B3E4-4F15-BBF6-A9AA5D293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Choix du protocole</a:t>
            </a:r>
          </a:p>
        </p:txBody>
      </p: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589C2F3C-446F-414F-BE01-67FBA5AD11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490449"/>
              </p:ext>
            </p:extLst>
          </p:nvPr>
        </p:nvGraphicFramePr>
        <p:xfrm>
          <a:off x="243840" y="1518185"/>
          <a:ext cx="11693700" cy="4680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3140">
                  <a:extLst>
                    <a:ext uri="{9D8B030D-6E8A-4147-A177-3AD203B41FA5}">
                      <a16:colId xmlns:a16="http://schemas.microsoft.com/office/drawing/2014/main" val="230704035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830883187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1282597810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1779675889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418620386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baseline="0" dirty="0">
                          <a:solidFill>
                            <a:srgbClr val="00B0F0"/>
                          </a:solidFill>
                        </a:rPr>
                        <a:t>PROTOCOLE 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i="0" dirty="0"/>
                        <a:t>Acide salicylique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i="0" dirty="0"/>
                        <a:t>Chlorure d’</a:t>
                      </a:r>
                      <a:r>
                        <a:rPr lang="fr-FR" sz="2000" i="0" dirty="0" err="1"/>
                        <a:t>éthanoyle</a:t>
                      </a:r>
                      <a:endParaRPr lang="fr-FR" sz="2000" i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i="0" dirty="0"/>
                        <a:t>Dichlorométhane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i="0" dirty="0" err="1"/>
                        <a:t>Triéthylamine</a:t>
                      </a:r>
                      <a:endParaRPr lang="fr-FR" sz="2000" i="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138489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bg1"/>
                          </a:solidFill>
                        </a:rPr>
                        <a:t>Formule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9269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bg1"/>
                          </a:solidFill>
                        </a:rPr>
                        <a:t>Coût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20 € / kg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220 € / L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7 € / L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32 € / L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1913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Quantité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g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g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64861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Remarques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Peu soluble à froid, soluble à chaud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Eau : donne acide éthanoïque et </a:t>
                      </a:r>
                      <a:r>
                        <a:rPr lang="fr-FR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HCl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Solvant organique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</a:t>
                      </a:r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1042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solidFill>
                            <a:schemeClr val="bg1"/>
                          </a:solidFill>
                        </a:rPr>
                        <a:t>Sécurité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 anchor="ctr">
                    <a:solidFill>
                      <a:srgbClr val="E0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08131"/>
                  </a:ext>
                </a:extLst>
              </a:tr>
            </a:tbl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C86CAC07-8A26-4E89-B145-1A9958F13AC2}"/>
              </a:ext>
            </a:extLst>
          </p:cNvPr>
          <p:cNvGrpSpPr>
            <a:grpSpLocks noChangeAspect="1"/>
          </p:cNvGrpSpPr>
          <p:nvPr/>
        </p:nvGrpSpPr>
        <p:grpSpPr>
          <a:xfrm>
            <a:off x="2791637" y="2067592"/>
            <a:ext cx="1856787" cy="1099449"/>
            <a:chOff x="4400165" y="2915098"/>
            <a:chExt cx="3535075" cy="2093204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5A08E965-2527-4A20-93FF-341A80D59A35}"/>
                </a:ext>
              </a:extLst>
            </p:cNvPr>
            <p:cNvGrpSpPr/>
            <p:nvPr/>
          </p:nvGrpSpPr>
          <p:grpSpPr>
            <a:xfrm rot="3622576">
              <a:off x="5671684" y="3702562"/>
              <a:ext cx="957894" cy="1653585"/>
              <a:chOff x="8847645" y="2196619"/>
              <a:chExt cx="957894" cy="1653585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6D6ADD26-8D65-4B48-B201-FB3CFA3B1DA4}"/>
                  </a:ext>
                </a:extLst>
              </p:cNvPr>
              <p:cNvGrpSpPr/>
              <p:nvPr/>
            </p:nvGrpSpPr>
            <p:grpSpPr>
              <a:xfrm>
                <a:off x="8847645" y="2771395"/>
                <a:ext cx="957894" cy="1073268"/>
                <a:chOff x="8854788" y="3361507"/>
                <a:chExt cx="957894" cy="1073268"/>
              </a:xfrm>
            </p:grpSpPr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0094CAB5-EE26-4D6B-80B2-18D7DC2FE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54788" y="3361507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8683439C-8F1F-48BF-9026-F09FA34C4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326592" y="3361507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e 60">
                  <a:extLst>
                    <a:ext uri="{FF2B5EF4-FFF2-40B4-BE49-F238E27FC236}">
                      <a16:creationId xmlns:a16="http://schemas.microsoft.com/office/drawing/2014/main" id="{F0C63FED-C0C0-4232-902D-8FAF985864B9}"/>
                    </a:ext>
                  </a:extLst>
                </p:cNvPr>
                <p:cNvGrpSpPr/>
                <p:nvPr/>
              </p:nvGrpSpPr>
              <p:grpSpPr>
                <a:xfrm flipV="1">
                  <a:off x="8854788" y="4157865"/>
                  <a:ext cx="957894" cy="276910"/>
                  <a:chOff x="8854788" y="3906127"/>
                  <a:chExt cx="957894" cy="276910"/>
                </a:xfrm>
              </p:grpSpPr>
              <p:cxnSp>
                <p:nvCxnSpPr>
                  <p:cNvPr id="64" name="Connecteur droit 63">
                    <a:extLst>
                      <a:ext uri="{FF2B5EF4-FFF2-40B4-BE49-F238E27FC236}">
                        <a16:creationId xmlns:a16="http://schemas.microsoft.com/office/drawing/2014/main" id="{FFAC41C5-C171-47FF-BEFB-4FFA776F02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54788" y="3906127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eur droit 64">
                    <a:extLst>
                      <a:ext uri="{FF2B5EF4-FFF2-40B4-BE49-F238E27FC236}">
                        <a16:creationId xmlns:a16="http://schemas.microsoft.com/office/drawing/2014/main" id="{6638A436-F665-498D-8120-F1FF7CED1C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26592" y="3906127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Connecteur droit 61">
                  <a:extLst>
                    <a:ext uri="{FF2B5EF4-FFF2-40B4-BE49-F238E27FC236}">
                      <a16:creationId xmlns:a16="http://schemas.microsoft.com/office/drawing/2014/main" id="{C2D0931D-2CAE-4E86-A8A4-0E42BF9E3E65}"/>
                    </a:ext>
                  </a:extLst>
                </p:cNvPr>
                <p:cNvCxnSpPr/>
                <p:nvPr/>
              </p:nvCxnSpPr>
              <p:spPr>
                <a:xfrm>
                  <a:off x="8861931" y="3626512"/>
                  <a:ext cx="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CA17AEC9-4B0A-4561-99E3-26D809311022}"/>
                    </a:ext>
                  </a:extLst>
                </p:cNvPr>
                <p:cNvCxnSpPr/>
                <p:nvPr/>
              </p:nvCxnSpPr>
              <p:spPr>
                <a:xfrm>
                  <a:off x="9805539" y="3628893"/>
                  <a:ext cx="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95C2F7B2-1AC1-4EA0-95B4-39F9871611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7821" y="2855366"/>
                <a:ext cx="432000" cy="25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2F4C83AD-5924-4DCD-9EE4-716D5A9E5DC9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8907759" y="3508204"/>
                <a:ext cx="432000" cy="25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EF40E72E-156A-4337-946F-4A9DB685D3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5683" y="3054306"/>
                <a:ext cx="0" cy="504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ADCAA458-EEB6-4AA0-B373-FA79FAEBC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26592" y="2196619"/>
                <a:ext cx="0" cy="57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915F1E92-1E5F-484C-960A-A5BA47D45790}"/>
                </a:ext>
              </a:extLst>
            </p:cNvPr>
            <p:cNvGrpSpPr/>
            <p:nvPr/>
          </p:nvGrpSpPr>
          <p:grpSpPr>
            <a:xfrm rot="5400000" flipH="1">
              <a:off x="5008172" y="2307091"/>
              <a:ext cx="1093187" cy="2309202"/>
              <a:chOff x="9372308" y="4075109"/>
              <a:chExt cx="1093187" cy="2309202"/>
            </a:xfrm>
          </p:grpSpPr>
          <p:grpSp>
            <p:nvGrpSpPr>
              <p:cNvPr id="47" name="Groupe 46">
                <a:extLst>
                  <a:ext uri="{FF2B5EF4-FFF2-40B4-BE49-F238E27FC236}">
                    <a16:creationId xmlns:a16="http://schemas.microsoft.com/office/drawing/2014/main" id="{2F40A176-98CF-4501-87CC-55019541CCC2}"/>
                  </a:ext>
                </a:extLst>
              </p:cNvPr>
              <p:cNvGrpSpPr/>
              <p:nvPr/>
            </p:nvGrpSpPr>
            <p:grpSpPr>
              <a:xfrm rot="1800000">
                <a:off x="9372308" y="4437240"/>
                <a:ext cx="957894" cy="735364"/>
                <a:chOff x="9372308" y="4437240"/>
                <a:chExt cx="957894" cy="735364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E2A9B902-BF32-41DF-B28D-F2CDEA3280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2308" y="4895694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19A0BE4-442D-4D6A-8613-610EF71DA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844112" y="4895694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3891B63E-36CC-4B32-98A5-E5B7A27E9760}"/>
                    </a:ext>
                  </a:extLst>
                </p:cNvPr>
                <p:cNvCxnSpPr/>
                <p:nvPr/>
              </p:nvCxnSpPr>
              <p:spPr>
                <a:xfrm>
                  <a:off x="9814329" y="4437240"/>
                  <a:ext cx="0" cy="48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9D2E945F-2039-4297-9B0D-14F351D0F552}"/>
                    </a:ext>
                  </a:extLst>
                </p:cNvPr>
                <p:cNvCxnSpPr/>
                <p:nvPr/>
              </p:nvCxnSpPr>
              <p:spPr>
                <a:xfrm>
                  <a:off x="9895292" y="4437240"/>
                  <a:ext cx="0" cy="48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C86CD324-B528-4D63-BCCF-4DCC5972D0B2}"/>
                  </a:ext>
                </a:extLst>
              </p:cNvPr>
              <p:cNvSpPr txBox="1"/>
              <p:nvPr/>
            </p:nvSpPr>
            <p:spPr>
              <a:xfrm rot="5400000">
                <a:off x="9859215" y="4028250"/>
                <a:ext cx="559422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r"/>
                <a:r>
                  <a:rPr lang="fr-FR" sz="2000" baseline="0" dirty="0"/>
                  <a:t>O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DBB01768-A1C9-4DA9-AB5E-C0A1F9178103}"/>
                  </a:ext>
                </a:extLst>
              </p:cNvPr>
              <p:cNvSpPr txBox="1"/>
              <p:nvPr/>
            </p:nvSpPr>
            <p:spPr>
              <a:xfrm rot="5400000" flipH="1">
                <a:off x="9595361" y="5514177"/>
                <a:ext cx="1087129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r"/>
                <a:r>
                  <a:rPr lang="fr-FR" sz="2000" baseline="0" dirty="0"/>
                  <a:t>HO</a:t>
                </a:r>
              </a:p>
            </p:txBody>
          </p:sp>
        </p:grp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751DE045-4485-43FC-8A03-878E65CDF912}"/>
                </a:ext>
              </a:extLst>
            </p:cNvPr>
            <p:cNvSpPr txBox="1"/>
            <p:nvPr/>
          </p:nvSpPr>
          <p:spPr>
            <a:xfrm>
              <a:off x="6830415" y="3714602"/>
              <a:ext cx="110482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fr-FR" sz="2000" baseline="0" dirty="0"/>
                <a:t>OH</a:t>
              </a:r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A9DA642C-7A61-4CBE-BFDE-DA395062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93" y="5289073"/>
            <a:ext cx="82703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4C1D85A-0D2A-4690-8833-53817CDBF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180" y="5289073"/>
            <a:ext cx="82703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A87F719-2837-49FF-B96A-9D71D7BC4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80" y="5289073"/>
            <a:ext cx="82703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0F09775-4C22-407C-B086-65845BC7F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646" y="5284634"/>
            <a:ext cx="82703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ANHYDRIDE ACETIQUE PUR 99% 1L">
            <a:extLst>
              <a:ext uri="{FF2B5EF4-FFF2-40B4-BE49-F238E27FC236}">
                <a16:creationId xmlns:a16="http://schemas.microsoft.com/office/drawing/2014/main" id="{ADE45173-AFD0-44FD-906B-981B144D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67" y="5289073"/>
            <a:ext cx="82703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43261D86-C7EF-4368-B084-AE9C6F485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560" y="5284634"/>
            <a:ext cx="82703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32F43B02-CA29-4769-9E35-B6B8B6544956}"/>
              </a:ext>
            </a:extLst>
          </p:cNvPr>
          <p:cNvGrpSpPr>
            <a:grpSpLocks noChangeAspect="1"/>
          </p:cNvGrpSpPr>
          <p:nvPr/>
        </p:nvGrpSpPr>
        <p:grpSpPr>
          <a:xfrm>
            <a:off x="5623964" y="2342245"/>
            <a:ext cx="944072" cy="1043621"/>
            <a:chOff x="4063385" y="1803249"/>
            <a:chExt cx="1544245" cy="170707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DC25B21A-72B8-40F3-A5EE-ED088B93DF3C}"/>
                </a:ext>
              </a:extLst>
            </p:cNvPr>
            <p:cNvGrpSpPr/>
            <p:nvPr/>
          </p:nvGrpSpPr>
          <p:grpSpPr>
            <a:xfrm>
              <a:off x="4063385" y="1803249"/>
              <a:ext cx="1257448" cy="1303892"/>
              <a:chOff x="7912310" y="2549979"/>
              <a:chExt cx="1257448" cy="1303892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912D24E-1735-4501-99ED-39583CD4C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2310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1B253D36-7907-4D6A-999B-D7E0BEEA75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84114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AFC71A97-D3E1-4488-A72E-FA514894D9D3}"/>
                  </a:ext>
                </a:extLst>
              </p:cNvPr>
              <p:cNvCxnSpPr/>
              <p:nvPr/>
            </p:nvCxnSpPr>
            <p:spPr>
              <a:xfrm>
                <a:off x="8354331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40689AC9-D8DB-4C5B-B6C9-B92C93E9DC75}"/>
                  </a:ext>
                </a:extLst>
              </p:cNvPr>
              <p:cNvCxnSpPr/>
              <p:nvPr/>
            </p:nvCxnSpPr>
            <p:spPr>
              <a:xfrm>
                <a:off x="8435294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5FED41E-4C44-47BD-837F-0B008EBEBA3B}"/>
                  </a:ext>
                </a:extLst>
              </p:cNvPr>
              <p:cNvSpPr txBox="1"/>
              <p:nvPr/>
            </p:nvSpPr>
            <p:spPr>
              <a:xfrm>
                <a:off x="8098603" y="2549979"/>
                <a:ext cx="1071155" cy="65313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l"/>
                <a:r>
                  <a:rPr lang="fr-FR" sz="2000" baseline="0" dirty="0"/>
                  <a:t>O</a:t>
                </a:r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5607564-E045-4E0B-B118-2838C834F040}"/>
                </a:ext>
              </a:extLst>
            </p:cNvPr>
            <p:cNvSpPr txBox="1"/>
            <p:nvPr/>
          </p:nvSpPr>
          <p:spPr>
            <a:xfrm>
              <a:off x="4923546" y="2857190"/>
              <a:ext cx="684084" cy="65313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Cl</a:t>
              </a:r>
            </a:p>
          </p:txBody>
        </p:sp>
      </p:grpSp>
      <p:pic>
        <p:nvPicPr>
          <p:cNvPr id="2050" name="Picture 2" descr="DICHLOROMETHANE STABILISE AVEC L'AMYLENE 99%">
            <a:extLst>
              <a:ext uri="{FF2B5EF4-FFF2-40B4-BE49-F238E27FC236}">
                <a16:creationId xmlns:a16="http://schemas.microsoft.com/office/drawing/2014/main" id="{C8C14850-110D-4E01-989A-94401750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481" y="5284634"/>
            <a:ext cx="827042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ANHYDRIDE ACETIQUE PUR 99% 1L">
            <a:extLst>
              <a:ext uri="{FF2B5EF4-FFF2-40B4-BE49-F238E27FC236}">
                <a16:creationId xmlns:a16="http://schemas.microsoft.com/office/drawing/2014/main" id="{0E71D50C-2898-405E-82AB-03308F29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74" y="5294703"/>
            <a:ext cx="82703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8" name="Groupe 2047">
            <a:extLst>
              <a:ext uri="{FF2B5EF4-FFF2-40B4-BE49-F238E27FC236}">
                <a16:creationId xmlns:a16="http://schemas.microsoft.com/office/drawing/2014/main" id="{0A0F06CD-7A2C-4862-AF7A-8111B2DA1839}"/>
              </a:ext>
            </a:extLst>
          </p:cNvPr>
          <p:cNvGrpSpPr/>
          <p:nvPr/>
        </p:nvGrpSpPr>
        <p:grpSpPr>
          <a:xfrm>
            <a:off x="9852341" y="2281418"/>
            <a:ext cx="1380163" cy="920243"/>
            <a:chOff x="10442758" y="2343109"/>
            <a:chExt cx="1380163" cy="920243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E4CF2923-E09A-420D-AF20-EC897EE76528}"/>
                </a:ext>
              </a:extLst>
            </p:cNvPr>
            <p:cNvGrpSpPr/>
            <p:nvPr/>
          </p:nvGrpSpPr>
          <p:grpSpPr>
            <a:xfrm rot="10800000">
              <a:off x="10442758" y="3062238"/>
              <a:ext cx="578464" cy="169289"/>
              <a:chOff x="7923995" y="3576961"/>
              <a:chExt cx="946209" cy="27691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CB8B3D78-CD67-44A1-964C-E992D85F9B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3995" y="3576961"/>
                <a:ext cx="486089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D2723837-F3B5-4A76-B6E0-F2AE21366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84114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737CC6D6-BE97-4C61-99ED-537A2782A6CA}"/>
                </a:ext>
              </a:extLst>
            </p:cNvPr>
            <p:cNvSpPr txBox="1"/>
            <p:nvPr/>
          </p:nvSpPr>
          <p:spPr>
            <a:xfrm>
              <a:off x="10963854" y="2864056"/>
              <a:ext cx="418214" cy="39929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N</a:t>
              </a:r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443916C9-8B71-439F-94A7-79B2D4525C89}"/>
                </a:ext>
              </a:extLst>
            </p:cNvPr>
            <p:cNvGrpSpPr/>
            <p:nvPr/>
          </p:nvGrpSpPr>
          <p:grpSpPr>
            <a:xfrm rot="10800000">
              <a:off x="11244457" y="3062239"/>
              <a:ext cx="578464" cy="169289"/>
              <a:chOff x="7923995" y="3576961"/>
              <a:chExt cx="946209" cy="27691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5E09C248-5566-4E37-A8A1-4EFDADCFD0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3995" y="3576961"/>
                <a:ext cx="486089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D02BCC0-2940-4B93-89C7-A8BA4DF72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84114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65CB73D1-8132-47A0-9A10-39EF7B68A3B9}"/>
                </a:ext>
              </a:extLst>
            </p:cNvPr>
            <p:cNvGrpSpPr/>
            <p:nvPr/>
          </p:nvGrpSpPr>
          <p:grpSpPr>
            <a:xfrm rot="17997328">
              <a:off x="10913019" y="2547696"/>
              <a:ext cx="578464" cy="169289"/>
              <a:chOff x="7923995" y="3576961"/>
              <a:chExt cx="946209" cy="276910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1D1B768F-4445-4D77-A319-ACD4793049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3995" y="3576961"/>
                <a:ext cx="486089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7A36E7E2-5424-42C1-8A35-D963EED446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84114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9" name="Groupe 2048">
            <a:extLst>
              <a:ext uri="{FF2B5EF4-FFF2-40B4-BE49-F238E27FC236}">
                <a16:creationId xmlns:a16="http://schemas.microsoft.com/office/drawing/2014/main" id="{0C3384C5-A15B-4BA0-BD71-6C9719D1E8D6}"/>
              </a:ext>
            </a:extLst>
          </p:cNvPr>
          <p:cNvGrpSpPr/>
          <p:nvPr/>
        </p:nvGrpSpPr>
        <p:grpSpPr>
          <a:xfrm>
            <a:off x="7596225" y="2698178"/>
            <a:ext cx="1293544" cy="423877"/>
            <a:chOff x="7778323" y="2820159"/>
            <a:chExt cx="1293544" cy="423877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F69594A0-E6FE-441B-8F44-02B970F30279}"/>
                </a:ext>
              </a:extLst>
            </p:cNvPr>
            <p:cNvGrpSpPr/>
            <p:nvPr/>
          </p:nvGrpSpPr>
          <p:grpSpPr>
            <a:xfrm>
              <a:off x="8119680" y="2820159"/>
              <a:ext cx="578464" cy="169289"/>
              <a:chOff x="7923995" y="3576961"/>
              <a:chExt cx="946209" cy="276910"/>
            </a:xfrm>
          </p:grpSpPr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F5CF4496-C05B-4781-9CBA-B9C238662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3995" y="3576961"/>
                <a:ext cx="486089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93FD20FF-7642-469C-B09F-BD3C91FF15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84114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D8CC7243-069B-4060-A494-3EA893DF0ABD}"/>
                </a:ext>
              </a:extLst>
            </p:cNvPr>
            <p:cNvSpPr txBox="1"/>
            <p:nvPr/>
          </p:nvSpPr>
          <p:spPr>
            <a:xfrm>
              <a:off x="8653653" y="2844741"/>
              <a:ext cx="418214" cy="39929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Cl</a:t>
              </a: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0E36067A-89B4-4C52-A214-0BDB9C4180F8}"/>
                </a:ext>
              </a:extLst>
            </p:cNvPr>
            <p:cNvSpPr txBox="1"/>
            <p:nvPr/>
          </p:nvSpPr>
          <p:spPr>
            <a:xfrm>
              <a:off x="7778323" y="2842974"/>
              <a:ext cx="418214" cy="39929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Cl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12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9AA36-BC1C-4E94-B123-ED8B9090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Optimisation d’une synthèse organique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024C07-FDE6-4F67-9FD0-1FFD78F7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326D9-50BF-49BE-B903-DFB434D5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LC08 – Stratégie de synthèse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4166D2-2762-4587-9A21-07C9C309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19ED361-C7FB-424D-80AC-D23305EA6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Réaction de synthèse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6E37BD1-7CD2-4A1A-91B9-1A261ED49CCD}"/>
              </a:ext>
            </a:extLst>
          </p:cNvPr>
          <p:cNvGrpSpPr>
            <a:grpSpLocks noChangeAspect="1"/>
          </p:cNvGrpSpPr>
          <p:nvPr/>
        </p:nvGrpSpPr>
        <p:grpSpPr>
          <a:xfrm>
            <a:off x="621102" y="1504291"/>
            <a:ext cx="1856787" cy="1099449"/>
            <a:chOff x="4400165" y="2915098"/>
            <a:chExt cx="3535075" cy="2093204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5680C74-957E-4A04-BD2E-5E4B1FAC8F03}"/>
                </a:ext>
              </a:extLst>
            </p:cNvPr>
            <p:cNvGrpSpPr/>
            <p:nvPr/>
          </p:nvGrpSpPr>
          <p:grpSpPr>
            <a:xfrm rot="3622576">
              <a:off x="5671684" y="3702562"/>
              <a:ext cx="957894" cy="1653585"/>
              <a:chOff x="8847645" y="2196619"/>
              <a:chExt cx="957894" cy="1653585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D02A8F7F-78BA-462A-B377-0FE4ADDD4477}"/>
                  </a:ext>
                </a:extLst>
              </p:cNvPr>
              <p:cNvGrpSpPr/>
              <p:nvPr/>
            </p:nvGrpSpPr>
            <p:grpSpPr>
              <a:xfrm>
                <a:off x="8847645" y="2771395"/>
                <a:ext cx="957894" cy="1073268"/>
                <a:chOff x="8854788" y="3361507"/>
                <a:chExt cx="957894" cy="1073268"/>
              </a:xfrm>
            </p:grpSpPr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E1F28674-5420-4227-B232-7B2510D72D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54788" y="3361507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necteur droit 24">
                  <a:extLst>
                    <a:ext uri="{FF2B5EF4-FFF2-40B4-BE49-F238E27FC236}">
                      <a16:creationId xmlns:a16="http://schemas.microsoft.com/office/drawing/2014/main" id="{8E48DE98-77F6-4FB8-B64B-0BFCE62DBC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326592" y="3361507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51CE4F9C-914C-4C8D-AE06-9A8609B7C1ED}"/>
                    </a:ext>
                  </a:extLst>
                </p:cNvPr>
                <p:cNvGrpSpPr/>
                <p:nvPr/>
              </p:nvGrpSpPr>
              <p:grpSpPr>
                <a:xfrm flipV="1">
                  <a:off x="8854788" y="4157865"/>
                  <a:ext cx="957894" cy="276910"/>
                  <a:chOff x="8854788" y="3906127"/>
                  <a:chExt cx="957894" cy="276910"/>
                </a:xfrm>
              </p:grpSpPr>
              <p:cxnSp>
                <p:nvCxnSpPr>
                  <p:cNvPr id="29" name="Connecteur droit 28">
                    <a:extLst>
                      <a:ext uri="{FF2B5EF4-FFF2-40B4-BE49-F238E27FC236}">
                        <a16:creationId xmlns:a16="http://schemas.microsoft.com/office/drawing/2014/main" id="{A3248816-90E2-4EF2-8ABB-BC4B96C97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54788" y="3906127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7746F691-EE8E-471F-83BF-88D73E4B7D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26592" y="3906127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9D73FD5F-106A-421E-90DF-D1D27E9E9769}"/>
                    </a:ext>
                  </a:extLst>
                </p:cNvPr>
                <p:cNvCxnSpPr/>
                <p:nvPr/>
              </p:nvCxnSpPr>
              <p:spPr>
                <a:xfrm>
                  <a:off x="8861931" y="3626512"/>
                  <a:ext cx="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CA7713F5-F696-4492-A073-3880DE158C93}"/>
                    </a:ext>
                  </a:extLst>
                </p:cNvPr>
                <p:cNvCxnSpPr/>
                <p:nvPr/>
              </p:nvCxnSpPr>
              <p:spPr>
                <a:xfrm>
                  <a:off x="9805539" y="3628893"/>
                  <a:ext cx="0" cy="54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56F4C542-FF60-4C3B-815B-44B3647476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7821" y="2855366"/>
                <a:ext cx="432000" cy="25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4A9642D3-ACD9-4D60-A2B1-CF0D092F6CE2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8907759" y="3508204"/>
                <a:ext cx="432000" cy="252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05ED7EDB-66A2-4BA4-9D4A-429B04C47F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5683" y="3054306"/>
                <a:ext cx="0" cy="504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E62D33C4-734E-438B-A692-51BA04EBBA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26592" y="2196619"/>
                <a:ext cx="0" cy="57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A449360-9DFB-4F55-A747-55C8802808A8}"/>
                </a:ext>
              </a:extLst>
            </p:cNvPr>
            <p:cNvGrpSpPr/>
            <p:nvPr/>
          </p:nvGrpSpPr>
          <p:grpSpPr>
            <a:xfrm rot="5400000" flipH="1">
              <a:off x="5008172" y="2307091"/>
              <a:ext cx="1093187" cy="2309202"/>
              <a:chOff x="9372308" y="4075109"/>
              <a:chExt cx="1093187" cy="2309202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087876E6-F0CF-4FEC-95ED-C161AC24A3D0}"/>
                  </a:ext>
                </a:extLst>
              </p:cNvPr>
              <p:cNvGrpSpPr/>
              <p:nvPr/>
            </p:nvGrpSpPr>
            <p:grpSpPr>
              <a:xfrm rot="1800000">
                <a:off x="9372308" y="4437240"/>
                <a:ext cx="957894" cy="735364"/>
                <a:chOff x="9372308" y="4437240"/>
                <a:chExt cx="957894" cy="735364"/>
              </a:xfrm>
            </p:grpSpPr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A8A5CDC-77ED-4D38-B7E8-38B79FAB96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72308" y="4895694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C725A178-1FDA-4BC0-ABC0-E1AFC4687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844112" y="4895694"/>
                  <a:ext cx="486090" cy="2769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FE8F24AB-E9F0-4FD3-B71B-37247D7F7C7C}"/>
                    </a:ext>
                  </a:extLst>
                </p:cNvPr>
                <p:cNvCxnSpPr/>
                <p:nvPr/>
              </p:nvCxnSpPr>
              <p:spPr>
                <a:xfrm>
                  <a:off x="9814329" y="4437240"/>
                  <a:ext cx="0" cy="48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A7282517-8418-4E18-AF8B-A4449D126C89}"/>
                    </a:ext>
                  </a:extLst>
                </p:cNvPr>
                <p:cNvCxnSpPr/>
                <p:nvPr/>
              </p:nvCxnSpPr>
              <p:spPr>
                <a:xfrm>
                  <a:off x="9895292" y="4437240"/>
                  <a:ext cx="0" cy="48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389B5A7-B25D-48E9-9B9E-BC2ADFAB4299}"/>
                  </a:ext>
                </a:extLst>
              </p:cNvPr>
              <p:cNvSpPr txBox="1"/>
              <p:nvPr/>
            </p:nvSpPr>
            <p:spPr>
              <a:xfrm rot="5400000">
                <a:off x="9859215" y="4028250"/>
                <a:ext cx="559422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r"/>
                <a:r>
                  <a:rPr lang="fr-FR" sz="2000" baseline="0" dirty="0"/>
                  <a:t>O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D29962-7179-4CC6-849B-3F45038262B9}"/>
                  </a:ext>
                </a:extLst>
              </p:cNvPr>
              <p:cNvSpPr txBox="1"/>
              <p:nvPr/>
            </p:nvSpPr>
            <p:spPr>
              <a:xfrm rot="5400000" flipH="1">
                <a:off x="9595361" y="5514177"/>
                <a:ext cx="1087129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r"/>
                <a:r>
                  <a:rPr lang="fr-FR" sz="2000" baseline="0" dirty="0"/>
                  <a:t>HO</a:t>
                </a:r>
              </a:p>
            </p:txBody>
          </p:sp>
        </p:grp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16C4B9F-F69C-4EF6-B17C-7975B3B79181}"/>
                </a:ext>
              </a:extLst>
            </p:cNvPr>
            <p:cNvSpPr txBox="1"/>
            <p:nvPr/>
          </p:nvSpPr>
          <p:spPr>
            <a:xfrm>
              <a:off x="6830415" y="3714602"/>
              <a:ext cx="110482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r>
                <a:rPr lang="fr-FR" sz="2000" baseline="0" dirty="0"/>
                <a:t>OH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8586374-9194-4BAA-9EF8-2D1723CA1259}"/>
              </a:ext>
            </a:extLst>
          </p:cNvPr>
          <p:cNvGrpSpPr>
            <a:grpSpLocks noChangeAspect="1"/>
          </p:cNvGrpSpPr>
          <p:nvPr/>
        </p:nvGrpSpPr>
        <p:grpSpPr>
          <a:xfrm>
            <a:off x="3120415" y="1626804"/>
            <a:ext cx="1558861" cy="1084983"/>
            <a:chOff x="4063385" y="1781683"/>
            <a:chExt cx="2549873" cy="1774737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3C098374-5146-4E43-AD77-107AB5CD3071}"/>
                </a:ext>
              </a:extLst>
            </p:cNvPr>
            <p:cNvGrpSpPr/>
            <p:nvPr/>
          </p:nvGrpSpPr>
          <p:grpSpPr>
            <a:xfrm>
              <a:off x="4063385" y="1803249"/>
              <a:ext cx="1257448" cy="1303892"/>
              <a:chOff x="7912310" y="2549979"/>
              <a:chExt cx="1257448" cy="1303892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2D0EDFCD-5F9D-4E65-8770-F19E1EF266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2310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E6914696-6345-4E97-851A-D753FAADC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84114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F66B2712-EDDB-42C5-811A-B8BD21F00B05}"/>
                  </a:ext>
                </a:extLst>
              </p:cNvPr>
              <p:cNvCxnSpPr/>
              <p:nvPr/>
            </p:nvCxnSpPr>
            <p:spPr>
              <a:xfrm>
                <a:off x="8354331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07E89741-25B6-4B4E-8C88-2A81D5A34EA4}"/>
                  </a:ext>
                </a:extLst>
              </p:cNvPr>
              <p:cNvCxnSpPr/>
              <p:nvPr/>
            </p:nvCxnSpPr>
            <p:spPr>
              <a:xfrm>
                <a:off x="8435294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CC280E9F-E949-47C1-B6C2-ACDB8357A7DF}"/>
                  </a:ext>
                </a:extLst>
              </p:cNvPr>
              <p:cNvSpPr txBox="1"/>
              <p:nvPr/>
            </p:nvSpPr>
            <p:spPr>
              <a:xfrm>
                <a:off x="8098603" y="2549979"/>
                <a:ext cx="1071155" cy="65313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l"/>
                <a:r>
                  <a:rPr lang="fr-FR" sz="2000" baseline="0" dirty="0"/>
                  <a:t>O</a:t>
                </a:r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AC97C2D-4EF3-418C-87E9-CC5117670A82}"/>
                </a:ext>
              </a:extLst>
            </p:cNvPr>
            <p:cNvSpPr txBox="1"/>
            <p:nvPr/>
          </p:nvSpPr>
          <p:spPr>
            <a:xfrm rot="10800000">
              <a:off x="4409358" y="2903282"/>
              <a:ext cx="1071155" cy="653138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O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42F53570-0435-4D1B-925D-9F7C6ACDF9DF}"/>
                </a:ext>
              </a:extLst>
            </p:cNvPr>
            <p:cNvGrpSpPr/>
            <p:nvPr/>
          </p:nvGrpSpPr>
          <p:grpSpPr>
            <a:xfrm>
              <a:off x="5333510" y="1781683"/>
              <a:ext cx="1279748" cy="1324873"/>
              <a:chOff x="7912310" y="2528998"/>
              <a:chExt cx="1279748" cy="1324873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091D8B83-8E36-4969-BF0E-F92C4F8538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2310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C30E676E-703F-47A8-984B-7A31EB11C6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84114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B8B5E19E-A656-43B7-A385-11C59819003B}"/>
                  </a:ext>
                </a:extLst>
              </p:cNvPr>
              <p:cNvCxnSpPr/>
              <p:nvPr/>
            </p:nvCxnSpPr>
            <p:spPr>
              <a:xfrm>
                <a:off x="8354331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D56EBF0D-E494-4082-A34C-900010072BA6}"/>
                  </a:ext>
                </a:extLst>
              </p:cNvPr>
              <p:cNvCxnSpPr/>
              <p:nvPr/>
            </p:nvCxnSpPr>
            <p:spPr>
              <a:xfrm>
                <a:off x="8435294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E952158-638B-49B6-B320-D423C9951E30}"/>
                  </a:ext>
                </a:extLst>
              </p:cNvPr>
              <p:cNvSpPr txBox="1"/>
              <p:nvPr/>
            </p:nvSpPr>
            <p:spPr>
              <a:xfrm>
                <a:off x="8120903" y="2528998"/>
                <a:ext cx="1071155" cy="65313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rmAutofit/>
              </a:bodyPr>
              <a:lstStyle/>
              <a:p>
                <a:pPr algn="l"/>
                <a:r>
                  <a:rPr lang="fr-FR" sz="2000" baseline="0" dirty="0"/>
                  <a:t>O</a:t>
                </a:r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F312856-A153-4BC5-A458-B67CD37EFBDF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178514" y="3384606"/>
            <a:ext cx="1079658" cy="1142555"/>
            <a:chOff x="9372308" y="3987758"/>
            <a:chExt cx="1681394" cy="1779346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CC514E83-B629-4A04-9419-9736F6949980}"/>
                </a:ext>
              </a:extLst>
            </p:cNvPr>
            <p:cNvGrpSpPr/>
            <p:nvPr/>
          </p:nvGrpSpPr>
          <p:grpSpPr>
            <a:xfrm rot="1800000">
              <a:off x="9372308" y="4437240"/>
              <a:ext cx="957894" cy="735364"/>
              <a:chOff x="9372308" y="4437240"/>
              <a:chExt cx="957894" cy="735364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E7796B3A-A40C-4A57-A9E4-71A1F47D5D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72308" y="4895694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EE21E51F-9016-4E4C-A2FB-E610C55455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44112" y="4895694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EABC04FD-39A9-4EBC-9663-5DAD8BB61F03}"/>
                  </a:ext>
                </a:extLst>
              </p:cNvPr>
              <p:cNvCxnSpPr/>
              <p:nvPr/>
            </p:nvCxnSpPr>
            <p:spPr>
              <a:xfrm>
                <a:off x="9814329" y="4437240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CF0A5641-2A55-4E4D-81FA-4F41E05EB160}"/>
                  </a:ext>
                </a:extLst>
              </p:cNvPr>
              <p:cNvCxnSpPr/>
              <p:nvPr/>
            </p:nvCxnSpPr>
            <p:spPr>
              <a:xfrm>
                <a:off x="9895292" y="4437240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ACFD7FB6-A2A6-465B-81E4-50989292237C}"/>
                </a:ext>
              </a:extLst>
            </p:cNvPr>
            <p:cNvSpPr txBox="1"/>
            <p:nvPr/>
          </p:nvSpPr>
          <p:spPr>
            <a:xfrm>
              <a:off x="9910945" y="3987758"/>
              <a:ext cx="559422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r"/>
              <a:r>
                <a:rPr lang="fr-FR" sz="2000" baseline="0" dirty="0"/>
                <a:t>O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7AD19F78-B95A-4364-B975-75500B04C300}"/>
                </a:ext>
              </a:extLst>
            </p:cNvPr>
            <p:cNvSpPr txBox="1"/>
            <p:nvPr/>
          </p:nvSpPr>
          <p:spPr>
            <a:xfrm flipH="1">
              <a:off x="10003118" y="5113965"/>
              <a:ext cx="1050584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r"/>
              <a:r>
                <a:rPr lang="fr-FR" sz="2000" baseline="0" dirty="0"/>
                <a:t>HO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0269C5F3-4DD6-41B6-8FBE-06A8B64414BE}"/>
                  </a:ext>
                </a:extLst>
              </p:cNvPr>
              <p:cNvSpPr txBox="1"/>
              <p:nvPr/>
            </p:nvSpPr>
            <p:spPr>
              <a:xfrm>
                <a:off x="2203528" y="1664702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1" i="1" baseline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4400" b="1" baseline="0" dirty="0"/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0269C5F3-4DD6-41B6-8FBE-06A8B644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528" y="1664702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638A3500-B850-4C57-A867-1DBEE000D14B}"/>
                  </a:ext>
                </a:extLst>
              </p:cNvPr>
              <p:cNvSpPr txBox="1"/>
              <p:nvPr/>
            </p:nvSpPr>
            <p:spPr>
              <a:xfrm rot="5400000">
                <a:off x="2166903" y="2709076"/>
                <a:ext cx="1022289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1" i="1" baseline="0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fr-FR" sz="4400" b="1" baseline="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638A3500-B850-4C57-A867-1DBEE000D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66903" y="2709076"/>
                <a:ext cx="1022289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>
            <a:extLst>
              <a:ext uri="{FF2B5EF4-FFF2-40B4-BE49-F238E27FC236}">
                <a16:creationId xmlns:a16="http://schemas.microsoft.com/office/drawing/2014/main" id="{2DF15233-1E03-470C-BB52-D5919E3DE2D7}"/>
              </a:ext>
            </a:extLst>
          </p:cNvPr>
          <p:cNvGrpSpPr>
            <a:grpSpLocks noChangeAspect="1"/>
          </p:cNvGrpSpPr>
          <p:nvPr/>
        </p:nvGrpSpPr>
        <p:grpSpPr>
          <a:xfrm>
            <a:off x="548879" y="3202705"/>
            <a:ext cx="2123265" cy="1436065"/>
            <a:chOff x="6424973" y="3833225"/>
            <a:chExt cx="3718336" cy="2514887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A50F4113-1236-431C-A183-F586DBF9FB7F}"/>
                </a:ext>
              </a:extLst>
            </p:cNvPr>
            <p:cNvGrpSpPr/>
            <p:nvPr/>
          </p:nvGrpSpPr>
          <p:grpSpPr>
            <a:xfrm>
              <a:off x="6424973" y="3833225"/>
              <a:ext cx="3058341" cy="2093204"/>
              <a:chOff x="4487321" y="2915098"/>
              <a:chExt cx="3058341" cy="2093204"/>
            </a:xfrm>
          </p:grpSpPr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2C714B45-644C-4B33-9FDF-D35C8925A3BA}"/>
                  </a:ext>
                </a:extLst>
              </p:cNvPr>
              <p:cNvGrpSpPr/>
              <p:nvPr/>
            </p:nvGrpSpPr>
            <p:grpSpPr>
              <a:xfrm rot="3622576">
                <a:off x="5671684" y="3702562"/>
                <a:ext cx="957894" cy="1653585"/>
                <a:chOff x="8847645" y="2196619"/>
                <a:chExt cx="957894" cy="1653585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7C4FF90D-4C8F-458F-B267-1AADA975812C}"/>
                    </a:ext>
                  </a:extLst>
                </p:cNvPr>
                <p:cNvGrpSpPr/>
                <p:nvPr/>
              </p:nvGrpSpPr>
              <p:grpSpPr>
                <a:xfrm>
                  <a:off x="8847645" y="2771395"/>
                  <a:ext cx="957894" cy="1073268"/>
                  <a:chOff x="8854788" y="3361507"/>
                  <a:chExt cx="957894" cy="1073268"/>
                </a:xfrm>
              </p:grpSpPr>
              <p:cxnSp>
                <p:nvCxnSpPr>
                  <p:cNvPr id="81" name="Connecteur droit 80">
                    <a:extLst>
                      <a:ext uri="{FF2B5EF4-FFF2-40B4-BE49-F238E27FC236}">
                        <a16:creationId xmlns:a16="http://schemas.microsoft.com/office/drawing/2014/main" id="{70D1CFC2-2ADB-4219-92C3-7ACABA0F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54788" y="3361507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Connecteur droit 81">
                    <a:extLst>
                      <a:ext uri="{FF2B5EF4-FFF2-40B4-BE49-F238E27FC236}">
                        <a16:creationId xmlns:a16="http://schemas.microsoft.com/office/drawing/2014/main" id="{2870BAFB-B417-492F-936B-0C76CE5B62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26592" y="3361507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3" name="Groupe 82">
                    <a:extLst>
                      <a:ext uri="{FF2B5EF4-FFF2-40B4-BE49-F238E27FC236}">
                        <a16:creationId xmlns:a16="http://schemas.microsoft.com/office/drawing/2014/main" id="{BFEB01FC-30F4-4320-B8B5-646B6D520608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8854788" y="4157865"/>
                    <a:ext cx="957894" cy="276910"/>
                    <a:chOff x="8854788" y="3906127"/>
                    <a:chExt cx="957894" cy="276910"/>
                  </a:xfrm>
                </p:grpSpPr>
                <p:cxnSp>
                  <p:nvCxnSpPr>
                    <p:cNvPr id="86" name="Connecteur droit 85">
                      <a:extLst>
                        <a:ext uri="{FF2B5EF4-FFF2-40B4-BE49-F238E27FC236}">
                          <a16:creationId xmlns:a16="http://schemas.microsoft.com/office/drawing/2014/main" id="{2919E700-4896-4416-BC5E-6200D98F59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854788" y="3906127"/>
                      <a:ext cx="486090" cy="27691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Connecteur droit 86">
                      <a:extLst>
                        <a:ext uri="{FF2B5EF4-FFF2-40B4-BE49-F238E27FC236}">
                          <a16:creationId xmlns:a16="http://schemas.microsoft.com/office/drawing/2014/main" id="{10603695-3450-4328-9426-CD41390026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9326592" y="3906127"/>
                      <a:ext cx="486090" cy="27691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4" name="Connecteur droit 83">
                    <a:extLst>
                      <a:ext uri="{FF2B5EF4-FFF2-40B4-BE49-F238E27FC236}">
                        <a16:creationId xmlns:a16="http://schemas.microsoft.com/office/drawing/2014/main" id="{3D2638BE-8C71-4334-8248-47C292DE140B}"/>
                      </a:ext>
                    </a:extLst>
                  </p:cNvPr>
                  <p:cNvCxnSpPr/>
                  <p:nvPr/>
                </p:nvCxnSpPr>
                <p:spPr>
                  <a:xfrm>
                    <a:off x="8861931" y="3626512"/>
                    <a:ext cx="0" cy="540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necteur droit 84">
                    <a:extLst>
                      <a:ext uri="{FF2B5EF4-FFF2-40B4-BE49-F238E27FC236}">
                        <a16:creationId xmlns:a16="http://schemas.microsoft.com/office/drawing/2014/main" id="{FCEA0EFB-333D-4EAC-9B71-6965310A9673}"/>
                      </a:ext>
                    </a:extLst>
                  </p:cNvPr>
                  <p:cNvCxnSpPr/>
                  <p:nvPr/>
                </p:nvCxnSpPr>
                <p:spPr>
                  <a:xfrm>
                    <a:off x="9805539" y="3628893"/>
                    <a:ext cx="0" cy="540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C852EAAE-FB4A-484D-8D10-DC99B6B53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17821" y="2855366"/>
                  <a:ext cx="432000" cy="252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D6D5081F-3AFF-4EA5-A94E-CDCB3A695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600000" flipV="1">
                  <a:off x="8907759" y="3508204"/>
                  <a:ext cx="432000" cy="252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3D643DD8-429F-4D34-BD0A-CA964EC0D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5683" y="3054306"/>
                  <a:ext cx="0" cy="504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D2A50283-1FC6-4BD0-8E23-BB21F050C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26592" y="2196619"/>
                  <a:ext cx="0" cy="576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EF9882A9-50CF-405A-AFD5-6797C364F4B2}"/>
                  </a:ext>
                </a:extLst>
              </p:cNvPr>
              <p:cNvGrpSpPr/>
              <p:nvPr/>
            </p:nvGrpSpPr>
            <p:grpSpPr>
              <a:xfrm rot="5400000" flipH="1">
                <a:off x="5051750" y="2350669"/>
                <a:ext cx="1093187" cy="2222045"/>
                <a:chOff x="9372308" y="4075109"/>
                <a:chExt cx="1093187" cy="2222045"/>
              </a:xfrm>
            </p:grpSpPr>
            <p:grpSp>
              <p:nvGrpSpPr>
                <p:cNvPr id="69" name="Groupe 68">
                  <a:extLst>
                    <a:ext uri="{FF2B5EF4-FFF2-40B4-BE49-F238E27FC236}">
                      <a16:creationId xmlns:a16="http://schemas.microsoft.com/office/drawing/2014/main" id="{A67B497E-AE7D-4A4F-A127-E176759880B0}"/>
                    </a:ext>
                  </a:extLst>
                </p:cNvPr>
                <p:cNvGrpSpPr/>
                <p:nvPr/>
              </p:nvGrpSpPr>
              <p:grpSpPr>
                <a:xfrm rot="1800000">
                  <a:off x="9372308" y="4437240"/>
                  <a:ext cx="957894" cy="735364"/>
                  <a:chOff x="9372308" y="4437240"/>
                  <a:chExt cx="957894" cy="735364"/>
                </a:xfrm>
              </p:grpSpPr>
              <p:cxnSp>
                <p:nvCxnSpPr>
                  <p:cNvPr id="72" name="Connecteur droit 71">
                    <a:extLst>
                      <a:ext uri="{FF2B5EF4-FFF2-40B4-BE49-F238E27FC236}">
                        <a16:creationId xmlns:a16="http://schemas.microsoft.com/office/drawing/2014/main" id="{7095DC75-3CCE-4C95-A4ED-151F7D0ACD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372308" y="4895694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Connecteur droit 72">
                    <a:extLst>
                      <a:ext uri="{FF2B5EF4-FFF2-40B4-BE49-F238E27FC236}">
                        <a16:creationId xmlns:a16="http://schemas.microsoft.com/office/drawing/2014/main" id="{CFDE8D17-7ED8-4FCD-A357-C432EAFB94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844112" y="4895694"/>
                    <a:ext cx="486090" cy="27691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Connecteur droit 73">
                    <a:extLst>
                      <a:ext uri="{FF2B5EF4-FFF2-40B4-BE49-F238E27FC236}">
                        <a16:creationId xmlns:a16="http://schemas.microsoft.com/office/drawing/2014/main" id="{D7FC5898-424A-4E4E-8915-4AB47D72B766}"/>
                      </a:ext>
                    </a:extLst>
                  </p:cNvPr>
                  <p:cNvCxnSpPr/>
                  <p:nvPr/>
                </p:nvCxnSpPr>
                <p:spPr>
                  <a:xfrm>
                    <a:off x="9814329" y="4437240"/>
                    <a:ext cx="0" cy="486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4048DF16-36DD-485C-AD69-C07249D8D749}"/>
                      </a:ext>
                    </a:extLst>
                  </p:cNvPr>
                  <p:cNvCxnSpPr/>
                  <p:nvPr/>
                </p:nvCxnSpPr>
                <p:spPr>
                  <a:xfrm>
                    <a:off x="9895292" y="4437240"/>
                    <a:ext cx="0" cy="486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38AA3674-0D14-48F4-86CB-32CE62F2EA57}"/>
                    </a:ext>
                  </a:extLst>
                </p:cNvPr>
                <p:cNvSpPr txBox="1"/>
                <p:nvPr/>
              </p:nvSpPr>
              <p:spPr>
                <a:xfrm rot="5400000">
                  <a:off x="9859215" y="4028250"/>
                  <a:ext cx="559422" cy="65313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r"/>
                  <a:r>
                    <a:rPr lang="fr-FR" sz="2000" baseline="0" dirty="0"/>
                    <a:t>O</a:t>
                  </a:r>
                </a:p>
              </p:txBody>
            </p:sp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73A053E3-7E6D-4E16-A84A-156B0CCD9D87}"/>
                    </a:ext>
                  </a:extLst>
                </p:cNvPr>
                <p:cNvSpPr txBox="1"/>
                <p:nvPr/>
              </p:nvSpPr>
              <p:spPr>
                <a:xfrm rot="5400000" flipH="1">
                  <a:off x="9638939" y="5470597"/>
                  <a:ext cx="999974" cy="653139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 anchor="ctr">
                  <a:noAutofit/>
                </a:bodyPr>
                <a:lstStyle/>
                <a:p>
                  <a:pPr algn="r"/>
                  <a:r>
                    <a:rPr lang="fr-FR" sz="2000" baseline="0" dirty="0"/>
                    <a:t>HO</a:t>
                  </a:r>
                </a:p>
              </p:txBody>
            </p:sp>
          </p:grp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2C6C11E-C54B-4B59-B4EC-E7C39446713E}"/>
                  </a:ext>
                </a:extLst>
              </p:cNvPr>
              <p:cNvSpPr txBox="1"/>
              <p:nvPr/>
            </p:nvSpPr>
            <p:spPr>
              <a:xfrm>
                <a:off x="6775959" y="3714426"/>
                <a:ext cx="769703" cy="65313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r>
                  <a:rPr lang="fr-FR" sz="2000" baseline="0" dirty="0"/>
                  <a:t>O</a:t>
                </a:r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FD896B1-34D8-4D8C-9C0A-E645D65BA6A6}"/>
                </a:ext>
              </a:extLst>
            </p:cNvPr>
            <p:cNvGrpSpPr/>
            <p:nvPr/>
          </p:nvGrpSpPr>
          <p:grpSpPr>
            <a:xfrm rot="10800000">
              <a:off x="9185415" y="5046087"/>
              <a:ext cx="957894" cy="1302025"/>
              <a:chOff x="7912310" y="2551846"/>
              <a:chExt cx="957894" cy="1302025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98E7628C-912F-4261-A1C3-7F1A233907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2310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C4E89D4E-049A-4F91-9EA9-06855820A7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84114" y="3576961"/>
                <a:ext cx="486090" cy="2769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DDF2A2A5-4C4A-403E-B4D2-DD70F02DA228}"/>
                  </a:ext>
                </a:extLst>
              </p:cNvPr>
              <p:cNvCxnSpPr/>
              <p:nvPr/>
            </p:nvCxnSpPr>
            <p:spPr>
              <a:xfrm>
                <a:off x="8354331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3A6345-ECD3-4AA9-BAA7-7E3158FA5242}"/>
                  </a:ext>
                </a:extLst>
              </p:cNvPr>
              <p:cNvCxnSpPr/>
              <p:nvPr/>
            </p:nvCxnSpPr>
            <p:spPr>
              <a:xfrm>
                <a:off x="8435294" y="3118507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0479CBE3-80E0-4F34-AF1E-5A30823FD83D}"/>
                  </a:ext>
                </a:extLst>
              </p:cNvPr>
              <p:cNvSpPr txBox="1"/>
              <p:nvPr/>
            </p:nvSpPr>
            <p:spPr>
              <a:xfrm>
                <a:off x="8088383" y="2551846"/>
                <a:ext cx="462536" cy="65313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2000" baseline="0" dirty="0"/>
                  <a:t>O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20D69FD-B9A3-49CD-89FC-511CF0D81948}"/>
                  </a:ext>
                </a:extLst>
              </p:cNvPr>
              <p:cNvSpPr txBox="1"/>
              <p:nvPr/>
            </p:nvSpPr>
            <p:spPr>
              <a:xfrm>
                <a:off x="2640665" y="3474993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1" i="1" baseline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4400" b="1" baseline="0" dirty="0"/>
              </a:p>
            </p:txBody>
          </p:sp>
        </mc:Choice>
        <mc:Fallback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20D69FD-B9A3-49CD-89FC-511CF0D81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665" y="3474993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ZoneTexte 90">
            <a:extLst>
              <a:ext uri="{FF2B5EF4-FFF2-40B4-BE49-F238E27FC236}">
                <a16:creationId xmlns:a16="http://schemas.microsoft.com/office/drawing/2014/main" id="{E78E4658-3314-4429-81AC-F04AF77E6D94}"/>
              </a:ext>
            </a:extLst>
          </p:cNvPr>
          <p:cNvSpPr txBox="1"/>
          <p:nvPr/>
        </p:nvSpPr>
        <p:spPr>
          <a:xfrm>
            <a:off x="2748145" y="2773725"/>
            <a:ext cx="1025824" cy="5309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2000" baseline="0" dirty="0"/>
              <a:t>H</a:t>
            </a:r>
            <a:r>
              <a:rPr lang="fr-FR" sz="2000" baseline="-25000" dirty="0"/>
              <a:t>2</a:t>
            </a:r>
            <a:r>
              <a:rPr lang="fr-FR" sz="2000" baseline="0" dirty="0"/>
              <a:t>SO</a:t>
            </a:r>
            <a:r>
              <a:rPr lang="fr-FR" sz="2000" baseline="-25000" dirty="0"/>
              <a:t>4</a:t>
            </a:r>
          </a:p>
        </p:txBody>
      </p: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6335D5D1-0F42-486A-8CFE-9C51DE2AA4E1}"/>
              </a:ext>
            </a:extLst>
          </p:cNvPr>
          <p:cNvGrpSpPr>
            <a:grpSpLocks noChangeAspect="1"/>
          </p:cNvGrpSpPr>
          <p:nvPr/>
        </p:nvGrpSpPr>
        <p:grpSpPr>
          <a:xfrm>
            <a:off x="5272166" y="1370943"/>
            <a:ext cx="6892938" cy="5075437"/>
            <a:chOff x="621102" y="1475645"/>
            <a:chExt cx="6892938" cy="5075437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E7B0A2ED-8186-4B81-A326-59D962D83550}"/>
                </a:ext>
              </a:extLst>
            </p:cNvPr>
            <p:cNvGrpSpPr/>
            <p:nvPr/>
          </p:nvGrpSpPr>
          <p:grpSpPr>
            <a:xfrm>
              <a:off x="621102" y="1475645"/>
              <a:ext cx="6892938" cy="4749323"/>
              <a:chOff x="621102" y="1475645"/>
              <a:chExt cx="6892938" cy="4749323"/>
            </a:xfrm>
          </p:grpSpPr>
          <p:pic>
            <p:nvPicPr>
              <p:cNvPr id="95" name="Image 94">
                <a:extLst>
                  <a:ext uri="{FF2B5EF4-FFF2-40B4-BE49-F238E27FC236}">
                    <a16:creationId xmlns:a16="http://schemas.microsoft.com/office/drawing/2014/main" id="{B7C64C24-795C-4EED-B966-CFD34AB351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102" y="1475645"/>
                <a:ext cx="5921162" cy="4749323"/>
              </a:xfrm>
              <a:prstGeom prst="rect">
                <a:avLst/>
              </a:prstGeom>
            </p:spPr>
          </p:pic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D71D792-3111-4DE4-9FDD-0954AAA2EAD6}"/>
                  </a:ext>
                </a:extLst>
              </p:cNvPr>
              <p:cNvSpPr/>
              <p:nvPr/>
            </p:nvSpPr>
            <p:spPr>
              <a:xfrm>
                <a:off x="3232149" y="4918075"/>
                <a:ext cx="1654175" cy="450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08E93AE-118C-42F0-B524-4686A052679E}"/>
                  </a:ext>
                </a:extLst>
              </p:cNvPr>
              <p:cNvSpPr/>
              <p:nvPr/>
            </p:nvSpPr>
            <p:spPr>
              <a:xfrm>
                <a:off x="3340100" y="5013325"/>
                <a:ext cx="1355725" cy="355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C440FBBA-3509-465F-A9AB-CC222F803931}"/>
                  </a:ext>
                </a:extLst>
              </p:cNvPr>
              <p:cNvSpPr/>
              <p:nvPr/>
            </p:nvSpPr>
            <p:spPr>
              <a:xfrm>
                <a:off x="4410063" y="4507561"/>
                <a:ext cx="326240" cy="424009"/>
              </a:xfrm>
              <a:custGeom>
                <a:avLst/>
                <a:gdLst>
                  <a:gd name="connsiteX0" fmla="*/ 40492 w 300118"/>
                  <a:gd name="connsiteY0" fmla="*/ 147 h 385910"/>
                  <a:gd name="connsiteX1" fmla="*/ 40492 w 300118"/>
                  <a:gd name="connsiteY1" fmla="*/ 147 h 385910"/>
                  <a:gd name="connsiteX2" fmla="*/ 33348 w 300118"/>
                  <a:gd name="connsiteY2" fmla="*/ 26341 h 385910"/>
                  <a:gd name="connsiteX3" fmla="*/ 26204 w 300118"/>
                  <a:gd name="connsiteY3" fmla="*/ 35866 h 385910"/>
                  <a:gd name="connsiteX4" fmla="*/ 21442 w 300118"/>
                  <a:gd name="connsiteY4" fmla="*/ 43010 h 385910"/>
                  <a:gd name="connsiteX5" fmla="*/ 14298 w 300118"/>
                  <a:gd name="connsiteY5" fmla="*/ 52535 h 385910"/>
                  <a:gd name="connsiteX6" fmla="*/ 7154 w 300118"/>
                  <a:gd name="connsiteY6" fmla="*/ 69203 h 385910"/>
                  <a:gd name="connsiteX7" fmla="*/ 2392 w 300118"/>
                  <a:gd name="connsiteY7" fmla="*/ 78728 h 385910"/>
                  <a:gd name="connsiteX8" fmla="*/ 11 w 300118"/>
                  <a:gd name="connsiteY8" fmla="*/ 93016 h 385910"/>
                  <a:gd name="connsiteX9" fmla="*/ 9536 w 300118"/>
                  <a:gd name="connsiteY9" fmla="*/ 162072 h 385910"/>
                  <a:gd name="connsiteX10" fmla="*/ 23823 w 300118"/>
                  <a:gd name="connsiteY10" fmla="*/ 181122 h 385910"/>
                  <a:gd name="connsiteX11" fmla="*/ 35729 w 300118"/>
                  <a:gd name="connsiteY11" fmla="*/ 200172 h 385910"/>
                  <a:gd name="connsiteX12" fmla="*/ 40492 w 300118"/>
                  <a:gd name="connsiteY12" fmla="*/ 214460 h 385910"/>
                  <a:gd name="connsiteX13" fmla="*/ 47636 w 300118"/>
                  <a:gd name="connsiteY13" fmla="*/ 223985 h 385910"/>
                  <a:gd name="connsiteX14" fmla="*/ 52398 w 300118"/>
                  <a:gd name="connsiteY14" fmla="*/ 231128 h 385910"/>
                  <a:gd name="connsiteX15" fmla="*/ 69067 w 300118"/>
                  <a:gd name="connsiteY15" fmla="*/ 259703 h 385910"/>
                  <a:gd name="connsiteX16" fmla="*/ 88117 w 300118"/>
                  <a:gd name="connsiteY16" fmla="*/ 295422 h 385910"/>
                  <a:gd name="connsiteX17" fmla="*/ 114311 w 300118"/>
                  <a:gd name="connsiteY17" fmla="*/ 331141 h 385910"/>
                  <a:gd name="connsiteX18" fmla="*/ 123836 w 300118"/>
                  <a:gd name="connsiteY18" fmla="*/ 343047 h 385910"/>
                  <a:gd name="connsiteX19" fmla="*/ 130979 w 300118"/>
                  <a:gd name="connsiteY19" fmla="*/ 350191 h 385910"/>
                  <a:gd name="connsiteX20" fmla="*/ 133361 w 300118"/>
                  <a:gd name="connsiteY20" fmla="*/ 357335 h 385910"/>
                  <a:gd name="connsiteX21" fmla="*/ 140504 w 300118"/>
                  <a:gd name="connsiteY21" fmla="*/ 362097 h 385910"/>
                  <a:gd name="connsiteX22" fmla="*/ 171461 w 300118"/>
                  <a:gd name="connsiteY22" fmla="*/ 374003 h 385910"/>
                  <a:gd name="connsiteX23" fmla="*/ 219086 w 300118"/>
                  <a:gd name="connsiteY23" fmla="*/ 385910 h 385910"/>
                  <a:gd name="connsiteX24" fmla="*/ 254804 w 300118"/>
                  <a:gd name="connsiteY24" fmla="*/ 378766 h 385910"/>
                  <a:gd name="connsiteX25" fmla="*/ 290523 w 300118"/>
                  <a:gd name="connsiteY25" fmla="*/ 321616 h 385910"/>
                  <a:gd name="connsiteX26" fmla="*/ 297667 w 300118"/>
                  <a:gd name="connsiteY26" fmla="*/ 269228 h 385910"/>
                  <a:gd name="connsiteX27" fmla="*/ 292904 w 300118"/>
                  <a:gd name="connsiteY27" fmla="*/ 152547 h 385910"/>
                  <a:gd name="connsiteX28" fmla="*/ 283379 w 300118"/>
                  <a:gd name="connsiteY28" fmla="*/ 121591 h 385910"/>
                  <a:gd name="connsiteX29" fmla="*/ 254804 w 300118"/>
                  <a:gd name="connsiteY29" fmla="*/ 78728 h 385910"/>
                  <a:gd name="connsiteX30" fmla="*/ 228611 w 300118"/>
                  <a:gd name="connsiteY30" fmla="*/ 52535 h 385910"/>
                  <a:gd name="connsiteX31" fmla="*/ 180986 w 300118"/>
                  <a:gd name="connsiteY31" fmla="*/ 26341 h 385910"/>
                  <a:gd name="connsiteX32" fmla="*/ 159554 w 300118"/>
                  <a:gd name="connsiteY32" fmla="*/ 19197 h 385910"/>
                  <a:gd name="connsiteX33" fmla="*/ 145267 w 300118"/>
                  <a:gd name="connsiteY33" fmla="*/ 12053 h 385910"/>
                  <a:gd name="connsiteX34" fmla="*/ 119073 w 300118"/>
                  <a:gd name="connsiteY34" fmla="*/ 2528 h 385910"/>
                  <a:gd name="connsiteX35" fmla="*/ 40492 w 300118"/>
                  <a:gd name="connsiteY35" fmla="*/ 147 h 38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00118" h="385910">
                    <a:moveTo>
                      <a:pt x="40492" y="147"/>
                    </a:moveTo>
                    <a:lnTo>
                      <a:pt x="40492" y="147"/>
                    </a:lnTo>
                    <a:cubicBezTo>
                      <a:pt x="38111" y="8878"/>
                      <a:pt x="36709" y="17938"/>
                      <a:pt x="33348" y="26341"/>
                    </a:cubicBezTo>
                    <a:cubicBezTo>
                      <a:pt x="31874" y="30026"/>
                      <a:pt x="28511" y="32636"/>
                      <a:pt x="26204" y="35866"/>
                    </a:cubicBezTo>
                    <a:cubicBezTo>
                      <a:pt x="24541" y="38195"/>
                      <a:pt x="23105" y="40681"/>
                      <a:pt x="21442" y="43010"/>
                    </a:cubicBezTo>
                    <a:cubicBezTo>
                      <a:pt x="19135" y="46240"/>
                      <a:pt x="16401" y="49169"/>
                      <a:pt x="14298" y="52535"/>
                    </a:cubicBezTo>
                    <a:cubicBezTo>
                      <a:pt x="7125" y="64012"/>
                      <a:pt x="11570" y="58900"/>
                      <a:pt x="7154" y="69203"/>
                    </a:cubicBezTo>
                    <a:cubicBezTo>
                      <a:pt x="5756" y="72466"/>
                      <a:pt x="3979" y="75553"/>
                      <a:pt x="2392" y="78728"/>
                    </a:cubicBezTo>
                    <a:cubicBezTo>
                      <a:pt x="1598" y="83491"/>
                      <a:pt x="-155" y="88191"/>
                      <a:pt x="11" y="93016"/>
                    </a:cubicBezTo>
                    <a:cubicBezTo>
                      <a:pt x="728" y="113814"/>
                      <a:pt x="205" y="141076"/>
                      <a:pt x="9536" y="162072"/>
                    </a:cubicBezTo>
                    <a:cubicBezTo>
                      <a:pt x="11433" y="166340"/>
                      <a:pt x="22604" y="179599"/>
                      <a:pt x="23823" y="181122"/>
                    </a:cubicBezTo>
                    <a:cubicBezTo>
                      <a:pt x="30549" y="201303"/>
                      <a:pt x="19092" y="169671"/>
                      <a:pt x="35729" y="200172"/>
                    </a:cubicBezTo>
                    <a:cubicBezTo>
                      <a:pt x="38133" y="204579"/>
                      <a:pt x="38247" y="209970"/>
                      <a:pt x="40492" y="214460"/>
                    </a:cubicBezTo>
                    <a:cubicBezTo>
                      <a:pt x="42267" y="218010"/>
                      <a:pt x="45329" y="220755"/>
                      <a:pt x="47636" y="223985"/>
                    </a:cubicBezTo>
                    <a:cubicBezTo>
                      <a:pt x="49299" y="226314"/>
                      <a:pt x="50811" y="228747"/>
                      <a:pt x="52398" y="231128"/>
                    </a:cubicBezTo>
                    <a:cubicBezTo>
                      <a:pt x="59022" y="251002"/>
                      <a:pt x="48161" y="220503"/>
                      <a:pt x="69067" y="259703"/>
                    </a:cubicBezTo>
                    <a:cubicBezTo>
                      <a:pt x="75417" y="271609"/>
                      <a:pt x="80137" y="284541"/>
                      <a:pt x="88117" y="295422"/>
                    </a:cubicBezTo>
                    <a:cubicBezTo>
                      <a:pt x="96848" y="307328"/>
                      <a:pt x="105452" y="319329"/>
                      <a:pt x="114311" y="331141"/>
                    </a:cubicBezTo>
                    <a:cubicBezTo>
                      <a:pt x="117360" y="335207"/>
                      <a:pt x="120242" y="339453"/>
                      <a:pt x="123836" y="343047"/>
                    </a:cubicBezTo>
                    <a:lnTo>
                      <a:pt x="130979" y="350191"/>
                    </a:lnTo>
                    <a:cubicBezTo>
                      <a:pt x="131773" y="352572"/>
                      <a:pt x="131793" y="355375"/>
                      <a:pt x="133361" y="357335"/>
                    </a:cubicBezTo>
                    <a:cubicBezTo>
                      <a:pt x="135149" y="359570"/>
                      <a:pt x="138077" y="360580"/>
                      <a:pt x="140504" y="362097"/>
                    </a:cubicBezTo>
                    <a:cubicBezTo>
                      <a:pt x="158920" y="373607"/>
                      <a:pt x="146652" y="366706"/>
                      <a:pt x="171461" y="374003"/>
                    </a:cubicBezTo>
                    <a:cubicBezTo>
                      <a:pt x="211742" y="385850"/>
                      <a:pt x="173190" y="377564"/>
                      <a:pt x="219086" y="385910"/>
                    </a:cubicBezTo>
                    <a:cubicBezTo>
                      <a:pt x="230992" y="383529"/>
                      <a:pt x="244032" y="384368"/>
                      <a:pt x="254804" y="378766"/>
                    </a:cubicBezTo>
                    <a:cubicBezTo>
                      <a:pt x="280191" y="365564"/>
                      <a:pt x="281957" y="345600"/>
                      <a:pt x="290523" y="321616"/>
                    </a:cubicBezTo>
                    <a:cubicBezTo>
                      <a:pt x="292904" y="304153"/>
                      <a:pt x="296071" y="286780"/>
                      <a:pt x="297667" y="269228"/>
                    </a:cubicBezTo>
                    <a:cubicBezTo>
                      <a:pt x="301793" y="223845"/>
                      <a:pt x="301034" y="199003"/>
                      <a:pt x="292904" y="152547"/>
                    </a:cubicBezTo>
                    <a:cubicBezTo>
                      <a:pt x="291043" y="141913"/>
                      <a:pt x="287467" y="131583"/>
                      <a:pt x="283379" y="121591"/>
                    </a:cubicBezTo>
                    <a:cubicBezTo>
                      <a:pt x="277521" y="107272"/>
                      <a:pt x="264924" y="89973"/>
                      <a:pt x="254804" y="78728"/>
                    </a:cubicBezTo>
                    <a:cubicBezTo>
                      <a:pt x="246544" y="69550"/>
                      <a:pt x="239081" y="59079"/>
                      <a:pt x="228611" y="52535"/>
                    </a:cubicBezTo>
                    <a:cubicBezTo>
                      <a:pt x="209547" y="40619"/>
                      <a:pt x="203437" y="35962"/>
                      <a:pt x="180986" y="26341"/>
                    </a:cubicBezTo>
                    <a:cubicBezTo>
                      <a:pt x="174064" y="23375"/>
                      <a:pt x="166546" y="21994"/>
                      <a:pt x="159554" y="19197"/>
                    </a:cubicBezTo>
                    <a:cubicBezTo>
                      <a:pt x="154610" y="17219"/>
                      <a:pt x="150114" y="14256"/>
                      <a:pt x="145267" y="12053"/>
                    </a:cubicBezTo>
                    <a:cubicBezTo>
                      <a:pt x="139900" y="9613"/>
                      <a:pt x="124261" y="3725"/>
                      <a:pt x="119073" y="2528"/>
                    </a:cubicBezTo>
                    <a:cubicBezTo>
                      <a:pt x="101946" y="-1424"/>
                      <a:pt x="53589" y="544"/>
                      <a:pt x="40492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88041CF5-AEFD-468D-B741-6207A0BD51E3}"/>
                  </a:ext>
                </a:extLst>
              </p:cNvPr>
              <p:cNvSpPr/>
              <p:nvPr/>
            </p:nvSpPr>
            <p:spPr>
              <a:xfrm flipH="1">
                <a:off x="3286113" y="4487170"/>
                <a:ext cx="326240" cy="444400"/>
              </a:xfrm>
              <a:custGeom>
                <a:avLst/>
                <a:gdLst>
                  <a:gd name="connsiteX0" fmla="*/ 40492 w 300118"/>
                  <a:gd name="connsiteY0" fmla="*/ 147 h 385910"/>
                  <a:gd name="connsiteX1" fmla="*/ 40492 w 300118"/>
                  <a:gd name="connsiteY1" fmla="*/ 147 h 385910"/>
                  <a:gd name="connsiteX2" fmla="*/ 33348 w 300118"/>
                  <a:gd name="connsiteY2" fmla="*/ 26341 h 385910"/>
                  <a:gd name="connsiteX3" fmla="*/ 26204 w 300118"/>
                  <a:gd name="connsiteY3" fmla="*/ 35866 h 385910"/>
                  <a:gd name="connsiteX4" fmla="*/ 21442 w 300118"/>
                  <a:gd name="connsiteY4" fmla="*/ 43010 h 385910"/>
                  <a:gd name="connsiteX5" fmla="*/ 14298 w 300118"/>
                  <a:gd name="connsiteY5" fmla="*/ 52535 h 385910"/>
                  <a:gd name="connsiteX6" fmla="*/ 7154 w 300118"/>
                  <a:gd name="connsiteY6" fmla="*/ 69203 h 385910"/>
                  <a:gd name="connsiteX7" fmla="*/ 2392 w 300118"/>
                  <a:gd name="connsiteY7" fmla="*/ 78728 h 385910"/>
                  <a:gd name="connsiteX8" fmla="*/ 11 w 300118"/>
                  <a:gd name="connsiteY8" fmla="*/ 93016 h 385910"/>
                  <a:gd name="connsiteX9" fmla="*/ 9536 w 300118"/>
                  <a:gd name="connsiteY9" fmla="*/ 162072 h 385910"/>
                  <a:gd name="connsiteX10" fmla="*/ 23823 w 300118"/>
                  <a:gd name="connsiteY10" fmla="*/ 181122 h 385910"/>
                  <a:gd name="connsiteX11" fmla="*/ 35729 w 300118"/>
                  <a:gd name="connsiteY11" fmla="*/ 200172 h 385910"/>
                  <a:gd name="connsiteX12" fmla="*/ 40492 w 300118"/>
                  <a:gd name="connsiteY12" fmla="*/ 214460 h 385910"/>
                  <a:gd name="connsiteX13" fmla="*/ 47636 w 300118"/>
                  <a:gd name="connsiteY13" fmla="*/ 223985 h 385910"/>
                  <a:gd name="connsiteX14" fmla="*/ 52398 w 300118"/>
                  <a:gd name="connsiteY14" fmla="*/ 231128 h 385910"/>
                  <a:gd name="connsiteX15" fmla="*/ 69067 w 300118"/>
                  <a:gd name="connsiteY15" fmla="*/ 259703 h 385910"/>
                  <a:gd name="connsiteX16" fmla="*/ 88117 w 300118"/>
                  <a:gd name="connsiteY16" fmla="*/ 295422 h 385910"/>
                  <a:gd name="connsiteX17" fmla="*/ 114311 w 300118"/>
                  <a:gd name="connsiteY17" fmla="*/ 331141 h 385910"/>
                  <a:gd name="connsiteX18" fmla="*/ 123836 w 300118"/>
                  <a:gd name="connsiteY18" fmla="*/ 343047 h 385910"/>
                  <a:gd name="connsiteX19" fmla="*/ 130979 w 300118"/>
                  <a:gd name="connsiteY19" fmla="*/ 350191 h 385910"/>
                  <a:gd name="connsiteX20" fmla="*/ 133361 w 300118"/>
                  <a:gd name="connsiteY20" fmla="*/ 357335 h 385910"/>
                  <a:gd name="connsiteX21" fmla="*/ 140504 w 300118"/>
                  <a:gd name="connsiteY21" fmla="*/ 362097 h 385910"/>
                  <a:gd name="connsiteX22" fmla="*/ 171461 w 300118"/>
                  <a:gd name="connsiteY22" fmla="*/ 374003 h 385910"/>
                  <a:gd name="connsiteX23" fmla="*/ 219086 w 300118"/>
                  <a:gd name="connsiteY23" fmla="*/ 385910 h 385910"/>
                  <a:gd name="connsiteX24" fmla="*/ 254804 w 300118"/>
                  <a:gd name="connsiteY24" fmla="*/ 378766 h 385910"/>
                  <a:gd name="connsiteX25" fmla="*/ 290523 w 300118"/>
                  <a:gd name="connsiteY25" fmla="*/ 321616 h 385910"/>
                  <a:gd name="connsiteX26" fmla="*/ 297667 w 300118"/>
                  <a:gd name="connsiteY26" fmla="*/ 269228 h 385910"/>
                  <a:gd name="connsiteX27" fmla="*/ 292904 w 300118"/>
                  <a:gd name="connsiteY27" fmla="*/ 152547 h 385910"/>
                  <a:gd name="connsiteX28" fmla="*/ 283379 w 300118"/>
                  <a:gd name="connsiteY28" fmla="*/ 121591 h 385910"/>
                  <a:gd name="connsiteX29" fmla="*/ 254804 w 300118"/>
                  <a:gd name="connsiteY29" fmla="*/ 78728 h 385910"/>
                  <a:gd name="connsiteX30" fmla="*/ 228611 w 300118"/>
                  <a:gd name="connsiteY30" fmla="*/ 52535 h 385910"/>
                  <a:gd name="connsiteX31" fmla="*/ 180986 w 300118"/>
                  <a:gd name="connsiteY31" fmla="*/ 26341 h 385910"/>
                  <a:gd name="connsiteX32" fmla="*/ 159554 w 300118"/>
                  <a:gd name="connsiteY32" fmla="*/ 19197 h 385910"/>
                  <a:gd name="connsiteX33" fmla="*/ 145267 w 300118"/>
                  <a:gd name="connsiteY33" fmla="*/ 12053 h 385910"/>
                  <a:gd name="connsiteX34" fmla="*/ 119073 w 300118"/>
                  <a:gd name="connsiteY34" fmla="*/ 2528 h 385910"/>
                  <a:gd name="connsiteX35" fmla="*/ 40492 w 300118"/>
                  <a:gd name="connsiteY35" fmla="*/ 147 h 38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00118" h="385910">
                    <a:moveTo>
                      <a:pt x="40492" y="147"/>
                    </a:moveTo>
                    <a:lnTo>
                      <a:pt x="40492" y="147"/>
                    </a:lnTo>
                    <a:cubicBezTo>
                      <a:pt x="38111" y="8878"/>
                      <a:pt x="36709" y="17938"/>
                      <a:pt x="33348" y="26341"/>
                    </a:cubicBezTo>
                    <a:cubicBezTo>
                      <a:pt x="31874" y="30026"/>
                      <a:pt x="28511" y="32636"/>
                      <a:pt x="26204" y="35866"/>
                    </a:cubicBezTo>
                    <a:cubicBezTo>
                      <a:pt x="24541" y="38195"/>
                      <a:pt x="23105" y="40681"/>
                      <a:pt x="21442" y="43010"/>
                    </a:cubicBezTo>
                    <a:cubicBezTo>
                      <a:pt x="19135" y="46240"/>
                      <a:pt x="16401" y="49169"/>
                      <a:pt x="14298" y="52535"/>
                    </a:cubicBezTo>
                    <a:cubicBezTo>
                      <a:pt x="7125" y="64012"/>
                      <a:pt x="11570" y="58900"/>
                      <a:pt x="7154" y="69203"/>
                    </a:cubicBezTo>
                    <a:cubicBezTo>
                      <a:pt x="5756" y="72466"/>
                      <a:pt x="3979" y="75553"/>
                      <a:pt x="2392" y="78728"/>
                    </a:cubicBezTo>
                    <a:cubicBezTo>
                      <a:pt x="1598" y="83491"/>
                      <a:pt x="-155" y="88191"/>
                      <a:pt x="11" y="93016"/>
                    </a:cubicBezTo>
                    <a:cubicBezTo>
                      <a:pt x="728" y="113814"/>
                      <a:pt x="205" y="141076"/>
                      <a:pt x="9536" y="162072"/>
                    </a:cubicBezTo>
                    <a:cubicBezTo>
                      <a:pt x="11433" y="166340"/>
                      <a:pt x="22604" y="179599"/>
                      <a:pt x="23823" y="181122"/>
                    </a:cubicBezTo>
                    <a:cubicBezTo>
                      <a:pt x="30549" y="201303"/>
                      <a:pt x="19092" y="169671"/>
                      <a:pt x="35729" y="200172"/>
                    </a:cubicBezTo>
                    <a:cubicBezTo>
                      <a:pt x="38133" y="204579"/>
                      <a:pt x="38247" y="209970"/>
                      <a:pt x="40492" y="214460"/>
                    </a:cubicBezTo>
                    <a:cubicBezTo>
                      <a:pt x="42267" y="218010"/>
                      <a:pt x="45329" y="220755"/>
                      <a:pt x="47636" y="223985"/>
                    </a:cubicBezTo>
                    <a:cubicBezTo>
                      <a:pt x="49299" y="226314"/>
                      <a:pt x="50811" y="228747"/>
                      <a:pt x="52398" y="231128"/>
                    </a:cubicBezTo>
                    <a:cubicBezTo>
                      <a:pt x="59022" y="251002"/>
                      <a:pt x="48161" y="220503"/>
                      <a:pt x="69067" y="259703"/>
                    </a:cubicBezTo>
                    <a:cubicBezTo>
                      <a:pt x="75417" y="271609"/>
                      <a:pt x="80137" y="284541"/>
                      <a:pt x="88117" y="295422"/>
                    </a:cubicBezTo>
                    <a:cubicBezTo>
                      <a:pt x="96848" y="307328"/>
                      <a:pt x="105452" y="319329"/>
                      <a:pt x="114311" y="331141"/>
                    </a:cubicBezTo>
                    <a:cubicBezTo>
                      <a:pt x="117360" y="335207"/>
                      <a:pt x="120242" y="339453"/>
                      <a:pt x="123836" y="343047"/>
                    </a:cubicBezTo>
                    <a:lnTo>
                      <a:pt x="130979" y="350191"/>
                    </a:lnTo>
                    <a:cubicBezTo>
                      <a:pt x="131773" y="352572"/>
                      <a:pt x="131793" y="355375"/>
                      <a:pt x="133361" y="357335"/>
                    </a:cubicBezTo>
                    <a:cubicBezTo>
                      <a:pt x="135149" y="359570"/>
                      <a:pt x="138077" y="360580"/>
                      <a:pt x="140504" y="362097"/>
                    </a:cubicBezTo>
                    <a:cubicBezTo>
                      <a:pt x="158920" y="373607"/>
                      <a:pt x="146652" y="366706"/>
                      <a:pt x="171461" y="374003"/>
                    </a:cubicBezTo>
                    <a:cubicBezTo>
                      <a:pt x="211742" y="385850"/>
                      <a:pt x="173190" y="377564"/>
                      <a:pt x="219086" y="385910"/>
                    </a:cubicBezTo>
                    <a:cubicBezTo>
                      <a:pt x="230992" y="383529"/>
                      <a:pt x="244032" y="384368"/>
                      <a:pt x="254804" y="378766"/>
                    </a:cubicBezTo>
                    <a:cubicBezTo>
                      <a:pt x="280191" y="365564"/>
                      <a:pt x="281957" y="345600"/>
                      <a:pt x="290523" y="321616"/>
                    </a:cubicBezTo>
                    <a:cubicBezTo>
                      <a:pt x="292904" y="304153"/>
                      <a:pt x="296071" y="286780"/>
                      <a:pt x="297667" y="269228"/>
                    </a:cubicBezTo>
                    <a:cubicBezTo>
                      <a:pt x="301793" y="223845"/>
                      <a:pt x="301034" y="199003"/>
                      <a:pt x="292904" y="152547"/>
                    </a:cubicBezTo>
                    <a:cubicBezTo>
                      <a:pt x="291043" y="141913"/>
                      <a:pt x="287467" y="131583"/>
                      <a:pt x="283379" y="121591"/>
                    </a:cubicBezTo>
                    <a:cubicBezTo>
                      <a:pt x="277521" y="107272"/>
                      <a:pt x="264924" y="89973"/>
                      <a:pt x="254804" y="78728"/>
                    </a:cubicBezTo>
                    <a:cubicBezTo>
                      <a:pt x="246544" y="69550"/>
                      <a:pt x="239081" y="59079"/>
                      <a:pt x="228611" y="52535"/>
                    </a:cubicBezTo>
                    <a:cubicBezTo>
                      <a:pt x="209547" y="40619"/>
                      <a:pt x="203437" y="35962"/>
                      <a:pt x="180986" y="26341"/>
                    </a:cubicBezTo>
                    <a:cubicBezTo>
                      <a:pt x="174064" y="23375"/>
                      <a:pt x="166546" y="21994"/>
                      <a:pt x="159554" y="19197"/>
                    </a:cubicBezTo>
                    <a:cubicBezTo>
                      <a:pt x="154610" y="17219"/>
                      <a:pt x="150114" y="14256"/>
                      <a:pt x="145267" y="12053"/>
                    </a:cubicBezTo>
                    <a:cubicBezTo>
                      <a:pt x="139900" y="9613"/>
                      <a:pt x="124261" y="3725"/>
                      <a:pt x="119073" y="2528"/>
                    </a:cubicBezTo>
                    <a:cubicBezTo>
                      <a:pt x="101946" y="-1424"/>
                      <a:pt x="53589" y="544"/>
                      <a:pt x="40492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1D81FDD0-7B66-423F-9DFF-B4B27185A900}"/>
                  </a:ext>
                </a:extLst>
              </p:cNvPr>
              <p:cNvCxnSpPr/>
              <p:nvPr/>
            </p:nvCxnSpPr>
            <p:spPr>
              <a:xfrm>
                <a:off x="3390105" y="4443514"/>
                <a:ext cx="0" cy="5400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1BE4CB84-0AD1-4E9C-97FB-AF88B6E79659}"/>
                  </a:ext>
                </a:extLst>
              </p:cNvPr>
              <p:cNvCxnSpPr/>
              <p:nvPr/>
            </p:nvCxnSpPr>
            <p:spPr>
              <a:xfrm>
                <a:off x="4647407" y="4443514"/>
                <a:ext cx="0" cy="5400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B241B9FE-FB36-4BE4-8662-A0268F6A28C9}"/>
                  </a:ext>
                </a:extLst>
              </p:cNvPr>
              <p:cNvCxnSpPr/>
              <p:nvPr/>
            </p:nvCxnSpPr>
            <p:spPr>
              <a:xfrm>
                <a:off x="3380581" y="4983514"/>
                <a:ext cx="1274763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3D52DCB-FA40-46AE-AA5F-2D3C2883573E}"/>
                  </a:ext>
                </a:extLst>
              </p:cNvPr>
              <p:cNvSpPr/>
              <p:nvPr/>
            </p:nvSpPr>
            <p:spPr>
              <a:xfrm>
                <a:off x="3400429" y="4507561"/>
                <a:ext cx="1239042" cy="467665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6308457-56EE-431B-A63F-833201DE26B7}"/>
                  </a:ext>
                </a:extLst>
              </p:cNvPr>
              <p:cNvSpPr/>
              <p:nvPr/>
            </p:nvSpPr>
            <p:spPr>
              <a:xfrm>
                <a:off x="4853781" y="4918075"/>
                <a:ext cx="1423583" cy="638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D9DDE4AE-A5CA-458A-B189-F601AF292F90}"/>
                  </a:ext>
                </a:extLst>
              </p:cNvPr>
              <p:cNvSpPr txBox="1"/>
              <p:nvPr/>
            </p:nvSpPr>
            <p:spPr>
              <a:xfrm>
                <a:off x="4990316" y="4973185"/>
                <a:ext cx="2523724" cy="45085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2400" baseline="0" dirty="0"/>
                  <a:t>Plaque chauffante</a:t>
                </a:r>
              </a:p>
            </p:txBody>
          </p:sp>
          <p:pic>
            <p:nvPicPr>
              <p:cNvPr id="106" name="Image 105">
                <a:extLst>
                  <a:ext uri="{FF2B5EF4-FFF2-40B4-BE49-F238E27FC236}">
                    <a16:creationId xmlns:a16="http://schemas.microsoft.com/office/drawing/2014/main" id="{DEF05816-6FE2-4C1E-961A-D125FF86C4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62" t="73080" r="26662" b="20737"/>
              <a:stretch/>
            </p:blipFill>
            <p:spPr>
              <a:xfrm>
                <a:off x="4708199" y="5048447"/>
                <a:ext cx="336081" cy="293637"/>
              </a:xfrm>
              <a:prstGeom prst="rect">
                <a:avLst/>
              </a:prstGeom>
            </p:spPr>
          </p:pic>
        </p:grp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DF8DFAC3-FB1C-4F4A-8E88-AFF150CC1AEE}"/>
                </a:ext>
              </a:extLst>
            </p:cNvPr>
            <p:cNvSpPr txBox="1"/>
            <p:nvPr/>
          </p:nvSpPr>
          <p:spPr>
            <a:xfrm>
              <a:off x="2217804" y="6044670"/>
              <a:ext cx="2136617" cy="50641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1600" baseline="0" dirty="0"/>
                <a:t>Lelivrescolaire.fr</a:t>
              </a:r>
            </a:p>
          </p:txBody>
        </p:sp>
      </p:grpSp>
      <p:sp>
        <p:nvSpPr>
          <p:cNvPr id="107" name="ZoneTexte 106">
            <a:extLst>
              <a:ext uri="{FF2B5EF4-FFF2-40B4-BE49-F238E27FC236}">
                <a16:creationId xmlns:a16="http://schemas.microsoft.com/office/drawing/2014/main" id="{9076F4F5-2200-41AE-8797-8B15826B4E24}"/>
              </a:ext>
            </a:extLst>
          </p:cNvPr>
          <p:cNvSpPr txBox="1"/>
          <p:nvPr/>
        </p:nvSpPr>
        <p:spPr>
          <a:xfrm>
            <a:off x="721596" y="4820822"/>
            <a:ext cx="6329030" cy="166940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l">
              <a:buFont typeface="Calibri" panose="020F0502020204030204" pitchFamily="34" charset="0"/>
              <a:buChar char="‒"/>
            </a:pPr>
            <a:r>
              <a:rPr lang="fr-FR" sz="2600" baseline="0" dirty="0"/>
              <a:t>5,0 g d’acide salicylique</a:t>
            </a:r>
          </a:p>
          <a:p>
            <a:pPr marL="457200" indent="-457200" algn="l">
              <a:buFont typeface="Calibri" panose="020F0502020204030204" pitchFamily="34" charset="0"/>
              <a:buChar char="‒"/>
            </a:pPr>
            <a:r>
              <a:rPr lang="fr-FR" sz="2600" dirty="0"/>
              <a:t>8 </a:t>
            </a:r>
            <a:r>
              <a:rPr lang="fr-FR" sz="2600" dirty="0" err="1"/>
              <a:t>mL</a:t>
            </a:r>
            <a:r>
              <a:rPr lang="fr-FR" sz="2600" dirty="0"/>
              <a:t> d’anhydride éthanoïque</a:t>
            </a:r>
          </a:p>
          <a:p>
            <a:pPr marL="457200" indent="-457200" algn="l">
              <a:buFont typeface="Calibri" panose="020F0502020204030204" pitchFamily="34" charset="0"/>
              <a:buChar char="‒"/>
            </a:pPr>
            <a:r>
              <a:rPr lang="fr-FR" sz="2600" baseline="0" dirty="0"/>
              <a:t>3 gouttes d’acide sulfurique concentré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FE5E6CE6-296E-4FA2-A3A3-E9A9F9C1E15E}"/>
              </a:ext>
            </a:extLst>
          </p:cNvPr>
          <p:cNvSpPr txBox="1"/>
          <p:nvPr/>
        </p:nvSpPr>
        <p:spPr>
          <a:xfrm>
            <a:off x="7296718" y="4189511"/>
            <a:ext cx="786558" cy="6949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pPr algn="l"/>
            <a:r>
              <a:rPr lang="fr-FR" sz="3600" baseline="0" dirty="0">
                <a:solidFill>
                  <a:srgbClr val="4D4D4D"/>
                </a:solidFill>
              </a:rPr>
              <a:t>70°C</a:t>
            </a:r>
          </a:p>
        </p:txBody>
      </p:sp>
    </p:spTree>
    <p:extLst>
      <p:ext uri="{BB962C8B-B14F-4D97-AF65-F5344CB8AC3E}">
        <p14:creationId xmlns:p14="http://schemas.microsoft.com/office/powerpoint/2010/main" val="182552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CC2F3-8BEB-4FF2-B513-C31DA355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Optimisation d’une synthèse organique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8FCFAF-E660-42A7-B967-DED5C841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D48EB-5BD5-4CA6-95C7-7E45F0F2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LC08 – Stratégie de synthèse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0F0104-822C-413F-A88C-F5732BB3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BC918BE-8B79-42D7-8F43-10899F966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Séparation, purification et contrôle de pureté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5D31A3B-2585-4EDF-B717-D024335FF349}"/>
              </a:ext>
            </a:extLst>
          </p:cNvPr>
          <p:cNvGrpSpPr/>
          <p:nvPr/>
        </p:nvGrpSpPr>
        <p:grpSpPr>
          <a:xfrm>
            <a:off x="248156" y="1866812"/>
            <a:ext cx="5845299" cy="4056945"/>
            <a:chOff x="5413972" y="1982355"/>
            <a:chExt cx="5845299" cy="405694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8787949-ABA0-4E9B-A73D-D1605877B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2" t="7122" r="6919"/>
            <a:stretch/>
          </p:blipFill>
          <p:spPr>
            <a:xfrm>
              <a:off x="5413972" y="1982355"/>
              <a:ext cx="5845299" cy="3685114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1419F7E-C59D-464C-B9F4-DEC82AE8FC11}"/>
                </a:ext>
              </a:extLst>
            </p:cNvPr>
            <p:cNvSpPr txBox="1"/>
            <p:nvPr/>
          </p:nvSpPr>
          <p:spPr>
            <a:xfrm>
              <a:off x="7596078" y="5532888"/>
              <a:ext cx="2136617" cy="50641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1600" baseline="0" dirty="0"/>
                <a:t>Lelivrescolaire.fr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3667091-8A34-4D44-966E-38413242F58D}"/>
              </a:ext>
            </a:extLst>
          </p:cNvPr>
          <p:cNvGrpSpPr>
            <a:grpSpLocks noChangeAspect="1"/>
          </p:cNvGrpSpPr>
          <p:nvPr/>
        </p:nvGrpSpPr>
        <p:grpSpPr>
          <a:xfrm>
            <a:off x="6664674" y="1704953"/>
            <a:ext cx="5723148" cy="4297836"/>
            <a:chOff x="621102" y="1475645"/>
            <a:chExt cx="6701239" cy="5032339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224A1B99-0532-46E5-B7AC-2E17B8B75258}"/>
                </a:ext>
              </a:extLst>
            </p:cNvPr>
            <p:cNvGrpSpPr/>
            <p:nvPr/>
          </p:nvGrpSpPr>
          <p:grpSpPr>
            <a:xfrm>
              <a:off x="621102" y="1475645"/>
              <a:ext cx="6701239" cy="4749323"/>
              <a:chOff x="621102" y="1475645"/>
              <a:chExt cx="6701239" cy="4749323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09EA12BA-5FCA-4BD7-925A-3D182E231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102" y="1475645"/>
                <a:ext cx="5921162" cy="4749323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8E8C62-3542-4D74-8A61-564C8D063AB0}"/>
                  </a:ext>
                </a:extLst>
              </p:cNvPr>
              <p:cNvSpPr/>
              <p:nvPr/>
            </p:nvSpPr>
            <p:spPr>
              <a:xfrm>
                <a:off x="3232149" y="4918075"/>
                <a:ext cx="1654175" cy="450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C2CBEB-A10D-42F7-8FBF-0BE650D33E0D}"/>
                  </a:ext>
                </a:extLst>
              </p:cNvPr>
              <p:cNvSpPr/>
              <p:nvPr/>
            </p:nvSpPr>
            <p:spPr>
              <a:xfrm>
                <a:off x="3340100" y="5013325"/>
                <a:ext cx="1355725" cy="3556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1840D5F0-00FA-4CCB-B420-230ACF40D0A2}"/>
                  </a:ext>
                </a:extLst>
              </p:cNvPr>
              <p:cNvSpPr/>
              <p:nvPr/>
            </p:nvSpPr>
            <p:spPr>
              <a:xfrm>
                <a:off x="4410063" y="4507561"/>
                <a:ext cx="326240" cy="424009"/>
              </a:xfrm>
              <a:custGeom>
                <a:avLst/>
                <a:gdLst>
                  <a:gd name="connsiteX0" fmla="*/ 40492 w 300118"/>
                  <a:gd name="connsiteY0" fmla="*/ 147 h 385910"/>
                  <a:gd name="connsiteX1" fmla="*/ 40492 w 300118"/>
                  <a:gd name="connsiteY1" fmla="*/ 147 h 385910"/>
                  <a:gd name="connsiteX2" fmla="*/ 33348 w 300118"/>
                  <a:gd name="connsiteY2" fmla="*/ 26341 h 385910"/>
                  <a:gd name="connsiteX3" fmla="*/ 26204 w 300118"/>
                  <a:gd name="connsiteY3" fmla="*/ 35866 h 385910"/>
                  <a:gd name="connsiteX4" fmla="*/ 21442 w 300118"/>
                  <a:gd name="connsiteY4" fmla="*/ 43010 h 385910"/>
                  <a:gd name="connsiteX5" fmla="*/ 14298 w 300118"/>
                  <a:gd name="connsiteY5" fmla="*/ 52535 h 385910"/>
                  <a:gd name="connsiteX6" fmla="*/ 7154 w 300118"/>
                  <a:gd name="connsiteY6" fmla="*/ 69203 h 385910"/>
                  <a:gd name="connsiteX7" fmla="*/ 2392 w 300118"/>
                  <a:gd name="connsiteY7" fmla="*/ 78728 h 385910"/>
                  <a:gd name="connsiteX8" fmla="*/ 11 w 300118"/>
                  <a:gd name="connsiteY8" fmla="*/ 93016 h 385910"/>
                  <a:gd name="connsiteX9" fmla="*/ 9536 w 300118"/>
                  <a:gd name="connsiteY9" fmla="*/ 162072 h 385910"/>
                  <a:gd name="connsiteX10" fmla="*/ 23823 w 300118"/>
                  <a:gd name="connsiteY10" fmla="*/ 181122 h 385910"/>
                  <a:gd name="connsiteX11" fmla="*/ 35729 w 300118"/>
                  <a:gd name="connsiteY11" fmla="*/ 200172 h 385910"/>
                  <a:gd name="connsiteX12" fmla="*/ 40492 w 300118"/>
                  <a:gd name="connsiteY12" fmla="*/ 214460 h 385910"/>
                  <a:gd name="connsiteX13" fmla="*/ 47636 w 300118"/>
                  <a:gd name="connsiteY13" fmla="*/ 223985 h 385910"/>
                  <a:gd name="connsiteX14" fmla="*/ 52398 w 300118"/>
                  <a:gd name="connsiteY14" fmla="*/ 231128 h 385910"/>
                  <a:gd name="connsiteX15" fmla="*/ 69067 w 300118"/>
                  <a:gd name="connsiteY15" fmla="*/ 259703 h 385910"/>
                  <a:gd name="connsiteX16" fmla="*/ 88117 w 300118"/>
                  <a:gd name="connsiteY16" fmla="*/ 295422 h 385910"/>
                  <a:gd name="connsiteX17" fmla="*/ 114311 w 300118"/>
                  <a:gd name="connsiteY17" fmla="*/ 331141 h 385910"/>
                  <a:gd name="connsiteX18" fmla="*/ 123836 w 300118"/>
                  <a:gd name="connsiteY18" fmla="*/ 343047 h 385910"/>
                  <a:gd name="connsiteX19" fmla="*/ 130979 w 300118"/>
                  <a:gd name="connsiteY19" fmla="*/ 350191 h 385910"/>
                  <a:gd name="connsiteX20" fmla="*/ 133361 w 300118"/>
                  <a:gd name="connsiteY20" fmla="*/ 357335 h 385910"/>
                  <a:gd name="connsiteX21" fmla="*/ 140504 w 300118"/>
                  <a:gd name="connsiteY21" fmla="*/ 362097 h 385910"/>
                  <a:gd name="connsiteX22" fmla="*/ 171461 w 300118"/>
                  <a:gd name="connsiteY22" fmla="*/ 374003 h 385910"/>
                  <a:gd name="connsiteX23" fmla="*/ 219086 w 300118"/>
                  <a:gd name="connsiteY23" fmla="*/ 385910 h 385910"/>
                  <a:gd name="connsiteX24" fmla="*/ 254804 w 300118"/>
                  <a:gd name="connsiteY24" fmla="*/ 378766 h 385910"/>
                  <a:gd name="connsiteX25" fmla="*/ 290523 w 300118"/>
                  <a:gd name="connsiteY25" fmla="*/ 321616 h 385910"/>
                  <a:gd name="connsiteX26" fmla="*/ 297667 w 300118"/>
                  <a:gd name="connsiteY26" fmla="*/ 269228 h 385910"/>
                  <a:gd name="connsiteX27" fmla="*/ 292904 w 300118"/>
                  <a:gd name="connsiteY27" fmla="*/ 152547 h 385910"/>
                  <a:gd name="connsiteX28" fmla="*/ 283379 w 300118"/>
                  <a:gd name="connsiteY28" fmla="*/ 121591 h 385910"/>
                  <a:gd name="connsiteX29" fmla="*/ 254804 w 300118"/>
                  <a:gd name="connsiteY29" fmla="*/ 78728 h 385910"/>
                  <a:gd name="connsiteX30" fmla="*/ 228611 w 300118"/>
                  <a:gd name="connsiteY30" fmla="*/ 52535 h 385910"/>
                  <a:gd name="connsiteX31" fmla="*/ 180986 w 300118"/>
                  <a:gd name="connsiteY31" fmla="*/ 26341 h 385910"/>
                  <a:gd name="connsiteX32" fmla="*/ 159554 w 300118"/>
                  <a:gd name="connsiteY32" fmla="*/ 19197 h 385910"/>
                  <a:gd name="connsiteX33" fmla="*/ 145267 w 300118"/>
                  <a:gd name="connsiteY33" fmla="*/ 12053 h 385910"/>
                  <a:gd name="connsiteX34" fmla="*/ 119073 w 300118"/>
                  <a:gd name="connsiteY34" fmla="*/ 2528 h 385910"/>
                  <a:gd name="connsiteX35" fmla="*/ 40492 w 300118"/>
                  <a:gd name="connsiteY35" fmla="*/ 147 h 38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00118" h="385910">
                    <a:moveTo>
                      <a:pt x="40492" y="147"/>
                    </a:moveTo>
                    <a:lnTo>
                      <a:pt x="40492" y="147"/>
                    </a:lnTo>
                    <a:cubicBezTo>
                      <a:pt x="38111" y="8878"/>
                      <a:pt x="36709" y="17938"/>
                      <a:pt x="33348" y="26341"/>
                    </a:cubicBezTo>
                    <a:cubicBezTo>
                      <a:pt x="31874" y="30026"/>
                      <a:pt x="28511" y="32636"/>
                      <a:pt x="26204" y="35866"/>
                    </a:cubicBezTo>
                    <a:cubicBezTo>
                      <a:pt x="24541" y="38195"/>
                      <a:pt x="23105" y="40681"/>
                      <a:pt x="21442" y="43010"/>
                    </a:cubicBezTo>
                    <a:cubicBezTo>
                      <a:pt x="19135" y="46240"/>
                      <a:pt x="16401" y="49169"/>
                      <a:pt x="14298" y="52535"/>
                    </a:cubicBezTo>
                    <a:cubicBezTo>
                      <a:pt x="7125" y="64012"/>
                      <a:pt x="11570" y="58900"/>
                      <a:pt x="7154" y="69203"/>
                    </a:cubicBezTo>
                    <a:cubicBezTo>
                      <a:pt x="5756" y="72466"/>
                      <a:pt x="3979" y="75553"/>
                      <a:pt x="2392" y="78728"/>
                    </a:cubicBezTo>
                    <a:cubicBezTo>
                      <a:pt x="1598" y="83491"/>
                      <a:pt x="-155" y="88191"/>
                      <a:pt x="11" y="93016"/>
                    </a:cubicBezTo>
                    <a:cubicBezTo>
                      <a:pt x="728" y="113814"/>
                      <a:pt x="205" y="141076"/>
                      <a:pt x="9536" y="162072"/>
                    </a:cubicBezTo>
                    <a:cubicBezTo>
                      <a:pt x="11433" y="166340"/>
                      <a:pt x="22604" y="179599"/>
                      <a:pt x="23823" y="181122"/>
                    </a:cubicBezTo>
                    <a:cubicBezTo>
                      <a:pt x="30549" y="201303"/>
                      <a:pt x="19092" y="169671"/>
                      <a:pt x="35729" y="200172"/>
                    </a:cubicBezTo>
                    <a:cubicBezTo>
                      <a:pt x="38133" y="204579"/>
                      <a:pt x="38247" y="209970"/>
                      <a:pt x="40492" y="214460"/>
                    </a:cubicBezTo>
                    <a:cubicBezTo>
                      <a:pt x="42267" y="218010"/>
                      <a:pt x="45329" y="220755"/>
                      <a:pt x="47636" y="223985"/>
                    </a:cubicBezTo>
                    <a:cubicBezTo>
                      <a:pt x="49299" y="226314"/>
                      <a:pt x="50811" y="228747"/>
                      <a:pt x="52398" y="231128"/>
                    </a:cubicBezTo>
                    <a:cubicBezTo>
                      <a:pt x="59022" y="251002"/>
                      <a:pt x="48161" y="220503"/>
                      <a:pt x="69067" y="259703"/>
                    </a:cubicBezTo>
                    <a:cubicBezTo>
                      <a:pt x="75417" y="271609"/>
                      <a:pt x="80137" y="284541"/>
                      <a:pt x="88117" y="295422"/>
                    </a:cubicBezTo>
                    <a:cubicBezTo>
                      <a:pt x="96848" y="307328"/>
                      <a:pt x="105452" y="319329"/>
                      <a:pt x="114311" y="331141"/>
                    </a:cubicBezTo>
                    <a:cubicBezTo>
                      <a:pt x="117360" y="335207"/>
                      <a:pt x="120242" y="339453"/>
                      <a:pt x="123836" y="343047"/>
                    </a:cubicBezTo>
                    <a:lnTo>
                      <a:pt x="130979" y="350191"/>
                    </a:lnTo>
                    <a:cubicBezTo>
                      <a:pt x="131773" y="352572"/>
                      <a:pt x="131793" y="355375"/>
                      <a:pt x="133361" y="357335"/>
                    </a:cubicBezTo>
                    <a:cubicBezTo>
                      <a:pt x="135149" y="359570"/>
                      <a:pt x="138077" y="360580"/>
                      <a:pt x="140504" y="362097"/>
                    </a:cubicBezTo>
                    <a:cubicBezTo>
                      <a:pt x="158920" y="373607"/>
                      <a:pt x="146652" y="366706"/>
                      <a:pt x="171461" y="374003"/>
                    </a:cubicBezTo>
                    <a:cubicBezTo>
                      <a:pt x="211742" y="385850"/>
                      <a:pt x="173190" y="377564"/>
                      <a:pt x="219086" y="385910"/>
                    </a:cubicBezTo>
                    <a:cubicBezTo>
                      <a:pt x="230992" y="383529"/>
                      <a:pt x="244032" y="384368"/>
                      <a:pt x="254804" y="378766"/>
                    </a:cubicBezTo>
                    <a:cubicBezTo>
                      <a:pt x="280191" y="365564"/>
                      <a:pt x="281957" y="345600"/>
                      <a:pt x="290523" y="321616"/>
                    </a:cubicBezTo>
                    <a:cubicBezTo>
                      <a:pt x="292904" y="304153"/>
                      <a:pt x="296071" y="286780"/>
                      <a:pt x="297667" y="269228"/>
                    </a:cubicBezTo>
                    <a:cubicBezTo>
                      <a:pt x="301793" y="223845"/>
                      <a:pt x="301034" y="199003"/>
                      <a:pt x="292904" y="152547"/>
                    </a:cubicBezTo>
                    <a:cubicBezTo>
                      <a:pt x="291043" y="141913"/>
                      <a:pt x="287467" y="131583"/>
                      <a:pt x="283379" y="121591"/>
                    </a:cubicBezTo>
                    <a:cubicBezTo>
                      <a:pt x="277521" y="107272"/>
                      <a:pt x="264924" y="89973"/>
                      <a:pt x="254804" y="78728"/>
                    </a:cubicBezTo>
                    <a:cubicBezTo>
                      <a:pt x="246544" y="69550"/>
                      <a:pt x="239081" y="59079"/>
                      <a:pt x="228611" y="52535"/>
                    </a:cubicBezTo>
                    <a:cubicBezTo>
                      <a:pt x="209547" y="40619"/>
                      <a:pt x="203437" y="35962"/>
                      <a:pt x="180986" y="26341"/>
                    </a:cubicBezTo>
                    <a:cubicBezTo>
                      <a:pt x="174064" y="23375"/>
                      <a:pt x="166546" y="21994"/>
                      <a:pt x="159554" y="19197"/>
                    </a:cubicBezTo>
                    <a:cubicBezTo>
                      <a:pt x="154610" y="17219"/>
                      <a:pt x="150114" y="14256"/>
                      <a:pt x="145267" y="12053"/>
                    </a:cubicBezTo>
                    <a:cubicBezTo>
                      <a:pt x="139900" y="9613"/>
                      <a:pt x="124261" y="3725"/>
                      <a:pt x="119073" y="2528"/>
                    </a:cubicBezTo>
                    <a:cubicBezTo>
                      <a:pt x="101946" y="-1424"/>
                      <a:pt x="53589" y="544"/>
                      <a:pt x="40492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8C945401-F840-410D-9AC6-10D5F1606C6F}"/>
                  </a:ext>
                </a:extLst>
              </p:cNvPr>
              <p:cNvSpPr/>
              <p:nvPr/>
            </p:nvSpPr>
            <p:spPr>
              <a:xfrm flipH="1">
                <a:off x="3286113" y="4487170"/>
                <a:ext cx="326240" cy="444400"/>
              </a:xfrm>
              <a:custGeom>
                <a:avLst/>
                <a:gdLst>
                  <a:gd name="connsiteX0" fmla="*/ 40492 w 300118"/>
                  <a:gd name="connsiteY0" fmla="*/ 147 h 385910"/>
                  <a:gd name="connsiteX1" fmla="*/ 40492 w 300118"/>
                  <a:gd name="connsiteY1" fmla="*/ 147 h 385910"/>
                  <a:gd name="connsiteX2" fmla="*/ 33348 w 300118"/>
                  <a:gd name="connsiteY2" fmla="*/ 26341 h 385910"/>
                  <a:gd name="connsiteX3" fmla="*/ 26204 w 300118"/>
                  <a:gd name="connsiteY3" fmla="*/ 35866 h 385910"/>
                  <a:gd name="connsiteX4" fmla="*/ 21442 w 300118"/>
                  <a:gd name="connsiteY4" fmla="*/ 43010 h 385910"/>
                  <a:gd name="connsiteX5" fmla="*/ 14298 w 300118"/>
                  <a:gd name="connsiteY5" fmla="*/ 52535 h 385910"/>
                  <a:gd name="connsiteX6" fmla="*/ 7154 w 300118"/>
                  <a:gd name="connsiteY6" fmla="*/ 69203 h 385910"/>
                  <a:gd name="connsiteX7" fmla="*/ 2392 w 300118"/>
                  <a:gd name="connsiteY7" fmla="*/ 78728 h 385910"/>
                  <a:gd name="connsiteX8" fmla="*/ 11 w 300118"/>
                  <a:gd name="connsiteY8" fmla="*/ 93016 h 385910"/>
                  <a:gd name="connsiteX9" fmla="*/ 9536 w 300118"/>
                  <a:gd name="connsiteY9" fmla="*/ 162072 h 385910"/>
                  <a:gd name="connsiteX10" fmla="*/ 23823 w 300118"/>
                  <a:gd name="connsiteY10" fmla="*/ 181122 h 385910"/>
                  <a:gd name="connsiteX11" fmla="*/ 35729 w 300118"/>
                  <a:gd name="connsiteY11" fmla="*/ 200172 h 385910"/>
                  <a:gd name="connsiteX12" fmla="*/ 40492 w 300118"/>
                  <a:gd name="connsiteY12" fmla="*/ 214460 h 385910"/>
                  <a:gd name="connsiteX13" fmla="*/ 47636 w 300118"/>
                  <a:gd name="connsiteY13" fmla="*/ 223985 h 385910"/>
                  <a:gd name="connsiteX14" fmla="*/ 52398 w 300118"/>
                  <a:gd name="connsiteY14" fmla="*/ 231128 h 385910"/>
                  <a:gd name="connsiteX15" fmla="*/ 69067 w 300118"/>
                  <a:gd name="connsiteY15" fmla="*/ 259703 h 385910"/>
                  <a:gd name="connsiteX16" fmla="*/ 88117 w 300118"/>
                  <a:gd name="connsiteY16" fmla="*/ 295422 h 385910"/>
                  <a:gd name="connsiteX17" fmla="*/ 114311 w 300118"/>
                  <a:gd name="connsiteY17" fmla="*/ 331141 h 385910"/>
                  <a:gd name="connsiteX18" fmla="*/ 123836 w 300118"/>
                  <a:gd name="connsiteY18" fmla="*/ 343047 h 385910"/>
                  <a:gd name="connsiteX19" fmla="*/ 130979 w 300118"/>
                  <a:gd name="connsiteY19" fmla="*/ 350191 h 385910"/>
                  <a:gd name="connsiteX20" fmla="*/ 133361 w 300118"/>
                  <a:gd name="connsiteY20" fmla="*/ 357335 h 385910"/>
                  <a:gd name="connsiteX21" fmla="*/ 140504 w 300118"/>
                  <a:gd name="connsiteY21" fmla="*/ 362097 h 385910"/>
                  <a:gd name="connsiteX22" fmla="*/ 171461 w 300118"/>
                  <a:gd name="connsiteY22" fmla="*/ 374003 h 385910"/>
                  <a:gd name="connsiteX23" fmla="*/ 219086 w 300118"/>
                  <a:gd name="connsiteY23" fmla="*/ 385910 h 385910"/>
                  <a:gd name="connsiteX24" fmla="*/ 254804 w 300118"/>
                  <a:gd name="connsiteY24" fmla="*/ 378766 h 385910"/>
                  <a:gd name="connsiteX25" fmla="*/ 290523 w 300118"/>
                  <a:gd name="connsiteY25" fmla="*/ 321616 h 385910"/>
                  <a:gd name="connsiteX26" fmla="*/ 297667 w 300118"/>
                  <a:gd name="connsiteY26" fmla="*/ 269228 h 385910"/>
                  <a:gd name="connsiteX27" fmla="*/ 292904 w 300118"/>
                  <a:gd name="connsiteY27" fmla="*/ 152547 h 385910"/>
                  <a:gd name="connsiteX28" fmla="*/ 283379 w 300118"/>
                  <a:gd name="connsiteY28" fmla="*/ 121591 h 385910"/>
                  <a:gd name="connsiteX29" fmla="*/ 254804 w 300118"/>
                  <a:gd name="connsiteY29" fmla="*/ 78728 h 385910"/>
                  <a:gd name="connsiteX30" fmla="*/ 228611 w 300118"/>
                  <a:gd name="connsiteY30" fmla="*/ 52535 h 385910"/>
                  <a:gd name="connsiteX31" fmla="*/ 180986 w 300118"/>
                  <a:gd name="connsiteY31" fmla="*/ 26341 h 385910"/>
                  <a:gd name="connsiteX32" fmla="*/ 159554 w 300118"/>
                  <a:gd name="connsiteY32" fmla="*/ 19197 h 385910"/>
                  <a:gd name="connsiteX33" fmla="*/ 145267 w 300118"/>
                  <a:gd name="connsiteY33" fmla="*/ 12053 h 385910"/>
                  <a:gd name="connsiteX34" fmla="*/ 119073 w 300118"/>
                  <a:gd name="connsiteY34" fmla="*/ 2528 h 385910"/>
                  <a:gd name="connsiteX35" fmla="*/ 40492 w 300118"/>
                  <a:gd name="connsiteY35" fmla="*/ 147 h 385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00118" h="385910">
                    <a:moveTo>
                      <a:pt x="40492" y="147"/>
                    </a:moveTo>
                    <a:lnTo>
                      <a:pt x="40492" y="147"/>
                    </a:lnTo>
                    <a:cubicBezTo>
                      <a:pt x="38111" y="8878"/>
                      <a:pt x="36709" y="17938"/>
                      <a:pt x="33348" y="26341"/>
                    </a:cubicBezTo>
                    <a:cubicBezTo>
                      <a:pt x="31874" y="30026"/>
                      <a:pt x="28511" y="32636"/>
                      <a:pt x="26204" y="35866"/>
                    </a:cubicBezTo>
                    <a:cubicBezTo>
                      <a:pt x="24541" y="38195"/>
                      <a:pt x="23105" y="40681"/>
                      <a:pt x="21442" y="43010"/>
                    </a:cubicBezTo>
                    <a:cubicBezTo>
                      <a:pt x="19135" y="46240"/>
                      <a:pt x="16401" y="49169"/>
                      <a:pt x="14298" y="52535"/>
                    </a:cubicBezTo>
                    <a:cubicBezTo>
                      <a:pt x="7125" y="64012"/>
                      <a:pt x="11570" y="58900"/>
                      <a:pt x="7154" y="69203"/>
                    </a:cubicBezTo>
                    <a:cubicBezTo>
                      <a:pt x="5756" y="72466"/>
                      <a:pt x="3979" y="75553"/>
                      <a:pt x="2392" y="78728"/>
                    </a:cubicBezTo>
                    <a:cubicBezTo>
                      <a:pt x="1598" y="83491"/>
                      <a:pt x="-155" y="88191"/>
                      <a:pt x="11" y="93016"/>
                    </a:cubicBezTo>
                    <a:cubicBezTo>
                      <a:pt x="728" y="113814"/>
                      <a:pt x="205" y="141076"/>
                      <a:pt x="9536" y="162072"/>
                    </a:cubicBezTo>
                    <a:cubicBezTo>
                      <a:pt x="11433" y="166340"/>
                      <a:pt x="22604" y="179599"/>
                      <a:pt x="23823" y="181122"/>
                    </a:cubicBezTo>
                    <a:cubicBezTo>
                      <a:pt x="30549" y="201303"/>
                      <a:pt x="19092" y="169671"/>
                      <a:pt x="35729" y="200172"/>
                    </a:cubicBezTo>
                    <a:cubicBezTo>
                      <a:pt x="38133" y="204579"/>
                      <a:pt x="38247" y="209970"/>
                      <a:pt x="40492" y="214460"/>
                    </a:cubicBezTo>
                    <a:cubicBezTo>
                      <a:pt x="42267" y="218010"/>
                      <a:pt x="45329" y="220755"/>
                      <a:pt x="47636" y="223985"/>
                    </a:cubicBezTo>
                    <a:cubicBezTo>
                      <a:pt x="49299" y="226314"/>
                      <a:pt x="50811" y="228747"/>
                      <a:pt x="52398" y="231128"/>
                    </a:cubicBezTo>
                    <a:cubicBezTo>
                      <a:pt x="59022" y="251002"/>
                      <a:pt x="48161" y="220503"/>
                      <a:pt x="69067" y="259703"/>
                    </a:cubicBezTo>
                    <a:cubicBezTo>
                      <a:pt x="75417" y="271609"/>
                      <a:pt x="80137" y="284541"/>
                      <a:pt x="88117" y="295422"/>
                    </a:cubicBezTo>
                    <a:cubicBezTo>
                      <a:pt x="96848" y="307328"/>
                      <a:pt x="105452" y="319329"/>
                      <a:pt x="114311" y="331141"/>
                    </a:cubicBezTo>
                    <a:cubicBezTo>
                      <a:pt x="117360" y="335207"/>
                      <a:pt x="120242" y="339453"/>
                      <a:pt x="123836" y="343047"/>
                    </a:cubicBezTo>
                    <a:lnTo>
                      <a:pt x="130979" y="350191"/>
                    </a:lnTo>
                    <a:cubicBezTo>
                      <a:pt x="131773" y="352572"/>
                      <a:pt x="131793" y="355375"/>
                      <a:pt x="133361" y="357335"/>
                    </a:cubicBezTo>
                    <a:cubicBezTo>
                      <a:pt x="135149" y="359570"/>
                      <a:pt x="138077" y="360580"/>
                      <a:pt x="140504" y="362097"/>
                    </a:cubicBezTo>
                    <a:cubicBezTo>
                      <a:pt x="158920" y="373607"/>
                      <a:pt x="146652" y="366706"/>
                      <a:pt x="171461" y="374003"/>
                    </a:cubicBezTo>
                    <a:cubicBezTo>
                      <a:pt x="211742" y="385850"/>
                      <a:pt x="173190" y="377564"/>
                      <a:pt x="219086" y="385910"/>
                    </a:cubicBezTo>
                    <a:cubicBezTo>
                      <a:pt x="230992" y="383529"/>
                      <a:pt x="244032" y="384368"/>
                      <a:pt x="254804" y="378766"/>
                    </a:cubicBezTo>
                    <a:cubicBezTo>
                      <a:pt x="280191" y="365564"/>
                      <a:pt x="281957" y="345600"/>
                      <a:pt x="290523" y="321616"/>
                    </a:cubicBezTo>
                    <a:cubicBezTo>
                      <a:pt x="292904" y="304153"/>
                      <a:pt x="296071" y="286780"/>
                      <a:pt x="297667" y="269228"/>
                    </a:cubicBezTo>
                    <a:cubicBezTo>
                      <a:pt x="301793" y="223845"/>
                      <a:pt x="301034" y="199003"/>
                      <a:pt x="292904" y="152547"/>
                    </a:cubicBezTo>
                    <a:cubicBezTo>
                      <a:pt x="291043" y="141913"/>
                      <a:pt x="287467" y="131583"/>
                      <a:pt x="283379" y="121591"/>
                    </a:cubicBezTo>
                    <a:cubicBezTo>
                      <a:pt x="277521" y="107272"/>
                      <a:pt x="264924" y="89973"/>
                      <a:pt x="254804" y="78728"/>
                    </a:cubicBezTo>
                    <a:cubicBezTo>
                      <a:pt x="246544" y="69550"/>
                      <a:pt x="239081" y="59079"/>
                      <a:pt x="228611" y="52535"/>
                    </a:cubicBezTo>
                    <a:cubicBezTo>
                      <a:pt x="209547" y="40619"/>
                      <a:pt x="203437" y="35962"/>
                      <a:pt x="180986" y="26341"/>
                    </a:cubicBezTo>
                    <a:cubicBezTo>
                      <a:pt x="174064" y="23375"/>
                      <a:pt x="166546" y="21994"/>
                      <a:pt x="159554" y="19197"/>
                    </a:cubicBezTo>
                    <a:cubicBezTo>
                      <a:pt x="154610" y="17219"/>
                      <a:pt x="150114" y="14256"/>
                      <a:pt x="145267" y="12053"/>
                    </a:cubicBezTo>
                    <a:cubicBezTo>
                      <a:pt x="139900" y="9613"/>
                      <a:pt x="124261" y="3725"/>
                      <a:pt x="119073" y="2528"/>
                    </a:cubicBezTo>
                    <a:cubicBezTo>
                      <a:pt x="101946" y="-1424"/>
                      <a:pt x="53589" y="544"/>
                      <a:pt x="40492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E9E9231-E3A0-418A-AE9F-BA734AA19C77}"/>
                  </a:ext>
                </a:extLst>
              </p:cNvPr>
              <p:cNvCxnSpPr/>
              <p:nvPr/>
            </p:nvCxnSpPr>
            <p:spPr>
              <a:xfrm>
                <a:off x="3390105" y="4443514"/>
                <a:ext cx="0" cy="5400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8730A128-CADD-4762-95AB-F8B39178548F}"/>
                  </a:ext>
                </a:extLst>
              </p:cNvPr>
              <p:cNvCxnSpPr/>
              <p:nvPr/>
            </p:nvCxnSpPr>
            <p:spPr>
              <a:xfrm>
                <a:off x="4647407" y="4443514"/>
                <a:ext cx="0" cy="54000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BEDD4B64-C1CB-413E-834F-3B0D136985C7}"/>
                  </a:ext>
                </a:extLst>
              </p:cNvPr>
              <p:cNvCxnSpPr/>
              <p:nvPr/>
            </p:nvCxnSpPr>
            <p:spPr>
              <a:xfrm>
                <a:off x="3380581" y="4983514"/>
                <a:ext cx="1274763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151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69E3D6-DB81-41DC-BC1A-E969F7B0EE7B}"/>
                  </a:ext>
                </a:extLst>
              </p:cNvPr>
              <p:cNvSpPr/>
              <p:nvPr/>
            </p:nvSpPr>
            <p:spPr>
              <a:xfrm>
                <a:off x="3400429" y="4507561"/>
                <a:ext cx="1239042" cy="467665"/>
              </a:xfrm>
              <a:prstGeom prst="rect">
                <a:avLst/>
              </a:prstGeom>
              <a:solidFill>
                <a:schemeClr val="bg2">
                  <a:lumMod val="9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24CE6A-B178-498B-A161-18685DEF5167}"/>
                  </a:ext>
                </a:extLst>
              </p:cNvPr>
              <p:cNvSpPr/>
              <p:nvPr/>
            </p:nvSpPr>
            <p:spPr>
              <a:xfrm>
                <a:off x="4853781" y="4918075"/>
                <a:ext cx="1423583" cy="638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F0C4C335-FB2B-4175-A0DA-A0AD2903929B}"/>
                  </a:ext>
                </a:extLst>
              </p:cNvPr>
              <p:cNvSpPr txBox="1"/>
              <p:nvPr/>
            </p:nvSpPr>
            <p:spPr>
              <a:xfrm>
                <a:off x="4990315" y="4973185"/>
                <a:ext cx="2332026" cy="450849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l"/>
                <a:r>
                  <a:rPr lang="fr-FR" sz="2200" baseline="0" dirty="0"/>
                  <a:t>Plaque chauffante</a:t>
                </a:r>
              </a:p>
            </p:txBody>
          </p:sp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E7493BCB-ADEE-4E2A-9C9F-286102A2FF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662" t="73080" r="26662" b="20737"/>
              <a:stretch/>
            </p:blipFill>
            <p:spPr>
              <a:xfrm>
                <a:off x="4708199" y="5048447"/>
                <a:ext cx="336081" cy="293637"/>
              </a:xfrm>
              <a:prstGeom prst="rect">
                <a:avLst/>
              </a:prstGeom>
            </p:spPr>
          </p:pic>
        </p:grp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8A654AF-7F42-4080-8824-A3A0FD64C375}"/>
                </a:ext>
              </a:extLst>
            </p:cNvPr>
            <p:cNvSpPr txBox="1"/>
            <p:nvPr/>
          </p:nvSpPr>
          <p:spPr>
            <a:xfrm>
              <a:off x="1493808" y="6001572"/>
              <a:ext cx="2136617" cy="50641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1600" baseline="0" dirty="0"/>
                <a:t>Lelivrescolaire.fr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2FF6B0DF-794E-4C72-8E3C-715C0E78DCC4}"/>
              </a:ext>
            </a:extLst>
          </p:cNvPr>
          <p:cNvSpPr txBox="1"/>
          <p:nvPr/>
        </p:nvSpPr>
        <p:spPr>
          <a:xfrm>
            <a:off x="8373499" y="3754033"/>
            <a:ext cx="1058191" cy="6949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2200" dirty="0">
                <a:solidFill>
                  <a:srgbClr val="4D4D4D"/>
                </a:solidFill>
              </a:rPr>
              <a:t>11</a:t>
            </a:r>
            <a:r>
              <a:rPr lang="fr-FR" sz="2200" baseline="0" dirty="0">
                <a:solidFill>
                  <a:srgbClr val="4D4D4D"/>
                </a:solidFill>
              </a:rPr>
              <a:t>0°C</a:t>
            </a:r>
          </a:p>
        </p:txBody>
      </p:sp>
    </p:spTree>
    <p:extLst>
      <p:ext uri="{BB962C8B-B14F-4D97-AF65-F5344CB8AC3E}">
        <p14:creationId xmlns:p14="http://schemas.microsoft.com/office/powerpoint/2010/main" val="31893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C080E-3E17-4793-AE4A-10DAB6E0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Optimisation d’une synthèse organique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86A20-5788-436B-9FE3-E4056A6F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F42EB5-EC85-414B-A3F8-34A928F2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LC08 – Stratégie de synthèse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B3305-59AD-4503-9F61-9CF08E87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2C9B08E-EEEC-41AD-B4C2-CA9F83604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3) Séparation, purification et contrôle de pureté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23BF06-B294-47E9-9F1D-1846F912BE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71"/>
          <a:stretch/>
        </p:blipFill>
        <p:spPr>
          <a:xfrm>
            <a:off x="324562" y="2609823"/>
            <a:ext cx="3844789" cy="307909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F2E4CCE-2197-4EC3-824B-2140E2F6C2B0}"/>
              </a:ext>
            </a:extLst>
          </p:cNvPr>
          <p:cNvSpPr txBox="1"/>
          <p:nvPr/>
        </p:nvSpPr>
        <p:spPr>
          <a:xfrm>
            <a:off x="2246957" y="5678257"/>
            <a:ext cx="1651289" cy="5064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lang="fr-FR" sz="1600" baseline="0" dirty="0"/>
              <a:t>Lelivrescolaire.fr</a:t>
            </a:r>
          </a:p>
        </p:txBody>
      </p:sp>
      <p:pic>
        <p:nvPicPr>
          <p:cNvPr id="10" name="Image 9" descr="Une image contenant texte, imprimante&#10;&#10;Description générée automatiquement">
            <a:extLst>
              <a:ext uri="{FF2B5EF4-FFF2-40B4-BE49-F238E27FC236}">
                <a16:creationId xmlns:a16="http://schemas.microsoft.com/office/drawing/2014/main" id="{E8622E52-13DE-4272-BA6C-8F083EC04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51" y="2572144"/>
            <a:ext cx="7252740" cy="294030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97967E-E272-4621-8FF3-BB5A5E3181A0}"/>
              </a:ext>
            </a:extLst>
          </p:cNvPr>
          <p:cNvSpPr txBox="1"/>
          <p:nvPr/>
        </p:nvSpPr>
        <p:spPr>
          <a:xfrm>
            <a:off x="6262557" y="5540522"/>
            <a:ext cx="5604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/>
              <a:t>Par IUT R. Schuman Illkirch Dpt. Chimie — Travail personnel, CC BY-SA 4.0, https://commons.wikimedia.org/w/index.php?curid=37774919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9D2339-AC14-4511-A09D-7F69598A5883}"/>
              </a:ext>
            </a:extLst>
          </p:cNvPr>
          <p:cNvSpPr txBox="1"/>
          <p:nvPr/>
        </p:nvSpPr>
        <p:spPr>
          <a:xfrm>
            <a:off x="1625694" y="1741829"/>
            <a:ext cx="14341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000" b="1" baseline="0" dirty="0" err="1">
                <a:solidFill>
                  <a:srgbClr val="00B0F0"/>
                </a:solidFill>
              </a:rPr>
              <a:t>CCM</a:t>
            </a:r>
            <a:endParaRPr lang="fr-FR" sz="3000" b="1" baseline="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C488B0-F14C-4C89-A327-9AD16B11F19E}"/>
                  </a:ext>
                </a:extLst>
              </p:cNvPr>
              <p:cNvSpPr txBox="1"/>
              <p:nvPr/>
            </p:nvSpPr>
            <p:spPr>
              <a:xfrm>
                <a:off x="5987450" y="1741147"/>
                <a:ext cx="429178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3000" b="1" baseline="0" dirty="0">
                    <a:solidFill>
                      <a:srgbClr val="00B0F0"/>
                    </a:solidFill>
                  </a:rPr>
                  <a:t>Mesure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000" b="1" baseline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000" b="1" i="0" baseline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fr-FR" sz="3000" b="1" i="0" baseline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𝐟𝐮𝐬𝐢𝐨𝐧</m:t>
                        </m:r>
                      </m:sub>
                    </m:sSub>
                  </m:oMath>
                </a14:m>
                <a:endParaRPr lang="fr-FR" sz="3000" b="1" baseline="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C488B0-F14C-4C89-A327-9AD16B11F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450" y="1741147"/>
                <a:ext cx="4291785" cy="553998"/>
              </a:xfrm>
              <a:prstGeom prst="rect">
                <a:avLst/>
              </a:prstGeom>
              <a:blipFill>
                <a:blip r:embed="rId4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26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BCEBF-469A-4787-9B2A-132A3860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Sélectivité en chimie organique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99B4A-5AD5-428D-894E-7B10AF51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15CB4-1232-482F-8A19-B7B8116B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LC08 – Stratégie de synthèse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09F7C-3D6B-4739-BB81-203262D4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2581518-AE69-4724-A7FB-08EE442BC4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Application à la synthèse peptidique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CDAC66F3-D0B6-4802-A2C5-E1E6631C1BA4}"/>
              </a:ext>
            </a:extLst>
          </p:cNvPr>
          <p:cNvGrpSpPr/>
          <p:nvPr/>
        </p:nvGrpSpPr>
        <p:grpSpPr>
          <a:xfrm>
            <a:off x="6837418" y="2241866"/>
            <a:ext cx="4948449" cy="2769669"/>
            <a:chOff x="964249" y="2359384"/>
            <a:chExt cx="4948449" cy="2769669"/>
          </a:xfrm>
        </p:grpSpPr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A3626E29-28CF-4DB1-85FC-28DFC5B83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4950" y="3583048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F09A9664-B25E-4D5C-A2B3-687EFA6C55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6754" y="3583048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6A2C0A34-992A-4044-BD36-23FB2B911E26}"/>
                </a:ext>
              </a:extLst>
            </p:cNvPr>
            <p:cNvCxnSpPr/>
            <p:nvPr/>
          </p:nvCxnSpPr>
          <p:spPr>
            <a:xfrm>
              <a:off x="2360312" y="3100779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9D3EBF0E-8571-426B-995D-B67753F37617}"/>
                </a:ext>
              </a:extLst>
            </p:cNvPr>
            <p:cNvSpPr txBox="1"/>
            <p:nvPr/>
          </p:nvSpPr>
          <p:spPr>
            <a:xfrm>
              <a:off x="2139679" y="2582807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R’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8016EAC1-015C-4F39-B40E-1A95502DEDB4}"/>
                </a:ext>
              </a:extLst>
            </p:cNvPr>
            <p:cNvSpPr txBox="1"/>
            <p:nvPr/>
          </p:nvSpPr>
          <p:spPr>
            <a:xfrm>
              <a:off x="2783886" y="3610009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C</a:t>
              </a:r>
            </a:p>
          </p:txBody>
        </p: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D4DA7974-F9C4-4758-95C9-D14AE2A29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075" y="358246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16813C68-F9C5-417B-BFDD-FD2359A3B293}"/>
                </a:ext>
              </a:extLst>
            </p:cNvPr>
            <p:cNvCxnSpPr/>
            <p:nvPr/>
          </p:nvCxnSpPr>
          <p:spPr>
            <a:xfrm>
              <a:off x="3778613" y="2909376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37ED476D-9B1F-4C8D-8939-98B63FA809E5}"/>
                </a:ext>
              </a:extLst>
            </p:cNvPr>
            <p:cNvSpPr txBox="1"/>
            <p:nvPr/>
          </p:nvSpPr>
          <p:spPr>
            <a:xfrm>
              <a:off x="3585434" y="2359384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dirty="0"/>
                <a:t>H</a:t>
              </a:r>
              <a:endParaRPr lang="fr-FR" sz="3200" baseline="0" dirty="0"/>
            </a:p>
          </p:txBody>
        </p: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2498B74E-5582-48BF-B924-C95BB5DB56EB}"/>
                </a:ext>
              </a:extLst>
            </p:cNvPr>
            <p:cNvSpPr txBox="1"/>
            <p:nvPr/>
          </p:nvSpPr>
          <p:spPr>
            <a:xfrm>
              <a:off x="964249" y="3610008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H</a:t>
              </a:r>
              <a:r>
                <a:rPr lang="fr-FR" sz="3200" baseline="-25000" dirty="0"/>
                <a:t>3</a:t>
              </a:r>
              <a:r>
                <a:rPr lang="fr-FR" sz="3200" baseline="0" dirty="0"/>
                <a:t>N</a:t>
              </a:r>
              <a:r>
                <a:rPr lang="fr-FR" sz="3200" baseline="30000" dirty="0"/>
                <a:t>+</a:t>
              </a:r>
            </a:p>
          </p:txBody>
        </p: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D8F80290-7A0C-4A43-A498-3989B5C633F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25227" y="359768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63DA131D-0508-4A7B-A7F8-A0D709241CB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953423" y="359768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21F58B2F-14E5-404A-9F5D-B569B13DD9ED}"/>
                </a:ext>
              </a:extLst>
            </p:cNvPr>
            <p:cNvCxnSpPr/>
            <p:nvPr/>
          </p:nvCxnSpPr>
          <p:spPr>
            <a:xfrm rot="10800000">
              <a:off x="4435955" y="3870862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43C366D8-2D05-453C-A7FF-F748C915A67D}"/>
                </a:ext>
              </a:extLst>
            </p:cNvPr>
            <p:cNvSpPr txBox="1"/>
            <p:nvPr/>
          </p:nvSpPr>
          <p:spPr>
            <a:xfrm>
              <a:off x="4251007" y="4221695"/>
              <a:ext cx="405581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R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316FFCC0-5FE4-49C5-B90C-6BB5F6704C8F}"/>
                </a:ext>
              </a:extLst>
            </p:cNvPr>
            <p:cNvSpPr txBox="1"/>
            <p:nvPr/>
          </p:nvSpPr>
          <p:spPr>
            <a:xfrm>
              <a:off x="3560201" y="3249843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N</a:t>
              </a:r>
            </a:p>
          </p:txBody>
        </p: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C22D723E-A6B8-4066-B786-121049B6A6A6}"/>
                </a:ext>
              </a:extLst>
            </p:cNvPr>
            <p:cNvGrpSpPr/>
            <p:nvPr/>
          </p:nvGrpSpPr>
          <p:grpSpPr>
            <a:xfrm rot="10800000">
              <a:off x="2963503" y="4149345"/>
              <a:ext cx="80963" cy="486000"/>
              <a:chOff x="3336933" y="4773652"/>
              <a:chExt cx="80963" cy="48600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EC3C53D2-81F8-4F30-8DF1-3CAF901FD333}"/>
                  </a:ext>
                </a:extLst>
              </p:cNvPr>
              <p:cNvCxnSpPr/>
              <p:nvPr/>
            </p:nvCxnSpPr>
            <p:spPr>
              <a:xfrm>
                <a:off x="3336933" y="4773652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F7E51F0D-53FC-4A28-A588-58F9D490ACA3}"/>
                  </a:ext>
                </a:extLst>
              </p:cNvPr>
              <p:cNvCxnSpPr/>
              <p:nvPr/>
            </p:nvCxnSpPr>
            <p:spPr>
              <a:xfrm>
                <a:off x="3417896" y="4773652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28B01AC8-8ADB-4035-B50A-B60CC9093497}"/>
                </a:ext>
              </a:extLst>
            </p:cNvPr>
            <p:cNvSpPr txBox="1"/>
            <p:nvPr/>
          </p:nvSpPr>
          <p:spPr>
            <a:xfrm>
              <a:off x="2783886" y="4475914"/>
              <a:ext cx="417947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O</a:t>
              </a:r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9BF755A4-3EF9-4255-9811-C1C8267863A5}"/>
                </a:ext>
              </a:extLst>
            </p:cNvPr>
            <p:cNvSpPr txBox="1"/>
            <p:nvPr/>
          </p:nvSpPr>
          <p:spPr>
            <a:xfrm>
              <a:off x="4863085" y="3235946"/>
              <a:ext cx="1049613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COO</a:t>
              </a:r>
              <a:r>
                <a:rPr lang="fr-FR" sz="3200" baseline="30000" dirty="0"/>
                <a:t>-</a:t>
              </a:r>
            </a:p>
          </p:txBody>
        </p:sp>
      </p:grpSp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FE60AF56-DF4F-4214-BCAD-DE333A1170BA}"/>
              </a:ext>
            </a:extLst>
          </p:cNvPr>
          <p:cNvGrpSpPr/>
          <p:nvPr/>
        </p:nvGrpSpPr>
        <p:grpSpPr>
          <a:xfrm>
            <a:off x="440952" y="2406878"/>
            <a:ext cx="2845959" cy="1680341"/>
            <a:chOff x="6397309" y="2448596"/>
            <a:chExt cx="2845959" cy="1680341"/>
          </a:xfrm>
        </p:grpSpPr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9C164291-3924-416A-B4D3-64DA46988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8010" y="3448837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>
              <a:extLst>
                <a:ext uri="{FF2B5EF4-FFF2-40B4-BE49-F238E27FC236}">
                  <a16:creationId xmlns:a16="http://schemas.microsoft.com/office/drawing/2014/main" id="{E9DF33C3-CFC5-4CC1-B3B2-287D4292E2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9814" y="3448837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3E65C4B9-305B-4D3D-9640-8B8336D4AD42}"/>
                </a:ext>
              </a:extLst>
            </p:cNvPr>
            <p:cNvCxnSpPr/>
            <p:nvPr/>
          </p:nvCxnSpPr>
          <p:spPr>
            <a:xfrm>
              <a:off x="7793372" y="2966568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3B6790BD-4E57-4829-A081-2BC4B34248C2}"/>
                </a:ext>
              </a:extLst>
            </p:cNvPr>
            <p:cNvSpPr txBox="1"/>
            <p:nvPr/>
          </p:nvSpPr>
          <p:spPr>
            <a:xfrm>
              <a:off x="7572739" y="2448596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R’</a:t>
              </a:r>
            </a:p>
          </p:txBody>
        </p:sp>
        <p:sp>
          <p:nvSpPr>
            <p:cNvPr id="167" name="ZoneTexte 166">
              <a:extLst>
                <a:ext uri="{FF2B5EF4-FFF2-40B4-BE49-F238E27FC236}">
                  <a16:creationId xmlns:a16="http://schemas.microsoft.com/office/drawing/2014/main" id="{CC54F247-C574-4CE9-8A0A-B9E93FDF186B}"/>
                </a:ext>
              </a:extLst>
            </p:cNvPr>
            <p:cNvSpPr txBox="1"/>
            <p:nvPr/>
          </p:nvSpPr>
          <p:spPr>
            <a:xfrm>
              <a:off x="8216946" y="3475798"/>
              <a:ext cx="1026322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COO</a:t>
              </a:r>
              <a:r>
                <a:rPr lang="fr-FR" sz="3200" baseline="30000" dirty="0"/>
                <a:t>-</a:t>
              </a:r>
            </a:p>
          </p:txBody>
        </p:sp>
        <p:sp>
          <p:nvSpPr>
            <p:cNvPr id="171" name="ZoneTexte 170">
              <a:extLst>
                <a:ext uri="{FF2B5EF4-FFF2-40B4-BE49-F238E27FC236}">
                  <a16:creationId xmlns:a16="http://schemas.microsoft.com/office/drawing/2014/main" id="{A6F62024-D773-4415-857C-240F283E25B6}"/>
                </a:ext>
              </a:extLst>
            </p:cNvPr>
            <p:cNvSpPr txBox="1"/>
            <p:nvPr/>
          </p:nvSpPr>
          <p:spPr>
            <a:xfrm>
              <a:off x="6397309" y="3475797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H</a:t>
              </a:r>
              <a:r>
                <a:rPr lang="fr-FR" sz="3200" baseline="-25000" dirty="0"/>
                <a:t>3</a:t>
              </a:r>
              <a:r>
                <a:rPr lang="fr-FR" sz="3200" baseline="0" dirty="0"/>
                <a:t>N</a:t>
              </a:r>
              <a:r>
                <a:rPr lang="fr-FR" sz="3200" baseline="30000" dirty="0"/>
                <a:t>+</a:t>
              </a:r>
            </a:p>
          </p:txBody>
        </p:sp>
      </p:grpSp>
      <p:grpSp>
        <p:nvGrpSpPr>
          <p:cNvPr id="183" name="Groupe 182">
            <a:extLst>
              <a:ext uri="{FF2B5EF4-FFF2-40B4-BE49-F238E27FC236}">
                <a16:creationId xmlns:a16="http://schemas.microsoft.com/office/drawing/2014/main" id="{18A82BC9-0600-47E1-AB87-A9E47640EE65}"/>
              </a:ext>
            </a:extLst>
          </p:cNvPr>
          <p:cNvGrpSpPr/>
          <p:nvPr/>
        </p:nvGrpSpPr>
        <p:grpSpPr>
          <a:xfrm>
            <a:off x="3382811" y="2487560"/>
            <a:ext cx="2833678" cy="1657112"/>
            <a:chOff x="8961693" y="2511357"/>
            <a:chExt cx="2833678" cy="1657112"/>
          </a:xfrm>
        </p:grpSpPr>
        <p:cxnSp>
          <p:nvCxnSpPr>
            <p:cNvPr id="172" name="Connecteur droit 171">
              <a:extLst>
                <a:ext uri="{FF2B5EF4-FFF2-40B4-BE49-F238E27FC236}">
                  <a16:creationId xmlns:a16="http://schemas.microsoft.com/office/drawing/2014/main" id="{10B07360-AA8E-4504-BAB1-001A6D1617B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328460" y="2891318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>
              <a:extLst>
                <a:ext uri="{FF2B5EF4-FFF2-40B4-BE49-F238E27FC236}">
                  <a16:creationId xmlns:a16="http://schemas.microsoft.com/office/drawing/2014/main" id="{F526CB65-66DB-4875-8138-8DC4A22D73C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856656" y="2891318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9AB91DA4-3059-49EC-927E-DE797CAF7CA2}"/>
                </a:ext>
              </a:extLst>
            </p:cNvPr>
            <p:cNvCxnSpPr/>
            <p:nvPr/>
          </p:nvCxnSpPr>
          <p:spPr>
            <a:xfrm rot="10800000">
              <a:off x="10339188" y="3164497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ZoneTexte 174">
              <a:extLst>
                <a:ext uri="{FF2B5EF4-FFF2-40B4-BE49-F238E27FC236}">
                  <a16:creationId xmlns:a16="http://schemas.microsoft.com/office/drawing/2014/main" id="{008A168A-4014-4FE2-9A3B-4D094D79216D}"/>
                </a:ext>
              </a:extLst>
            </p:cNvPr>
            <p:cNvSpPr txBox="1"/>
            <p:nvPr/>
          </p:nvSpPr>
          <p:spPr>
            <a:xfrm>
              <a:off x="10154240" y="3515330"/>
              <a:ext cx="405581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R</a:t>
              </a:r>
            </a:p>
          </p:txBody>
        </p:sp>
        <p:sp>
          <p:nvSpPr>
            <p:cNvPr id="176" name="ZoneTexte 175">
              <a:extLst>
                <a:ext uri="{FF2B5EF4-FFF2-40B4-BE49-F238E27FC236}">
                  <a16:creationId xmlns:a16="http://schemas.microsoft.com/office/drawing/2014/main" id="{7C4E9ABC-89EC-4431-B009-708B21694CCB}"/>
                </a:ext>
              </a:extLst>
            </p:cNvPr>
            <p:cNvSpPr txBox="1"/>
            <p:nvPr/>
          </p:nvSpPr>
          <p:spPr>
            <a:xfrm>
              <a:off x="8961693" y="2511357"/>
              <a:ext cx="10290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H</a:t>
              </a:r>
              <a:r>
                <a:rPr lang="fr-FR" sz="3200" baseline="-25000" dirty="0"/>
                <a:t>3</a:t>
              </a:r>
              <a:r>
                <a:rPr lang="fr-FR" sz="3200" baseline="0" dirty="0"/>
                <a:t>N</a:t>
              </a:r>
              <a:r>
                <a:rPr lang="fr-FR" sz="3200" baseline="30000" dirty="0"/>
                <a:t>+</a:t>
              </a:r>
            </a:p>
          </p:txBody>
        </p:sp>
        <p:sp>
          <p:nvSpPr>
            <p:cNvPr id="179" name="ZoneTexte 178">
              <a:extLst>
                <a:ext uri="{FF2B5EF4-FFF2-40B4-BE49-F238E27FC236}">
                  <a16:creationId xmlns:a16="http://schemas.microsoft.com/office/drawing/2014/main" id="{2B03EE2B-BC09-43B6-BCE2-24EA93AC6ED9}"/>
                </a:ext>
              </a:extLst>
            </p:cNvPr>
            <p:cNvSpPr txBox="1"/>
            <p:nvPr/>
          </p:nvSpPr>
          <p:spPr>
            <a:xfrm>
              <a:off x="10766318" y="2529581"/>
              <a:ext cx="1029053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3200" baseline="0" dirty="0"/>
                <a:t>COO</a:t>
              </a:r>
              <a:r>
                <a:rPr lang="fr-FR" sz="3200" baseline="30000" dirty="0"/>
                <a:t>-</a:t>
              </a:r>
            </a:p>
          </p:txBody>
        </p:sp>
      </p:grp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FFE752F0-32D8-4AAD-B4C3-10FB0085AA60}"/>
              </a:ext>
            </a:extLst>
          </p:cNvPr>
          <p:cNvSpPr/>
          <p:nvPr/>
        </p:nvSpPr>
        <p:spPr>
          <a:xfrm>
            <a:off x="8522597" y="2241866"/>
            <a:ext cx="1482108" cy="276966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ZoneTexte 184">
                <a:extLst>
                  <a:ext uri="{FF2B5EF4-FFF2-40B4-BE49-F238E27FC236}">
                    <a16:creationId xmlns:a16="http://schemas.microsoft.com/office/drawing/2014/main" id="{74ADE989-6124-4375-90B6-8D2FD8C877F5}"/>
                  </a:ext>
                </a:extLst>
              </p:cNvPr>
              <p:cNvSpPr txBox="1"/>
              <p:nvPr/>
            </p:nvSpPr>
            <p:spPr>
              <a:xfrm>
                <a:off x="2806140" y="2791332"/>
                <a:ext cx="914400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1" i="1" baseline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4400" b="1" baseline="0" dirty="0"/>
              </a:p>
            </p:txBody>
          </p:sp>
        </mc:Choice>
        <mc:Fallback>
          <p:sp>
            <p:nvSpPr>
              <p:cNvPr id="185" name="ZoneTexte 184">
                <a:extLst>
                  <a:ext uri="{FF2B5EF4-FFF2-40B4-BE49-F238E27FC236}">
                    <a16:creationId xmlns:a16="http://schemas.microsoft.com/office/drawing/2014/main" id="{74ADE989-6124-4375-90B6-8D2FD8C8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40" y="2791332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ZoneTexte 185">
                <a:extLst>
                  <a:ext uri="{FF2B5EF4-FFF2-40B4-BE49-F238E27FC236}">
                    <a16:creationId xmlns:a16="http://schemas.microsoft.com/office/drawing/2014/main" id="{C5FDF2DA-336D-495F-A5EB-FC9A8D99CAC0}"/>
                  </a:ext>
                </a:extLst>
              </p:cNvPr>
              <p:cNvSpPr txBox="1"/>
              <p:nvPr/>
            </p:nvSpPr>
            <p:spPr>
              <a:xfrm>
                <a:off x="6052311" y="2769941"/>
                <a:ext cx="1022289" cy="914400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1" i="1" baseline="0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fr-FR" sz="4400" b="1" baseline="0" dirty="0"/>
              </a:p>
            </p:txBody>
          </p:sp>
        </mc:Choice>
        <mc:Fallback>
          <p:sp>
            <p:nvSpPr>
              <p:cNvPr id="186" name="ZoneTexte 185">
                <a:extLst>
                  <a:ext uri="{FF2B5EF4-FFF2-40B4-BE49-F238E27FC236}">
                    <a16:creationId xmlns:a16="http://schemas.microsoft.com/office/drawing/2014/main" id="{C5FDF2DA-336D-495F-A5EB-FC9A8D99C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311" y="2769941"/>
                <a:ext cx="1022289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68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BCEBF-469A-4787-9B2A-132A3860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 – Sélectivité en chimie organique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99B4A-5AD5-428D-894E-7B10AF51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15CB4-1232-482F-8A19-B7B8116B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LC08 – Stratégie de synthèse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09F7C-3D6B-4739-BB81-203262D4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2581518-AE69-4724-A7FB-08EE442BC4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2) Application à la synthèse peptidique</a:t>
            </a:r>
          </a:p>
        </p:txBody>
      </p:sp>
      <p:graphicFrame>
        <p:nvGraphicFramePr>
          <p:cNvPr id="44" name="Tableau 8">
            <a:extLst>
              <a:ext uri="{FF2B5EF4-FFF2-40B4-BE49-F238E27FC236}">
                <a16:creationId xmlns:a16="http://schemas.microsoft.com/office/drawing/2014/main" id="{480E1D5E-0A52-4F4B-9B2D-585DE317D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940972"/>
              </p:ext>
            </p:extLst>
          </p:nvPr>
        </p:nvGraphicFramePr>
        <p:xfrm>
          <a:off x="482082" y="1518185"/>
          <a:ext cx="11314584" cy="4792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57292">
                  <a:extLst>
                    <a:ext uri="{9D8B030D-6E8A-4147-A177-3AD203B41FA5}">
                      <a16:colId xmlns:a16="http://schemas.microsoft.com/office/drawing/2014/main" val="2307040358"/>
                    </a:ext>
                  </a:extLst>
                </a:gridCol>
                <a:gridCol w="5657292">
                  <a:extLst>
                    <a:ext uri="{9D8B030D-6E8A-4147-A177-3AD203B41FA5}">
                      <a16:colId xmlns:a16="http://schemas.microsoft.com/office/drawing/2014/main" val="3830883187"/>
                    </a:ext>
                  </a:extLst>
                </a:gridCol>
              </a:tblGrid>
              <a:tr h="2396040"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solidFill>
                            <a:srgbClr val="00B0F0"/>
                          </a:solidFill>
                        </a:rPr>
                        <a:t>Alanine-Glycine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Alanine-Alanine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92690"/>
                  </a:ext>
                </a:extLst>
              </a:tr>
              <a:tr h="2396040"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solidFill>
                            <a:srgbClr val="00B0F0"/>
                          </a:solidFill>
                        </a:rPr>
                        <a:t>Glycine-Alanine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F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200" b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Glycine-Glycine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F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19138"/>
                  </a:ext>
                </a:extLst>
              </a:tr>
            </a:tbl>
          </a:graphicData>
        </a:graphic>
      </p:graphicFrame>
      <p:grpSp>
        <p:nvGrpSpPr>
          <p:cNvPr id="65" name="Groupe 64">
            <a:extLst>
              <a:ext uri="{FF2B5EF4-FFF2-40B4-BE49-F238E27FC236}">
                <a16:creationId xmlns:a16="http://schemas.microsoft.com/office/drawing/2014/main" id="{02E581D8-8766-40A7-8715-A61018BC155A}"/>
              </a:ext>
            </a:extLst>
          </p:cNvPr>
          <p:cNvGrpSpPr>
            <a:grpSpLocks noChangeAspect="1"/>
          </p:cNvGrpSpPr>
          <p:nvPr/>
        </p:nvGrpSpPr>
        <p:grpSpPr>
          <a:xfrm>
            <a:off x="1493808" y="1790225"/>
            <a:ext cx="3794854" cy="2124000"/>
            <a:chOff x="964249" y="2359384"/>
            <a:chExt cx="4948449" cy="2769669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41659347-6F7E-45C4-88F1-958F9703A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4950" y="3583048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AF3BB24-A968-4FDF-AA6A-1B5E222F82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6754" y="3583048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72BB8ABA-0DF0-4C80-ACD0-7B775158D8B1}"/>
                </a:ext>
              </a:extLst>
            </p:cNvPr>
            <p:cNvCxnSpPr/>
            <p:nvPr/>
          </p:nvCxnSpPr>
          <p:spPr>
            <a:xfrm>
              <a:off x="2360312" y="3100779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A7919D5-8389-4A4A-ADCA-E14C3F343B56}"/>
                </a:ext>
              </a:extLst>
            </p:cNvPr>
            <p:cNvSpPr txBox="1"/>
            <p:nvPr/>
          </p:nvSpPr>
          <p:spPr>
            <a:xfrm>
              <a:off x="2783886" y="3610009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000" baseline="0" dirty="0"/>
                <a:t>C</a:t>
              </a:r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39877B04-61CD-4779-BBDF-AEFCF7AA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075" y="358246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87AC4660-E092-4D65-A6D9-23E2525246FE}"/>
                </a:ext>
              </a:extLst>
            </p:cNvPr>
            <p:cNvCxnSpPr/>
            <p:nvPr/>
          </p:nvCxnSpPr>
          <p:spPr>
            <a:xfrm>
              <a:off x="3778613" y="2909376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CD5AEF0B-4F49-4A39-8474-BC78E31D3584}"/>
                </a:ext>
              </a:extLst>
            </p:cNvPr>
            <p:cNvSpPr txBox="1"/>
            <p:nvPr/>
          </p:nvSpPr>
          <p:spPr>
            <a:xfrm>
              <a:off x="3585434" y="2359384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000" dirty="0"/>
                <a:t>H</a:t>
              </a:r>
              <a:endParaRPr lang="fr-FR" sz="2000" baseline="0" dirty="0"/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3C54CC97-FC01-438B-8D71-1193C5B9DE0E}"/>
                </a:ext>
              </a:extLst>
            </p:cNvPr>
            <p:cNvSpPr txBox="1"/>
            <p:nvPr/>
          </p:nvSpPr>
          <p:spPr>
            <a:xfrm>
              <a:off x="964249" y="3610008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000" baseline="0" dirty="0"/>
                <a:t>H</a:t>
              </a:r>
              <a:r>
                <a:rPr lang="fr-FR" sz="2000" baseline="-25000" dirty="0"/>
                <a:t>3</a:t>
              </a:r>
              <a:r>
                <a:rPr lang="fr-FR" sz="2000" baseline="0" dirty="0"/>
                <a:t>N</a:t>
              </a:r>
              <a:r>
                <a:rPr lang="fr-FR" sz="2000" baseline="30000" dirty="0"/>
                <a:t>+</a:t>
              </a:r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B428C8E5-F0FE-4B4F-9213-3C75325446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25227" y="359768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807663A5-83D4-4E73-B2AE-0522F79331F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953423" y="359768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BD9D4ABF-3E54-44F2-BB54-8F8398DAE2CD}"/>
                </a:ext>
              </a:extLst>
            </p:cNvPr>
            <p:cNvSpPr txBox="1"/>
            <p:nvPr/>
          </p:nvSpPr>
          <p:spPr>
            <a:xfrm>
              <a:off x="3560201" y="3249843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000" baseline="0" dirty="0"/>
                <a:t>N</a:t>
              </a:r>
            </a:p>
          </p:txBody>
        </p: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A1A83C60-C791-4887-9F89-055FB3C5B8B6}"/>
                </a:ext>
              </a:extLst>
            </p:cNvPr>
            <p:cNvGrpSpPr/>
            <p:nvPr/>
          </p:nvGrpSpPr>
          <p:grpSpPr>
            <a:xfrm rot="10800000">
              <a:off x="2963503" y="4149345"/>
              <a:ext cx="80963" cy="486000"/>
              <a:chOff x="3336933" y="4773652"/>
              <a:chExt cx="80963" cy="486000"/>
            </a:xfrm>
          </p:grpSpPr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551552C9-2080-45CD-B4E4-FB329B6B0B87}"/>
                  </a:ext>
                </a:extLst>
              </p:cNvPr>
              <p:cNvCxnSpPr/>
              <p:nvPr/>
            </p:nvCxnSpPr>
            <p:spPr>
              <a:xfrm>
                <a:off x="3336933" y="4773652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4D61A271-C3C5-44BB-B83A-72CCD076F840}"/>
                  </a:ext>
                </a:extLst>
              </p:cNvPr>
              <p:cNvCxnSpPr/>
              <p:nvPr/>
            </p:nvCxnSpPr>
            <p:spPr>
              <a:xfrm>
                <a:off x="3417896" y="4773652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0A28E97D-EB31-44A3-ADC7-FEE9CC2CB8A8}"/>
                </a:ext>
              </a:extLst>
            </p:cNvPr>
            <p:cNvSpPr txBox="1"/>
            <p:nvPr/>
          </p:nvSpPr>
          <p:spPr>
            <a:xfrm>
              <a:off x="2781215" y="4475913"/>
              <a:ext cx="417947" cy="65314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000" baseline="0" dirty="0"/>
                <a:t>O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F1F82D2D-C189-44F4-942F-7165EA37A6C3}"/>
                </a:ext>
              </a:extLst>
            </p:cNvPr>
            <p:cNvSpPr txBox="1"/>
            <p:nvPr/>
          </p:nvSpPr>
          <p:spPr>
            <a:xfrm>
              <a:off x="4863085" y="3235946"/>
              <a:ext cx="1049613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000" baseline="0" dirty="0"/>
                <a:t>COO</a:t>
              </a:r>
              <a:r>
                <a:rPr lang="fr-FR" sz="2000" baseline="30000" dirty="0"/>
                <a:t>-</a:t>
              </a:r>
            </a:p>
          </p:txBody>
        </p: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59D94AB3-C752-43C9-BDF4-0FDC524C84C5}"/>
              </a:ext>
            </a:extLst>
          </p:cNvPr>
          <p:cNvGrpSpPr>
            <a:grpSpLocks noChangeAspect="1"/>
          </p:cNvGrpSpPr>
          <p:nvPr/>
        </p:nvGrpSpPr>
        <p:grpSpPr>
          <a:xfrm>
            <a:off x="1493808" y="4206940"/>
            <a:ext cx="3794854" cy="2124000"/>
            <a:chOff x="964249" y="2359384"/>
            <a:chExt cx="4948449" cy="2769669"/>
          </a:xfrm>
        </p:grpSpPr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8281812F-42FE-458C-964D-19F0DBC92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4950" y="3583048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3EAC89C-69AD-4298-8F88-F0B19AB37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6754" y="3583048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A128EF04-03C9-4166-9D90-556533BDB413}"/>
                </a:ext>
              </a:extLst>
            </p:cNvPr>
            <p:cNvSpPr txBox="1"/>
            <p:nvPr/>
          </p:nvSpPr>
          <p:spPr>
            <a:xfrm>
              <a:off x="2783886" y="3610009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C</a:t>
              </a:r>
            </a:p>
          </p:txBody>
        </p: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5DB93BE3-EF95-4D66-B94E-9FA989D28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075" y="358246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146C66B5-C9BC-426F-8395-BC00F6A41553}"/>
                </a:ext>
              </a:extLst>
            </p:cNvPr>
            <p:cNvCxnSpPr/>
            <p:nvPr/>
          </p:nvCxnSpPr>
          <p:spPr>
            <a:xfrm>
              <a:off x="3778613" y="2909376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6616A173-C8A7-439B-BC90-83062D972CC5}"/>
                </a:ext>
              </a:extLst>
            </p:cNvPr>
            <p:cNvSpPr txBox="1"/>
            <p:nvPr/>
          </p:nvSpPr>
          <p:spPr>
            <a:xfrm>
              <a:off x="3585434" y="2359384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dirty="0"/>
                <a:t>H</a:t>
              </a:r>
              <a:endParaRPr lang="fr-FR" sz="2000" baseline="0" dirty="0"/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0B55771B-3780-4A26-88EC-1A281F67A344}"/>
                </a:ext>
              </a:extLst>
            </p:cNvPr>
            <p:cNvSpPr txBox="1"/>
            <p:nvPr/>
          </p:nvSpPr>
          <p:spPr>
            <a:xfrm>
              <a:off x="964249" y="3610008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H</a:t>
              </a:r>
              <a:r>
                <a:rPr lang="fr-FR" sz="2000" baseline="-25000" dirty="0"/>
                <a:t>3</a:t>
              </a:r>
              <a:r>
                <a:rPr lang="fr-FR" sz="2000" baseline="0" dirty="0"/>
                <a:t>N</a:t>
              </a:r>
              <a:r>
                <a:rPr lang="fr-FR" sz="2000" baseline="30000" dirty="0"/>
                <a:t>+</a:t>
              </a:r>
            </a:p>
          </p:txBody>
        </p: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460D066-4CDA-4837-BF6D-038CB88F4FA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25227" y="359768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82D9764D-ED46-4D26-A5A8-67E64E9F6B6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953423" y="359768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D169799E-1E34-4047-B0D4-2745677D101C}"/>
                </a:ext>
              </a:extLst>
            </p:cNvPr>
            <p:cNvCxnSpPr/>
            <p:nvPr/>
          </p:nvCxnSpPr>
          <p:spPr>
            <a:xfrm rot="10800000">
              <a:off x="4435955" y="3870862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7C703ED9-D01C-4ED4-9B16-D8261EBD0277}"/>
                </a:ext>
              </a:extLst>
            </p:cNvPr>
            <p:cNvSpPr txBox="1"/>
            <p:nvPr/>
          </p:nvSpPr>
          <p:spPr>
            <a:xfrm>
              <a:off x="3560201" y="3249843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N</a:t>
              </a:r>
            </a:p>
          </p:txBody>
        </p: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6B20E84C-6FFC-4A31-B6D9-71D22A97344A}"/>
                </a:ext>
              </a:extLst>
            </p:cNvPr>
            <p:cNvGrpSpPr/>
            <p:nvPr/>
          </p:nvGrpSpPr>
          <p:grpSpPr>
            <a:xfrm rot="10800000">
              <a:off x="2963503" y="4149345"/>
              <a:ext cx="80963" cy="486000"/>
              <a:chOff x="3336933" y="4773652"/>
              <a:chExt cx="80963" cy="48600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E6FE7D97-ADFB-4186-A2DD-1CCBD5F0F0D4}"/>
                  </a:ext>
                </a:extLst>
              </p:cNvPr>
              <p:cNvCxnSpPr/>
              <p:nvPr/>
            </p:nvCxnSpPr>
            <p:spPr>
              <a:xfrm>
                <a:off x="3336933" y="4773652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8DFE0A5E-8546-4C19-8909-16A92A64A2FA}"/>
                  </a:ext>
                </a:extLst>
              </p:cNvPr>
              <p:cNvCxnSpPr/>
              <p:nvPr/>
            </p:nvCxnSpPr>
            <p:spPr>
              <a:xfrm>
                <a:off x="3417896" y="4773652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5EA7619B-4E8B-4118-A9D8-CEEDA4C40978}"/>
                </a:ext>
              </a:extLst>
            </p:cNvPr>
            <p:cNvSpPr txBox="1"/>
            <p:nvPr/>
          </p:nvSpPr>
          <p:spPr>
            <a:xfrm>
              <a:off x="2783886" y="4475914"/>
              <a:ext cx="417947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O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75A648A1-6159-4CF6-8D02-703405107EBC}"/>
                </a:ext>
              </a:extLst>
            </p:cNvPr>
            <p:cNvSpPr txBox="1"/>
            <p:nvPr/>
          </p:nvSpPr>
          <p:spPr>
            <a:xfrm>
              <a:off x="4863085" y="3235946"/>
              <a:ext cx="1049613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COO</a:t>
              </a:r>
              <a:r>
                <a:rPr lang="fr-FR" sz="2000" baseline="30000" dirty="0"/>
                <a:t>-</a:t>
              </a:r>
            </a:p>
          </p:txBody>
        </p: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A73EDB0E-0BEE-44D3-A06D-EA38BA8E3985}"/>
              </a:ext>
            </a:extLst>
          </p:cNvPr>
          <p:cNvGrpSpPr>
            <a:grpSpLocks noChangeAspect="1"/>
          </p:cNvGrpSpPr>
          <p:nvPr/>
        </p:nvGrpSpPr>
        <p:grpSpPr>
          <a:xfrm>
            <a:off x="7021967" y="4196603"/>
            <a:ext cx="3794854" cy="2124000"/>
            <a:chOff x="964249" y="2359384"/>
            <a:chExt cx="4948449" cy="2769669"/>
          </a:xfrm>
        </p:grpSpPr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1CE490B4-CD8A-45D4-A608-3F993A7CE3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4950" y="3583048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163A99C2-6FBD-4F39-8F32-3E1E78D49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6754" y="3583048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A3583E3-6B23-418E-8292-0151C91038E1}"/>
                </a:ext>
              </a:extLst>
            </p:cNvPr>
            <p:cNvSpPr txBox="1"/>
            <p:nvPr/>
          </p:nvSpPr>
          <p:spPr>
            <a:xfrm>
              <a:off x="2783886" y="3610009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C</a:t>
              </a:r>
            </a:p>
          </p:txBody>
        </p: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C49B6D90-ADB0-4F95-855B-E4DFE97CF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075" y="358246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B9DFACA7-534B-4A5D-953C-9980DDEE9AC9}"/>
                </a:ext>
              </a:extLst>
            </p:cNvPr>
            <p:cNvCxnSpPr/>
            <p:nvPr/>
          </p:nvCxnSpPr>
          <p:spPr>
            <a:xfrm>
              <a:off x="3778613" y="2909376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75770B0A-4982-4672-B853-B71900E272E0}"/>
                </a:ext>
              </a:extLst>
            </p:cNvPr>
            <p:cNvSpPr txBox="1"/>
            <p:nvPr/>
          </p:nvSpPr>
          <p:spPr>
            <a:xfrm>
              <a:off x="3585434" y="2359384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dirty="0"/>
                <a:t>H</a:t>
              </a:r>
              <a:endParaRPr lang="fr-FR" sz="2000" baseline="0" dirty="0"/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005341F7-6D3A-454F-A7C8-7B380E58711C}"/>
                </a:ext>
              </a:extLst>
            </p:cNvPr>
            <p:cNvSpPr txBox="1"/>
            <p:nvPr/>
          </p:nvSpPr>
          <p:spPr>
            <a:xfrm>
              <a:off x="964249" y="3610008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H</a:t>
              </a:r>
              <a:r>
                <a:rPr lang="fr-FR" sz="2000" baseline="-25000" dirty="0"/>
                <a:t>3</a:t>
              </a:r>
              <a:r>
                <a:rPr lang="fr-FR" sz="2000" baseline="0" dirty="0"/>
                <a:t>N</a:t>
              </a:r>
              <a:r>
                <a:rPr lang="fr-FR" sz="2000" baseline="30000" dirty="0"/>
                <a:t>+</a:t>
              </a:r>
            </a:p>
          </p:txBody>
        </p: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75351AE4-7929-427F-AFA7-CD2CB3E8B7E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25227" y="359768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180C1480-2BFE-47F8-8D3A-F197BE92F37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953423" y="359768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A0684A37-5708-447E-ACB4-5B844DE57710}"/>
                </a:ext>
              </a:extLst>
            </p:cNvPr>
            <p:cNvSpPr txBox="1"/>
            <p:nvPr/>
          </p:nvSpPr>
          <p:spPr>
            <a:xfrm>
              <a:off x="3560201" y="3249843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N</a:t>
              </a:r>
            </a:p>
          </p:txBody>
        </p: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9BA817BC-CFB3-486D-88FF-4FF02F0C3107}"/>
                </a:ext>
              </a:extLst>
            </p:cNvPr>
            <p:cNvGrpSpPr/>
            <p:nvPr/>
          </p:nvGrpSpPr>
          <p:grpSpPr>
            <a:xfrm rot="10800000">
              <a:off x="2963503" y="4149345"/>
              <a:ext cx="80963" cy="486000"/>
              <a:chOff x="3336933" y="4773652"/>
              <a:chExt cx="80963" cy="486000"/>
            </a:xfrm>
          </p:grpSpPr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1759AE9D-964E-4BA3-8F25-53CCB0B1831B}"/>
                  </a:ext>
                </a:extLst>
              </p:cNvPr>
              <p:cNvCxnSpPr/>
              <p:nvPr/>
            </p:nvCxnSpPr>
            <p:spPr>
              <a:xfrm>
                <a:off x="3336933" y="4773652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147">
                <a:extLst>
                  <a:ext uri="{FF2B5EF4-FFF2-40B4-BE49-F238E27FC236}">
                    <a16:creationId xmlns:a16="http://schemas.microsoft.com/office/drawing/2014/main" id="{62506984-A23C-47DE-B184-D78E773BAD73}"/>
                  </a:ext>
                </a:extLst>
              </p:cNvPr>
              <p:cNvCxnSpPr/>
              <p:nvPr/>
            </p:nvCxnSpPr>
            <p:spPr>
              <a:xfrm>
                <a:off x="3417896" y="4773652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E8C55A9D-9778-485F-A217-682F663D1421}"/>
                </a:ext>
              </a:extLst>
            </p:cNvPr>
            <p:cNvSpPr txBox="1"/>
            <p:nvPr/>
          </p:nvSpPr>
          <p:spPr>
            <a:xfrm>
              <a:off x="2783886" y="4475914"/>
              <a:ext cx="417947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O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71CA7A61-F236-4C0D-A3DF-0A8F46A5CC99}"/>
                </a:ext>
              </a:extLst>
            </p:cNvPr>
            <p:cNvSpPr txBox="1"/>
            <p:nvPr/>
          </p:nvSpPr>
          <p:spPr>
            <a:xfrm>
              <a:off x="4863085" y="3235946"/>
              <a:ext cx="1049613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pPr algn="l"/>
              <a:r>
                <a:rPr lang="fr-FR" sz="2000" baseline="0" dirty="0"/>
                <a:t>COO</a:t>
              </a:r>
              <a:r>
                <a:rPr lang="fr-FR" sz="2000" baseline="30000" dirty="0"/>
                <a:t>-</a:t>
              </a:r>
            </a:p>
          </p:txBody>
        </p:sp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737C30D4-C97C-4C66-A305-58A1E621E04C}"/>
              </a:ext>
            </a:extLst>
          </p:cNvPr>
          <p:cNvGrpSpPr>
            <a:grpSpLocks noChangeAspect="1"/>
          </p:cNvGrpSpPr>
          <p:nvPr/>
        </p:nvGrpSpPr>
        <p:grpSpPr>
          <a:xfrm>
            <a:off x="7021967" y="1781467"/>
            <a:ext cx="3794854" cy="2124000"/>
            <a:chOff x="964249" y="2359384"/>
            <a:chExt cx="4948449" cy="2769669"/>
          </a:xfrm>
        </p:grpSpPr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E2358DFB-42CD-4D89-8E63-C4BDD0F65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4950" y="3583048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E93404E9-7B71-476F-A917-10B83C5512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6754" y="3583048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2067599C-6E42-4A30-B1A5-379B0A2DAB34}"/>
                </a:ext>
              </a:extLst>
            </p:cNvPr>
            <p:cNvCxnSpPr/>
            <p:nvPr/>
          </p:nvCxnSpPr>
          <p:spPr>
            <a:xfrm>
              <a:off x="2360312" y="3100779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1F70DDB2-3403-492D-B351-AD9577E44AA9}"/>
                </a:ext>
              </a:extLst>
            </p:cNvPr>
            <p:cNvSpPr txBox="1"/>
            <p:nvPr/>
          </p:nvSpPr>
          <p:spPr>
            <a:xfrm>
              <a:off x="2783886" y="3610009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000" baseline="0" dirty="0"/>
                <a:t>C</a:t>
              </a:r>
            </a:p>
          </p:txBody>
        </p: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96FBEB89-DBDF-493A-B6C4-4BE73FBDD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075" y="358246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ACFA5096-5263-47D4-A529-FEAC6B351258}"/>
                </a:ext>
              </a:extLst>
            </p:cNvPr>
            <p:cNvCxnSpPr/>
            <p:nvPr/>
          </p:nvCxnSpPr>
          <p:spPr>
            <a:xfrm>
              <a:off x="3778613" y="2909376"/>
              <a:ext cx="0" cy="486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ZoneTexte 179">
              <a:extLst>
                <a:ext uri="{FF2B5EF4-FFF2-40B4-BE49-F238E27FC236}">
                  <a16:creationId xmlns:a16="http://schemas.microsoft.com/office/drawing/2014/main" id="{5B631F6E-B531-47B6-8AEE-25CDBE96E2DE}"/>
                </a:ext>
              </a:extLst>
            </p:cNvPr>
            <p:cNvSpPr txBox="1"/>
            <p:nvPr/>
          </p:nvSpPr>
          <p:spPr>
            <a:xfrm>
              <a:off x="3585434" y="2359384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000" dirty="0"/>
                <a:t>H</a:t>
              </a:r>
              <a:endParaRPr lang="fr-FR" sz="2000" baseline="0" dirty="0"/>
            </a:p>
          </p:txBody>
        </p: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66F29436-569C-4DE6-B767-0E4D3E8234E3}"/>
                </a:ext>
              </a:extLst>
            </p:cNvPr>
            <p:cNvSpPr txBox="1"/>
            <p:nvPr/>
          </p:nvSpPr>
          <p:spPr>
            <a:xfrm>
              <a:off x="964249" y="3610008"/>
              <a:ext cx="1071155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000" baseline="0" dirty="0"/>
                <a:t>H</a:t>
              </a:r>
              <a:r>
                <a:rPr lang="fr-FR" sz="2000" baseline="-25000" dirty="0"/>
                <a:t>3</a:t>
              </a:r>
              <a:r>
                <a:rPr lang="fr-FR" sz="2000" baseline="0" dirty="0"/>
                <a:t>N</a:t>
              </a:r>
              <a:r>
                <a:rPr lang="fr-FR" sz="2000" baseline="30000" dirty="0"/>
                <a:t>+</a:t>
              </a:r>
            </a:p>
          </p:txBody>
        </p:sp>
        <p:cxnSp>
          <p:nvCxnSpPr>
            <p:cNvPr id="187" name="Connecteur droit 186">
              <a:extLst>
                <a:ext uri="{FF2B5EF4-FFF2-40B4-BE49-F238E27FC236}">
                  <a16:creationId xmlns:a16="http://schemas.microsoft.com/office/drawing/2014/main" id="{9BE32E72-EF81-4648-B7A0-086161237BF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25227" y="359768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8FD7C0E8-1523-481C-85CE-E1819BE9FAE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953423" y="3597683"/>
              <a:ext cx="486090" cy="2769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ZoneTexte 188">
              <a:extLst>
                <a:ext uri="{FF2B5EF4-FFF2-40B4-BE49-F238E27FC236}">
                  <a16:creationId xmlns:a16="http://schemas.microsoft.com/office/drawing/2014/main" id="{72E3FA25-B552-4ECA-BE7E-B1E7819EA01C}"/>
                </a:ext>
              </a:extLst>
            </p:cNvPr>
            <p:cNvSpPr txBox="1"/>
            <p:nvPr/>
          </p:nvSpPr>
          <p:spPr>
            <a:xfrm>
              <a:off x="3560201" y="3249843"/>
              <a:ext cx="430148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000" baseline="0" dirty="0"/>
                <a:t>N</a:t>
              </a:r>
            </a:p>
          </p:txBody>
        </p: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C4B69F5F-B8F1-4C55-8DBC-3933D6DDAD32}"/>
                </a:ext>
              </a:extLst>
            </p:cNvPr>
            <p:cNvGrpSpPr/>
            <p:nvPr/>
          </p:nvGrpSpPr>
          <p:grpSpPr>
            <a:xfrm rot="10800000">
              <a:off x="2963503" y="4149345"/>
              <a:ext cx="80963" cy="486000"/>
              <a:chOff x="3336933" y="4773652"/>
              <a:chExt cx="80963" cy="486000"/>
            </a:xfrm>
          </p:grpSpPr>
          <p:cxnSp>
            <p:nvCxnSpPr>
              <p:cNvPr id="193" name="Connecteur droit 192">
                <a:extLst>
                  <a:ext uri="{FF2B5EF4-FFF2-40B4-BE49-F238E27FC236}">
                    <a16:creationId xmlns:a16="http://schemas.microsoft.com/office/drawing/2014/main" id="{BB06D2FB-3A4B-45FE-B605-8922FC588C33}"/>
                  </a:ext>
                </a:extLst>
              </p:cNvPr>
              <p:cNvCxnSpPr/>
              <p:nvPr/>
            </p:nvCxnSpPr>
            <p:spPr>
              <a:xfrm>
                <a:off x="3336933" y="4773652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193">
                <a:extLst>
                  <a:ext uri="{FF2B5EF4-FFF2-40B4-BE49-F238E27FC236}">
                    <a16:creationId xmlns:a16="http://schemas.microsoft.com/office/drawing/2014/main" id="{4DE51EDA-508F-4955-AC4B-4BB630809584}"/>
                  </a:ext>
                </a:extLst>
              </p:cNvPr>
              <p:cNvCxnSpPr/>
              <p:nvPr/>
            </p:nvCxnSpPr>
            <p:spPr>
              <a:xfrm>
                <a:off x="3417896" y="4773652"/>
                <a:ext cx="0" cy="486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ZoneTexte 190">
              <a:extLst>
                <a:ext uri="{FF2B5EF4-FFF2-40B4-BE49-F238E27FC236}">
                  <a16:creationId xmlns:a16="http://schemas.microsoft.com/office/drawing/2014/main" id="{71111326-56ED-49E0-B95C-23F16A95AC69}"/>
                </a:ext>
              </a:extLst>
            </p:cNvPr>
            <p:cNvSpPr txBox="1"/>
            <p:nvPr/>
          </p:nvSpPr>
          <p:spPr>
            <a:xfrm>
              <a:off x="2793020" y="4475913"/>
              <a:ext cx="417947" cy="65314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000" baseline="0" dirty="0"/>
                <a:t>O</a:t>
              </a:r>
            </a:p>
          </p:txBody>
        </p:sp>
        <p:sp>
          <p:nvSpPr>
            <p:cNvPr id="192" name="ZoneTexte 191">
              <a:extLst>
                <a:ext uri="{FF2B5EF4-FFF2-40B4-BE49-F238E27FC236}">
                  <a16:creationId xmlns:a16="http://schemas.microsoft.com/office/drawing/2014/main" id="{168A672B-B632-4BBD-80A2-170EFDF4508F}"/>
                </a:ext>
              </a:extLst>
            </p:cNvPr>
            <p:cNvSpPr txBox="1"/>
            <p:nvPr/>
          </p:nvSpPr>
          <p:spPr>
            <a:xfrm>
              <a:off x="4863085" y="3235946"/>
              <a:ext cx="1049613" cy="653139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l"/>
              <a:r>
                <a:rPr lang="fr-FR" sz="2000" baseline="0" dirty="0"/>
                <a:t>COO</a:t>
              </a:r>
              <a:r>
                <a:rPr lang="fr-FR" sz="2000" baseline="30000" dirty="0"/>
                <a:t>-</a:t>
              </a:r>
            </a:p>
          </p:txBody>
        </p:sp>
      </p:grp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E6E04AA5-B6C1-461D-AE50-4B43807E905F}"/>
              </a:ext>
            </a:extLst>
          </p:cNvPr>
          <p:cNvCxnSpPr/>
          <p:nvPr/>
        </p:nvCxnSpPr>
        <p:spPr>
          <a:xfrm>
            <a:off x="9684687" y="2945296"/>
            <a:ext cx="0" cy="372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55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18975</TotalTime>
  <Words>502</Words>
  <Application>Microsoft Office PowerPoint</Application>
  <PresentationFormat>Grand écran</PresentationFormat>
  <Paragraphs>191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Thème Office</vt:lpstr>
      <vt:lpstr>LC08 – Stratégie de synthèse</vt:lpstr>
      <vt:lpstr>Stratégie de synthèse</vt:lpstr>
      <vt:lpstr>I – Optimisation d’une synthèse organique</vt:lpstr>
      <vt:lpstr>I – Optimisation d’une synthèse organique</vt:lpstr>
      <vt:lpstr>I – Optimisation d’une synthèse organique</vt:lpstr>
      <vt:lpstr>I – Optimisation d’une synthèse organique</vt:lpstr>
      <vt:lpstr>I – Optimisation d’une synthèse organique</vt:lpstr>
      <vt:lpstr>II – Sélectivité en chimie organique</vt:lpstr>
      <vt:lpstr>II – Sélectivité en chimie organique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118</cp:revision>
  <dcterms:created xsi:type="dcterms:W3CDTF">2020-12-17T09:18:48Z</dcterms:created>
  <dcterms:modified xsi:type="dcterms:W3CDTF">2021-05-27T23:10:26Z</dcterms:modified>
</cp:coreProperties>
</file>