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3E4F3"/>
    <a:srgbClr val="E0F3FC"/>
    <a:srgbClr val="DEEBF7"/>
    <a:srgbClr val="595959"/>
    <a:srgbClr val="0088B8"/>
    <a:srgbClr val="E84816"/>
    <a:srgbClr val="3B3838"/>
    <a:srgbClr val="00638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5491" y="6466034"/>
            <a:ext cx="680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 dirty="0"/>
              <a:t>LC12 – Application du premier principe de la thermodynamique à la réaction chimique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03" y="1777550"/>
            <a:ext cx="11254152" cy="1443952"/>
          </a:xfrm>
        </p:spPr>
        <p:txBody>
          <a:bodyPr/>
          <a:lstStyle/>
          <a:p>
            <a:r>
              <a:rPr lang="fr-FR" sz="4800" dirty="0"/>
              <a:t>LC12 – Application du premier principe de la thermodynamique à la réaction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8" y="3429000"/>
            <a:ext cx="10775854" cy="171977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CPGE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Premier principe de la thermodynamique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Calorimétrie, valeur en eau d’un calorimètre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Réactions acides/bases</a:t>
            </a:r>
          </a:p>
          <a:p>
            <a:pPr indent="1800225" algn="l">
              <a:spcBef>
                <a:spcPts val="0"/>
              </a:spcBef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3"/>
            <a:ext cx="10732698" cy="1142819"/>
          </a:xfrm>
        </p:spPr>
        <p:txBody>
          <a:bodyPr/>
          <a:lstStyle/>
          <a:p>
            <a:r>
              <a:rPr lang="fr-FR" dirty="0"/>
              <a:t>Application du premier principe de la thermodynamique à la réaction chimique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505242"/>
            <a:ext cx="10732698" cy="479708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Description thermodynamique de la réaction chimique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Grandeurs de réaction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État standard et enthalpie standard de réaction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Effets thermiques pour une transformation isobare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Évolution isobare et isotherme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Détermination d’une enthalpie standard de réaction par calorimétrie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Calcul d’enthalpie de réaction et loi de Hess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standard de formation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Hess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Détermination par cycle de Hess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4A30B-4057-4BF3-9C3E-0F3AC639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96501-5326-4DCD-BBF2-C4062BD5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BA04B-F149-46E4-B380-2479E56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733D5-B8A8-47A4-9C68-C625204C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F53E931-C980-4C73-9628-92536D6F4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AC6B5-092F-4082-8BCB-FA5515C08140}"/>
              </a:ext>
            </a:extLst>
          </p:cNvPr>
          <p:cNvSpPr/>
          <p:nvPr/>
        </p:nvSpPr>
        <p:spPr>
          <a:xfrm>
            <a:off x="7601551" y="2449436"/>
            <a:ext cx="3771900" cy="34581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51D59-A518-4101-94B2-CDF83380AB64}"/>
              </a:ext>
            </a:extLst>
          </p:cNvPr>
          <p:cNvSpPr/>
          <p:nvPr/>
        </p:nvSpPr>
        <p:spPr>
          <a:xfrm>
            <a:off x="7620599" y="3263693"/>
            <a:ext cx="3733200" cy="262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B0697-A5F5-4DBF-89C5-117C5BFBF244}"/>
              </a:ext>
            </a:extLst>
          </p:cNvPr>
          <p:cNvSpPr/>
          <p:nvPr/>
        </p:nvSpPr>
        <p:spPr>
          <a:xfrm>
            <a:off x="7620599" y="2353983"/>
            <a:ext cx="3733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6A82808D-223A-465A-B5C8-D4271D0E2376}"/>
              </a:ext>
            </a:extLst>
          </p:cNvPr>
          <p:cNvSpPr/>
          <p:nvPr/>
        </p:nvSpPr>
        <p:spPr>
          <a:xfrm>
            <a:off x="10524938" y="1828401"/>
            <a:ext cx="324000" cy="3831479"/>
          </a:xfrm>
          <a:custGeom>
            <a:avLst/>
            <a:gdLst>
              <a:gd name="connsiteX0" fmla="*/ 121704 w 324000"/>
              <a:gd name="connsiteY0" fmla="*/ 0 h 2853693"/>
              <a:gd name="connsiteX1" fmla="*/ 223868 w 324000"/>
              <a:gd name="connsiteY1" fmla="*/ 0 h 2853693"/>
              <a:gd name="connsiteX2" fmla="*/ 272272 w 324000"/>
              <a:gd name="connsiteY2" fmla="*/ 48404 h 2853693"/>
              <a:gd name="connsiteX3" fmla="*/ 272272 w 324000"/>
              <a:gd name="connsiteY3" fmla="*/ 2574257 h 2853693"/>
              <a:gd name="connsiteX4" fmla="*/ 276551 w 324000"/>
              <a:gd name="connsiteY4" fmla="*/ 2577142 h 2853693"/>
              <a:gd name="connsiteX5" fmla="*/ 324000 w 324000"/>
              <a:gd name="connsiteY5" fmla="*/ 2691693 h 2853693"/>
              <a:gd name="connsiteX6" fmla="*/ 162000 w 324000"/>
              <a:gd name="connsiteY6" fmla="*/ 2853693 h 2853693"/>
              <a:gd name="connsiteX7" fmla="*/ 0 w 324000"/>
              <a:gd name="connsiteY7" fmla="*/ 2691693 h 2853693"/>
              <a:gd name="connsiteX8" fmla="*/ 47449 w 324000"/>
              <a:gd name="connsiteY8" fmla="*/ 2577142 h 2853693"/>
              <a:gd name="connsiteX9" fmla="*/ 73300 w 324000"/>
              <a:gd name="connsiteY9" fmla="*/ 2559712 h 2853693"/>
              <a:gd name="connsiteX10" fmla="*/ 73300 w 324000"/>
              <a:gd name="connsiteY10" fmla="*/ 48404 h 2853693"/>
              <a:gd name="connsiteX11" fmla="*/ 121704 w 324000"/>
              <a:gd name="connsiteY11" fmla="*/ 0 h 285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000" h="2853693">
                <a:moveTo>
                  <a:pt x="121704" y="0"/>
                </a:moveTo>
                <a:lnTo>
                  <a:pt x="223868" y="0"/>
                </a:lnTo>
                <a:cubicBezTo>
                  <a:pt x="250601" y="0"/>
                  <a:pt x="272272" y="21671"/>
                  <a:pt x="272272" y="48404"/>
                </a:cubicBezTo>
                <a:lnTo>
                  <a:pt x="272272" y="2574257"/>
                </a:lnTo>
                <a:lnTo>
                  <a:pt x="276551" y="2577142"/>
                </a:lnTo>
                <a:cubicBezTo>
                  <a:pt x="305868" y="2606458"/>
                  <a:pt x="324000" y="2646958"/>
                  <a:pt x="324000" y="2691693"/>
                </a:cubicBezTo>
                <a:cubicBezTo>
                  <a:pt x="324000" y="2781163"/>
                  <a:pt x="251470" y="2853693"/>
                  <a:pt x="162000" y="2853693"/>
                </a:cubicBezTo>
                <a:cubicBezTo>
                  <a:pt x="72530" y="2853693"/>
                  <a:pt x="0" y="2781163"/>
                  <a:pt x="0" y="2691693"/>
                </a:cubicBezTo>
                <a:cubicBezTo>
                  <a:pt x="0" y="2646958"/>
                  <a:pt x="18132" y="2606458"/>
                  <a:pt x="47449" y="2577142"/>
                </a:cubicBezTo>
                <a:lnTo>
                  <a:pt x="73300" y="2559712"/>
                </a:lnTo>
                <a:lnTo>
                  <a:pt x="73300" y="48404"/>
                </a:lnTo>
                <a:cubicBezTo>
                  <a:pt x="73300" y="21671"/>
                  <a:pt x="94971" y="0"/>
                  <a:pt x="12170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9AA5F-0536-40A8-9092-00026FF57441}"/>
              </a:ext>
            </a:extLst>
          </p:cNvPr>
          <p:cNvSpPr/>
          <p:nvPr/>
        </p:nvSpPr>
        <p:spPr>
          <a:xfrm>
            <a:off x="10659196" y="2496858"/>
            <a:ext cx="72900" cy="29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F041380-EB2C-4EDD-8165-AB767A06C901}"/>
              </a:ext>
            </a:extLst>
          </p:cNvPr>
          <p:cNvSpPr/>
          <p:nvPr/>
        </p:nvSpPr>
        <p:spPr>
          <a:xfrm>
            <a:off x="10600724" y="5323312"/>
            <a:ext cx="172427" cy="253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123F06-E328-4DA9-8081-C9AB7B7FE9C4}"/>
              </a:ext>
            </a:extLst>
          </p:cNvPr>
          <p:cNvSpPr txBox="1"/>
          <p:nvPr/>
        </p:nvSpPr>
        <p:spPr>
          <a:xfrm>
            <a:off x="8288618" y="1812114"/>
            <a:ext cx="2633761" cy="4055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Thermomètre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D204904-5C5F-4BB1-80B9-897CDB3EB89C}"/>
              </a:ext>
            </a:extLst>
          </p:cNvPr>
          <p:cNvSpPr txBox="1"/>
          <p:nvPr/>
        </p:nvSpPr>
        <p:spPr>
          <a:xfrm>
            <a:off x="1405712" y="1941237"/>
            <a:ext cx="4995342" cy="1272713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pPr algn="l"/>
            <a:r>
              <a:rPr lang="fr-FR" sz="3000" baseline="0" dirty="0" err="1"/>
              <a:t>V</a:t>
            </a:r>
            <a:r>
              <a:rPr lang="fr-FR" sz="3000" baseline="-25000" dirty="0" err="1"/>
              <a:t>NaOH</a:t>
            </a:r>
            <a:r>
              <a:rPr lang="fr-FR" sz="3000" baseline="0" dirty="0"/>
              <a:t> = 50 </a:t>
            </a:r>
            <a:r>
              <a:rPr lang="fr-FR" sz="3000" baseline="0" dirty="0" err="1"/>
              <a:t>mL</a:t>
            </a:r>
            <a:r>
              <a:rPr lang="fr-FR" sz="3000" baseline="0" dirty="0"/>
              <a:t> ; </a:t>
            </a:r>
            <a:r>
              <a:rPr lang="fr-FR" sz="3000" baseline="0" dirty="0" err="1"/>
              <a:t>C</a:t>
            </a:r>
            <a:r>
              <a:rPr lang="fr-FR" sz="3000" baseline="-25000" dirty="0" err="1"/>
              <a:t>NaOH</a:t>
            </a:r>
            <a:r>
              <a:rPr lang="fr-FR" sz="3000" baseline="0" dirty="0"/>
              <a:t> = 1 mol/L</a:t>
            </a:r>
          </a:p>
          <a:p>
            <a:pPr algn="l"/>
            <a:r>
              <a:rPr lang="fr-FR" sz="3000" dirty="0" err="1"/>
              <a:t>V</a:t>
            </a:r>
            <a:r>
              <a:rPr lang="fr-FR" sz="3000" baseline="-25000" dirty="0" err="1"/>
              <a:t>HCl</a:t>
            </a:r>
            <a:r>
              <a:rPr lang="fr-FR" sz="3000" dirty="0"/>
              <a:t>    = 50 </a:t>
            </a:r>
            <a:r>
              <a:rPr lang="fr-FR" sz="3000" dirty="0" err="1"/>
              <a:t>mL</a:t>
            </a:r>
            <a:r>
              <a:rPr lang="fr-FR" sz="3000" dirty="0"/>
              <a:t> ; </a:t>
            </a:r>
            <a:r>
              <a:rPr lang="fr-FR" sz="3000" dirty="0" err="1"/>
              <a:t>C</a:t>
            </a:r>
            <a:r>
              <a:rPr lang="fr-FR" sz="3000" baseline="-25000" dirty="0" err="1"/>
              <a:t>HCl</a:t>
            </a:r>
            <a:r>
              <a:rPr lang="fr-FR" sz="3000" dirty="0"/>
              <a:t>    = 1 mol/L</a:t>
            </a:r>
            <a:endParaRPr lang="fr-FR" sz="3000" baseline="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4968C0-F9F6-4E5B-B902-D6CA7FF78B18}"/>
              </a:ext>
            </a:extLst>
          </p:cNvPr>
          <p:cNvSpPr txBox="1"/>
          <p:nvPr/>
        </p:nvSpPr>
        <p:spPr>
          <a:xfrm>
            <a:off x="1418849" y="4196198"/>
            <a:ext cx="4995342" cy="1272713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pPr algn="l"/>
            <a:r>
              <a:rPr lang="fr-FR" sz="3000" baseline="0" dirty="0" err="1"/>
              <a:t>V</a:t>
            </a:r>
            <a:r>
              <a:rPr lang="fr-FR" sz="3000" baseline="-25000" dirty="0" err="1"/>
              <a:t>NaOH</a:t>
            </a:r>
            <a:r>
              <a:rPr lang="fr-FR" sz="3000" baseline="0" dirty="0"/>
              <a:t> = 50 </a:t>
            </a:r>
            <a:r>
              <a:rPr lang="fr-FR" sz="3000" baseline="0" dirty="0" err="1"/>
              <a:t>mL</a:t>
            </a:r>
            <a:r>
              <a:rPr lang="fr-FR" sz="3000" baseline="0" dirty="0"/>
              <a:t> ; </a:t>
            </a:r>
            <a:r>
              <a:rPr lang="fr-FR" sz="3000" baseline="0" dirty="0" err="1"/>
              <a:t>C</a:t>
            </a:r>
            <a:r>
              <a:rPr lang="fr-FR" sz="3000" baseline="-25000" dirty="0" err="1"/>
              <a:t>NaOH</a:t>
            </a:r>
            <a:r>
              <a:rPr lang="fr-FR" sz="3000" baseline="0" dirty="0"/>
              <a:t> = 0,1 mol/L</a:t>
            </a:r>
          </a:p>
          <a:p>
            <a:pPr algn="l"/>
            <a:r>
              <a:rPr lang="fr-FR" sz="3000" dirty="0" err="1"/>
              <a:t>V</a:t>
            </a:r>
            <a:r>
              <a:rPr lang="fr-FR" sz="3000" baseline="-25000" dirty="0" err="1"/>
              <a:t>HCl</a:t>
            </a:r>
            <a:r>
              <a:rPr lang="fr-FR" sz="3000" dirty="0"/>
              <a:t>    = 50 </a:t>
            </a:r>
            <a:r>
              <a:rPr lang="fr-FR" sz="3000" dirty="0" err="1"/>
              <a:t>mL</a:t>
            </a:r>
            <a:r>
              <a:rPr lang="fr-FR" sz="3000" dirty="0"/>
              <a:t> ; </a:t>
            </a:r>
            <a:r>
              <a:rPr lang="fr-FR" sz="3000" dirty="0" err="1"/>
              <a:t>C</a:t>
            </a:r>
            <a:r>
              <a:rPr lang="fr-FR" sz="3000" baseline="-25000" dirty="0" err="1"/>
              <a:t>HCl</a:t>
            </a:r>
            <a:r>
              <a:rPr lang="fr-FR" sz="3000" dirty="0"/>
              <a:t>    = 0,1 mol/L</a:t>
            </a:r>
            <a:endParaRPr lang="fr-FR" sz="3000" baseline="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B3F7023-DCD7-4A69-A26D-81C5AEE534B8}"/>
              </a:ext>
            </a:extLst>
          </p:cNvPr>
          <p:cNvSpPr/>
          <p:nvPr/>
        </p:nvSpPr>
        <p:spPr>
          <a:xfrm>
            <a:off x="730487" y="2325593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B35DFA-1AD3-47F4-9968-66515D6A0CD2}"/>
              </a:ext>
            </a:extLst>
          </p:cNvPr>
          <p:cNvSpPr/>
          <p:nvPr/>
        </p:nvSpPr>
        <p:spPr>
          <a:xfrm>
            <a:off x="736650" y="4632536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75A54-D2D7-461E-9DCA-1620B27D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/>
              <a:t>I – Description thermodynamique de la réaction chimique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B6B6AD5-4774-4CD8-8336-73A8C182F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051" y="1621768"/>
                <a:ext cx="11564983" cy="1957456"/>
              </a:xfrm>
            </p:spPr>
            <p:txBody>
              <a:bodyPr>
                <a:normAutofit/>
              </a:bodyPr>
              <a:lstStyle/>
              <a:p>
                <a:r>
                  <a:rPr lang="fr-FR" sz="2600" dirty="0"/>
                  <a:t>Gaz 		</a:t>
                </a:r>
                <a:r>
                  <a:rPr lang="fr-FR" sz="2400" dirty="0">
                    <a:sym typeface="Wingdings" panose="05000000000000000000" pitchFamily="2" charset="2"/>
                  </a:rPr>
                  <a:t> </a:t>
                </a:r>
                <a:r>
                  <a:rPr lang="fr-FR" sz="2400" dirty="0"/>
                  <a:t>Gaz parfait hors mélange,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 considérée</a:t>
                </a:r>
              </a:p>
              <a:p>
                <a:r>
                  <a:rPr lang="fr-FR" sz="2600" dirty="0"/>
                  <a:t>Solide 	</a:t>
                </a:r>
                <a:r>
                  <a:rPr lang="fr-FR" sz="2400" dirty="0">
                    <a:sym typeface="Wingdings" panose="05000000000000000000" pitchFamily="2" charset="2"/>
                  </a:rPr>
                  <a:t> </a:t>
                </a:r>
                <a:r>
                  <a:rPr lang="fr-FR" sz="2400" dirty="0"/>
                  <a:t>Corps pur solide,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 considérée</a:t>
                </a:r>
              </a:p>
              <a:p>
                <a:r>
                  <a:rPr lang="fr-FR" sz="2600" dirty="0"/>
                  <a:t>Liquide </a:t>
                </a:r>
                <a:r>
                  <a:rPr lang="fr-FR" sz="2600" dirty="0">
                    <a:sym typeface="Wingdings" panose="05000000000000000000" pitchFamily="2" charset="2"/>
                  </a:rPr>
                  <a:t>	</a:t>
                </a:r>
                <a:r>
                  <a:rPr lang="fr-FR" sz="2400" dirty="0">
                    <a:sym typeface="Wingdings" panose="05000000000000000000" pitchFamily="2" charset="2"/>
                  </a:rPr>
                  <a:t> </a:t>
                </a:r>
                <a:r>
                  <a:rPr lang="fr-FR" sz="2400" dirty="0"/>
                  <a:t>Corps pur liquide,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 considérée</a:t>
                </a:r>
              </a:p>
              <a:p>
                <a:r>
                  <a:rPr lang="fr-FR" sz="2600" dirty="0"/>
                  <a:t>Soluté 	</a:t>
                </a:r>
                <a:r>
                  <a:rPr lang="fr-FR" sz="2400" dirty="0">
                    <a:sym typeface="Wingdings" panose="05000000000000000000" pitchFamily="2" charset="2"/>
                  </a:rPr>
                  <a:t> </a:t>
                </a:r>
                <a:r>
                  <a:rPr lang="fr-FR" sz="2400" dirty="0"/>
                  <a:t>Soluté idéal (infiniment dilué),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°=1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 considérée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B6B6AD5-4774-4CD8-8336-73A8C182F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1" y="1621768"/>
                <a:ext cx="11564983" cy="1957456"/>
              </a:xfrm>
              <a:blipFill>
                <a:blip r:embed="rId2"/>
                <a:stretch>
                  <a:fillRect l="-843" t="-4673" b="-5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1A67A5-D0D5-42F2-9F69-7372AC6E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A4771-6E9C-418B-914E-D1291A4C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D1955-D561-43CC-8AFA-93D4E45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1CC30C-20ED-4549-91E0-87F8B1609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État standard et enthalpie standard de réaction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9DADD68-74D6-4538-BD76-36EDB569E8B6}"/>
                  </a:ext>
                </a:extLst>
              </p:cNvPr>
              <p:cNvSpPr txBox="1"/>
              <p:nvPr/>
            </p:nvSpPr>
            <p:spPr>
              <a:xfrm>
                <a:off x="3195246" y="3968028"/>
                <a:ext cx="5435733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i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i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9DADD68-74D6-4538-BD76-36EDB569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46" y="3968028"/>
                <a:ext cx="5435733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849751-D63E-4B2B-AADB-8080DEEDF0A8}"/>
                  </a:ext>
                </a:extLst>
              </p:cNvPr>
              <p:cNvSpPr txBox="1"/>
              <p:nvPr/>
            </p:nvSpPr>
            <p:spPr>
              <a:xfrm>
                <a:off x="3195246" y="5179463"/>
                <a:ext cx="5366064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i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849751-D63E-4B2B-AADB-8080DEED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46" y="5179463"/>
                <a:ext cx="5366064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B02AF7C-0629-49EF-844E-C3625EDFF8E2}"/>
                  </a:ext>
                </a:extLst>
              </p:cNvPr>
              <p:cNvSpPr txBox="1"/>
              <p:nvPr/>
            </p:nvSpPr>
            <p:spPr>
              <a:xfrm>
                <a:off x="812690" y="4119775"/>
                <a:ext cx="3019082" cy="59218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800" dirty="0"/>
                  <a:t>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fr-FR" sz="2800" baseline="0" dirty="0"/>
                  <a:t>,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B02AF7C-0629-49EF-844E-C3625EDF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0" y="4119775"/>
                <a:ext cx="3019082" cy="592183"/>
              </a:xfrm>
              <a:prstGeom prst="rect">
                <a:avLst/>
              </a:prstGeom>
              <a:blipFill>
                <a:blip r:embed="rId5"/>
                <a:stretch>
                  <a:fillRect l="-4032" t="-4124" b="-237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7604D3-A129-4B12-9EA0-649FC18654BC}"/>
                  </a:ext>
                </a:extLst>
              </p:cNvPr>
              <p:cNvSpPr txBox="1"/>
              <p:nvPr/>
            </p:nvSpPr>
            <p:spPr>
              <a:xfrm>
                <a:off x="812690" y="5340572"/>
                <a:ext cx="3019082" cy="59218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800" dirty="0"/>
                  <a:t>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fr-FR" sz="2800" baseline="0" dirty="0"/>
                  <a:t>,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7604D3-A129-4B12-9EA0-649FC186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0" y="5340572"/>
                <a:ext cx="3019082" cy="592183"/>
              </a:xfrm>
              <a:prstGeom prst="rect">
                <a:avLst/>
              </a:prstGeom>
              <a:blipFill>
                <a:blip r:embed="rId6"/>
                <a:stretch>
                  <a:fillRect l="-4032" t="-3093" b="-237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8BAF2D-5354-48F0-A067-B03F6D56239D}"/>
              </a:ext>
            </a:extLst>
          </p:cNvPr>
          <p:cNvCxnSpPr/>
          <p:nvPr/>
        </p:nvCxnSpPr>
        <p:spPr>
          <a:xfrm>
            <a:off x="7437119" y="4484914"/>
            <a:ext cx="100990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5174E79-B622-4C00-937D-AA85C8DE07C8}"/>
              </a:ext>
            </a:extLst>
          </p:cNvPr>
          <p:cNvCxnSpPr/>
          <p:nvPr/>
        </p:nvCxnSpPr>
        <p:spPr>
          <a:xfrm>
            <a:off x="7437119" y="5664930"/>
            <a:ext cx="100990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E4D11-D424-4EFF-B0CD-94F4B3740E8E}"/>
              </a:ext>
            </a:extLst>
          </p:cNvPr>
          <p:cNvSpPr txBox="1"/>
          <p:nvPr/>
        </p:nvSpPr>
        <p:spPr>
          <a:xfrm>
            <a:off x="8630979" y="4027714"/>
            <a:ext cx="25951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État standard hypothétique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21DE47-4C5F-4A73-83E2-0BCE699AE490}"/>
              </a:ext>
            </a:extLst>
          </p:cNvPr>
          <p:cNvSpPr txBox="1"/>
          <p:nvPr/>
        </p:nvSpPr>
        <p:spPr>
          <a:xfrm>
            <a:off x="8630979" y="5207730"/>
            <a:ext cx="25951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État standard réel</a:t>
            </a:r>
          </a:p>
        </p:txBody>
      </p:sp>
    </p:spTree>
    <p:extLst>
      <p:ext uri="{BB962C8B-B14F-4D97-AF65-F5344CB8AC3E}">
        <p14:creationId xmlns:p14="http://schemas.microsoft.com/office/powerpoint/2010/main" val="28114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539BAD-39F7-43F1-BD70-60DEA245BFB2}"/>
              </a:ext>
            </a:extLst>
          </p:cNvPr>
          <p:cNvSpPr/>
          <p:nvPr/>
        </p:nvSpPr>
        <p:spPr>
          <a:xfrm>
            <a:off x="734011" y="2429745"/>
            <a:ext cx="4978718" cy="209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EE29D-C6EF-4379-8A26-B8E2BD723FAC}"/>
              </a:ext>
            </a:extLst>
          </p:cNvPr>
          <p:cNvSpPr/>
          <p:nvPr/>
        </p:nvSpPr>
        <p:spPr>
          <a:xfrm>
            <a:off x="1539693" y="2054714"/>
            <a:ext cx="497337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504FDE06-32A8-4592-96E0-9E4DBDAED025}"/>
              </a:ext>
            </a:extLst>
          </p:cNvPr>
          <p:cNvSpPr/>
          <p:nvPr/>
        </p:nvSpPr>
        <p:spPr>
          <a:xfrm>
            <a:off x="1642449" y="1946371"/>
            <a:ext cx="295626" cy="1473227"/>
          </a:xfrm>
          <a:custGeom>
            <a:avLst/>
            <a:gdLst>
              <a:gd name="connsiteX0" fmla="*/ 0 w 295626"/>
              <a:gd name="connsiteY0" fmla="*/ 0 h 1473227"/>
              <a:gd name="connsiteX1" fmla="*/ 295625 w 295626"/>
              <a:gd name="connsiteY1" fmla="*/ 0 h 1473227"/>
              <a:gd name="connsiteX2" fmla="*/ 295625 w 295626"/>
              <a:gd name="connsiteY2" fmla="*/ 1094935 h 1473227"/>
              <a:gd name="connsiteX3" fmla="*/ 295626 w 295626"/>
              <a:gd name="connsiteY3" fmla="*/ 1094935 h 1473227"/>
              <a:gd name="connsiteX4" fmla="*/ 295625 w 295626"/>
              <a:gd name="connsiteY4" fmla="*/ 1094938 h 1473227"/>
              <a:gd name="connsiteX5" fmla="*/ 295625 w 295626"/>
              <a:gd name="connsiteY5" fmla="*/ 1106837 h 1473227"/>
              <a:gd name="connsiteX6" fmla="*/ 290976 w 295626"/>
              <a:gd name="connsiteY6" fmla="*/ 1106837 h 1473227"/>
              <a:gd name="connsiteX7" fmla="*/ 147813 w 295626"/>
              <a:gd name="connsiteY7" fmla="*/ 1473227 h 1473227"/>
              <a:gd name="connsiteX8" fmla="*/ 4652 w 295626"/>
              <a:gd name="connsiteY8" fmla="*/ 1106837 h 1473227"/>
              <a:gd name="connsiteX9" fmla="*/ 0 w 295626"/>
              <a:gd name="connsiteY9" fmla="*/ 1106837 h 147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626" h="1473227">
                <a:moveTo>
                  <a:pt x="0" y="0"/>
                </a:moveTo>
                <a:lnTo>
                  <a:pt x="295625" y="0"/>
                </a:lnTo>
                <a:lnTo>
                  <a:pt x="295625" y="1094935"/>
                </a:lnTo>
                <a:lnTo>
                  <a:pt x="295626" y="1094935"/>
                </a:lnTo>
                <a:lnTo>
                  <a:pt x="295625" y="1094938"/>
                </a:lnTo>
                <a:lnTo>
                  <a:pt x="295625" y="1106837"/>
                </a:lnTo>
                <a:lnTo>
                  <a:pt x="290976" y="1106837"/>
                </a:lnTo>
                <a:lnTo>
                  <a:pt x="147813" y="1473227"/>
                </a:lnTo>
                <a:lnTo>
                  <a:pt x="4652" y="1106837"/>
                </a:lnTo>
                <a:lnTo>
                  <a:pt x="0" y="1106837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B622B4-EBD5-4186-8C32-FF611C3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II – Effets thermiques pour une transformation isobare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5670B-745F-4C50-AA6E-3334079D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00456F-477F-416B-ACD8-4F73210C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BE73D-AA9E-402C-869D-D6D9D23E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096413B-7A3A-4B1B-96B9-DF47093E2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Détermination d’une enthalpie standard de réaction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D3B069-579C-489C-89D2-EB70DED55B39}"/>
              </a:ext>
            </a:extLst>
          </p:cNvPr>
          <p:cNvCxnSpPr/>
          <p:nvPr/>
        </p:nvCxnSpPr>
        <p:spPr>
          <a:xfrm rot="16200000">
            <a:off x="-958161" y="4324596"/>
            <a:ext cx="360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445A280-A6C6-4318-AB31-3E295C05C082}"/>
              </a:ext>
            </a:extLst>
          </p:cNvPr>
          <p:cNvCxnSpPr/>
          <p:nvPr/>
        </p:nvCxnSpPr>
        <p:spPr>
          <a:xfrm rot="16200000">
            <a:off x="3810973" y="4324596"/>
            <a:ext cx="360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DE18DC-D2CE-4ECD-9741-5FBB5D4D28BE}"/>
              </a:ext>
            </a:extLst>
          </p:cNvPr>
          <p:cNvCxnSpPr>
            <a:cxnSpLocks/>
          </p:cNvCxnSpPr>
          <p:nvPr/>
        </p:nvCxnSpPr>
        <p:spPr>
          <a:xfrm rot="16200000">
            <a:off x="3224740" y="3664487"/>
            <a:ext cx="0" cy="48456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D06E33A-F916-47FD-8375-977F2B0EA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83049" y="4182694"/>
            <a:ext cx="324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A2C2C8-87CB-4175-8B62-D798407C30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7326" y="4182694"/>
            <a:ext cx="324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0EDDDE4-B511-4F67-B81B-75F01CBB9C1E}"/>
              </a:ext>
            </a:extLst>
          </p:cNvPr>
          <p:cNvCxnSpPr>
            <a:cxnSpLocks/>
          </p:cNvCxnSpPr>
          <p:nvPr/>
        </p:nvCxnSpPr>
        <p:spPr>
          <a:xfrm flipH="1">
            <a:off x="1098851" y="5766975"/>
            <a:ext cx="42372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C6A97-8F38-4E9F-A675-73F2AB7117A6}"/>
              </a:ext>
            </a:extLst>
          </p:cNvPr>
          <p:cNvSpPr/>
          <p:nvPr/>
        </p:nvSpPr>
        <p:spPr>
          <a:xfrm>
            <a:off x="1173250" y="3977371"/>
            <a:ext cx="4085975" cy="174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CCFE15-7418-46EA-B5B9-EB88E20EA0E6}"/>
              </a:ext>
            </a:extLst>
          </p:cNvPr>
          <p:cNvSpPr txBox="1"/>
          <p:nvPr/>
        </p:nvSpPr>
        <p:spPr>
          <a:xfrm>
            <a:off x="113991" y="4027567"/>
            <a:ext cx="901700" cy="749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air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926EADF-590C-4D19-83FA-D968DCD5A038}"/>
              </a:ext>
            </a:extLst>
          </p:cNvPr>
          <p:cNvCxnSpPr>
            <a:cxnSpLocks/>
          </p:cNvCxnSpPr>
          <p:nvPr/>
        </p:nvCxnSpPr>
        <p:spPr>
          <a:xfrm flipH="1" flipV="1">
            <a:off x="595683" y="4676482"/>
            <a:ext cx="411230" cy="3121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8CCA35D-F840-4F81-9B2A-50512EC130EA}"/>
              </a:ext>
            </a:extLst>
          </p:cNvPr>
          <p:cNvGrpSpPr/>
          <p:nvPr/>
        </p:nvGrpSpPr>
        <p:grpSpPr>
          <a:xfrm>
            <a:off x="1646519" y="1654689"/>
            <a:ext cx="271590" cy="1801140"/>
            <a:chOff x="851411" y="2276091"/>
            <a:chExt cx="271590" cy="1801140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1843D2E0-851E-4475-8242-6150AE713630}"/>
                </a:ext>
              </a:extLst>
            </p:cNvPr>
            <p:cNvCxnSpPr/>
            <p:nvPr/>
          </p:nvCxnSpPr>
          <p:spPr>
            <a:xfrm>
              <a:off x="853792" y="2276091"/>
              <a:ext cx="0" cy="1440000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41A7A58-326F-4C8A-B113-4E0F65C3E13E}"/>
                </a:ext>
              </a:extLst>
            </p:cNvPr>
            <p:cNvCxnSpPr/>
            <p:nvPr/>
          </p:nvCxnSpPr>
          <p:spPr>
            <a:xfrm>
              <a:off x="1120826" y="2276091"/>
              <a:ext cx="0" cy="1440000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5DF4E686-BA79-465F-A882-3757279429F3}"/>
                </a:ext>
              </a:extLst>
            </p:cNvPr>
            <p:cNvCxnSpPr>
              <a:cxnSpLocks/>
            </p:cNvCxnSpPr>
            <p:nvPr/>
          </p:nvCxnSpPr>
          <p:spPr>
            <a:xfrm>
              <a:off x="851411" y="3702397"/>
              <a:ext cx="140650" cy="3748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37B7AFA-2A87-4F4D-BBCF-814DBE856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351" y="3702397"/>
              <a:ext cx="140650" cy="3748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Larme 29">
            <a:extLst>
              <a:ext uri="{FF2B5EF4-FFF2-40B4-BE49-F238E27FC236}">
                <a16:creationId xmlns:a16="http://schemas.microsoft.com/office/drawing/2014/main" id="{F54D95A7-64C0-47DF-BF89-30044C2549D7}"/>
              </a:ext>
            </a:extLst>
          </p:cNvPr>
          <p:cNvSpPr/>
          <p:nvPr/>
        </p:nvSpPr>
        <p:spPr>
          <a:xfrm rot="18900000">
            <a:off x="1675840" y="3633632"/>
            <a:ext cx="225039" cy="231884"/>
          </a:xfrm>
          <a:prstGeom prst="teardrop">
            <a:avLst>
              <a:gd name="adj" fmla="val 135081"/>
            </a:avLst>
          </a:prstGeom>
          <a:solidFill>
            <a:srgbClr val="DEE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6FEEA-96B0-49F3-A33B-A4A1F0829D22}"/>
              </a:ext>
            </a:extLst>
          </p:cNvPr>
          <p:cNvSpPr/>
          <p:nvPr/>
        </p:nvSpPr>
        <p:spPr>
          <a:xfrm>
            <a:off x="3221344" y="2063571"/>
            <a:ext cx="366921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566E55-F151-45F9-BBA6-5A05114A8EB6}"/>
              </a:ext>
            </a:extLst>
          </p:cNvPr>
          <p:cNvSpPr/>
          <p:nvPr/>
        </p:nvSpPr>
        <p:spPr>
          <a:xfrm>
            <a:off x="4602200" y="2115271"/>
            <a:ext cx="497337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83288E-AED0-41EE-BDE9-DA17CA1C3FE2}"/>
              </a:ext>
            </a:extLst>
          </p:cNvPr>
          <p:cNvCxnSpPr/>
          <p:nvPr/>
        </p:nvCxnSpPr>
        <p:spPr>
          <a:xfrm flipH="1" flipV="1">
            <a:off x="3046203" y="4361445"/>
            <a:ext cx="375753" cy="16762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841C5AA-1A36-4F9C-B66C-0C7E724D03AE}"/>
              </a:ext>
            </a:extLst>
          </p:cNvPr>
          <p:cNvCxnSpPr>
            <a:cxnSpLocks/>
          </p:cNvCxnSpPr>
          <p:nvPr/>
        </p:nvCxnSpPr>
        <p:spPr>
          <a:xfrm flipH="1">
            <a:off x="3062519" y="4513624"/>
            <a:ext cx="375753" cy="18719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BDBAA31-42E1-4AD6-871A-D1203D717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5885" y="3212913"/>
            <a:ext cx="2664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66F79-D373-4239-8877-EA74B9CA8C80}"/>
              </a:ext>
            </a:extLst>
          </p:cNvPr>
          <p:cNvSpPr/>
          <p:nvPr/>
        </p:nvSpPr>
        <p:spPr>
          <a:xfrm rot="5400000">
            <a:off x="3034471" y="3559042"/>
            <a:ext cx="3677867" cy="1914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EDC20CE9-F66F-4748-97EA-174BAC6C7B52}"/>
              </a:ext>
            </a:extLst>
          </p:cNvPr>
          <p:cNvSpPr/>
          <p:nvPr/>
        </p:nvSpPr>
        <p:spPr>
          <a:xfrm>
            <a:off x="4849623" y="1619349"/>
            <a:ext cx="2239467" cy="700232"/>
          </a:xfrm>
          <a:custGeom>
            <a:avLst/>
            <a:gdLst>
              <a:gd name="connsiteX0" fmla="*/ 4267 w 2239467"/>
              <a:gd name="connsiteY0" fmla="*/ 204932 h 700232"/>
              <a:gd name="connsiteX1" fmla="*/ 232867 w 2239467"/>
              <a:gd name="connsiteY1" fmla="*/ 1732 h 700232"/>
              <a:gd name="connsiteX2" fmla="*/ 1502867 w 2239467"/>
              <a:gd name="connsiteY2" fmla="*/ 306532 h 700232"/>
              <a:gd name="connsiteX3" fmla="*/ 2239467 w 2239467"/>
              <a:gd name="connsiteY3" fmla="*/ 700232 h 70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67" h="700232">
                <a:moveTo>
                  <a:pt x="4267" y="204932"/>
                </a:moveTo>
                <a:cubicBezTo>
                  <a:pt x="-6317" y="94865"/>
                  <a:pt x="-16900" y="-15201"/>
                  <a:pt x="232867" y="1732"/>
                </a:cubicBezTo>
                <a:cubicBezTo>
                  <a:pt x="482634" y="18665"/>
                  <a:pt x="1168434" y="190115"/>
                  <a:pt x="1502867" y="306532"/>
                </a:cubicBezTo>
                <a:cubicBezTo>
                  <a:pt x="1837300" y="422949"/>
                  <a:pt x="2038383" y="561590"/>
                  <a:pt x="2239467" y="700232"/>
                </a:cubicBezTo>
              </a:path>
            </a:pathLst>
          </a:cu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09BFDDE-E8EF-462D-9339-15F2B794955F}"/>
                  </a:ext>
                </a:extLst>
              </p:cNvPr>
              <p:cNvSpPr txBox="1"/>
              <p:nvPr/>
            </p:nvSpPr>
            <p:spPr>
              <a:xfrm>
                <a:off x="6040935" y="2310642"/>
                <a:ext cx="2049947" cy="914400"/>
              </a:xfrm>
              <a:prstGeom prst="rect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ctr"/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/>
                        <m:t>𝑇</m:t>
                      </m:r>
                      <m:r>
                        <a:rPr lang="fr-FR" sz="3600"/>
                        <m:t>(</m:t>
                      </m:r>
                      <m:sSub>
                        <m:sSubPr>
                          <m:ctrlPr>
                            <a:rPr lang="fr-FR" sz="3600"/>
                          </m:ctrlPr>
                        </m:sSubPr>
                        <m:e>
                          <m:r>
                            <a:rPr lang="fr-FR" sz="3600"/>
                            <m:t>𝑉</m:t>
                          </m:r>
                        </m:e>
                        <m:sub>
                          <m:r>
                            <a:rPr lang="fr-FR" sz="3600"/>
                            <m:t>𝑏</m:t>
                          </m:r>
                        </m:sub>
                      </m:sSub>
                      <m:r>
                        <a:rPr lang="fr-FR" sz="3600"/>
                        <m:t>)=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09BFDDE-E8EF-462D-9339-15F2B794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935" y="2310642"/>
                <a:ext cx="204994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>
            <a:extLst>
              <a:ext uri="{FF2B5EF4-FFF2-40B4-BE49-F238E27FC236}">
                <a16:creationId xmlns:a16="http://schemas.microsoft.com/office/drawing/2014/main" id="{F0F21308-460F-4C0A-B591-A8482353C9B6}"/>
              </a:ext>
            </a:extLst>
          </p:cNvPr>
          <p:cNvSpPr txBox="1"/>
          <p:nvPr/>
        </p:nvSpPr>
        <p:spPr>
          <a:xfrm>
            <a:off x="343633" y="1742268"/>
            <a:ext cx="1546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/>
              <a:t>NaOH</a:t>
            </a:r>
            <a:endParaRPr lang="fr-FR" sz="3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557642-DB38-4A21-B039-78AD7D884E17}"/>
              </a:ext>
            </a:extLst>
          </p:cNvPr>
          <p:cNvSpPr txBox="1"/>
          <p:nvPr/>
        </p:nvSpPr>
        <p:spPr>
          <a:xfrm>
            <a:off x="1284205" y="4950261"/>
            <a:ext cx="1158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/>
              <a:t>HCl</a:t>
            </a:r>
            <a:endParaRPr lang="fr-FR" sz="36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67830F3-6189-4610-A879-BB907613663F}"/>
              </a:ext>
            </a:extLst>
          </p:cNvPr>
          <p:cNvSpPr txBox="1"/>
          <p:nvPr/>
        </p:nvSpPr>
        <p:spPr>
          <a:xfrm>
            <a:off x="2628997" y="4489687"/>
            <a:ext cx="1888617" cy="749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agitateur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577B47A-E1B2-47A2-9383-E11BE15FE755}"/>
                  </a:ext>
                </a:extLst>
              </p:cNvPr>
              <p:cNvSpPr txBox="1"/>
              <p:nvPr/>
            </p:nvSpPr>
            <p:spPr>
              <a:xfrm>
                <a:off x="8574483" y="1619349"/>
                <a:ext cx="345926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3200" baseline="0" dirty="0"/>
                  <a:t> = masse équivalente en eau du calorimètre</a:t>
                </a:r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577B47A-E1B2-47A2-9383-E11BE15FE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483" y="1619349"/>
                <a:ext cx="3459264" cy="1569660"/>
              </a:xfrm>
              <a:prstGeom prst="rect">
                <a:avLst/>
              </a:prstGeom>
              <a:blipFill>
                <a:blip r:embed="rId3"/>
                <a:stretch>
                  <a:fillRect l="-4586" t="-4669" r="-3527" b="-1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65A7660-BC4E-4EFA-A0F7-1C850F24BEC0}"/>
              </a:ext>
            </a:extLst>
          </p:cNvPr>
          <p:cNvCxnSpPr/>
          <p:nvPr/>
        </p:nvCxnSpPr>
        <p:spPr>
          <a:xfrm flipV="1">
            <a:off x="8090882" y="3581439"/>
            <a:ext cx="0" cy="2432529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58597CD-30FA-4477-B153-E0E5C87F0408}"/>
              </a:ext>
            </a:extLst>
          </p:cNvPr>
          <p:cNvCxnSpPr>
            <a:cxnSpLocks/>
          </p:cNvCxnSpPr>
          <p:nvPr/>
        </p:nvCxnSpPr>
        <p:spPr>
          <a:xfrm flipV="1">
            <a:off x="8090882" y="5978537"/>
            <a:ext cx="3275618" cy="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FEED3F4-1401-4B96-8570-AD00D85ED923}"/>
              </a:ext>
            </a:extLst>
          </p:cNvPr>
          <p:cNvCxnSpPr/>
          <p:nvPr/>
        </p:nvCxnSpPr>
        <p:spPr>
          <a:xfrm>
            <a:off x="8458200" y="5388162"/>
            <a:ext cx="20828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D2255CE-C0D5-42A5-9C31-E9D96F4AB7B1}"/>
              </a:ext>
            </a:extLst>
          </p:cNvPr>
          <p:cNvCxnSpPr>
            <a:cxnSpLocks/>
          </p:cNvCxnSpPr>
          <p:nvPr/>
        </p:nvCxnSpPr>
        <p:spPr>
          <a:xfrm flipH="1">
            <a:off x="10541000" y="3875167"/>
            <a:ext cx="0" cy="15129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E773C5E-D2FD-4E1A-9275-B047FC9CF393}"/>
              </a:ext>
            </a:extLst>
          </p:cNvPr>
          <p:cNvCxnSpPr>
            <a:cxnSpLocks/>
          </p:cNvCxnSpPr>
          <p:nvPr/>
        </p:nvCxnSpPr>
        <p:spPr>
          <a:xfrm flipH="1">
            <a:off x="10541000" y="4365703"/>
            <a:ext cx="0" cy="432000"/>
          </a:xfrm>
          <a:prstGeom prst="line">
            <a:avLst/>
          </a:prstGeom>
          <a:ln w="762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8D006263-C2C8-4CC9-917E-4D610DA14D7B}"/>
              </a:ext>
            </a:extLst>
          </p:cNvPr>
          <p:cNvCxnSpPr>
            <a:cxnSpLocks/>
          </p:cNvCxnSpPr>
          <p:nvPr/>
        </p:nvCxnSpPr>
        <p:spPr>
          <a:xfrm flipH="1" flipV="1">
            <a:off x="9352249" y="5388041"/>
            <a:ext cx="419100" cy="158"/>
          </a:xfrm>
          <a:prstGeom prst="line">
            <a:avLst/>
          </a:prstGeom>
          <a:ln w="762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4E7771B-CEBD-4E0B-8812-AC694AD0C7C7}"/>
                  </a:ext>
                </a:extLst>
              </p:cNvPr>
              <p:cNvSpPr txBox="1"/>
              <p:nvPr/>
            </p:nvSpPr>
            <p:spPr>
              <a:xfrm>
                <a:off x="7236574" y="3358180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1" baseline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4000" b="1" baseline="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4E7771B-CEBD-4E0B-8812-AC694AD0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4" y="3358180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39E3824-5CE0-4616-9051-F094C5EABC5C}"/>
                  </a:ext>
                </a:extLst>
              </p:cNvPr>
              <p:cNvSpPr txBox="1"/>
              <p:nvPr/>
            </p:nvSpPr>
            <p:spPr>
              <a:xfrm>
                <a:off x="11119347" y="552133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1" baseline="0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fr-FR" sz="4000" b="1" baseline="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39E3824-5CE0-4616-9051-F094C5EA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347" y="5521337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roix 72">
            <a:extLst>
              <a:ext uri="{FF2B5EF4-FFF2-40B4-BE49-F238E27FC236}">
                <a16:creationId xmlns:a16="http://schemas.microsoft.com/office/drawing/2014/main" id="{9156025F-E06C-4FB2-8AB0-7211B4706F03}"/>
              </a:ext>
            </a:extLst>
          </p:cNvPr>
          <p:cNvSpPr/>
          <p:nvPr/>
        </p:nvSpPr>
        <p:spPr>
          <a:xfrm rot="2624742">
            <a:off x="8340152" y="5244121"/>
            <a:ext cx="288000" cy="288000"/>
          </a:xfrm>
          <a:prstGeom prst="plus">
            <a:avLst>
              <a:gd name="adj" fmla="val 40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Croix 73">
            <a:extLst>
              <a:ext uri="{FF2B5EF4-FFF2-40B4-BE49-F238E27FC236}">
                <a16:creationId xmlns:a16="http://schemas.microsoft.com/office/drawing/2014/main" id="{8B30B1AB-E671-4BE4-ABE4-41EDC0ADEE5C}"/>
              </a:ext>
            </a:extLst>
          </p:cNvPr>
          <p:cNvSpPr/>
          <p:nvPr/>
        </p:nvSpPr>
        <p:spPr>
          <a:xfrm rot="2624742">
            <a:off x="10397001" y="3695736"/>
            <a:ext cx="288000" cy="288000"/>
          </a:xfrm>
          <a:prstGeom prst="plus">
            <a:avLst>
              <a:gd name="adj" fmla="val 40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22418F7-D4D0-4817-8261-357151895096}"/>
              </a:ext>
            </a:extLst>
          </p:cNvPr>
          <p:cNvSpPr txBox="1"/>
          <p:nvPr/>
        </p:nvSpPr>
        <p:spPr>
          <a:xfrm>
            <a:off x="8230964" y="4622077"/>
            <a:ext cx="894049" cy="7075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EI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4F4DE6B-B0D4-4B2E-80B0-001A0511257B}"/>
              </a:ext>
            </a:extLst>
          </p:cNvPr>
          <p:cNvSpPr txBox="1"/>
          <p:nvPr/>
        </p:nvSpPr>
        <p:spPr>
          <a:xfrm>
            <a:off x="10608025" y="3446740"/>
            <a:ext cx="894049" cy="7075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 err="1"/>
              <a:t>EF</a:t>
            </a:r>
            <a:endParaRPr lang="fr-FR" sz="3600" baseline="0" dirty="0"/>
          </a:p>
        </p:txBody>
      </p:sp>
    </p:spTree>
    <p:extLst>
      <p:ext uri="{BB962C8B-B14F-4D97-AF65-F5344CB8AC3E}">
        <p14:creationId xmlns:p14="http://schemas.microsoft.com/office/powerpoint/2010/main" val="27150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C82F-C415-495E-A7F6-05272A85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III – Calcul d’enthalpie de réaction et loi de Hess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E8BF2-DEF5-4E23-A79F-A478D33D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DA819-9612-4CD7-95B9-3C1471F0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03717-1ECE-4447-B101-03F52FA3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D436C3-3C94-4241-B6E0-2A9016E2D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Enthalpie standard de 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6C37C8F-5FC0-40DD-B2A4-8BEA5D1681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3212927"/>
                  </p:ext>
                </p:extLst>
              </p:nvPr>
            </p:nvGraphicFramePr>
            <p:xfrm>
              <a:off x="570081" y="1740867"/>
              <a:ext cx="4590653" cy="417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340820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2498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5569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Élément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État standard de référence à </a:t>
                          </a:r>
                          <a14:m>
                            <m:oMath xmlns:m="http://schemas.openxmlformats.org/officeDocument/2006/math"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200" b="1" i="0" dirty="0" smtClean="0">
                                  <a:latin typeface="Cambria Math" panose="02040503050406030204" pitchFamily="18" charset="0"/>
                                </a:rPr>
                                <m:t>𝟗𝟖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He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915273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 (s) ou C (gr)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 (g)</a:t>
                          </a:r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baseline="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Cl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413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>
                              <a:solidFill>
                                <a:schemeClr val="tx1"/>
                              </a:solidFill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>
                              <a:solidFill>
                                <a:schemeClr val="tx1"/>
                              </a:solidFill>
                            </a:rPr>
                            <a:t>Al (s)</a:t>
                          </a:r>
                          <a:endParaRPr lang="fr-FR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6C37C8F-5FC0-40DD-B2A4-8BEA5D1681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3212927"/>
                  </p:ext>
                </p:extLst>
              </p:nvPr>
            </p:nvGraphicFramePr>
            <p:xfrm>
              <a:off x="570081" y="1740867"/>
              <a:ext cx="4590653" cy="417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340820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2498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Élément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386" t="-4800" r="-749" b="-464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He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91527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 (s) ou C (gr)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fr-FR" sz="2200" kern="1200" baseline="-250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 (g)</a:t>
                          </a:r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baseline="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Cl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>
                              <a:solidFill>
                                <a:schemeClr val="tx1"/>
                              </a:solidFill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0" dirty="0">
                              <a:solidFill>
                                <a:schemeClr val="tx1"/>
                              </a:solidFill>
                            </a:rPr>
                            <a:t>Al (s)</a:t>
                          </a:r>
                          <a:endParaRPr lang="fr-FR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9D31D0CF-7B47-4BEA-B7C5-DB6215A8FD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93320"/>
                  </p:ext>
                </p:extLst>
              </p:nvPr>
            </p:nvGraphicFramePr>
            <p:xfrm>
              <a:off x="6096000" y="2770462"/>
              <a:ext cx="5353875" cy="22805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0223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653652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506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Température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État standard de référence de I</a:t>
                          </a:r>
                          <a:r>
                            <a:rPr lang="fr-FR" sz="2200" b="1" i="0" baseline="-25000" dirty="0"/>
                            <a:t>2</a:t>
                          </a:r>
                          <a:endParaRPr lang="fr-FR" sz="2200" i="0" baseline="-250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&lt;387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(s)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387 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&lt;458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(l)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915273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458 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9D31D0CF-7B47-4BEA-B7C5-DB6215A8FD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93320"/>
                  </p:ext>
                </p:extLst>
              </p:nvPr>
            </p:nvGraphicFramePr>
            <p:xfrm>
              <a:off x="6096000" y="2770462"/>
              <a:ext cx="5353875" cy="22805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0223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653652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Température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b="1" dirty="0"/>
                            <a:t>État standard de référence de I</a:t>
                          </a:r>
                          <a:r>
                            <a:rPr lang="fr-FR" sz="2200" b="1" i="0" baseline="-25000" dirty="0"/>
                            <a:t>2</a:t>
                          </a:r>
                          <a:endParaRPr lang="fr-FR" sz="2200" i="0" baseline="-250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1" t="-155952" r="-99323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(s)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1" t="-259036" r="-99323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(l)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915273"/>
                      </a:ext>
                    </a:extLst>
                  </a:tr>
                  <a:tr h="5061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1" t="-359036" r="-99323" b="-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I</a:t>
                          </a:r>
                          <a:r>
                            <a:rPr lang="fr-FR" sz="2200" baseline="-25000" dirty="0"/>
                            <a:t>2</a:t>
                          </a:r>
                          <a:r>
                            <a:rPr lang="fr-FR" sz="2200" dirty="0"/>
                            <a:t> (g)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12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3DBD3-55C6-4C3D-AF39-F5F400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III – Calcul d’enthalpie de réaction et loi de Hess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76A315-537D-4D25-AF86-65B68D02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D1412-BBCB-40E3-B162-1C8249AB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LC12 – Application du premier principe de la thermodynamique à la réaction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7C9D2-C8FC-42EF-A444-5052F75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4EB20BB-E16C-4984-8B42-80D2A7B70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Détermination par cycle de Hess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B781C5F-1B79-43B0-99C0-ABF746A8795B}"/>
              </a:ext>
            </a:extLst>
          </p:cNvPr>
          <p:cNvCxnSpPr/>
          <p:nvPr/>
        </p:nvCxnSpPr>
        <p:spPr>
          <a:xfrm>
            <a:off x="3754245" y="2760368"/>
            <a:ext cx="310025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B708A55-405E-4EA8-A00C-CF4D44FE9069}"/>
                  </a:ext>
                </a:extLst>
              </p:cNvPr>
              <p:cNvSpPr txBox="1"/>
              <p:nvPr/>
            </p:nvSpPr>
            <p:spPr>
              <a:xfrm>
                <a:off x="1916100" y="2294161"/>
                <a:ext cx="185655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</m:e>
                            <m:sub>
                              <m:r>
                                <a:rPr lang="fr-FR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</m:e>
                            <m:sub>
                              <m:r>
                                <a:rPr lang="fr-FR" sz="3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000" baseline="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B708A55-405E-4EA8-A00C-CF4D44F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00" y="2294161"/>
                <a:ext cx="185655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4A541BC-8934-4DF1-A791-B7FE8A52A230}"/>
                  </a:ext>
                </a:extLst>
              </p:cNvPr>
              <p:cNvSpPr txBox="1"/>
              <p:nvPr/>
            </p:nvSpPr>
            <p:spPr>
              <a:xfrm>
                <a:off x="3327220" y="4122629"/>
                <a:ext cx="555404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0" i="0" baseline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30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</m:e>
                            <m:sup>
                              <m:r>
                                <a:rPr lang="fr-FR" sz="3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b>
                          <m: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0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0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00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</m:e>
                                <m:sub>
                                  <m:r>
                                    <a:rPr lang="fr-FR" sz="3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  <m:sub>
                          <m:r>
                            <a:rPr lang="fr-FR" sz="3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0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0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000" b="0" i="1" smtClean="0">
                          <a:latin typeface="Cambria Math" panose="02040503050406030204" pitchFamily="18" charset="0"/>
                        </a:rPr>
                        <m:t>10 </m:t>
                      </m:r>
                      <m:sSub>
                        <m:sSub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3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3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300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000" baseline="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4A541BC-8934-4DF1-A791-B7FE8A52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20" y="4122629"/>
                <a:ext cx="555404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BF5B409-FF40-4BA5-9FA0-47021BC7AF9C}"/>
              </a:ext>
            </a:extLst>
          </p:cNvPr>
          <p:cNvCxnSpPr>
            <a:cxnSpLocks/>
          </p:cNvCxnSpPr>
          <p:nvPr/>
        </p:nvCxnSpPr>
        <p:spPr>
          <a:xfrm flipV="1">
            <a:off x="8648699" y="3112048"/>
            <a:ext cx="1225731" cy="12145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7ACA915-DA79-4F19-BF09-0BB1B5B37460}"/>
              </a:ext>
            </a:extLst>
          </p:cNvPr>
          <p:cNvCxnSpPr>
            <a:cxnSpLocks/>
          </p:cNvCxnSpPr>
          <p:nvPr/>
        </p:nvCxnSpPr>
        <p:spPr>
          <a:xfrm>
            <a:off x="2196042" y="2946253"/>
            <a:ext cx="1157953" cy="13803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D162A14-0D7B-4046-B25D-C9FFAE641D6A}"/>
                  </a:ext>
                </a:extLst>
              </p:cNvPr>
              <p:cNvSpPr txBox="1"/>
              <p:nvPr/>
            </p:nvSpPr>
            <p:spPr>
              <a:xfrm>
                <a:off x="3145656" y="3092082"/>
                <a:ext cx="883517" cy="111480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m:oMathPara>
                </a14:m>
                <a:endParaRPr lang="fr-FR" sz="3000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D162A14-0D7B-4046-B25D-C9FFAE64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56" y="3092082"/>
                <a:ext cx="883517" cy="111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3790769-137B-4004-A91F-7FDAAA359C73}"/>
                  </a:ext>
                </a:extLst>
              </p:cNvPr>
              <p:cNvSpPr txBox="1"/>
              <p:nvPr/>
            </p:nvSpPr>
            <p:spPr>
              <a:xfrm>
                <a:off x="4125991" y="1871252"/>
                <a:ext cx="2356759" cy="111480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hydratation</m:t>
                          </m:r>
                        </m:sub>
                      </m:sSub>
                      <m:sSup>
                        <m:sSupPr>
                          <m:ctrlPr>
                            <a:rPr lang="fr-FR" sz="3000" b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fr-FR" sz="3000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3790769-137B-4004-A91F-7FDAAA359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91" y="1871252"/>
                <a:ext cx="2356759" cy="1114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89EB11A-68F5-4B31-8DA5-3C40928F8355}"/>
                  </a:ext>
                </a:extLst>
              </p:cNvPr>
              <p:cNvSpPr txBox="1"/>
              <p:nvPr/>
            </p:nvSpPr>
            <p:spPr>
              <a:xfrm>
                <a:off x="6703423" y="2295291"/>
                <a:ext cx="374250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</m:e>
                            <m:sub>
                              <m: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</m:e>
                            <m:sub>
                              <m: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10 </m:t>
                          </m:r>
                          <m:sSub>
                            <m:sSubPr>
                              <m:ctrlPr>
                                <a:rPr lang="fr-FR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3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30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0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0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89EB11A-68F5-4B31-8DA5-3C40928F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23" y="2295291"/>
                <a:ext cx="3742509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10FC130-E82B-43B2-BF47-526E73A3405F}"/>
                  </a:ext>
                </a:extLst>
              </p:cNvPr>
              <p:cNvSpPr txBox="1"/>
              <p:nvPr/>
            </p:nvSpPr>
            <p:spPr>
              <a:xfrm>
                <a:off x="7793674" y="3149018"/>
                <a:ext cx="1332539" cy="111480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0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0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m:oMathPara>
                </a14:m>
                <a:endParaRPr lang="fr-FR" sz="3000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10FC130-E82B-43B2-BF47-526E73A3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74" y="3149018"/>
                <a:ext cx="1332539" cy="111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452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18038</TotalTime>
  <Words>529</Words>
  <Application>Microsoft Office PowerPoint</Application>
  <PresentationFormat>Grand écran</PresentationFormat>
  <Paragraphs>102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LC12 – Application du premier principe de la thermodynamique à la réaction chimique</vt:lpstr>
      <vt:lpstr>Application du premier principe de la thermodynamique à la réaction chimique</vt:lpstr>
      <vt:lpstr>Introduction</vt:lpstr>
      <vt:lpstr>I – Description thermodynamique de la réaction chimique</vt:lpstr>
      <vt:lpstr>II – Effets thermiques pour une transformation isobare</vt:lpstr>
      <vt:lpstr>III – Calcul d’enthalpie de réaction et loi de Hess</vt:lpstr>
      <vt:lpstr>III – Calcul d’enthalpie de réaction et loi de Hess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118</cp:revision>
  <dcterms:created xsi:type="dcterms:W3CDTF">2020-12-17T09:18:48Z</dcterms:created>
  <dcterms:modified xsi:type="dcterms:W3CDTF">2021-06-10T01:40:07Z</dcterms:modified>
</cp:coreProperties>
</file>