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333"/>
    <a:srgbClr val="1305CB"/>
    <a:srgbClr val="64EF43"/>
    <a:srgbClr val="66FF33"/>
    <a:srgbClr val="63B7FD"/>
    <a:srgbClr val="63E0FD"/>
    <a:srgbClr val="55FDF9"/>
    <a:srgbClr val="71E1F7"/>
    <a:srgbClr val="00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LC13 – Détermination de constantes d'équilibre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663" y="1777551"/>
            <a:ext cx="11638673" cy="796838"/>
          </a:xfrm>
        </p:spPr>
        <p:txBody>
          <a:bodyPr/>
          <a:lstStyle/>
          <a:p>
            <a:r>
              <a:rPr lang="fr-FR" sz="4400" dirty="0"/>
              <a:t>LC13 – Détermination de constantes d’équilibre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2855743"/>
            <a:ext cx="10895981" cy="229303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CPGE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Réactions acido-basiques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Solubilité (notions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Réactions d’oxydo-réduction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Spectrophotométrie, conductimétrie, 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Extraction liquide-liquide, titrage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constantes d’équilibre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561514"/>
            <a:ext cx="10732698" cy="474081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Activité et constante d’équilibre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Activité chimique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Constante d’équilibre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Opérations sur la constante d’équilibre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Détermination expérimentale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Constante d’acidité, par spectrophotométrie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Produit de solubilité, par conductimétrie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Coefficient de partage, par titrage colorimétrique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Influence de la température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00773-1B7C-489E-9725-8AD0F555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A47E8-F706-487E-960A-5B1EC5E3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9DEBF7-2114-43CD-ADB6-43751C56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8F974-B0FE-42AB-B4BD-AECC4240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0541211-DF99-4C0B-B585-B7E244740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E624AA2-F542-441D-A27F-86DED4572C09}"/>
                  </a:ext>
                </a:extLst>
              </p:cNvPr>
              <p:cNvSpPr txBox="1"/>
              <p:nvPr/>
            </p:nvSpPr>
            <p:spPr>
              <a:xfrm>
                <a:off x="388319" y="1811922"/>
                <a:ext cx="1788036" cy="161707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4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baseline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fr-FR" sz="2400" b="0" baseline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sSup>
                        <m:sSupPr>
                          <m:ctrlPr>
                            <a:rPr lang="fr-FR" sz="2400" b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fr-FR" sz="24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4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fr-FR" sz="2400" b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2400" b="0" baseline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400" b="0" i="0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r-FR" sz="2400" b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400" b="0" i="0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2400" baseline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E624AA2-F542-441D-A27F-86DED457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" y="1811922"/>
                <a:ext cx="1788036" cy="1617078"/>
              </a:xfrm>
              <a:prstGeom prst="rect">
                <a:avLst/>
              </a:prstGeom>
              <a:blipFill>
                <a:blip r:embed="rId2"/>
                <a:stretch>
                  <a:fillRect r="-6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2C5A4163-F556-4FEB-9AD2-1F03B2BBF28E}"/>
              </a:ext>
            </a:extLst>
          </p:cNvPr>
          <p:cNvGrpSpPr/>
          <p:nvPr/>
        </p:nvGrpSpPr>
        <p:grpSpPr>
          <a:xfrm>
            <a:off x="6696337" y="4171978"/>
            <a:ext cx="514882" cy="1816570"/>
            <a:chOff x="7139854" y="3993899"/>
            <a:chExt cx="514882" cy="1816570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95942FC6-4C43-4990-BA77-35B5CF42DF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39854" y="3993899"/>
              <a:ext cx="514882" cy="1816570"/>
              <a:chOff x="5273898" y="2994114"/>
              <a:chExt cx="703257" cy="241781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F2AC120F-3A66-488C-96CE-0D77F9E54240}"/>
                  </a:ext>
                </a:extLst>
              </p:cNvPr>
              <p:cNvSpPr/>
              <p:nvPr/>
            </p:nvSpPr>
            <p:spPr>
              <a:xfrm rot="10800000">
                <a:off x="5273901" y="2994114"/>
                <a:ext cx="703254" cy="2417817"/>
              </a:xfrm>
              <a:custGeom>
                <a:avLst/>
                <a:gdLst>
                  <a:gd name="connsiteX0" fmla="*/ 837046 w 837046"/>
                  <a:gd name="connsiteY0" fmla="*/ 2693703 h 2693703"/>
                  <a:gd name="connsiteX1" fmla="*/ 757669 w 837046"/>
                  <a:gd name="connsiteY1" fmla="*/ 2693703 h 2693703"/>
                  <a:gd name="connsiteX2" fmla="*/ 757669 w 837046"/>
                  <a:gd name="connsiteY2" fmla="*/ 404091 h 2693703"/>
                  <a:gd name="connsiteX3" fmla="*/ 432955 w 837046"/>
                  <a:gd name="connsiteY3" fmla="*/ 79377 h 2693703"/>
                  <a:gd name="connsiteX4" fmla="*/ 404091 w 837046"/>
                  <a:gd name="connsiteY4" fmla="*/ 79377 h 2693703"/>
                  <a:gd name="connsiteX5" fmla="*/ 79377 w 837046"/>
                  <a:gd name="connsiteY5" fmla="*/ 404091 h 2693703"/>
                  <a:gd name="connsiteX6" fmla="*/ 79377 w 837046"/>
                  <a:gd name="connsiteY6" fmla="*/ 2693703 h 2693703"/>
                  <a:gd name="connsiteX7" fmla="*/ 0 w 837046"/>
                  <a:gd name="connsiteY7" fmla="*/ 2693703 h 2693703"/>
                  <a:gd name="connsiteX8" fmla="*/ 0 w 837046"/>
                  <a:gd name="connsiteY8" fmla="*/ 404091 h 2693703"/>
                  <a:gd name="connsiteX9" fmla="*/ 404091 w 837046"/>
                  <a:gd name="connsiteY9" fmla="*/ 0 h 2693703"/>
                  <a:gd name="connsiteX10" fmla="*/ 432955 w 837046"/>
                  <a:gd name="connsiteY10" fmla="*/ 0 h 2693703"/>
                  <a:gd name="connsiteX11" fmla="*/ 837046 w 837046"/>
                  <a:gd name="connsiteY11" fmla="*/ 404091 h 269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7046" h="2693703">
                    <a:moveTo>
                      <a:pt x="837046" y="2693703"/>
                    </a:moveTo>
                    <a:lnTo>
                      <a:pt x="757669" y="2693703"/>
                    </a:lnTo>
                    <a:lnTo>
                      <a:pt x="757669" y="404091"/>
                    </a:lnTo>
                    <a:cubicBezTo>
                      <a:pt x="757669" y="224756"/>
                      <a:pt x="612290" y="79377"/>
                      <a:pt x="432955" y="79377"/>
                    </a:cubicBezTo>
                    <a:lnTo>
                      <a:pt x="404091" y="79377"/>
                    </a:lnTo>
                    <a:cubicBezTo>
                      <a:pt x="224756" y="79377"/>
                      <a:pt x="79377" y="224756"/>
                      <a:pt x="79377" y="404091"/>
                    </a:cubicBezTo>
                    <a:lnTo>
                      <a:pt x="79377" y="2693703"/>
                    </a:lnTo>
                    <a:lnTo>
                      <a:pt x="0" y="2693703"/>
                    </a:lnTo>
                    <a:lnTo>
                      <a:pt x="0" y="404091"/>
                    </a:lnTo>
                    <a:cubicBezTo>
                      <a:pt x="0" y="180918"/>
                      <a:pt x="180918" y="0"/>
                      <a:pt x="404091" y="0"/>
                    </a:cubicBezTo>
                    <a:lnTo>
                      <a:pt x="432955" y="0"/>
                    </a:lnTo>
                    <a:cubicBezTo>
                      <a:pt x="656128" y="0"/>
                      <a:pt x="837046" y="180918"/>
                      <a:pt x="837046" y="4040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A27116D9-CCBA-4EB3-9D08-C99E18ACE43F}"/>
                  </a:ext>
                </a:extLst>
              </p:cNvPr>
              <p:cNvCxnSpPr/>
              <p:nvPr/>
            </p:nvCxnSpPr>
            <p:spPr>
              <a:xfrm>
                <a:off x="5273898" y="3627981"/>
                <a:ext cx="653438" cy="0"/>
              </a:xfrm>
              <a:prstGeom prst="line">
                <a:avLst/>
              </a:prstGeom>
              <a:grpFill/>
              <a:ln w="47625">
                <a:solidFill>
                  <a:schemeClr val="tx1">
                    <a:lumMod val="50000"/>
                    <a:lumOff val="50000"/>
                  </a:scheme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41EA4046-B9FE-4A66-85C6-035457B96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3619" y="4493372"/>
              <a:ext cx="427354" cy="1272048"/>
            </a:xfrm>
            <a:custGeom>
              <a:avLst/>
              <a:gdLst>
                <a:gd name="connsiteX0" fmla="*/ 0 w 568800"/>
                <a:gd name="connsiteY0" fmla="*/ 0 h 1693070"/>
                <a:gd name="connsiteX1" fmla="*/ 568800 w 568800"/>
                <a:gd name="connsiteY1" fmla="*/ 0 h 1693070"/>
                <a:gd name="connsiteX2" fmla="*/ 568800 w 568800"/>
                <a:gd name="connsiteY2" fmla="*/ 1397368 h 1693070"/>
                <a:gd name="connsiteX3" fmla="*/ 568483 w 568800"/>
                <a:gd name="connsiteY3" fmla="*/ 1397368 h 1693070"/>
                <a:gd name="connsiteX4" fmla="*/ 568800 w 568800"/>
                <a:gd name="connsiteY4" fmla="*/ 1400603 h 1693070"/>
                <a:gd name="connsiteX5" fmla="*/ 284400 w 568800"/>
                <a:gd name="connsiteY5" fmla="*/ 1693070 h 1693070"/>
                <a:gd name="connsiteX6" fmla="*/ 0 w 568800"/>
                <a:gd name="connsiteY6" fmla="*/ 1400603 h 1693070"/>
                <a:gd name="connsiteX7" fmla="*/ 317 w 568800"/>
                <a:gd name="connsiteY7" fmla="*/ 1397368 h 1693070"/>
                <a:gd name="connsiteX8" fmla="*/ 0 w 568800"/>
                <a:gd name="connsiteY8" fmla="*/ 1397368 h 16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00" h="1693070">
                  <a:moveTo>
                    <a:pt x="0" y="0"/>
                  </a:moveTo>
                  <a:lnTo>
                    <a:pt x="568800" y="0"/>
                  </a:lnTo>
                  <a:lnTo>
                    <a:pt x="568800" y="1397368"/>
                  </a:lnTo>
                  <a:lnTo>
                    <a:pt x="568483" y="1397368"/>
                  </a:lnTo>
                  <a:lnTo>
                    <a:pt x="568800" y="1400603"/>
                  </a:lnTo>
                  <a:cubicBezTo>
                    <a:pt x="568800" y="1562128"/>
                    <a:pt x="441470" y="1693070"/>
                    <a:pt x="284400" y="1693070"/>
                  </a:cubicBezTo>
                  <a:cubicBezTo>
                    <a:pt x="127330" y="1693070"/>
                    <a:pt x="0" y="1562128"/>
                    <a:pt x="0" y="1400603"/>
                  </a:cubicBezTo>
                  <a:lnTo>
                    <a:pt x="317" y="1397368"/>
                  </a:lnTo>
                  <a:lnTo>
                    <a:pt x="0" y="1397368"/>
                  </a:lnTo>
                  <a:close/>
                </a:path>
              </a:pathLst>
            </a:custGeom>
            <a:solidFill>
              <a:srgbClr val="64E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F2E1D25-CCC5-404D-A9C1-43099D53AA85}"/>
              </a:ext>
            </a:extLst>
          </p:cNvPr>
          <p:cNvGrpSpPr/>
          <p:nvPr/>
        </p:nvGrpSpPr>
        <p:grpSpPr>
          <a:xfrm>
            <a:off x="4506122" y="4171978"/>
            <a:ext cx="514882" cy="1816570"/>
            <a:chOff x="5557051" y="3993899"/>
            <a:chExt cx="514882" cy="181657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4F0AE88-6476-4CDE-B802-38878D0AE1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7051" y="3993899"/>
              <a:ext cx="514882" cy="1816570"/>
              <a:chOff x="5273898" y="2994114"/>
              <a:chExt cx="703257" cy="241781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2EC7D433-E313-40C2-AE3E-33A0CD8341E2}"/>
                  </a:ext>
                </a:extLst>
              </p:cNvPr>
              <p:cNvSpPr/>
              <p:nvPr/>
            </p:nvSpPr>
            <p:spPr>
              <a:xfrm rot="10800000">
                <a:off x="5273901" y="2994114"/>
                <a:ext cx="703254" cy="2417817"/>
              </a:xfrm>
              <a:custGeom>
                <a:avLst/>
                <a:gdLst>
                  <a:gd name="connsiteX0" fmla="*/ 837046 w 837046"/>
                  <a:gd name="connsiteY0" fmla="*/ 2693703 h 2693703"/>
                  <a:gd name="connsiteX1" fmla="*/ 757669 w 837046"/>
                  <a:gd name="connsiteY1" fmla="*/ 2693703 h 2693703"/>
                  <a:gd name="connsiteX2" fmla="*/ 757669 w 837046"/>
                  <a:gd name="connsiteY2" fmla="*/ 404091 h 2693703"/>
                  <a:gd name="connsiteX3" fmla="*/ 432955 w 837046"/>
                  <a:gd name="connsiteY3" fmla="*/ 79377 h 2693703"/>
                  <a:gd name="connsiteX4" fmla="*/ 404091 w 837046"/>
                  <a:gd name="connsiteY4" fmla="*/ 79377 h 2693703"/>
                  <a:gd name="connsiteX5" fmla="*/ 79377 w 837046"/>
                  <a:gd name="connsiteY5" fmla="*/ 404091 h 2693703"/>
                  <a:gd name="connsiteX6" fmla="*/ 79377 w 837046"/>
                  <a:gd name="connsiteY6" fmla="*/ 2693703 h 2693703"/>
                  <a:gd name="connsiteX7" fmla="*/ 0 w 837046"/>
                  <a:gd name="connsiteY7" fmla="*/ 2693703 h 2693703"/>
                  <a:gd name="connsiteX8" fmla="*/ 0 w 837046"/>
                  <a:gd name="connsiteY8" fmla="*/ 404091 h 2693703"/>
                  <a:gd name="connsiteX9" fmla="*/ 404091 w 837046"/>
                  <a:gd name="connsiteY9" fmla="*/ 0 h 2693703"/>
                  <a:gd name="connsiteX10" fmla="*/ 432955 w 837046"/>
                  <a:gd name="connsiteY10" fmla="*/ 0 h 2693703"/>
                  <a:gd name="connsiteX11" fmla="*/ 837046 w 837046"/>
                  <a:gd name="connsiteY11" fmla="*/ 404091 h 269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7046" h="2693703">
                    <a:moveTo>
                      <a:pt x="837046" y="2693703"/>
                    </a:moveTo>
                    <a:lnTo>
                      <a:pt x="757669" y="2693703"/>
                    </a:lnTo>
                    <a:lnTo>
                      <a:pt x="757669" y="404091"/>
                    </a:lnTo>
                    <a:cubicBezTo>
                      <a:pt x="757669" y="224756"/>
                      <a:pt x="612290" y="79377"/>
                      <a:pt x="432955" y="79377"/>
                    </a:cubicBezTo>
                    <a:lnTo>
                      <a:pt x="404091" y="79377"/>
                    </a:lnTo>
                    <a:cubicBezTo>
                      <a:pt x="224756" y="79377"/>
                      <a:pt x="79377" y="224756"/>
                      <a:pt x="79377" y="404091"/>
                    </a:cubicBezTo>
                    <a:lnTo>
                      <a:pt x="79377" y="2693703"/>
                    </a:lnTo>
                    <a:lnTo>
                      <a:pt x="0" y="2693703"/>
                    </a:lnTo>
                    <a:lnTo>
                      <a:pt x="0" y="404091"/>
                    </a:lnTo>
                    <a:cubicBezTo>
                      <a:pt x="0" y="180918"/>
                      <a:pt x="180918" y="0"/>
                      <a:pt x="404091" y="0"/>
                    </a:cubicBezTo>
                    <a:lnTo>
                      <a:pt x="432955" y="0"/>
                    </a:lnTo>
                    <a:cubicBezTo>
                      <a:pt x="656128" y="0"/>
                      <a:pt x="837046" y="180918"/>
                      <a:pt x="837046" y="4040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0040B60-FD40-40AD-9EE7-0A7D5717F60B}"/>
                  </a:ext>
                </a:extLst>
              </p:cNvPr>
              <p:cNvCxnSpPr/>
              <p:nvPr/>
            </p:nvCxnSpPr>
            <p:spPr>
              <a:xfrm>
                <a:off x="5273898" y="3627981"/>
                <a:ext cx="653438" cy="0"/>
              </a:xfrm>
              <a:prstGeom prst="line">
                <a:avLst/>
              </a:prstGeom>
              <a:grpFill/>
              <a:ln w="47625">
                <a:solidFill>
                  <a:schemeClr val="tx1">
                    <a:lumMod val="50000"/>
                    <a:lumOff val="50000"/>
                  </a:scheme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08EF46FA-CAA2-4E5D-9617-67B16E2B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0816" y="4493372"/>
              <a:ext cx="427354" cy="1272048"/>
            </a:xfrm>
            <a:custGeom>
              <a:avLst/>
              <a:gdLst>
                <a:gd name="connsiteX0" fmla="*/ 0 w 568800"/>
                <a:gd name="connsiteY0" fmla="*/ 0 h 1693070"/>
                <a:gd name="connsiteX1" fmla="*/ 568800 w 568800"/>
                <a:gd name="connsiteY1" fmla="*/ 0 h 1693070"/>
                <a:gd name="connsiteX2" fmla="*/ 568800 w 568800"/>
                <a:gd name="connsiteY2" fmla="*/ 1397368 h 1693070"/>
                <a:gd name="connsiteX3" fmla="*/ 568483 w 568800"/>
                <a:gd name="connsiteY3" fmla="*/ 1397368 h 1693070"/>
                <a:gd name="connsiteX4" fmla="*/ 568800 w 568800"/>
                <a:gd name="connsiteY4" fmla="*/ 1400603 h 1693070"/>
                <a:gd name="connsiteX5" fmla="*/ 284400 w 568800"/>
                <a:gd name="connsiteY5" fmla="*/ 1693070 h 1693070"/>
                <a:gd name="connsiteX6" fmla="*/ 0 w 568800"/>
                <a:gd name="connsiteY6" fmla="*/ 1400603 h 1693070"/>
                <a:gd name="connsiteX7" fmla="*/ 317 w 568800"/>
                <a:gd name="connsiteY7" fmla="*/ 1397368 h 1693070"/>
                <a:gd name="connsiteX8" fmla="*/ 0 w 568800"/>
                <a:gd name="connsiteY8" fmla="*/ 1397368 h 16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00" h="1693070">
                  <a:moveTo>
                    <a:pt x="0" y="0"/>
                  </a:moveTo>
                  <a:lnTo>
                    <a:pt x="568800" y="0"/>
                  </a:lnTo>
                  <a:lnTo>
                    <a:pt x="568800" y="1397368"/>
                  </a:lnTo>
                  <a:lnTo>
                    <a:pt x="568483" y="1397368"/>
                  </a:lnTo>
                  <a:lnTo>
                    <a:pt x="568800" y="1400603"/>
                  </a:lnTo>
                  <a:cubicBezTo>
                    <a:pt x="568800" y="1562128"/>
                    <a:pt x="441470" y="1693070"/>
                    <a:pt x="284400" y="1693070"/>
                  </a:cubicBezTo>
                  <a:cubicBezTo>
                    <a:pt x="127330" y="1693070"/>
                    <a:pt x="0" y="1562128"/>
                    <a:pt x="0" y="1400603"/>
                  </a:cubicBezTo>
                  <a:lnTo>
                    <a:pt x="317" y="1397368"/>
                  </a:lnTo>
                  <a:lnTo>
                    <a:pt x="0" y="1397368"/>
                  </a:lnTo>
                  <a:close/>
                </a:path>
              </a:pathLst>
            </a:custGeom>
            <a:solidFill>
              <a:srgbClr val="63B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5E70205-964F-4957-B7A2-5168D9B1430A}"/>
              </a:ext>
            </a:extLst>
          </p:cNvPr>
          <p:cNvGrpSpPr/>
          <p:nvPr/>
        </p:nvGrpSpPr>
        <p:grpSpPr>
          <a:xfrm>
            <a:off x="2315907" y="4171978"/>
            <a:ext cx="514882" cy="1816570"/>
            <a:chOff x="2946881" y="3993899"/>
            <a:chExt cx="514882" cy="1816570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5AE0786-21B4-4B5E-B861-83D9A7189C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6881" y="3993899"/>
              <a:ext cx="514882" cy="1816570"/>
              <a:chOff x="5273898" y="2994114"/>
              <a:chExt cx="703257" cy="241781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F635F456-C14E-40D1-A422-D556A359F6C0}"/>
                  </a:ext>
                </a:extLst>
              </p:cNvPr>
              <p:cNvSpPr/>
              <p:nvPr/>
            </p:nvSpPr>
            <p:spPr>
              <a:xfrm rot="10800000">
                <a:off x="5273901" y="2994114"/>
                <a:ext cx="703254" cy="2417817"/>
              </a:xfrm>
              <a:custGeom>
                <a:avLst/>
                <a:gdLst>
                  <a:gd name="connsiteX0" fmla="*/ 837046 w 837046"/>
                  <a:gd name="connsiteY0" fmla="*/ 2693703 h 2693703"/>
                  <a:gd name="connsiteX1" fmla="*/ 757669 w 837046"/>
                  <a:gd name="connsiteY1" fmla="*/ 2693703 h 2693703"/>
                  <a:gd name="connsiteX2" fmla="*/ 757669 w 837046"/>
                  <a:gd name="connsiteY2" fmla="*/ 404091 h 2693703"/>
                  <a:gd name="connsiteX3" fmla="*/ 432955 w 837046"/>
                  <a:gd name="connsiteY3" fmla="*/ 79377 h 2693703"/>
                  <a:gd name="connsiteX4" fmla="*/ 404091 w 837046"/>
                  <a:gd name="connsiteY4" fmla="*/ 79377 h 2693703"/>
                  <a:gd name="connsiteX5" fmla="*/ 79377 w 837046"/>
                  <a:gd name="connsiteY5" fmla="*/ 404091 h 2693703"/>
                  <a:gd name="connsiteX6" fmla="*/ 79377 w 837046"/>
                  <a:gd name="connsiteY6" fmla="*/ 2693703 h 2693703"/>
                  <a:gd name="connsiteX7" fmla="*/ 0 w 837046"/>
                  <a:gd name="connsiteY7" fmla="*/ 2693703 h 2693703"/>
                  <a:gd name="connsiteX8" fmla="*/ 0 w 837046"/>
                  <a:gd name="connsiteY8" fmla="*/ 404091 h 2693703"/>
                  <a:gd name="connsiteX9" fmla="*/ 404091 w 837046"/>
                  <a:gd name="connsiteY9" fmla="*/ 0 h 2693703"/>
                  <a:gd name="connsiteX10" fmla="*/ 432955 w 837046"/>
                  <a:gd name="connsiteY10" fmla="*/ 0 h 2693703"/>
                  <a:gd name="connsiteX11" fmla="*/ 837046 w 837046"/>
                  <a:gd name="connsiteY11" fmla="*/ 404091 h 269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7046" h="2693703">
                    <a:moveTo>
                      <a:pt x="837046" y="2693703"/>
                    </a:moveTo>
                    <a:lnTo>
                      <a:pt x="757669" y="2693703"/>
                    </a:lnTo>
                    <a:lnTo>
                      <a:pt x="757669" y="404091"/>
                    </a:lnTo>
                    <a:cubicBezTo>
                      <a:pt x="757669" y="224756"/>
                      <a:pt x="612290" y="79377"/>
                      <a:pt x="432955" y="79377"/>
                    </a:cubicBezTo>
                    <a:lnTo>
                      <a:pt x="404091" y="79377"/>
                    </a:lnTo>
                    <a:cubicBezTo>
                      <a:pt x="224756" y="79377"/>
                      <a:pt x="79377" y="224756"/>
                      <a:pt x="79377" y="404091"/>
                    </a:cubicBezTo>
                    <a:lnTo>
                      <a:pt x="79377" y="2693703"/>
                    </a:lnTo>
                    <a:lnTo>
                      <a:pt x="0" y="2693703"/>
                    </a:lnTo>
                    <a:lnTo>
                      <a:pt x="0" y="404091"/>
                    </a:lnTo>
                    <a:cubicBezTo>
                      <a:pt x="0" y="180918"/>
                      <a:pt x="180918" y="0"/>
                      <a:pt x="404091" y="0"/>
                    </a:cubicBezTo>
                    <a:lnTo>
                      <a:pt x="432955" y="0"/>
                    </a:lnTo>
                    <a:cubicBezTo>
                      <a:pt x="656128" y="0"/>
                      <a:pt x="837046" y="180918"/>
                      <a:pt x="837046" y="4040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CAE6B32-6293-415C-B34D-2F2154C232D2}"/>
                  </a:ext>
                </a:extLst>
              </p:cNvPr>
              <p:cNvCxnSpPr/>
              <p:nvPr/>
            </p:nvCxnSpPr>
            <p:spPr>
              <a:xfrm>
                <a:off x="5273898" y="3627981"/>
                <a:ext cx="653438" cy="0"/>
              </a:xfrm>
              <a:prstGeom prst="line">
                <a:avLst/>
              </a:prstGeom>
              <a:grpFill/>
              <a:ln w="47625">
                <a:solidFill>
                  <a:schemeClr val="tx1">
                    <a:lumMod val="50000"/>
                    <a:lumOff val="50000"/>
                  </a:scheme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DEDDFE91-CCF3-4A6F-A3B5-40FF5717F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646" y="4493372"/>
              <a:ext cx="427354" cy="1272048"/>
            </a:xfrm>
            <a:custGeom>
              <a:avLst/>
              <a:gdLst>
                <a:gd name="connsiteX0" fmla="*/ 0 w 568800"/>
                <a:gd name="connsiteY0" fmla="*/ 0 h 1693070"/>
                <a:gd name="connsiteX1" fmla="*/ 568800 w 568800"/>
                <a:gd name="connsiteY1" fmla="*/ 0 h 1693070"/>
                <a:gd name="connsiteX2" fmla="*/ 568800 w 568800"/>
                <a:gd name="connsiteY2" fmla="*/ 1397368 h 1693070"/>
                <a:gd name="connsiteX3" fmla="*/ 568483 w 568800"/>
                <a:gd name="connsiteY3" fmla="*/ 1397368 h 1693070"/>
                <a:gd name="connsiteX4" fmla="*/ 568800 w 568800"/>
                <a:gd name="connsiteY4" fmla="*/ 1400603 h 1693070"/>
                <a:gd name="connsiteX5" fmla="*/ 284400 w 568800"/>
                <a:gd name="connsiteY5" fmla="*/ 1693070 h 1693070"/>
                <a:gd name="connsiteX6" fmla="*/ 0 w 568800"/>
                <a:gd name="connsiteY6" fmla="*/ 1400603 h 1693070"/>
                <a:gd name="connsiteX7" fmla="*/ 317 w 568800"/>
                <a:gd name="connsiteY7" fmla="*/ 1397368 h 1693070"/>
                <a:gd name="connsiteX8" fmla="*/ 0 w 568800"/>
                <a:gd name="connsiteY8" fmla="*/ 1397368 h 16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00" h="1693070">
                  <a:moveTo>
                    <a:pt x="0" y="0"/>
                  </a:moveTo>
                  <a:lnTo>
                    <a:pt x="568800" y="0"/>
                  </a:lnTo>
                  <a:lnTo>
                    <a:pt x="568800" y="1397368"/>
                  </a:lnTo>
                  <a:lnTo>
                    <a:pt x="568483" y="1397368"/>
                  </a:lnTo>
                  <a:lnTo>
                    <a:pt x="568800" y="1400603"/>
                  </a:lnTo>
                  <a:cubicBezTo>
                    <a:pt x="568800" y="1562128"/>
                    <a:pt x="441470" y="1693070"/>
                    <a:pt x="284400" y="1693070"/>
                  </a:cubicBezTo>
                  <a:cubicBezTo>
                    <a:pt x="127330" y="1693070"/>
                    <a:pt x="0" y="1562128"/>
                    <a:pt x="0" y="1400603"/>
                  </a:cubicBezTo>
                  <a:lnTo>
                    <a:pt x="317" y="1397368"/>
                  </a:lnTo>
                  <a:lnTo>
                    <a:pt x="0" y="1397368"/>
                  </a:lnTo>
                  <a:close/>
                </a:path>
              </a:pathLst>
            </a:custGeom>
            <a:solidFill>
              <a:srgbClr val="55F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2C14FC5D-E156-4C96-9817-9DDF8D82311C}"/>
              </a:ext>
            </a:extLst>
          </p:cNvPr>
          <p:cNvGrpSpPr/>
          <p:nvPr/>
        </p:nvGrpSpPr>
        <p:grpSpPr>
          <a:xfrm>
            <a:off x="2315907" y="1617303"/>
            <a:ext cx="514882" cy="1816570"/>
            <a:chOff x="1383403" y="1617303"/>
            <a:chExt cx="514882" cy="1816570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E964B984-35C3-46E6-95F0-98CAB60013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3403" y="1617303"/>
              <a:ext cx="514882" cy="1816570"/>
              <a:chOff x="5273898" y="2994114"/>
              <a:chExt cx="703257" cy="2417817"/>
            </a:xfrm>
            <a:solidFill>
              <a:schemeClr val="tx1"/>
            </a:solidFill>
          </p:grpSpPr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DDED0D49-393A-45CC-ABF7-8CA6BFE99C1F}"/>
                  </a:ext>
                </a:extLst>
              </p:cNvPr>
              <p:cNvSpPr/>
              <p:nvPr/>
            </p:nvSpPr>
            <p:spPr>
              <a:xfrm rot="10800000">
                <a:off x="5273901" y="2994114"/>
                <a:ext cx="703254" cy="2417817"/>
              </a:xfrm>
              <a:custGeom>
                <a:avLst/>
                <a:gdLst>
                  <a:gd name="connsiteX0" fmla="*/ 837046 w 837046"/>
                  <a:gd name="connsiteY0" fmla="*/ 2693703 h 2693703"/>
                  <a:gd name="connsiteX1" fmla="*/ 757669 w 837046"/>
                  <a:gd name="connsiteY1" fmla="*/ 2693703 h 2693703"/>
                  <a:gd name="connsiteX2" fmla="*/ 757669 w 837046"/>
                  <a:gd name="connsiteY2" fmla="*/ 404091 h 2693703"/>
                  <a:gd name="connsiteX3" fmla="*/ 432955 w 837046"/>
                  <a:gd name="connsiteY3" fmla="*/ 79377 h 2693703"/>
                  <a:gd name="connsiteX4" fmla="*/ 404091 w 837046"/>
                  <a:gd name="connsiteY4" fmla="*/ 79377 h 2693703"/>
                  <a:gd name="connsiteX5" fmla="*/ 79377 w 837046"/>
                  <a:gd name="connsiteY5" fmla="*/ 404091 h 2693703"/>
                  <a:gd name="connsiteX6" fmla="*/ 79377 w 837046"/>
                  <a:gd name="connsiteY6" fmla="*/ 2693703 h 2693703"/>
                  <a:gd name="connsiteX7" fmla="*/ 0 w 837046"/>
                  <a:gd name="connsiteY7" fmla="*/ 2693703 h 2693703"/>
                  <a:gd name="connsiteX8" fmla="*/ 0 w 837046"/>
                  <a:gd name="connsiteY8" fmla="*/ 404091 h 2693703"/>
                  <a:gd name="connsiteX9" fmla="*/ 404091 w 837046"/>
                  <a:gd name="connsiteY9" fmla="*/ 0 h 2693703"/>
                  <a:gd name="connsiteX10" fmla="*/ 432955 w 837046"/>
                  <a:gd name="connsiteY10" fmla="*/ 0 h 2693703"/>
                  <a:gd name="connsiteX11" fmla="*/ 837046 w 837046"/>
                  <a:gd name="connsiteY11" fmla="*/ 404091 h 269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7046" h="2693703">
                    <a:moveTo>
                      <a:pt x="837046" y="2693703"/>
                    </a:moveTo>
                    <a:lnTo>
                      <a:pt x="757669" y="2693703"/>
                    </a:lnTo>
                    <a:lnTo>
                      <a:pt x="757669" y="404091"/>
                    </a:lnTo>
                    <a:cubicBezTo>
                      <a:pt x="757669" y="224756"/>
                      <a:pt x="612290" y="79377"/>
                      <a:pt x="432955" y="79377"/>
                    </a:cubicBezTo>
                    <a:lnTo>
                      <a:pt x="404091" y="79377"/>
                    </a:lnTo>
                    <a:cubicBezTo>
                      <a:pt x="224756" y="79377"/>
                      <a:pt x="79377" y="224756"/>
                      <a:pt x="79377" y="404091"/>
                    </a:cubicBezTo>
                    <a:lnTo>
                      <a:pt x="79377" y="2693703"/>
                    </a:lnTo>
                    <a:lnTo>
                      <a:pt x="0" y="2693703"/>
                    </a:lnTo>
                    <a:lnTo>
                      <a:pt x="0" y="404091"/>
                    </a:lnTo>
                    <a:cubicBezTo>
                      <a:pt x="0" y="180918"/>
                      <a:pt x="180918" y="0"/>
                      <a:pt x="404091" y="0"/>
                    </a:cubicBezTo>
                    <a:lnTo>
                      <a:pt x="432955" y="0"/>
                    </a:lnTo>
                    <a:cubicBezTo>
                      <a:pt x="656128" y="0"/>
                      <a:pt x="837046" y="180918"/>
                      <a:pt x="837046" y="40409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0DC4BA6D-6A55-4878-98B7-1F8105018C2E}"/>
                  </a:ext>
                </a:extLst>
              </p:cNvPr>
              <p:cNvCxnSpPr/>
              <p:nvPr/>
            </p:nvCxnSpPr>
            <p:spPr>
              <a:xfrm>
                <a:off x="5273898" y="3627981"/>
                <a:ext cx="653438" cy="0"/>
              </a:xfrm>
              <a:prstGeom prst="line">
                <a:avLst/>
              </a:prstGeom>
              <a:grpFill/>
              <a:ln w="47625">
                <a:solidFill>
                  <a:schemeClr val="tx1">
                    <a:lumMod val="50000"/>
                    <a:lumOff val="50000"/>
                  </a:scheme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68562E25-45BB-4C8B-A775-A9F7035A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7168" y="2116776"/>
              <a:ext cx="427354" cy="1272048"/>
            </a:xfrm>
            <a:custGeom>
              <a:avLst/>
              <a:gdLst>
                <a:gd name="connsiteX0" fmla="*/ 0 w 568800"/>
                <a:gd name="connsiteY0" fmla="*/ 0 h 1693070"/>
                <a:gd name="connsiteX1" fmla="*/ 568800 w 568800"/>
                <a:gd name="connsiteY1" fmla="*/ 0 h 1693070"/>
                <a:gd name="connsiteX2" fmla="*/ 568800 w 568800"/>
                <a:gd name="connsiteY2" fmla="*/ 1397368 h 1693070"/>
                <a:gd name="connsiteX3" fmla="*/ 568483 w 568800"/>
                <a:gd name="connsiteY3" fmla="*/ 1397368 h 1693070"/>
                <a:gd name="connsiteX4" fmla="*/ 568800 w 568800"/>
                <a:gd name="connsiteY4" fmla="*/ 1400603 h 1693070"/>
                <a:gd name="connsiteX5" fmla="*/ 284400 w 568800"/>
                <a:gd name="connsiteY5" fmla="*/ 1693070 h 1693070"/>
                <a:gd name="connsiteX6" fmla="*/ 0 w 568800"/>
                <a:gd name="connsiteY6" fmla="*/ 1400603 h 1693070"/>
                <a:gd name="connsiteX7" fmla="*/ 317 w 568800"/>
                <a:gd name="connsiteY7" fmla="*/ 1397368 h 1693070"/>
                <a:gd name="connsiteX8" fmla="*/ 0 w 568800"/>
                <a:gd name="connsiteY8" fmla="*/ 1397368 h 16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00" h="1693070">
                  <a:moveTo>
                    <a:pt x="0" y="0"/>
                  </a:moveTo>
                  <a:lnTo>
                    <a:pt x="568800" y="0"/>
                  </a:lnTo>
                  <a:lnTo>
                    <a:pt x="568800" y="1397368"/>
                  </a:lnTo>
                  <a:lnTo>
                    <a:pt x="568483" y="1397368"/>
                  </a:lnTo>
                  <a:lnTo>
                    <a:pt x="568800" y="1400603"/>
                  </a:lnTo>
                  <a:cubicBezTo>
                    <a:pt x="568800" y="1562128"/>
                    <a:pt x="441470" y="1693070"/>
                    <a:pt x="284400" y="1693070"/>
                  </a:cubicBezTo>
                  <a:cubicBezTo>
                    <a:pt x="127330" y="1693070"/>
                    <a:pt x="0" y="1562128"/>
                    <a:pt x="0" y="1400603"/>
                  </a:cubicBezTo>
                  <a:lnTo>
                    <a:pt x="317" y="1397368"/>
                  </a:lnTo>
                  <a:lnTo>
                    <a:pt x="0" y="1397368"/>
                  </a:lnTo>
                  <a:close/>
                </a:path>
              </a:pathLst>
            </a:custGeom>
            <a:solidFill>
              <a:srgbClr val="55F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DC82FBE-25EF-4D4F-8395-851BF4D61479}"/>
              </a:ext>
            </a:extLst>
          </p:cNvPr>
          <p:cNvGrpSpPr/>
          <p:nvPr/>
        </p:nvGrpSpPr>
        <p:grpSpPr>
          <a:xfrm>
            <a:off x="8886552" y="4171978"/>
            <a:ext cx="514882" cy="1816570"/>
            <a:chOff x="8618381" y="3993899"/>
            <a:chExt cx="514882" cy="1816570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C1DD5FAC-ED1B-4EC7-B8E3-0F0A00951F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18381" y="3993899"/>
              <a:ext cx="514882" cy="1816570"/>
              <a:chOff x="5273898" y="2994114"/>
              <a:chExt cx="703257" cy="241781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579A9A2E-DA15-4B5B-9CE0-547F5B9E2317}"/>
                  </a:ext>
                </a:extLst>
              </p:cNvPr>
              <p:cNvSpPr/>
              <p:nvPr/>
            </p:nvSpPr>
            <p:spPr>
              <a:xfrm rot="10800000">
                <a:off x="5273901" y="2994114"/>
                <a:ext cx="703254" cy="2417817"/>
              </a:xfrm>
              <a:custGeom>
                <a:avLst/>
                <a:gdLst>
                  <a:gd name="connsiteX0" fmla="*/ 837046 w 837046"/>
                  <a:gd name="connsiteY0" fmla="*/ 2693703 h 2693703"/>
                  <a:gd name="connsiteX1" fmla="*/ 757669 w 837046"/>
                  <a:gd name="connsiteY1" fmla="*/ 2693703 h 2693703"/>
                  <a:gd name="connsiteX2" fmla="*/ 757669 w 837046"/>
                  <a:gd name="connsiteY2" fmla="*/ 404091 h 2693703"/>
                  <a:gd name="connsiteX3" fmla="*/ 432955 w 837046"/>
                  <a:gd name="connsiteY3" fmla="*/ 79377 h 2693703"/>
                  <a:gd name="connsiteX4" fmla="*/ 404091 w 837046"/>
                  <a:gd name="connsiteY4" fmla="*/ 79377 h 2693703"/>
                  <a:gd name="connsiteX5" fmla="*/ 79377 w 837046"/>
                  <a:gd name="connsiteY5" fmla="*/ 404091 h 2693703"/>
                  <a:gd name="connsiteX6" fmla="*/ 79377 w 837046"/>
                  <a:gd name="connsiteY6" fmla="*/ 2693703 h 2693703"/>
                  <a:gd name="connsiteX7" fmla="*/ 0 w 837046"/>
                  <a:gd name="connsiteY7" fmla="*/ 2693703 h 2693703"/>
                  <a:gd name="connsiteX8" fmla="*/ 0 w 837046"/>
                  <a:gd name="connsiteY8" fmla="*/ 404091 h 2693703"/>
                  <a:gd name="connsiteX9" fmla="*/ 404091 w 837046"/>
                  <a:gd name="connsiteY9" fmla="*/ 0 h 2693703"/>
                  <a:gd name="connsiteX10" fmla="*/ 432955 w 837046"/>
                  <a:gd name="connsiteY10" fmla="*/ 0 h 2693703"/>
                  <a:gd name="connsiteX11" fmla="*/ 837046 w 837046"/>
                  <a:gd name="connsiteY11" fmla="*/ 404091 h 269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7046" h="2693703">
                    <a:moveTo>
                      <a:pt x="837046" y="2693703"/>
                    </a:moveTo>
                    <a:lnTo>
                      <a:pt x="757669" y="2693703"/>
                    </a:lnTo>
                    <a:lnTo>
                      <a:pt x="757669" y="404091"/>
                    </a:lnTo>
                    <a:cubicBezTo>
                      <a:pt x="757669" y="224756"/>
                      <a:pt x="612290" y="79377"/>
                      <a:pt x="432955" y="79377"/>
                    </a:cubicBezTo>
                    <a:lnTo>
                      <a:pt x="404091" y="79377"/>
                    </a:lnTo>
                    <a:cubicBezTo>
                      <a:pt x="224756" y="79377"/>
                      <a:pt x="79377" y="224756"/>
                      <a:pt x="79377" y="404091"/>
                    </a:cubicBezTo>
                    <a:lnTo>
                      <a:pt x="79377" y="2693703"/>
                    </a:lnTo>
                    <a:lnTo>
                      <a:pt x="0" y="2693703"/>
                    </a:lnTo>
                    <a:lnTo>
                      <a:pt x="0" y="404091"/>
                    </a:lnTo>
                    <a:cubicBezTo>
                      <a:pt x="0" y="180918"/>
                      <a:pt x="180918" y="0"/>
                      <a:pt x="404091" y="0"/>
                    </a:cubicBezTo>
                    <a:lnTo>
                      <a:pt x="432955" y="0"/>
                    </a:lnTo>
                    <a:cubicBezTo>
                      <a:pt x="656128" y="0"/>
                      <a:pt x="837046" y="180918"/>
                      <a:pt x="837046" y="4040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A40F87F6-42E0-4103-9322-CEC770545A28}"/>
                  </a:ext>
                </a:extLst>
              </p:cNvPr>
              <p:cNvCxnSpPr/>
              <p:nvPr/>
            </p:nvCxnSpPr>
            <p:spPr>
              <a:xfrm>
                <a:off x="5273898" y="3627981"/>
                <a:ext cx="653438" cy="0"/>
              </a:xfrm>
              <a:prstGeom prst="line">
                <a:avLst/>
              </a:prstGeom>
              <a:grpFill/>
              <a:ln w="47625">
                <a:solidFill>
                  <a:schemeClr val="tx1">
                    <a:lumMod val="50000"/>
                    <a:lumOff val="50000"/>
                  </a:scheme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344C1823-8D15-4B74-A2A3-1F9600DF2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2146" y="4493372"/>
              <a:ext cx="427354" cy="1272048"/>
            </a:xfrm>
            <a:custGeom>
              <a:avLst/>
              <a:gdLst>
                <a:gd name="connsiteX0" fmla="*/ 0 w 568800"/>
                <a:gd name="connsiteY0" fmla="*/ 0 h 1693070"/>
                <a:gd name="connsiteX1" fmla="*/ 568800 w 568800"/>
                <a:gd name="connsiteY1" fmla="*/ 0 h 1693070"/>
                <a:gd name="connsiteX2" fmla="*/ 568800 w 568800"/>
                <a:gd name="connsiteY2" fmla="*/ 1397368 h 1693070"/>
                <a:gd name="connsiteX3" fmla="*/ 568483 w 568800"/>
                <a:gd name="connsiteY3" fmla="*/ 1397368 h 1693070"/>
                <a:gd name="connsiteX4" fmla="*/ 568800 w 568800"/>
                <a:gd name="connsiteY4" fmla="*/ 1400603 h 1693070"/>
                <a:gd name="connsiteX5" fmla="*/ 284400 w 568800"/>
                <a:gd name="connsiteY5" fmla="*/ 1693070 h 1693070"/>
                <a:gd name="connsiteX6" fmla="*/ 0 w 568800"/>
                <a:gd name="connsiteY6" fmla="*/ 1400603 h 1693070"/>
                <a:gd name="connsiteX7" fmla="*/ 317 w 568800"/>
                <a:gd name="connsiteY7" fmla="*/ 1397368 h 1693070"/>
                <a:gd name="connsiteX8" fmla="*/ 0 w 568800"/>
                <a:gd name="connsiteY8" fmla="*/ 1397368 h 16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800" h="1693070">
                  <a:moveTo>
                    <a:pt x="0" y="0"/>
                  </a:moveTo>
                  <a:lnTo>
                    <a:pt x="568800" y="0"/>
                  </a:lnTo>
                  <a:lnTo>
                    <a:pt x="568800" y="1397368"/>
                  </a:lnTo>
                  <a:lnTo>
                    <a:pt x="568483" y="1397368"/>
                  </a:lnTo>
                  <a:lnTo>
                    <a:pt x="568800" y="1400603"/>
                  </a:lnTo>
                  <a:cubicBezTo>
                    <a:pt x="568800" y="1562128"/>
                    <a:pt x="441470" y="1693070"/>
                    <a:pt x="284400" y="1693070"/>
                  </a:cubicBezTo>
                  <a:cubicBezTo>
                    <a:pt x="127330" y="1693070"/>
                    <a:pt x="0" y="1562128"/>
                    <a:pt x="0" y="1400603"/>
                  </a:cubicBezTo>
                  <a:lnTo>
                    <a:pt x="317" y="1397368"/>
                  </a:lnTo>
                  <a:lnTo>
                    <a:pt x="0" y="1397368"/>
                  </a:lnTo>
                  <a:close/>
                </a:path>
              </a:pathLst>
            </a:custGeom>
            <a:solidFill>
              <a:srgbClr val="63B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1947199-7CF5-45C3-860A-82B1FFDA896C}"/>
                </a:ext>
              </a:extLst>
            </p:cNvPr>
            <p:cNvSpPr/>
            <p:nvPr/>
          </p:nvSpPr>
          <p:spPr>
            <a:xfrm>
              <a:off x="8715158" y="5517775"/>
              <a:ext cx="321330" cy="2476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526DFC6-B7A8-4080-BD60-5F1C2157D648}"/>
                  </a:ext>
                </a:extLst>
              </p:cNvPr>
              <p:cNvSpPr txBox="1"/>
              <p:nvPr/>
            </p:nvSpPr>
            <p:spPr>
              <a:xfrm>
                <a:off x="3382905" y="1659576"/>
                <a:ext cx="6768525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baseline="0" smtClean="0">
                              <a:solidFill>
                                <a:srgbClr val="63B7F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fr-FR" sz="2800" b="0" baseline="0" smtClean="0">
                                  <a:solidFill>
                                    <a:srgbClr val="63B7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fr-FR" sz="2800" b="0" baseline="0" smtClean="0">
                                      <a:solidFill>
                                        <a:srgbClr val="63B7F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b="0" i="0" baseline="0" smtClean="0">
                                      <a:solidFill>
                                        <a:srgbClr val="63B7FD"/>
                                      </a:solidFill>
                                      <a:latin typeface="Cambria Math" panose="02040503050406030204" pitchFamily="18" charset="0"/>
                                    </a:rPr>
                                    <m:t>Cu</m:t>
                                  </m:r>
                                  <m:sSub>
                                    <m:sSubPr>
                                      <m:ctrlPr>
                                        <a:rPr lang="fr-FR" sz="2800" b="0" baseline="0" smtClean="0">
                                          <a:solidFill>
                                            <a:srgbClr val="63B7F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fr-FR" sz="2800" b="0" baseline="0" smtClean="0">
                                              <a:solidFill>
                                                <a:srgbClr val="63B7F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fr-FR" sz="2800" b="0" baseline="0" smtClean="0">
                                                  <a:solidFill>
                                                    <a:srgbClr val="63B7F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800" b="0" baseline="0" smtClean="0">
                                                      <a:solidFill>
                                                        <a:srgbClr val="63B7F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fr-FR" sz="2800" b="0" i="0" baseline="0" smtClean="0">
                                                      <a:solidFill>
                                                        <a:srgbClr val="63B7F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800" b="0" i="0" baseline="0" smtClean="0">
                                                      <a:solidFill>
                                                        <a:srgbClr val="63B7FD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2800" b="0" i="0" baseline="0" smtClean="0">
                                                  <a:solidFill>
                                                    <a:srgbClr val="63B7FD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O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2800" b="0" i="0" baseline="0" smtClean="0">
                                          <a:solidFill>
                                            <a:srgbClr val="63B7F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800" b="0" i="0" baseline="0" smtClean="0">
                              <a:solidFill>
                                <a:srgbClr val="63B7FD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+4 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fr-FR" sz="2800" b="0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baseline="0" smtClean="0">
                              <a:solidFill>
                                <a:srgbClr val="64EF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fr-FR" sz="2800" b="0" baseline="0" smtClean="0">
                                  <a:solidFill>
                                    <a:srgbClr val="64EF4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fr-FR" sz="2800" b="0" baseline="0" smtClean="0">
                                      <a:solidFill>
                                        <a:srgbClr val="64EF4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b="0" i="0" baseline="0" smtClean="0">
                                      <a:solidFill>
                                        <a:srgbClr val="64EF43"/>
                                      </a:solidFill>
                                      <a:latin typeface="Cambria Math" panose="02040503050406030204" pitchFamily="18" charset="0"/>
                                    </a:rPr>
                                    <m:t>CuC</m:t>
                                  </m:r>
                                  <m:sSub>
                                    <m:sSubPr>
                                      <m:ctrlPr>
                                        <a:rPr lang="fr-FR" sz="2800" b="0" baseline="0" smtClean="0">
                                          <a:solidFill>
                                            <a:srgbClr val="64EF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800" b="0" i="0" baseline="0" smtClean="0">
                                          <a:solidFill>
                                            <a:srgbClr val="64EF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a:rPr lang="fr-FR" sz="2800" b="0" i="0" baseline="0" smtClean="0">
                                          <a:solidFill>
                                            <a:srgbClr val="64EF4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800" b="0" i="0" baseline="0" smtClean="0">
                              <a:solidFill>
                                <a:srgbClr val="64EF43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p>
                      <m:r>
                        <a:rPr lang="fr-FR" sz="2800" b="0" i="0" baseline="0" smtClean="0">
                          <a:latin typeface="Cambria Math" panose="02040503050406030204" pitchFamily="18" charset="0"/>
                        </a:rPr>
                        <m:t>+6 </m:t>
                      </m:r>
                      <m:sSub>
                        <m:sSubPr>
                          <m:ctrlPr>
                            <a:rPr lang="fr-FR" sz="2800" b="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526DFC6-B7A8-4080-BD60-5F1C2157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905" y="1659576"/>
                <a:ext cx="676852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ZoneTexte 46">
            <a:extLst>
              <a:ext uri="{FF2B5EF4-FFF2-40B4-BE49-F238E27FC236}">
                <a16:creationId xmlns:a16="http://schemas.microsoft.com/office/drawing/2014/main" id="{C8E5091E-EECA-4D80-AEE9-E7CFBC36619A}"/>
              </a:ext>
            </a:extLst>
          </p:cNvPr>
          <p:cNvSpPr txBox="1"/>
          <p:nvPr/>
        </p:nvSpPr>
        <p:spPr>
          <a:xfrm>
            <a:off x="2079761" y="3596387"/>
            <a:ext cx="1234157" cy="6043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400" baseline="0" dirty="0"/>
              <a:t>Témoin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025C7109-B5CD-4A59-963A-0D240DBAFAB7}"/>
                  </a:ext>
                </a:extLst>
              </p:cNvPr>
              <p:cNvSpPr txBox="1"/>
              <p:nvPr/>
            </p:nvSpPr>
            <p:spPr>
              <a:xfrm>
                <a:off x="4015360" y="3590238"/>
                <a:ext cx="1547035" cy="60431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400" baseline="0" dirty="0"/>
                  <a:t>Ajout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baseline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400" b="0" i="0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 b="0" i="0" baseline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fr-FR" sz="2400" baseline="0" dirty="0"/>
                  <a:t> </a:t>
                </a:r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025C7109-B5CD-4A59-963A-0D240DBAF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360" y="3590238"/>
                <a:ext cx="1547035" cy="604319"/>
              </a:xfrm>
              <a:prstGeom prst="rect">
                <a:avLst/>
              </a:prstGeom>
              <a:blipFill>
                <a:blip r:embed="rId4"/>
                <a:stretch>
                  <a:fillRect l="-6324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D32C5B4-365C-4AF9-8A63-F62D1E394D4D}"/>
                  </a:ext>
                </a:extLst>
              </p:cNvPr>
              <p:cNvSpPr txBox="1"/>
              <p:nvPr/>
            </p:nvSpPr>
            <p:spPr>
              <a:xfrm>
                <a:off x="6320707" y="3590105"/>
                <a:ext cx="1415594" cy="60431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r>
                  <a:rPr lang="fr-FR" sz="2400" baseline="0" dirty="0"/>
                  <a:t>Ajout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sz="240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2400" baseline="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7D32C5B4-365C-4AF9-8A63-F62D1E39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707" y="3590105"/>
                <a:ext cx="1415594" cy="604319"/>
              </a:xfrm>
              <a:prstGeom prst="rect">
                <a:avLst/>
              </a:prstGeom>
              <a:blipFill>
                <a:blip r:embed="rId5"/>
                <a:stretch>
                  <a:fillRect l="-6897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C3CDA4BB-4A23-4EB9-A86E-441C35D7B7C6}"/>
                  </a:ext>
                </a:extLst>
              </p:cNvPr>
              <p:cNvSpPr txBox="1"/>
              <p:nvPr/>
            </p:nvSpPr>
            <p:spPr>
              <a:xfrm>
                <a:off x="8595065" y="3589646"/>
                <a:ext cx="1644404" cy="60431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r>
                  <a:rPr lang="fr-FR" sz="2400" baseline="0" dirty="0"/>
                  <a:t>Ajout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fr-FR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fr-FR" sz="2400" baseline="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C3CDA4BB-4A23-4EB9-A86E-441C35D7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065" y="3589646"/>
                <a:ext cx="1644404" cy="604319"/>
              </a:xfrm>
              <a:prstGeom prst="rect">
                <a:avLst/>
              </a:prstGeom>
              <a:blipFill>
                <a:blip r:embed="rId6"/>
                <a:stretch>
                  <a:fillRect l="-5926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AF4A61B-9EBF-438E-A63E-D28D192DCBBB}"/>
                  </a:ext>
                </a:extLst>
              </p:cNvPr>
              <p:cNvSpPr txBox="1"/>
              <p:nvPr/>
            </p:nvSpPr>
            <p:spPr>
              <a:xfrm>
                <a:off x="9689596" y="5315036"/>
                <a:ext cx="1644404" cy="91225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400" baseline="0" dirty="0"/>
                  <a:t>Précipité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0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baseline="0" smtClean="0">
                            <a:latin typeface="Cambria Math" panose="02040503050406030204" pitchFamily="18" charset="0"/>
                          </a:rPr>
                          <m:t>AgCl</m:t>
                        </m:r>
                      </m:e>
                      <m:sub>
                        <m:r>
                          <a:rPr lang="fr-FR" sz="2400" b="0" i="0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400" b="0" i="0" baseline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r-FR" sz="2400" b="0" i="0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400" baseline="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AF4A61B-9EBF-438E-A63E-D28D192D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96" y="5315036"/>
                <a:ext cx="1644404" cy="912256"/>
              </a:xfrm>
              <a:prstGeom prst="rect">
                <a:avLst/>
              </a:prstGeom>
              <a:blipFill>
                <a:blip r:embed="rId7"/>
                <a:stretch>
                  <a:fillRect l="-5948" t="-2667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CF4039E-B46B-4B53-B832-7CFD49BA2D07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9106752" y="5771164"/>
            <a:ext cx="582844" cy="4851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4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37399-CAEB-41DE-9CE9-B9C5A68E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Activité chimique et constante d’équilibre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DE209-8362-4098-AF81-98647091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69035-3032-46DE-B047-11F0CC13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ED3DAC-3AFC-47E9-8F03-FC8A6DBE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AB24E0-5553-4F3C-8F64-CA218F166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Activité chimique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27FA62-CC26-4340-B38A-FAD1E361B188}"/>
              </a:ext>
            </a:extLst>
          </p:cNvPr>
          <p:cNvSpPr txBox="1"/>
          <p:nvPr/>
        </p:nvSpPr>
        <p:spPr>
          <a:xfrm>
            <a:off x="2012601" y="1742710"/>
            <a:ext cx="1977243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200" b="1" baseline="0" dirty="0">
                <a:solidFill>
                  <a:srgbClr val="00B0F0"/>
                </a:solidFill>
              </a:rPr>
              <a:t>Corps pur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A2BCB5-FABA-4A80-8321-57E681BB4F7A}"/>
              </a:ext>
            </a:extLst>
          </p:cNvPr>
          <p:cNvSpPr txBox="1"/>
          <p:nvPr/>
        </p:nvSpPr>
        <p:spPr>
          <a:xfrm>
            <a:off x="7622747" y="1742710"/>
            <a:ext cx="1879164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000" b="1" baseline="0" dirty="0">
                <a:solidFill>
                  <a:srgbClr val="00B0F0"/>
                </a:solidFill>
              </a:rPr>
              <a:t>Mélange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E8F6E6B-D718-46E9-9535-57B3DA2CCBF9}"/>
                  </a:ext>
                </a:extLst>
              </p:cNvPr>
              <p:cNvSpPr txBox="1"/>
              <p:nvPr/>
            </p:nvSpPr>
            <p:spPr>
              <a:xfrm>
                <a:off x="1466660" y="2459887"/>
                <a:ext cx="2408222" cy="133351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fr-FR" sz="2800" baseline="0" dirty="0"/>
                  <a:t>Gaz 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8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E8F6E6B-D718-46E9-9535-57B3DA2C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60" y="2459887"/>
                <a:ext cx="2408222" cy="1333517"/>
              </a:xfrm>
              <a:prstGeom prst="rect">
                <a:avLst/>
              </a:prstGeom>
              <a:blipFill>
                <a:blip r:embed="rId2"/>
                <a:stretch>
                  <a:fillRect l="-4557" t="-36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F1C515B-3AB1-4360-867B-3252EBB77374}"/>
                  </a:ext>
                </a:extLst>
              </p:cNvPr>
              <p:cNvSpPr txBox="1"/>
              <p:nvPr/>
            </p:nvSpPr>
            <p:spPr>
              <a:xfrm>
                <a:off x="1466660" y="4132383"/>
                <a:ext cx="3069126" cy="177304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fr-FR" sz="2800" baseline="0" dirty="0"/>
                  <a:t>État condensé (solide/liquide) :</a:t>
                </a:r>
              </a:p>
              <a:p>
                <a:pPr algn="ctr"/>
                <a:r>
                  <a:rPr lang="fr-FR" sz="2800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800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800" b="0" i="1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FR" sz="2800" b="0" i="1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sz="2800" b="0" i="1" baseline="0" smtClean="0">
                            <a:latin typeface="Cambria Math" panose="02040503050406030204" pitchFamily="18" charset="0"/>
                          </a:rPr>
                          <m:t>°</m:t>
                        </m:r>
                      </m:den>
                    </m:f>
                  </m:oMath>
                </a14:m>
                <a:endParaRPr lang="fr-FR" sz="2800" baseline="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F1C515B-3AB1-4360-867B-3252EBB77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60" y="4132383"/>
                <a:ext cx="3069126" cy="1773040"/>
              </a:xfrm>
              <a:prstGeom prst="rect">
                <a:avLst/>
              </a:prstGeom>
              <a:blipFill>
                <a:blip r:embed="rId3"/>
                <a:stretch>
                  <a:fillRect l="-3579" r="-1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CF22B4B-755C-4B33-A407-9D415EDE15BC}"/>
                  </a:ext>
                </a:extLst>
              </p:cNvPr>
              <p:cNvSpPr txBox="1"/>
              <p:nvPr/>
            </p:nvSpPr>
            <p:spPr>
              <a:xfrm>
                <a:off x="6063818" y="2459886"/>
                <a:ext cx="4624342" cy="133351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fr-FR" sz="2800" baseline="0" dirty="0"/>
                  <a:t>Mélange idéal gaz parfaits 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8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baseline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800" b="0" i="1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CF22B4B-755C-4B33-A407-9D415EDE1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18" y="2459886"/>
                <a:ext cx="4624342" cy="1333517"/>
              </a:xfrm>
              <a:prstGeom prst="rect">
                <a:avLst/>
              </a:prstGeom>
              <a:blipFill>
                <a:blip r:embed="rId4"/>
                <a:stretch>
                  <a:fillRect l="-2375" t="-3670" r="-34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3522DCC-9C6B-4CFC-8C83-134C2C170A05}"/>
                  </a:ext>
                </a:extLst>
              </p:cNvPr>
              <p:cNvSpPr txBox="1"/>
              <p:nvPr/>
            </p:nvSpPr>
            <p:spPr>
              <a:xfrm>
                <a:off x="6063818" y="4132383"/>
                <a:ext cx="5099116" cy="177304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fr-FR" sz="2800" baseline="0" dirty="0"/>
                  <a:t>Solution diluée :</a:t>
                </a:r>
              </a:p>
              <a:p>
                <a:pPr marL="987425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solvant</m:t>
                          </m:r>
                        </m:sub>
                      </m:sSub>
                      <m:r>
                        <a:rPr lang="fr-FR" sz="2800" b="0" i="1" baseline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800" baseline="0" dirty="0"/>
              </a:p>
              <a:p>
                <a:pPr marL="987425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solut</m:t>
                          </m:r>
                          <m:r>
                            <a:rPr lang="fr-FR" sz="2800" b="0" i="0" baseline="0" smtClean="0">
                              <a:latin typeface="Cambria Math" panose="02040503050406030204" pitchFamily="18" charset="0"/>
                            </a:rPr>
                            <m:t>é</m:t>
                          </m:r>
                        </m:sub>
                      </m:sSub>
                      <m:r>
                        <a:rPr lang="fr-FR" sz="28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2800" b="0" i="0" baseline="0" smtClean="0">
                                  <a:latin typeface="Cambria Math" panose="02040503050406030204" pitchFamily="18" charset="0"/>
                                </a:rPr>
                                <m:t>solut</m:t>
                              </m:r>
                              <m:r>
                                <a:rPr lang="fr-FR" sz="2800" b="0" i="0" baseline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</m:sub>
                          </m:sSub>
                        </m:num>
                        <m:den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endParaRPr lang="fr-FR" sz="2800" baseline="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3522DCC-9C6B-4CFC-8C83-134C2C170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18" y="4132383"/>
                <a:ext cx="5099116" cy="1773040"/>
              </a:xfrm>
              <a:prstGeom prst="rect">
                <a:avLst/>
              </a:prstGeom>
              <a:blipFill>
                <a:blip r:embed="rId5"/>
                <a:stretch>
                  <a:fillRect l="-2153" t="-24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9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69A9D-201B-41D1-AAB1-B4DCA17E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Activité chimique et constante d’équilibre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3F2CF-3C76-4B9A-ACDB-1F4498AB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C3C65-6C84-4B63-B654-2D8073E1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8EF4F7-A642-485C-A678-982031B5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75089D3-B011-4027-B095-423DC581C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Opérations sur la constante d’équilibre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9A285EF-B6F0-4757-883E-C82C8CABE427}"/>
                  </a:ext>
                </a:extLst>
              </p:cNvPr>
              <p:cNvSpPr txBox="1"/>
              <p:nvPr/>
            </p:nvSpPr>
            <p:spPr>
              <a:xfrm>
                <a:off x="896988" y="1419104"/>
                <a:ext cx="11009643" cy="4897290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i="0" smtClean="0">
                          <a:latin typeface="Cambria Math" panose="02040503050406030204" pitchFamily="18" charset="0"/>
                        </a:rPr>
                        <m:t>A</m:t>
                      </m:r>
                      <m:sSubSup>
                        <m:sSubSupPr>
                          <m:ctrlPr>
                            <a:rPr lang="fr-FR" sz="3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fr-FR" sz="3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i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fr-FR" sz="3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fr-FR" sz="3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3600" b="0" i="0" smtClean="0">
                                      <a:latin typeface="Cambria Math" panose="02040503050406030204" pitchFamily="18" charset="0"/>
                                    </a:rPr>
                                    <m:t>aq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3600" b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fr-FR" sz="3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3600" b="0" i="0" smtClean="0">
                                      <a:latin typeface="Cambria Math" panose="02040503050406030204" pitchFamily="18" charset="0"/>
                                    </a:rPr>
                                    <m:t>Ag</m:t>
                                  </m:r>
                                  <m:sSub>
                                    <m:sSubPr>
                                      <m:ctrlPr>
                                        <a:rPr lang="fr-FR" sz="3600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fr-FR" sz="3600" b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fr-FR" sz="3600" b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3600" b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fr-FR" sz="3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36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36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aq</m:t>
                              </m:r>
                            </m:e>
                          </m:d>
                        </m:sub>
                        <m:sup>
                          <m: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    ⇒     </m:t>
                      </m:r>
                      <m:sSubSup>
                        <m:sSubSupPr>
                          <m:ctrlPr>
                            <a:rPr lang="fr-FR" sz="3600" b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fr-FR" sz="3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fr-FR" sz="3600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]"/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"/>
                                                  <m:ctrlPr>
                                                    <a:rPr lang="fr-FR" sz="360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fr-FR" sz="3600" i="0">
                                                      <a:latin typeface="Cambria Math" panose="02040503050406030204" pitchFamily="18" charset="0"/>
                                                    </a:rPr>
                                                    <m:t>Ag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fr-FR" sz="360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d>
                                                        <m:dPr>
                                                          <m:begChr m:val=""/>
                                                          <m:ctrlPr>
                                                            <a:rPr lang="fr-FR" sz="36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d>
                                                            <m:dPr>
                                                              <m:endChr m:val=""/>
                                                              <m:ctrlPr>
                                                                <a:rPr lang="fr-FR" sz="360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fr-FR" sz="3600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N</m:t>
                                                              </m:r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fr-FR" sz="360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sty m:val="p"/>
                                                                    </m:rPr>
                                                                    <a:rPr lang="fr-FR" sz="3600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fr-FR" sz="3600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  <m:sub>
                                                      <m:r>
                                                        <a:rPr lang="fr-FR" sz="36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aq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fr-FR" sz="3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36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fr-FR" sz="3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sz="36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fr-FR" sz="36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fr-FR" sz="36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3600" i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sSubSup>
                                        <m:sSubSupPr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aq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3600" i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fr-FR" sz="3600" i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sz="36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fr-FR" sz="36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"/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fr-FR" sz="360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3600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fr-FR" sz="360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r-FR" sz="36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aq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FR" sz="3600" i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3600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3600" b="0" baseline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AgC</m:t>
                      </m:r>
                      <m:sSub>
                        <m:sSubPr>
                          <m:ctrlPr>
                            <a:rPr lang="fr-FR" sz="3600" b="0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d>
                            <m:dPr>
                              <m:ctrlPr>
                                <a:rPr lang="fr-FR" sz="3600" b="0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sub>
                      </m:sSub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A</m:t>
                      </m:r>
                      <m:sSubSup>
                        <m:sSubSupPr>
                          <m:ctrlPr>
                            <a:rPr lang="fr-FR" sz="3600" b="0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C</m:t>
                      </m:r>
                      <m:sSubSup>
                        <m:sSubSupPr>
                          <m:ctrlPr>
                            <a:rPr lang="fr-FR" sz="3600" b="0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     ⇒     </m:t>
                      </m:r>
                      <m:sSubSup>
                        <m:sSubSupPr>
                          <m:ctrlPr>
                            <a:rPr lang="fr-FR" sz="3600" b="0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  <m:r>
                        <a:rPr lang="fr-FR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fr-FR" sz="36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fr-FR" sz="36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3600" i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sSubSup>
                                        <m:sSubSupPr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g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aq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fr-FR" sz="3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fr-FR" sz="3600" b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3600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sSubSup>
                                        <m:sSubSupPr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aq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sz="3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sz="3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36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fr-FR" sz="3600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3600" baseline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i="0">
                          <a:latin typeface="Cambria Math" panose="02040503050406030204" pitchFamily="18" charset="0"/>
                        </a:rPr>
                        <m:t>AgC</m:t>
                      </m:r>
                      <m:sSub>
                        <m:sSubPr>
                          <m:ctrlPr>
                            <a:rPr lang="fr-FR" sz="3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d>
                            <m:dPr>
                              <m:ctrlPr>
                                <a:rPr lang="fr-FR" sz="36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36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sub>
                      </m:sSub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i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fr-FR" sz="3600" i="0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fr-FR" sz="3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3600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fr-FR" sz="36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fr-FR" sz="36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3600" i="0">
                                      <a:latin typeface="Cambria Math" panose="02040503050406030204" pitchFamily="18" charset="0"/>
                                    </a:rPr>
                                    <m:t>aq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r>
                        <a:rPr lang="fr-FR" sz="3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3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fr-FR" sz="36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fr-FR" sz="36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3600" i="0">
                                      <a:latin typeface="Cambria Math" panose="02040503050406030204" pitchFamily="18" charset="0"/>
                                    </a:rPr>
                                    <m:t>Ag</m:t>
                                  </m:r>
                                  <m:sSub>
                                    <m:sSubPr>
                                      <m:ctrlPr>
                                        <a:rPr lang="fr-FR" sz="36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360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fr-FR" sz="3600" i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3600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sz="36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fr-FR" sz="36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3600" i="0">
                                  <a:latin typeface="Cambria Math" panose="02040503050406030204" pitchFamily="18" charset="0"/>
                                </a:rPr>
                                <m:t>aq</m:t>
                              </m:r>
                            </m:e>
                          </m:d>
                        </m:sub>
                        <m:sup>
                          <m:r>
                            <a:rPr lang="fr-FR" sz="36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3600" i="0">
                          <a:latin typeface="Cambria Math" panose="02040503050406030204" pitchFamily="18" charset="0"/>
                        </a:rPr>
                        <m:t>C</m:t>
                      </m:r>
                      <m:sSubSup>
                        <m:sSubSupPr>
                          <m:ctrlPr>
                            <a:rPr lang="fr-FR" sz="36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fr-FR" sz="36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i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    ⇒     </m:t>
                      </m:r>
                      <m:sSubSup>
                        <m:sSubSupPr>
                          <m:ctrlPr>
                            <a:rPr lang="fr-FR" sz="3600" b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6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fr-FR" sz="36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fr-FR" sz="36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]"/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"/>
                                                  <m:ctrlPr>
                                                    <a:rPr lang="fr-FR" sz="360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fr-FR" sz="3600" i="0">
                                                      <a:latin typeface="Cambria Math" panose="02040503050406030204" pitchFamily="18" charset="0"/>
                                                    </a:rPr>
                                                    <m:t>Ag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fr-FR" sz="360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d>
                                                        <m:dPr>
                                                          <m:begChr m:val=""/>
                                                          <m:ctrlPr>
                                                            <a:rPr lang="fr-FR" sz="36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d>
                                                            <m:dPr>
                                                              <m:endChr m:val=""/>
                                                              <m:ctrlPr>
                                                                <a:rPr lang="fr-FR" sz="360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fr-FR" sz="3600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N</m:t>
                                                              </m:r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fr-FR" sz="360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m:rPr>
                                                                      <m:sty m:val="p"/>
                                                                    </m:rPr>
                                                                    <a:rPr lang="fr-FR" sz="3600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H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fr-FR" sz="3600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  <m:sub>
                                                      <m:r>
                                                        <a:rPr lang="fr-FR" sz="36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aq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3600" i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fr-FR" sz="3600" i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sz="36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fr-FR" sz="36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fr-FR" sz="36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3600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sSubSup>
                                        <m:sSubSupPr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aq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3600" i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fr-FR" sz="3600" i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sz="36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sz="36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fr-FR" sz="36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"/>
                                          <m:ctrlPr>
                                            <a:rPr lang="fr-FR" sz="360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3600" i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360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3600" i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fr-FR" sz="360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3600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fr-FR" sz="360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r-FR" sz="360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aq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FR" sz="3600" i="0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3600" i="0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fr-FR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3600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  <m:sSubSup>
                        <m:sSubSupPr>
                          <m:ctrlPr>
                            <a:rPr lang="fr-FR" sz="3600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b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9A285EF-B6F0-4757-883E-C82C8CAB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88" y="1419104"/>
                <a:ext cx="11009643" cy="4897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68079C85-A317-4F2A-8260-5B0209C13FED}"/>
              </a:ext>
            </a:extLst>
          </p:cNvPr>
          <p:cNvSpPr/>
          <p:nvPr/>
        </p:nvSpPr>
        <p:spPr>
          <a:xfrm>
            <a:off x="294077" y="2356537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41F4781-EAF2-4409-AD05-755156381FB5}"/>
              </a:ext>
            </a:extLst>
          </p:cNvPr>
          <p:cNvSpPr/>
          <p:nvPr/>
        </p:nvSpPr>
        <p:spPr>
          <a:xfrm>
            <a:off x="294077" y="3723783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D001541-CE12-4451-96FE-C4412975DADC}"/>
              </a:ext>
            </a:extLst>
          </p:cNvPr>
          <p:cNvSpPr/>
          <p:nvPr/>
        </p:nvSpPr>
        <p:spPr>
          <a:xfrm>
            <a:off x="294077" y="5282617"/>
            <a:ext cx="504000" cy="50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1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7A982-78FF-4323-BAAD-838B60F3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Détermination expérimentale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13A3EE3-C011-42F5-B02E-F0428A834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7" y="2371186"/>
            <a:ext cx="4394260" cy="329226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B33B7-6799-45F8-9E90-8791FD77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FB766-286E-402E-9704-C1C2885A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C86941-3836-4A93-8A15-34A153AF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DEA6631-3E4E-4372-9D8B-97FFC79D7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Constante d’acidité, par spectrophotométrie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4D077C-1571-47EC-B176-046B54D9E120}"/>
              </a:ext>
            </a:extLst>
          </p:cNvPr>
          <p:cNvSpPr txBox="1"/>
          <p:nvPr/>
        </p:nvSpPr>
        <p:spPr>
          <a:xfrm>
            <a:off x="3726966" y="1645352"/>
            <a:ext cx="4922771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600" b="1" baseline="0" dirty="0">
                <a:solidFill>
                  <a:srgbClr val="1305CB"/>
                </a:solidFill>
              </a:rPr>
              <a:t>Bleu de bromothymol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3F186EC-893C-4EA9-963D-B081B46017D2}"/>
              </a:ext>
            </a:extLst>
          </p:cNvPr>
          <p:cNvGrpSpPr/>
          <p:nvPr/>
        </p:nvGrpSpPr>
        <p:grpSpPr>
          <a:xfrm>
            <a:off x="6286123" y="3073734"/>
            <a:ext cx="5303587" cy="1560274"/>
            <a:chOff x="6200581" y="2444854"/>
            <a:chExt cx="5303587" cy="1560274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C3A8DD7E-B2DC-44BD-AD83-8D943729A454}"/>
                </a:ext>
              </a:extLst>
            </p:cNvPr>
            <p:cNvGrpSpPr/>
            <p:nvPr/>
          </p:nvGrpSpPr>
          <p:grpSpPr>
            <a:xfrm>
              <a:off x="6200581" y="2444854"/>
              <a:ext cx="4497611" cy="1560274"/>
              <a:chOff x="374029" y="4661822"/>
              <a:chExt cx="4497611" cy="15602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96E3C7-A267-4702-88A2-DB53784FB1B6}"/>
                  </a:ext>
                </a:extLst>
              </p:cNvPr>
              <p:cNvSpPr/>
              <p:nvPr/>
            </p:nvSpPr>
            <p:spPr>
              <a:xfrm>
                <a:off x="374029" y="5230939"/>
                <a:ext cx="4497611" cy="374468"/>
              </a:xfrm>
              <a:prstGeom prst="rect">
                <a:avLst/>
              </a:prstGeom>
              <a:gradFill flip="none" rotWithShape="1">
                <a:gsLst>
                  <a:gs pos="44000">
                    <a:srgbClr val="1DD333"/>
                  </a:gs>
                  <a:gs pos="55000">
                    <a:srgbClr val="1305CB"/>
                  </a:gs>
                  <a:gs pos="38000">
                    <a:srgbClr val="FFFF00"/>
                  </a:gs>
                  <a:gs pos="0">
                    <a:srgbClr val="FFFF00"/>
                  </a:gs>
                  <a:gs pos="100000">
                    <a:srgbClr val="1305CB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CB331EF-1EA8-4AC4-BEBB-57C3E9246DE2}"/>
                  </a:ext>
                </a:extLst>
              </p:cNvPr>
              <p:cNvSpPr txBox="1"/>
              <p:nvPr/>
            </p:nvSpPr>
            <p:spPr>
              <a:xfrm>
                <a:off x="482450" y="4661822"/>
                <a:ext cx="4280766" cy="49817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fr-FR" sz="2800" b="1" baseline="0" dirty="0"/>
                  <a:t>Zone de virage</a:t>
                </a:r>
                <a:endParaRPr lang="fr-FR" sz="2800" b="1" dirty="0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313A3F5-A0B6-4726-82A8-C86F5F3BC5BA}"/>
                  </a:ext>
                </a:extLst>
              </p:cNvPr>
              <p:cNvSpPr txBox="1"/>
              <p:nvPr/>
            </p:nvSpPr>
            <p:spPr>
              <a:xfrm>
                <a:off x="1939718" y="5587233"/>
                <a:ext cx="1366229" cy="63486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800" b="1" baseline="0" dirty="0"/>
                  <a:t>6 – 6,7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0DB9FE07-19B3-4B30-92FB-8076BB78EF8D}"/>
                    </a:ext>
                  </a:extLst>
                </p:cNvPr>
                <p:cNvSpPr txBox="1"/>
                <p:nvPr/>
              </p:nvSpPr>
              <p:spPr>
                <a:xfrm>
                  <a:off x="10589768" y="2693942"/>
                  <a:ext cx="914400" cy="914400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1" i="0" baseline="0" smtClean="0">
                            <a:latin typeface="Cambria Math" panose="02040503050406030204" pitchFamily="18" charset="0"/>
                          </a:rPr>
                          <m:t>𝐩𝐇</m:t>
                        </m:r>
                      </m:oMath>
                    </m:oMathPara>
                  </a14:m>
                  <a:endParaRPr lang="fr-FR" sz="2800" b="1" baseline="0" dirty="0"/>
                </a:p>
              </p:txBody>
            </p:sp>
          </mc:Choice>
          <mc:Fallback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0DB9FE07-19B3-4B30-92FB-8076BB78E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768" y="269394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111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85357-60B3-4E1A-BF22-31B59021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Détermination expérimentale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A2959-F8A2-4808-8EB8-31F78DE1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07F0BF-254F-4DC9-BB40-D00112E1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424C0-1344-44ED-B973-4A4C4F6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6981F1B-1C3F-42C6-9C52-0CFF4B041D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</a:t>
            </a:r>
            <a:r>
              <a:rPr lang="fr-FR" sz="3200" dirty="0"/>
              <a:t>Produit de solubilité, par conductimétrie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46C21BC-6740-4C45-A56D-4E193B918690}"/>
              </a:ext>
            </a:extLst>
          </p:cNvPr>
          <p:cNvGrpSpPr>
            <a:grpSpLocks noChangeAspect="1"/>
          </p:cNvGrpSpPr>
          <p:nvPr/>
        </p:nvGrpSpPr>
        <p:grpSpPr>
          <a:xfrm>
            <a:off x="8204426" y="4013498"/>
            <a:ext cx="1025114" cy="1296000"/>
            <a:chOff x="2312199" y="3391238"/>
            <a:chExt cx="1349683" cy="170633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311B120F-FB6A-4911-B35E-35AEBAA9341F}"/>
                </a:ext>
              </a:extLst>
            </p:cNvPr>
            <p:cNvCxnSpPr/>
            <p:nvPr/>
          </p:nvCxnSpPr>
          <p:spPr>
            <a:xfrm>
              <a:off x="2331245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466A3B3-7796-41E7-AF20-B95A53E4A7D0}"/>
                </a:ext>
              </a:extLst>
            </p:cNvPr>
            <p:cNvCxnSpPr/>
            <p:nvPr/>
          </p:nvCxnSpPr>
          <p:spPr>
            <a:xfrm>
              <a:off x="3644718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799D5F9-1DA3-4384-A962-E0348B6F5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199" y="5078889"/>
              <a:ext cx="1349683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C2C8F050-5F5E-44E6-A196-7283CCBF8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295" y="3977255"/>
              <a:ext cx="12780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57574D0-8187-45A2-82F0-13DE743DB640}"/>
              </a:ext>
            </a:extLst>
          </p:cNvPr>
          <p:cNvGrpSpPr>
            <a:grpSpLocks noChangeAspect="1"/>
          </p:cNvGrpSpPr>
          <p:nvPr/>
        </p:nvGrpSpPr>
        <p:grpSpPr>
          <a:xfrm rot="3531068">
            <a:off x="4090419" y="3141769"/>
            <a:ext cx="1373843" cy="1437540"/>
            <a:chOff x="8651753" y="3815390"/>
            <a:chExt cx="1861114" cy="194740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D8FC129-C7BD-4E08-8AA5-B1540E95648B}"/>
                </a:ext>
              </a:extLst>
            </p:cNvPr>
            <p:cNvGrpSpPr/>
            <p:nvPr/>
          </p:nvGrpSpPr>
          <p:grpSpPr>
            <a:xfrm>
              <a:off x="8651753" y="3815390"/>
              <a:ext cx="1349683" cy="1947403"/>
              <a:chOff x="2312199" y="3272102"/>
              <a:chExt cx="1349683" cy="1947403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2EF0EE89-F676-4911-AC58-3ADFCC403C35}"/>
                  </a:ext>
                </a:extLst>
              </p:cNvPr>
              <p:cNvCxnSpPr/>
              <p:nvPr/>
            </p:nvCxnSpPr>
            <p:spPr>
              <a:xfrm>
                <a:off x="2331245" y="3391238"/>
                <a:ext cx="0" cy="1706338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732A817-CD4F-43EC-B70F-82FF09A33E20}"/>
                  </a:ext>
                </a:extLst>
              </p:cNvPr>
              <p:cNvCxnSpPr/>
              <p:nvPr/>
            </p:nvCxnSpPr>
            <p:spPr>
              <a:xfrm>
                <a:off x="3644718" y="3391238"/>
                <a:ext cx="0" cy="1706338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09FA5434-EA8A-453F-95AE-83FA5C972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2199" y="5078889"/>
                <a:ext cx="1349683" cy="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DA460BA-D4E4-415A-B0D4-DE0452089CE1}"/>
                  </a:ext>
                </a:extLst>
              </p:cNvPr>
              <p:cNvCxnSpPr>
                <a:cxnSpLocks/>
              </p:cNvCxnSpPr>
              <p:nvPr/>
            </p:nvCxnSpPr>
            <p:spPr>
              <a:xfrm rot="18068932" flipH="1" flipV="1">
                <a:off x="2159630" y="4245804"/>
                <a:ext cx="1947403" cy="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5F9D5C9-B656-41F5-8534-772D5157433F}"/>
                </a:ext>
              </a:extLst>
            </p:cNvPr>
            <p:cNvSpPr/>
            <p:nvPr/>
          </p:nvSpPr>
          <p:spPr>
            <a:xfrm rot="19926201">
              <a:off x="9199399" y="5137806"/>
              <a:ext cx="1313468" cy="459616"/>
            </a:xfrm>
            <a:prstGeom prst="arc">
              <a:avLst>
                <a:gd name="adj1" fmla="val 11006568"/>
                <a:gd name="adj2" fmla="val 19167100"/>
              </a:avLst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CB88DE-73F6-4C01-B584-0EB838D0AFC9}"/>
              </a:ext>
            </a:extLst>
          </p:cNvPr>
          <p:cNvGrpSpPr>
            <a:grpSpLocks noChangeAspect="1"/>
          </p:cNvGrpSpPr>
          <p:nvPr/>
        </p:nvGrpSpPr>
        <p:grpSpPr>
          <a:xfrm>
            <a:off x="5287274" y="4325816"/>
            <a:ext cx="990394" cy="1252105"/>
            <a:chOff x="2312199" y="3391238"/>
            <a:chExt cx="1349683" cy="1706338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0C652B18-083F-4828-AE81-D6AD38C98BEC}"/>
                </a:ext>
              </a:extLst>
            </p:cNvPr>
            <p:cNvCxnSpPr/>
            <p:nvPr/>
          </p:nvCxnSpPr>
          <p:spPr>
            <a:xfrm>
              <a:off x="2331245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844C4BA-9C87-4E9A-ABFC-D6086662B787}"/>
                </a:ext>
              </a:extLst>
            </p:cNvPr>
            <p:cNvCxnSpPr/>
            <p:nvPr/>
          </p:nvCxnSpPr>
          <p:spPr>
            <a:xfrm>
              <a:off x="3644718" y="3391238"/>
              <a:ext cx="0" cy="1706338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5A1033E-EC81-40F4-9189-9C200950C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199" y="5078889"/>
              <a:ext cx="1349683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938A268-2223-4C27-8ED0-4150CAF74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294" y="4640811"/>
              <a:ext cx="1277999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5F35155-5BAB-4D73-B25B-CA932A259FEB}"/>
              </a:ext>
            </a:extLst>
          </p:cNvPr>
          <p:cNvGrpSpPr>
            <a:grpSpLocks noChangeAspect="1"/>
          </p:cNvGrpSpPr>
          <p:nvPr/>
        </p:nvGrpSpPr>
        <p:grpSpPr>
          <a:xfrm>
            <a:off x="5072414" y="4048113"/>
            <a:ext cx="1388551" cy="705929"/>
            <a:chOff x="3986258" y="4574644"/>
            <a:chExt cx="1416228" cy="720000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A52AB68E-FC1A-417E-AD7B-0EB3A0F8F7BE}"/>
                </a:ext>
              </a:extLst>
            </p:cNvPr>
            <p:cNvGrpSpPr/>
            <p:nvPr/>
          </p:nvGrpSpPr>
          <p:grpSpPr>
            <a:xfrm>
              <a:off x="3986258" y="4574644"/>
              <a:ext cx="1416228" cy="720000"/>
              <a:chOff x="3100251" y="4293900"/>
              <a:chExt cx="1416228" cy="720000"/>
            </a:xfrm>
          </p:grpSpPr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15806249-BE8C-4A2A-B4B2-2326A9886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0251" y="4293900"/>
                <a:ext cx="720000" cy="72000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E1AFBB4-FA32-472A-A66E-83005AFCD2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96479" y="4293900"/>
                <a:ext cx="720000" cy="720000"/>
              </a:xfrm>
              <a:prstGeom prst="line">
                <a:avLst/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F005A7-6EB6-4AAD-BBCF-A88240D97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641" y="4802975"/>
              <a:ext cx="972000" cy="0"/>
            </a:xfrm>
            <a:prstGeom prst="line">
              <a:avLst/>
            </a:prstGeom>
            <a:ln w="38100">
              <a:solidFill>
                <a:srgbClr val="0088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C11353-1571-479A-9BBF-A6F308E4DBE2}"/>
                  </a:ext>
                </a:extLst>
              </p:cNvPr>
              <p:cNvSpPr txBox="1"/>
              <p:nvPr/>
            </p:nvSpPr>
            <p:spPr>
              <a:xfrm>
                <a:off x="223450" y="4690547"/>
                <a:ext cx="2743199" cy="80779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fr-FR" sz="2800" baseline="0" dirty="0"/>
                  <a:t>Solution saturée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Ca</m:t>
                        </m:r>
                        <m:sSub>
                          <m:sSubPr>
                            <m:ctrlPr>
                              <a:rPr lang="fr-FR" sz="2800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SO</m:t>
                            </m:r>
                          </m:e>
                          <m:sub>
                            <m:r>
                              <a:rPr lang="fr-FR" sz="2800" b="0" i="0" baseline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b>
                        <m: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fr-FR" sz="2800" baseline="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C11353-1571-479A-9BBF-A6F308E4D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0" y="4690547"/>
                <a:ext cx="2743199" cy="807793"/>
              </a:xfrm>
              <a:prstGeom prst="rect">
                <a:avLst/>
              </a:prstGeom>
              <a:blipFill>
                <a:blip r:embed="rId2"/>
                <a:stretch>
                  <a:fillRect l="-889" t="-21053" r="-3778" b="-240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03371CE3-A844-4458-9746-5F9B167D55EE}"/>
              </a:ext>
            </a:extLst>
          </p:cNvPr>
          <p:cNvSpPr/>
          <p:nvPr/>
        </p:nvSpPr>
        <p:spPr>
          <a:xfrm>
            <a:off x="5291818" y="3801258"/>
            <a:ext cx="486525" cy="645316"/>
          </a:xfrm>
          <a:prstGeom prst="arc">
            <a:avLst/>
          </a:prstGeom>
          <a:ln w="38100">
            <a:solidFill>
              <a:srgbClr val="0088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15A141B-7820-43C2-B326-78BA0B096F07}"/>
              </a:ext>
            </a:extLst>
          </p:cNvPr>
          <p:cNvCxnSpPr/>
          <p:nvPr/>
        </p:nvCxnSpPr>
        <p:spPr>
          <a:xfrm>
            <a:off x="5773248" y="4801116"/>
            <a:ext cx="0" cy="338448"/>
          </a:xfrm>
          <a:prstGeom prst="straightConnector1">
            <a:avLst/>
          </a:prstGeom>
          <a:ln w="38100">
            <a:solidFill>
              <a:srgbClr val="0088B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C741698D-E630-4023-B93D-FED806D58354}"/>
              </a:ext>
            </a:extLst>
          </p:cNvPr>
          <p:cNvSpPr txBox="1"/>
          <p:nvPr/>
        </p:nvSpPr>
        <p:spPr>
          <a:xfrm>
            <a:off x="3819847" y="4552440"/>
            <a:ext cx="1383927" cy="5086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2800" baseline="0" dirty="0"/>
              <a:t>Filtrage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DE621836-9B3A-48B0-B0EF-3A76E98D4FE3}"/>
              </a:ext>
            </a:extLst>
          </p:cNvPr>
          <p:cNvSpPr/>
          <p:nvPr/>
        </p:nvSpPr>
        <p:spPr>
          <a:xfrm>
            <a:off x="5582052" y="4469140"/>
            <a:ext cx="394200" cy="211327"/>
          </a:xfrm>
          <a:prstGeom prst="arc">
            <a:avLst>
              <a:gd name="adj1" fmla="val 11006568"/>
              <a:gd name="adj2" fmla="val 21289307"/>
            </a:avLst>
          </a:prstGeom>
          <a:ln w="38100">
            <a:solidFill>
              <a:srgbClr val="008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965A576-CF0C-41E7-81AF-6014F72ECE7F}"/>
              </a:ext>
            </a:extLst>
          </p:cNvPr>
          <p:cNvSpPr/>
          <p:nvPr/>
        </p:nvSpPr>
        <p:spPr>
          <a:xfrm>
            <a:off x="5761792" y="4527152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9872BBC-851E-467B-8E85-CCCA78E4C271}"/>
              </a:ext>
            </a:extLst>
          </p:cNvPr>
          <p:cNvSpPr/>
          <p:nvPr/>
        </p:nvSpPr>
        <p:spPr>
          <a:xfrm>
            <a:off x="5737036" y="4614937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0514C3C-1650-4EAE-933C-37AE9D6FBB4B}"/>
              </a:ext>
            </a:extLst>
          </p:cNvPr>
          <p:cNvSpPr/>
          <p:nvPr/>
        </p:nvSpPr>
        <p:spPr>
          <a:xfrm>
            <a:off x="5660952" y="4556743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8595AD8-E9AF-48EB-BF71-5E168DEE76CB}"/>
              </a:ext>
            </a:extLst>
          </p:cNvPr>
          <p:cNvSpPr/>
          <p:nvPr/>
        </p:nvSpPr>
        <p:spPr>
          <a:xfrm>
            <a:off x="5838665" y="4527839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21045D-08B7-40C6-B3C9-4B717EDA78D6}"/>
              </a:ext>
            </a:extLst>
          </p:cNvPr>
          <p:cNvSpPr/>
          <p:nvPr/>
        </p:nvSpPr>
        <p:spPr>
          <a:xfrm>
            <a:off x="4232543" y="4023080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A6713F2-0C0B-4658-B024-9F185856170B}"/>
              </a:ext>
            </a:extLst>
          </p:cNvPr>
          <p:cNvSpPr/>
          <p:nvPr/>
        </p:nvSpPr>
        <p:spPr>
          <a:xfrm>
            <a:off x="4480410" y="4200112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815D86-6305-409A-8F4B-096AAA8079D1}"/>
              </a:ext>
            </a:extLst>
          </p:cNvPr>
          <p:cNvSpPr/>
          <p:nvPr/>
        </p:nvSpPr>
        <p:spPr>
          <a:xfrm>
            <a:off x="4439077" y="4118089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EEF8E28-499A-49B6-909A-163487C29149}"/>
              </a:ext>
            </a:extLst>
          </p:cNvPr>
          <p:cNvSpPr/>
          <p:nvPr/>
        </p:nvSpPr>
        <p:spPr>
          <a:xfrm>
            <a:off x="4384943" y="4175480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30273C0-D7E1-48BE-8795-7F6537C047AD}"/>
              </a:ext>
            </a:extLst>
          </p:cNvPr>
          <p:cNvSpPr/>
          <p:nvPr/>
        </p:nvSpPr>
        <p:spPr>
          <a:xfrm>
            <a:off x="4347710" y="4081128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EC544DF-7706-4877-8BDD-8B0CC33E97F6}"/>
              </a:ext>
            </a:extLst>
          </p:cNvPr>
          <p:cNvSpPr/>
          <p:nvPr/>
        </p:nvSpPr>
        <p:spPr>
          <a:xfrm>
            <a:off x="4429065" y="4302531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6CEF4E5-71D5-4920-B224-F3DCD7744007}"/>
              </a:ext>
            </a:extLst>
          </p:cNvPr>
          <p:cNvSpPr/>
          <p:nvPr/>
        </p:nvSpPr>
        <p:spPr>
          <a:xfrm>
            <a:off x="4302912" y="4142660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30DD729-CCAD-45A7-A3DB-C1AE37796A44}"/>
              </a:ext>
            </a:extLst>
          </p:cNvPr>
          <p:cNvSpPr/>
          <p:nvPr/>
        </p:nvSpPr>
        <p:spPr>
          <a:xfrm>
            <a:off x="4575927" y="4200112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6D2B5FD-0BB7-42E7-A502-31AB9215917C}"/>
              </a:ext>
            </a:extLst>
          </p:cNvPr>
          <p:cNvSpPr/>
          <p:nvPr/>
        </p:nvSpPr>
        <p:spPr>
          <a:xfrm>
            <a:off x="4360242" y="4245393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A51FD00-84DF-4EF6-A4D3-0BC6441E7426}"/>
              </a:ext>
            </a:extLst>
          </p:cNvPr>
          <p:cNvSpPr/>
          <p:nvPr/>
        </p:nvSpPr>
        <p:spPr>
          <a:xfrm>
            <a:off x="4512878" y="4245393"/>
            <a:ext cx="36000" cy="36000"/>
          </a:xfrm>
          <a:prstGeom prst="ellipse">
            <a:avLst/>
          </a:prstGeom>
          <a:solidFill>
            <a:srgbClr val="0088B8"/>
          </a:solidFill>
          <a:ln>
            <a:solidFill>
              <a:srgbClr val="008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70DB218-DE0C-4EE8-A4A8-4718CA5DDD5A}"/>
              </a:ext>
            </a:extLst>
          </p:cNvPr>
          <p:cNvGrpSpPr/>
          <p:nvPr/>
        </p:nvGrpSpPr>
        <p:grpSpPr>
          <a:xfrm>
            <a:off x="937849" y="3255055"/>
            <a:ext cx="1028607" cy="1440000"/>
            <a:chOff x="937849" y="3255055"/>
            <a:chExt cx="1028607" cy="1440000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D4658009-9693-4FA0-8BB1-17AC1D897A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7849" y="3255055"/>
              <a:ext cx="1028607" cy="1440000"/>
              <a:chOff x="8651753" y="3934526"/>
              <a:chExt cx="1349683" cy="1889491"/>
            </a:xfrm>
          </p:grpSpPr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C4509466-BC46-427B-9C73-1BB0564FC03B}"/>
                  </a:ext>
                </a:extLst>
              </p:cNvPr>
              <p:cNvGrpSpPr/>
              <p:nvPr/>
            </p:nvGrpSpPr>
            <p:grpSpPr>
              <a:xfrm>
                <a:off x="8651753" y="3934526"/>
                <a:ext cx="1349683" cy="1706338"/>
                <a:chOff x="2312199" y="3391238"/>
                <a:chExt cx="1349683" cy="1706338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6FABEE29-9D24-449C-87B1-041149A2ECE8}"/>
                    </a:ext>
                  </a:extLst>
                </p:cNvPr>
                <p:cNvCxnSpPr/>
                <p:nvPr/>
              </p:nvCxnSpPr>
              <p:spPr>
                <a:xfrm>
                  <a:off x="2331245" y="3391238"/>
                  <a:ext cx="0" cy="1706338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FFD388E5-2EF0-41A8-BA1F-EBA37B0037C2}"/>
                    </a:ext>
                  </a:extLst>
                </p:cNvPr>
                <p:cNvCxnSpPr/>
                <p:nvPr/>
              </p:nvCxnSpPr>
              <p:spPr>
                <a:xfrm>
                  <a:off x="3644718" y="3391238"/>
                  <a:ext cx="0" cy="1706338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>
                  <a:extLst>
                    <a:ext uri="{FF2B5EF4-FFF2-40B4-BE49-F238E27FC236}">
                      <a16:creationId xmlns:a16="http://schemas.microsoft.com/office/drawing/2014/main" id="{D287322F-9D61-4550-8726-D82B8479B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12199" y="5078889"/>
                  <a:ext cx="1349683" cy="0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958E1E7E-0BCB-4CD7-8349-6023F5A5E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50295" y="3977255"/>
                  <a:ext cx="1278000" cy="0"/>
                </a:xfrm>
                <a:prstGeom prst="line">
                  <a:avLst/>
                </a:prstGeom>
                <a:ln w="38100">
                  <a:solidFill>
                    <a:srgbClr val="0088B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2769197-6B0A-448C-85D4-F71930BA3E64}"/>
                  </a:ext>
                </a:extLst>
              </p:cNvPr>
              <p:cNvSpPr/>
              <p:nvPr/>
            </p:nvSpPr>
            <p:spPr>
              <a:xfrm>
                <a:off x="8668915" y="5364401"/>
                <a:ext cx="1313468" cy="459616"/>
              </a:xfrm>
              <a:prstGeom prst="arc">
                <a:avLst>
                  <a:gd name="adj1" fmla="val 10886089"/>
                  <a:gd name="adj2" fmla="val 0"/>
                </a:avLst>
              </a:prstGeom>
              <a:ln w="38100">
                <a:solidFill>
                  <a:srgbClr val="0088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075230DB-97B9-4D2F-87B5-99FAAF714B0A}"/>
                </a:ext>
              </a:extLst>
            </p:cNvPr>
            <p:cNvGrpSpPr/>
            <p:nvPr/>
          </p:nvGrpSpPr>
          <p:grpSpPr>
            <a:xfrm>
              <a:off x="1034060" y="4380326"/>
              <a:ext cx="837975" cy="126351"/>
              <a:chOff x="1034060" y="4380326"/>
              <a:chExt cx="837975" cy="126351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14BC006-D484-412E-B52C-A42D6798B788}"/>
                  </a:ext>
                </a:extLst>
              </p:cNvPr>
              <p:cNvSpPr/>
              <p:nvPr/>
            </p:nvSpPr>
            <p:spPr>
              <a:xfrm>
                <a:off x="1034060" y="445569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53511FE2-6E99-4D7D-A83F-F1CA6D8894A0}"/>
                  </a:ext>
                </a:extLst>
              </p:cNvPr>
              <p:cNvSpPr/>
              <p:nvPr/>
            </p:nvSpPr>
            <p:spPr>
              <a:xfrm>
                <a:off x="1231868" y="4461791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F7E0A0D7-6B41-462C-9273-E1F24393C3DB}"/>
                  </a:ext>
                </a:extLst>
              </p:cNvPr>
              <p:cNvSpPr/>
              <p:nvPr/>
            </p:nvSpPr>
            <p:spPr>
              <a:xfrm>
                <a:off x="1299330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ADBC13A1-A099-4B34-A29C-AD3ABA1702A1}"/>
                  </a:ext>
                </a:extLst>
              </p:cNvPr>
              <p:cNvSpPr/>
              <p:nvPr/>
            </p:nvSpPr>
            <p:spPr>
              <a:xfrm>
                <a:off x="1196376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573D73CC-0C39-4D33-A73F-E225AF4044FD}"/>
                  </a:ext>
                </a:extLst>
              </p:cNvPr>
              <p:cNvSpPr/>
              <p:nvPr/>
            </p:nvSpPr>
            <p:spPr>
              <a:xfrm>
                <a:off x="1338230" y="445114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766185C3-4113-4E21-990D-DDB927920217}"/>
                  </a:ext>
                </a:extLst>
              </p:cNvPr>
              <p:cNvSpPr/>
              <p:nvPr/>
            </p:nvSpPr>
            <p:spPr>
              <a:xfrm>
                <a:off x="1395274" y="4380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228285CE-1893-4E6B-86A3-C752EF107F1E}"/>
                  </a:ext>
                </a:extLst>
              </p:cNvPr>
              <p:cNvSpPr/>
              <p:nvPr/>
            </p:nvSpPr>
            <p:spPr>
              <a:xfrm>
                <a:off x="1419993" y="444786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21DFB9A4-16BC-426E-B80E-BEA51DD13B5B}"/>
                  </a:ext>
                </a:extLst>
              </p:cNvPr>
              <p:cNvSpPr/>
              <p:nvPr/>
            </p:nvSpPr>
            <p:spPr>
              <a:xfrm>
                <a:off x="1479999" y="4389004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C09E86D0-A575-4CE3-9E02-39DB379D22DB}"/>
                  </a:ext>
                </a:extLst>
              </p:cNvPr>
              <p:cNvSpPr/>
              <p:nvPr/>
            </p:nvSpPr>
            <p:spPr>
              <a:xfrm>
                <a:off x="1134363" y="44434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DE08431E-ED8B-4C13-A754-E74B70559F47}"/>
                  </a:ext>
                </a:extLst>
              </p:cNvPr>
              <p:cNvSpPr/>
              <p:nvPr/>
            </p:nvSpPr>
            <p:spPr>
              <a:xfrm>
                <a:off x="1519442" y="445859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C09161F5-6E83-4834-8051-88C98BBF8624}"/>
                  </a:ext>
                </a:extLst>
              </p:cNvPr>
              <p:cNvSpPr/>
              <p:nvPr/>
            </p:nvSpPr>
            <p:spPr>
              <a:xfrm>
                <a:off x="1601664" y="439832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F8C8684F-93F3-4765-8F3F-6539E2EF6ABB}"/>
                  </a:ext>
                </a:extLst>
              </p:cNvPr>
              <p:cNvSpPr/>
              <p:nvPr/>
            </p:nvSpPr>
            <p:spPr>
              <a:xfrm>
                <a:off x="1752746" y="4458590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BB8F937F-234C-4B5B-B8AF-80F1630228F9}"/>
                  </a:ext>
                </a:extLst>
              </p:cNvPr>
              <p:cNvSpPr/>
              <p:nvPr/>
            </p:nvSpPr>
            <p:spPr>
              <a:xfrm>
                <a:off x="1627051" y="4470677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1C414888-2830-41D0-9192-D16799ABCA22}"/>
                  </a:ext>
                </a:extLst>
              </p:cNvPr>
              <p:cNvSpPr/>
              <p:nvPr/>
            </p:nvSpPr>
            <p:spPr>
              <a:xfrm>
                <a:off x="1688983" y="4419416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6125FC29-630D-446B-AEFF-57A7ED1E27CE}"/>
                  </a:ext>
                </a:extLst>
              </p:cNvPr>
              <p:cNvSpPr/>
              <p:nvPr/>
            </p:nvSpPr>
            <p:spPr>
              <a:xfrm>
                <a:off x="1836035" y="4462323"/>
                <a:ext cx="36000" cy="36000"/>
              </a:xfrm>
              <a:prstGeom prst="ellipse">
                <a:avLst/>
              </a:prstGeom>
              <a:solidFill>
                <a:srgbClr val="0088B8"/>
              </a:solidFill>
              <a:ln>
                <a:solidFill>
                  <a:srgbClr val="008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76155-3EBB-4A07-91ED-9453744F931F}"/>
              </a:ext>
            </a:extLst>
          </p:cNvPr>
          <p:cNvSpPr/>
          <p:nvPr/>
        </p:nvSpPr>
        <p:spPr>
          <a:xfrm>
            <a:off x="8671042" y="3979330"/>
            <a:ext cx="85538" cy="101603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orme libre : forme 73">
            <a:extLst>
              <a:ext uri="{FF2B5EF4-FFF2-40B4-BE49-F238E27FC236}">
                <a16:creationId xmlns:a16="http://schemas.microsoft.com/office/drawing/2014/main" id="{C5F29C12-5D3F-4E04-BA8C-2C1CC43EA3F8}"/>
              </a:ext>
            </a:extLst>
          </p:cNvPr>
          <p:cNvSpPr/>
          <p:nvPr/>
        </p:nvSpPr>
        <p:spPr>
          <a:xfrm>
            <a:off x="8719118" y="3480917"/>
            <a:ext cx="1403928" cy="714683"/>
          </a:xfrm>
          <a:custGeom>
            <a:avLst/>
            <a:gdLst>
              <a:gd name="connsiteX0" fmla="*/ 0 w 1403928"/>
              <a:gd name="connsiteY0" fmla="*/ 493010 h 714683"/>
              <a:gd name="connsiteX1" fmla="*/ 378691 w 1403928"/>
              <a:gd name="connsiteY1" fmla="*/ 3483 h 714683"/>
              <a:gd name="connsiteX2" fmla="*/ 1403928 w 1403928"/>
              <a:gd name="connsiteY2" fmla="*/ 714683 h 71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928" h="714683">
                <a:moveTo>
                  <a:pt x="0" y="493010"/>
                </a:moveTo>
                <a:cubicBezTo>
                  <a:pt x="72351" y="229774"/>
                  <a:pt x="144703" y="-33462"/>
                  <a:pt x="378691" y="3483"/>
                </a:cubicBezTo>
                <a:cubicBezTo>
                  <a:pt x="612679" y="40428"/>
                  <a:pt x="1008303" y="377555"/>
                  <a:pt x="1403928" y="714683"/>
                </a:cubicBez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AEC207-B34F-4940-91B9-576338E21288}"/>
              </a:ext>
            </a:extLst>
          </p:cNvPr>
          <p:cNvSpPr/>
          <p:nvPr/>
        </p:nvSpPr>
        <p:spPr>
          <a:xfrm>
            <a:off x="9353663" y="4188283"/>
            <a:ext cx="2367529" cy="612833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5E057AF-AA70-4AFF-8A1A-C279762B8421}"/>
              </a:ext>
            </a:extLst>
          </p:cNvPr>
          <p:cNvSpPr txBox="1"/>
          <p:nvPr/>
        </p:nvSpPr>
        <p:spPr>
          <a:xfrm>
            <a:off x="9355373" y="4337855"/>
            <a:ext cx="2367537" cy="3236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800" baseline="0" dirty="0"/>
              <a:t>Conductimètre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0834EF16-96BA-4861-831D-8299C7EAB7BB}"/>
                  </a:ext>
                </a:extLst>
              </p:cNvPr>
              <p:cNvSpPr txBox="1"/>
              <p:nvPr/>
            </p:nvSpPr>
            <p:spPr>
              <a:xfrm>
                <a:off x="9307942" y="4988341"/>
                <a:ext cx="2641957" cy="3236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800" baseline="0" dirty="0"/>
                  <a:t>Mesure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baseline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800" b="0" i="0" baseline="0" smtClean="0">
                            <a:latin typeface="Cambria Math" panose="02040503050406030204" pitchFamily="18" charset="0"/>
                          </a:rPr>
                          <m:t>sol</m:t>
                        </m:r>
                      </m:sub>
                    </m:sSub>
                  </m:oMath>
                </a14:m>
                <a:endParaRPr lang="fr-FR" sz="2800" baseline="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0834EF16-96BA-4861-831D-8299C7EA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42" y="4988341"/>
                <a:ext cx="2641957" cy="323643"/>
              </a:xfrm>
              <a:prstGeom prst="rect">
                <a:avLst/>
              </a:prstGeom>
              <a:blipFill>
                <a:blip r:embed="rId3"/>
                <a:stretch>
                  <a:fillRect l="-4850" t="-47170" b="-849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9A5B199-763F-4D2A-B12B-E592255ABB90}"/>
                  </a:ext>
                </a:extLst>
              </p:cNvPr>
              <p:cNvSpPr txBox="1"/>
              <p:nvPr/>
            </p:nvSpPr>
            <p:spPr>
              <a:xfrm>
                <a:off x="583198" y="1638195"/>
                <a:ext cx="5637225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CaSO</m:t>
                              </m:r>
                            </m:e>
                            <m:sub>
                              <m: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Sup>
                        <m:sSub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Ca</m:t>
                          </m:r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fr-FR" sz="3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9A5B199-763F-4D2A-B12B-E592255A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8" y="1638195"/>
                <a:ext cx="563722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EC9C723-C2D0-4C6A-B3D9-943834009C2A}"/>
                  </a:ext>
                </a:extLst>
              </p:cNvPr>
              <p:cNvSpPr txBox="1"/>
              <p:nvPr/>
            </p:nvSpPr>
            <p:spPr>
              <a:xfrm>
                <a:off x="6586897" y="1540112"/>
                <a:ext cx="544209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sz="3000" b="0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fr-FR" sz="3000" b="0" i="0" baseline="0" smtClean="0">
                            <a:latin typeface="Cambria Math" panose="02040503050406030204" pitchFamily="18" charset="0"/>
                          </a:rPr>
                          <m:t>tab</m:t>
                        </m:r>
                      </m:sup>
                    </m:sSubSup>
                    <m:r>
                      <a:rPr lang="fr-FR" sz="3000" b="0" i="1" baseline="0" smtClean="0">
                        <a:latin typeface="Cambria Math" panose="02040503050406030204" pitchFamily="18" charset="0"/>
                      </a:rPr>
                      <m:t>=2,4×</m:t>
                    </m:r>
                    <m:sSup>
                      <m:sSupPr>
                        <m:ctrlPr>
                          <a:rPr lang="fr-FR" sz="3000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3000" b="0" i="1" baseline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fr-FR" sz="3000" baseline="0" dirty="0"/>
                  <a:t> (25°C)</a:t>
                </a:r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EC9C723-C2D0-4C6A-B3D9-943834009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7" y="1540112"/>
                <a:ext cx="5442090" cy="914400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11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ACE9B-5BA7-4146-9B4D-0917CD5C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Détermination expérimentale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B526C-E7C8-41AD-B0CC-F8338A1E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81808-BA02-45A9-8276-125070F8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CFCE3AF-3AAA-45ED-B9E7-C8BAA5803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</a:t>
            </a:r>
            <a:r>
              <a:rPr lang="fr-FR" sz="3200" dirty="0"/>
              <a:t>Coefficient de partage, par titrage colorimétrique</a:t>
            </a:r>
            <a:endParaRPr lang="fr-FR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20B5678-1391-4327-B07A-2B3ADC23ECD4}"/>
              </a:ext>
            </a:extLst>
          </p:cNvPr>
          <p:cNvGrpSpPr/>
          <p:nvPr/>
        </p:nvGrpSpPr>
        <p:grpSpPr>
          <a:xfrm>
            <a:off x="6458774" y="2338889"/>
            <a:ext cx="2160000" cy="3735132"/>
            <a:chOff x="2586784" y="1450653"/>
            <a:chExt cx="2160000" cy="3735132"/>
          </a:xfrm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8F7070D-61D4-445E-B429-0883A6676FD2}"/>
                </a:ext>
              </a:extLst>
            </p:cNvPr>
            <p:cNvSpPr/>
            <p:nvPr/>
          </p:nvSpPr>
          <p:spPr>
            <a:xfrm>
              <a:off x="2586784" y="1450653"/>
              <a:ext cx="2160000" cy="3735132"/>
            </a:xfrm>
            <a:custGeom>
              <a:avLst/>
              <a:gdLst>
                <a:gd name="connsiteX0" fmla="*/ 754075 w 2160000"/>
                <a:gd name="connsiteY0" fmla="*/ 0 h 3735132"/>
                <a:gd name="connsiteX1" fmla="*/ 1405925 w 2160000"/>
                <a:gd name="connsiteY1" fmla="*/ 0 h 3735132"/>
                <a:gd name="connsiteX2" fmla="*/ 1405925 w 2160000"/>
                <a:gd name="connsiteY2" fmla="*/ 483518 h 3735132"/>
                <a:gd name="connsiteX3" fmla="*/ 1486405 w 2160000"/>
                <a:gd name="connsiteY3" fmla="*/ 507369 h 3735132"/>
                <a:gd name="connsiteX4" fmla="*/ 1843676 w 2160000"/>
                <a:gd name="connsiteY4" fmla="*/ 744613 h 3735132"/>
                <a:gd name="connsiteX5" fmla="*/ 1843676 w 2160000"/>
                <a:gd name="connsiteY5" fmla="*/ 2271963 h 3735132"/>
                <a:gd name="connsiteX6" fmla="*/ 1233574 w 2160000"/>
                <a:gd name="connsiteY6" fmla="*/ 3106136 h 3735132"/>
                <a:gd name="connsiteX7" fmla="*/ 1176101 w 2160000"/>
                <a:gd name="connsiteY7" fmla="*/ 3228830 h 3735132"/>
                <a:gd name="connsiteX8" fmla="*/ 1176101 w 2160000"/>
                <a:gd name="connsiteY8" fmla="*/ 3735132 h 3735132"/>
                <a:gd name="connsiteX9" fmla="*/ 983899 w 2160000"/>
                <a:gd name="connsiteY9" fmla="*/ 3735132 h 3735132"/>
                <a:gd name="connsiteX10" fmla="*/ 983899 w 2160000"/>
                <a:gd name="connsiteY10" fmla="*/ 3228830 h 3735132"/>
                <a:gd name="connsiteX11" fmla="*/ 926426 w 2160000"/>
                <a:gd name="connsiteY11" fmla="*/ 3106136 h 3735132"/>
                <a:gd name="connsiteX12" fmla="*/ 316325 w 2160000"/>
                <a:gd name="connsiteY12" fmla="*/ 2271963 h 3735132"/>
                <a:gd name="connsiteX13" fmla="*/ 316325 w 2160000"/>
                <a:gd name="connsiteY13" fmla="*/ 744613 h 3735132"/>
                <a:gd name="connsiteX14" fmla="*/ 673595 w 2160000"/>
                <a:gd name="connsiteY14" fmla="*/ 507369 h 3735132"/>
                <a:gd name="connsiteX15" fmla="*/ 754075 w 2160000"/>
                <a:gd name="connsiteY15" fmla="*/ 483518 h 373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000" h="3735132">
                  <a:moveTo>
                    <a:pt x="754075" y="0"/>
                  </a:moveTo>
                  <a:lnTo>
                    <a:pt x="1405925" y="0"/>
                  </a:lnTo>
                  <a:lnTo>
                    <a:pt x="1405925" y="483518"/>
                  </a:lnTo>
                  <a:lnTo>
                    <a:pt x="1486405" y="507369"/>
                  </a:lnTo>
                  <a:cubicBezTo>
                    <a:pt x="1616414" y="560090"/>
                    <a:pt x="1738234" y="639171"/>
                    <a:pt x="1843676" y="744613"/>
                  </a:cubicBezTo>
                  <a:cubicBezTo>
                    <a:pt x="2265442" y="1166379"/>
                    <a:pt x="2265442" y="1850197"/>
                    <a:pt x="1843676" y="2271963"/>
                  </a:cubicBezTo>
                  <a:cubicBezTo>
                    <a:pt x="1602964" y="2512675"/>
                    <a:pt x="1399596" y="2790733"/>
                    <a:pt x="1233574" y="3106136"/>
                  </a:cubicBezTo>
                  <a:lnTo>
                    <a:pt x="1176101" y="3228830"/>
                  </a:lnTo>
                  <a:lnTo>
                    <a:pt x="1176101" y="3735132"/>
                  </a:lnTo>
                  <a:lnTo>
                    <a:pt x="983899" y="3735132"/>
                  </a:lnTo>
                  <a:lnTo>
                    <a:pt x="983899" y="3228830"/>
                  </a:lnTo>
                  <a:lnTo>
                    <a:pt x="926426" y="3106136"/>
                  </a:lnTo>
                  <a:cubicBezTo>
                    <a:pt x="760404" y="2790733"/>
                    <a:pt x="557037" y="2512675"/>
                    <a:pt x="316325" y="2271963"/>
                  </a:cubicBezTo>
                  <a:cubicBezTo>
                    <a:pt x="-105442" y="1850197"/>
                    <a:pt x="-105442" y="1166379"/>
                    <a:pt x="316325" y="744613"/>
                  </a:cubicBezTo>
                  <a:cubicBezTo>
                    <a:pt x="421766" y="639171"/>
                    <a:pt x="543586" y="560090"/>
                    <a:pt x="673595" y="507369"/>
                  </a:cubicBezTo>
                  <a:lnTo>
                    <a:pt x="754075" y="483518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7FAA843F-8844-4E3F-B179-B09C95EF22D4}"/>
                </a:ext>
              </a:extLst>
            </p:cNvPr>
            <p:cNvSpPr/>
            <p:nvPr/>
          </p:nvSpPr>
          <p:spPr>
            <a:xfrm>
              <a:off x="3576119" y="4777729"/>
              <a:ext cx="526775" cy="264320"/>
            </a:xfrm>
            <a:custGeom>
              <a:avLst/>
              <a:gdLst>
                <a:gd name="connsiteX0" fmla="*/ 296211 w 340009"/>
                <a:gd name="connsiteY0" fmla="*/ 0 h 264320"/>
                <a:gd name="connsiteX1" fmla="*/ 340009 w 340009"/>
                <a:gd name="connsiteY1" fmla="*/ 43798 h 264320"/>
                <a:gd name="connsiteX2" fmla="*/ 340009 w 340009"/>
                <a:gd name="connsiteY2" fmla="*/ 220522 h 264320"/>
                <a:gd name="connsiteX3" fmla="*/ 296211 w 340009"/>
                <a:gd name="connsiteY3" fmla="*/ 264320 h 264320"/>
                <a:gd name="connsiteX4" fmla="*/ 252413 w 340009"/>
                <a:gd name="connsiteY4" fmla="*/ 220522 h 264320"/>
                <a:gd name="connsiteX5" fmla="*/ 252413 w 340009"/>
                <a:gd name="connsiteY5" fmla="*/ 178005 h 264320"/>
                <a:gd name="connsiteX6" fmla="*/ 0 w 340009"/>
                <a:gd name="connsiteY6" fmla="*/ 178005 h 264320"/>
                <a:gd name="connsiteX7" fmla="*/ 0 w 340009"/>
                <a:gd name="connsiteY7" fmla="*/ 92280 h 264320"/>
                <a:gd name="connsiteX8" fmla="*/ 252413 w 340009"/>
                <a:gd name="connsiteY8" fmla="*/ 92280 h 264320"/>
                <a:gd name="connsiteX9" fmla="*/ 252413 w 340009"/>
                <a:gd name="connsiteY9" fmla="*/ 43798 h 264320"/>
                <a:gd name="connsiteX10" fmla="*/ 296211 w 340009"/>
                <a:gd name="connsiteY10" fmla="*/ 0 h 26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09" h="264320">
                  <a:moveTo>
                    <a:pt x="296211" y="0"/>
                  </a:moveTo>
                  <a:cubicBezTo>
                    <a:pt x="320400" y="0"/>
                    <a:pt x="340009" y="19609"/>
                    <a:pt x="340009" y="43798"/>
                  </a:cubicBezTo>
                  <a:lnTo>
                    <a:pt x="340009" y="220522"/>
                  </a:lnTo>
                  <a:cubicBezTo>
                    <a:pt x="340009" y="244711"/>
                    <a:pt x="320400" y="264320"/>
                    <a:pt x="296211" y="264320"/>
                  </a:cubicBezTo>
                  <a:cubicBezTo>
                    <a:pt x="272022" y="264320"/>
                    <a:pt x="252413" y="244711"/>
                    <a:pt x="252413" y="220522"/>
                  </a:cubicBezTo>
                  <a:lnTo>
                    <a:pt x="252413" y="178005"/>
                  </a:lnTo>
                  <a:lnTo>
                    <a:pt x="0" y="178005"/>
                  </a:lnTo>
                  <a:lnTo>
                    <a:pt x="0" y="92280"/>
                  </a:lnTo>
                  <a:lnTo>
                    <a:pt x="252413" y="92280"/>
                  </a:lnTo>
                  <a:lnTo>
                    <a:pt x="252413" y="43798"/>
                  </a:lnTo>
                  <a:cubicBezTo>
                    <a:pt x="252413" y="19609"/>
                    <a:pt x="272022" y="0"/>
                    <a:pt x="296211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84BC435-97A4-45AB-85F0-216C758F0316}"/>
                </a:ext>
              </a:extLst>
            </p:cNvPr>
            <p:cNvCxnSpPr>
              <a:stCxn id="14" idx="12"/>
              <a:endCxn id="14" idx="5"/>
            </p:cNvCxnSpPr>
            <p:nvPr/>
          </p:nvCxnSpPr>
          <p:spPr>
            <a:xfrm>
              <a:off x="2903109" y="3722616"/>
              <a:ext cx="1527351" cy="0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4F9CB442-ACE4-4FC2-B30F-823CA9DF81D5}"/>
                </a:ext>
              </a:extLst>
            </p:cNvPr>
            <p:cNvSpPr/>
            <p:nvPr/>
          </p:nvSpPr>
          <p:spPr>
            <a:xfrm>
              <a:off x="2903111" y="3722618"/>
              <a:ext cx="1527349" cy="1148151"/>
            </a:xfrm>
            <a:custGeom>
              <a:avLst/>
              <a:gdLst>
                <a:gd name="connsiteX0" fmla="*/ 0 w 1527349"/>
                <a:gd name="connsiteY0" fmla="*/ 0 h 1148151"/>
                <a:gd name="connsiteX1" fmla="*/ 1527349 w 1527349"/>
                <a:gd name="connsiteY1" fmla="*/ 0 h 1148151"/>
                <a:gd name="connsiteX2" fmla="*/ 1353818 w 1527349"/>
                <a:gd name="connsiteY2" fmla="*/ 187536 h 1148151"/>
                <a:gd name="connsiteX3" fmla="*/ 917248 w 1527349"/>
                <a:gd name="connsiteY3" fmla="*/ 834172 h 1148151"/>
                <a:gd name="connsiteX4" fmla="*/ 859775 w 1527349"/>
                <a:gd name="connsiteY4" fmla="*/ 956866 h 1148151"/>
                <a:gd name="connsiteX5" fmla="*/ 859775 w 1527349"/>
                <a:gd name="connsiteY5" fmla="*/ 1148151 h 1148151"/>
                <a:gd name="connsiteX6" fmla="*/ 667573 w 1527349"/>
                <a:gd name="connsiteY6" fmla="*/ 1148151 h 1148151"/>
                <a:gd name="connsiteX7" fmla="*/ 667573 w 1527349"/>
                <a:gd name="connsiteY7" fmla="*/ 956866 h 1148151"/>
                <a:gd name="connsiteX8" fmla="*/ 610100 w 1527349"/>
                <a:gd name="connsiteY8" fmla="*/ 834172 h 1148151"/>
                <a:gd name="connsiteX9" fmla="*/ 173531 w 1527349"/>
                <a:gd name="connsiteY9" fmla="*/ 187536 h 114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7349" h="1148151">
                  <a:moveTo>
                    <a:pt x="0" y="0"/>
                  </a:moveTo>
                  <a:lnTo>
                    <a:pt x="1527349" y="0"/>
                  </a:lnTo>
                  <a:lnTo>
                    <a:pt x="1353818" y="187536"/>
                  </a:lnTo>
                  <a:cubicBezTo>
                    <a:pt x="1187288" y="382074"/>
                    <a:pt x="1041765" y="597620"/>
                    <a:pt x="917248" y="834172"/>
                  </a:cubicBezTo>
                  <a:lnTo>
                    <a:pt x="859775" y="956866"/>
                  </a:lnTo>
                  <a:lnTo>
                    <a:pt x="859775" y="1148151"/>
                  </a:lnTo>
                  <a:lnTo>
                    <a:pt x="667573" y="1148151"/>
                  </a:lnTo>
                  <a:lnTo>
                    <a:pt x="667573" y="956866"/>
                  </a:lnTo>
                  <a:lnTo>
                    <a:pt x="610100" y="834172"/>
                  </a:lnTo>
                  <a:cubicBezTo>
                    <a:pt x="485584" y="597620"/>
                    <a:pt x="340061" y="382074"/>
                    <a:pt x="173531" y="18753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CA864855-960F-4B1B-9144-6844B17768A9}"/>
                </a:ext>
              </a:extLst>
            </p:cNvPr>
            <p:cNvSpPr/>
            <p:nvPr/>
          </p:nvSpPr>
          <p:spPr>
            <a:xfrm>
              <a:off x="2589929" y="2922341"/>
              <a:ext cx="2156855" cy="800275"/>
            </a:xfrm>
            <a:custGeom>
              <a:avLst/>
              <a:gdLst>
                <a:gd name="connsiteX0" fmla="*/ 0 w 2156855"/>
                <a:gd name="connsiteY0" fmla="*/ 0 h 800275"/>
                <a:gd name="connsiteX1" fmla="*/ 2156855 w 2156855"/>
                <a:gd name="connsiteY1" fmla="*/ 0 h 800275"/>
                <a:gd name="connsiteX2" fmla="*/ 2149084 w 2156855"/>
                <a:gd name="connsiteY2" fmla="*/ 185911 h 800275"/>
                <a:gd name="connsiteX3" fmla="*/ 1916242 w 2156855"/>
                <a:gd name="connsiteY3" fmla="*/ 725377 h 800275"/>
                <a:gd name="connsiteX4" fmla="*/ 1848544 w 2156855"/>
                <a:gd name="connsiteY4" fmla="*/ 800275 h 800275"/>
                <a:gd name="connsiteX5" fmla="*/ 308311 w 2156855"/>
                <a:gd name="connsiteY5" fmla="*/ 800275 h 800275"/>
                <a:gd name="connsiteX6" fmla="*/ 240614 w 2156855"/>
                <a:gd name="connsiteY6" fmla="*/ 725377 h 800275"/>
                <a:gd name="connsiteX7" fmla="*/ 7771 w 2156855"/>
                <a:gd name="connsiteY7" fmla="*/ 185911 h 8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6855" h="800275">
                  <a:moveTo>
                    <a:pt x="0" y="0"/>
                  </a:moveTo>
                  <a:lnTo>
                    <a:pt x="2156855" y="0"/>
                  </a:lnTo>
                  <a:lnTo>
                    <a:pt x="2149084" y="185911"/>
                  </a:lnTo>
                  <a:cubicBezTo>
                    <a:pt x="2123599" y="378891"/>
                    <a:pt x="2045985" y="566304"/>
                    <a:pt x="1916242" y="725377"/>
                  </a:cubicBezTo>
                  <a:lnTo>
                    <a:pt x="1848544" y="800275"/>
                  </a:lnTo>
                  <a:lnTo>
                    <a:pt x="308311" y="800275"/>
                  </a:lnTo>
                  <a:lnTo>
                    <a:pt x="240614" y="725377"/>
                  </a:lnTo>
                  <a:cubicBezTo>
                    <a:pt x="110871" y="566304"/>
                    <a:pt x="33257" y="378891"/>
                    <a:pt x="7771" y="185911"/>
                  </a:cubicBezTo>
                  <a:close/>
                </a:path>
              </a:pathLst>
            </a:custGeom>
            <a:solidFill>
              <a:srgbClr val="FFCCFF"/>
            </a:solidFill>
            <a:ln w="57150">
              <a:solidFill>
                <a:srgbClr val="308B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124FB75A-166B-49CF-A21A-0CCD7EB50BF6}"/>
              </a:ext>
            </a:extLst>
          </p:cNvPr>
          <p:cNvSpPr txBox="1"/>
          <p:nvPr/>
        </p:nvSpPr>
        <p:spPr>
          <a:xfrm>
            <a:off x="8066513" y="4819796"/>
            <a:ext cx="3376976" cy="703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3200" b="1" spc="100" dirty="0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Phase aqueuse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E5C886-4C87-4BB1-9DE8-32AE15A18C79}"/>
              </a:ext>
            </a:extLst>
          </p:cNvPr>
          <p:cNvSpPr txBox="1"/>
          <p:nvPr/>
        </p:nvSpPr>
        <p:spPr>
          <a:xfrm>
            <a:off x="8706507" y="3763735"/>
            <a:ext cx="3376976" cy="7036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200" b="1" spc="100" dirty="0">
                <a:ln>
                  <a:solidFill>
                    <a:sysClr val="windowText" lastClr="000000"/>
                  </a:solidFill>
                </a:ln>
                <a:solidFill>
                  <a:srgbClr val="FFCCFF"/>
                </a:solidFill>
              </a:rPr>
              <a:t>Phase organique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76C6AAE-7A7D-4229-82F4-D5270A5267EB}"/>
                  </a:ext>
                </a:extLst>
              </p:cNvPr>
              <p:cNvSpPr txBox="1"/>
              <p:nvPr/>
            </p:nvSpPr>
            <p:spPr>
              <a:xfrm>
                <a:off x="3294076" y="1390039"/>
                <a:ext cx="2859387" cy="80363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8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baseline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cyclohexane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76C6AAE-7A7D-4229-82F4-D5270A52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076" y="1390039"/>
                <a:ext cx="2859387" cy="803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BAFD888-E79B-484B-B78B-13E6F8A75676}"/>
                  </a:ext>
                </a:extLst>
              </p:cNvPr>
              <p:cNvSpPr txBox="1"/>
              <p:nvPr/>
            </p:nvSpPr>
            <p:spPr>
              <a:xfrm>
                <a:off x="8950903" y="1385740"/>
                <a:ext cx="1004936" cy="803636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baseline="0" smtClean="0">
                          <a:latin typeface="Cambria Math" panose="02040503050406030204" pitchFamily="18" charset="0"/>
                        </a:rPr>
                        <m:t>eau</m:t>
                      </m:r>
                    </m:oMath>
                  </m:oMathPara>
                </a14:m>
                <a:endParaRPr lang="fr-FR" sz="2800" baseline="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BAFD888-E79B-484B-B78B-13E6F8A7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903" y="1385740"/>
                <a:ext cx="1004936" cy="80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476B46A1-71F7-45FC-90A9-C05ACF1A9DEB}"/>
              </a:ext>
            </a:extLst>
          </p:cNvPr>
          <p:cNvSpPr/>
          <p:nvPr/>
        </p:nvSpPr>
        <p:spPr>
          <a:xfrm>
            <a:off x="4754693" y="1814318"/>
            <a:ext cx="2638177" cy="800275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260314D5-8E25-4E30-BF69-72CB5AB2504F}"/>
              </a:ext>
            </a:extLst>
          </p:cNvPr>
          <p:cNvSpPr/>
          <p:nvPr/>
        </p:nvSpPr>
        <p:spPr>
          <a:xfrm flipH="1">
            <a:off x="7711496" y="1814317"/>
            <a:ext cx="2638177" cy="800275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554A249-49BA-4ADE-A101-BB7CB100FAFD}"/>
              </a:ext>
            </a:extLst>
          </p:cNvPr>
          <p:cNvSpPr/>
          <p:nvPr/>
        </p:nvSpPr>
        <p:spPr>
          <a:xfrm>
            <a:off x="7738554" y="4749955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E581A1B-A552-4E4E-8731-3C2A3A9AE94F}"/>
              </a:ext>
            </a:extLst>
          </p:cNvPr>
          <p:cNvSpPr/>
          <p:nvPr/>
        </p:nvSpPr>
        <p:spPr>
          <a:xfrm>
            <a:off x="7436526" y="506342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E6B71AE-83EF-4B33-809C-462EB8364BDC}"/>
              </a:ext>
            </a:extLst>
          </p:cNvPr>
          <p:cNvSpPr/>
          <p:nvPr/>
        </p:nvSpPr>
        <p:spPr>
          <a:xfrm>
            <a:off x="7208120" y="483559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06D9624-D76F-497D-81C8-5AC5BA1010BE}"/>
              </a:ext>
            </a:extLst>
          </p:cNvPr>
          <p:cNvSpPr/>
          <p:nvPr/>
        </p:nvSpPr>
        <p:spPr>
          <a:xfrm>
            <a:off x="6707931" y="4349466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A4292C4-A4ED-49BF-92C6-7E51416988D9}"/>
              </a:ext>
            </a:extLst>
          </p:cNvPr>
          <p:cNvSpPr/>
          <p:nvPr/>
        </p:nvSpPr>
        <p:spPr>
          <a:xfrm>
            <a:off x="7107987" y="4329908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0385AC9-850A-47AB-BF1A-97945272A310}"/>
              </a:ext>
            </a:extLst>
          </p:cNvPr>
          <p:cNvSpPr/>
          <p:nvPr/>
        </p:nvSpPr>
        <p:spPr>
          <a:xfrm>
            <a:off x="6876254" y="420117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FD64106-825B-448D-A048-2FF3CE13D506}"/>
              </a:ext>
            </a:extLst>
          </p:cNvPr>
          <p:cNvSpPr/>
          <p:nvPr/>
        </p:nvSpPr>
        <p:spPr>
          <a:xfrm>
            <a:off x="7064120" y="4118009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7889932-6625-4DD5-9307-2C816CD64A5B}"/>
              </a:ext>
            </a:extLst>
          </p:cNvPr>
          <p:cNvSpPr/>
          <p:nvPr/>
        </p:nvSpPr>
        <p:spPr>
          <a:xfrm>
            <a:off x="7006544" y="3880117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ABC607A-B49A-4669-844A-17F0B10D67E8}"/>
              </a:ext>
            </a:extLst>
          </p:cNvPr>
          <p:cNvSpPr/>
          <p:nvPr/>
        </p:nvSpPr>
        <p:spPr>
          <a:xfrm>
            <a:off x="6846811" y="3994715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12C6AB3-A866-4005-AB74-0008EFFA6D26}"/>
              </a:ext>
            </a:extLst>
          </p:cNvPr>
          <p:cNvSpPr/>
          <p:nvPr/>
        </p:nvSpPr>
        <p:spPr>
          <a:xfrm>
            <a:off x="6654365" y="415523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2CCA1B-39F2-4760-B209-B5013024DA27}"/>
              </a:ext>
            </a:extLst>
          </p:cNvPr>
          <p:cNvSpPr/>
          <p:nvPr/>
        </p:nvSpPr>
        <p:spPr>
          <a:xfrm>
            <a:off x="6654365" y="3935204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2DB9742-1D0C-4DB3-A3B3-C9D4C1B8A1B4}"/>
              </a:ext>
            </a:extLst>
          </p:cNvPr>
          <p:cNvSpPr/>
          <p:nvPr/>
        </p:nvSpPr>
        <p:spPr>
          <a:xfrm>
            <a:off x="6920120" y="441471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5B679C2-6423-4197-8AA7-16624C4767C7}"/>
              </a:ext>
            </a:extLst>
          </p:cNvPr>
          <p:cNvSpPr/>
          <p:nvPr/>
        </p:nvSpPr>
        <p:spPr>
          <a:xfrm>
            <a:off x="7471242" y="416683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C2E605-8BA0-4D11-83B4-B07CD8C7698B}"/>
              </a:ext>
            </a:extLst>
          </p:cNvPr>
          <p:cNvSpPr/>
          <p:nvPr/>
        </p:nvSpPr>
        <p:spPr>
          <a:xfrm>
            <a:off x="7330447" y="4329607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9D839A8-AD3A-4CDF-BE1A-EC5830A8063F}"/>
              </a:ext>
            </a:extLst>
          </p:cNvPr>
          <p:cNvSpPr/>
          <p:nvPr/>
        </p:nvSpPr>
        <p:spPr>
          <a:xfrm>
            <a:off x="7670738" y="4044008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26AAD11-B8F0-45EF-8F32-8D6C1800E11A}"/>
              </a:ext>
            </a:extLst>
          </p:cNvPr>
          <p:cNvSpPr/>
          <p:nvPr/>
        </p:nvSpPr>
        <p:spPr>
          <a:xfrm>
            <a:off x="7641020" y="424335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791F6D0-2B13-404A-B0EE-CCEC5D23105E}"/>
              </a:ext>
            </a:extLst>
          </p:cNvPr>
          <p:cNvSpPr/>
          <p:nvPr/>
        </p:nvSpPr>
        <p:spPr>
          <a:xfrm>
            <a:off x="7629060" y="3860258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B4D004-62E2-40B6-86E7-75D3B82B4903}"/>
              </a:ext>
            </a:extLst>
          </p:cNvPr>
          <p:cNvSpPr/>
          <p:nvPr/>
        </p:nvSpPr>
        <p:spPr>
          <a:xfrm>
            <a:off x="7469327" y="3974856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F5A462-9B7E-47B8-8C6F-C39D50BDDE35}"/>
              </a:ext>
            </a:extLst>
          </p:cNvPr>
          <p:cNvSpPr/>
          <p:nvPr/>
        </p:nvSpPr>
        <p:spPr>
          <a:xfrm>
            <a:off x="7276881" y="4135372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6D305821-0F34-4227-AEF6-009C1712E9FF}"/>
              </a:ext>
            </a:extLst>
          </p:cNvPr>
          <p:cNvSpPr/>
          <p:nvPr/>
        </p:nvSpPr>
        <p:spPr>
          <a:xfrm>
            <a:off x="7276881" y="3915345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72846B5-CE27-44BA-A4D3-63366CE7A99C}"/>
              </a:ext>
            </a:extLst>
          </p:cNvPr>
          <p:cNvSpPr/>
          <p:nvPr/>
        </p:nvSpPr>
        <p:spPr>
          <a:xfrm>
            <a:off x="7542636" y="4394852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49ECE91-A28D-47B2-8E2C-0F22D77A5169}"/>
              </a:ext>
            </a:extLst>
          </p:cNvPr>
          <p:cNvSpPr/>
          <p:nvPr/>
        </p:nvSpPr>
        <p:spPr>
          <a:xfrm flipH="1">
            <a:off x="8231804" y="4337588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1A6F6F0-C4A7-4D77-A699-8AB8F211789F}"/>
              </a:ext>
            </a:extLst>
          </p:cNvPr>
          <p:cNvSpPr/>
          <p:nvPr/>
        </p:nvSpPr>
        <p:spPr>
          <a:xfrm flipH="1">
            <a:off x="7831748" y="4318030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94E52803-2E59-4FCE-8EC9-BCFD954E201E}"/>
              </a:ext>
            </a:extLst>
          </p:cNvPr>
          <p:cNvSpPr/>
          <p:nvPr/>
        </p:nvSpPr>
        <p:spPr>
          <a:xfrm flipH="1">
            <a:off x="8063481" y="418929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4AC62D04-CE7D-4722-B292-0797D634A23A}"/>
              </a:ext>
            </a:extLst>
          </p:cNvPr>
          <p:cNvSpPr/>
          <p:nvPr/>
        </p:nvSpPr>
        <p:spPr>
          <a:xfrm flipH="1">
            <a:off x="7875615" y="4106131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A649249-816C-458A-B13B-2BEF23EC15C4}"/>
              </a:ext>
            </a:extLst>
          </p:cNvPr>
          <p:cNvSpPr/>
          <p:nvPr/>
        </p:nvSpPr>
        <p:spPr>
          <a:xfrm flipH="1">
            <a:off x="7933191" y="3868239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6FBA1FC-F0B3-452A-8F89-DFFC425D13DC}"/>
              </a:ext>
            </a:extLst>
          </p:cNvPr>
          <p:cNvSpPr/>
          <p:nvPr/>
        </p:nvSpPr>
        <p:spPr>
          <a:xfrm flipH="1">
            <a:off x="8092924" y="3982837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0C02F1F-F4E2-412C-914A-7BF85277874A}"/>
              </a:ext>
            </a:extLst>
          </p:cNvPr>
          <p:cNvSpPr/>
          <p:nvPr/>
        </p:nvSpPr>
        <p:spPr>
          <a:xfrm flipH="1">
            <a:off x="8285370" y="414335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D627F9A-3A7D-4820-8178-E28E3B8E9F9D}"/>
              </a:ext>
            </a:extLst>
          </p:cNvPr>
          <p:cNvSpPr/>
          <p:nvPr/>
        </p:nvSpPr>
        <p:spPr>
          <a:xfrm flipH="1">
            <a:off x="8285370" y="3923326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EC3CBAA-EB31-4606-A939-FE4D0A634090}"/>
              </a:ext>
            </a:extLst>
          </p:cNvPr>
          <p:cNvSpPr/>
          <p:nvPr/>
        </p:nvSpPr>
        <p:spPr>
          <a:xfrm flipH="1">
            <a:off x="8019615" y="4402833"/>
            <a:ext cx="144000" cy="144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7C0A1A7-C213-4B14-B6E7-3106AD133CC0}"/>
                  </a:ext>
                </a:extLst>
              </p:cNvPr>
              <p:cNvSpPr txBox="1"/>
              <p:nvPr/>
            </p:nvSpPr>
            <p:spPr>
              <a:xfrm>
                <a:off x="428498" y="3194797"/>
                <a:ext cx="5513561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eau</m:t>
                          </m:r>
                        </m:e>
                      </m:d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cyclohexane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27C0A1A7-C213-4B14-B6E7-3106AD133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8" y="3194797"/>
                <a:ext cx="5513561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49C5306-2D95-46CF-A1B0-9E3D19BDDE32}"/>
                  </a:ext>
                </a:extLst>
              </p:cNvPr>
              <p:cNvSpPr txBox="1"/>
              <p:nvPr/>
            </p:nvSpPr>
            <p:spPr>
              <a:xfrm>
                <a:off x="1339912" y="4143353"/>
                <a:ext cx="2381061" cy="177647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org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sz="36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3600" b="0" i="0" baseline="0" smtClean="0">
                                  <a:latin typeface="Cambria Math" panose="02040503050406030204" pitchFamily="18" charset="0"/>
                                </a:rPr>
                                <m:t>aq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600" baseline="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49C5306-2D95-46CF-A1B0-9E3D19BDD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912" y="4143353"/>
                <a:ext cx="2381061" cy="1776470"/>
              </a:xfrm>
              <a:prstGeom prst="rect">
                <a:avLst/>
              </a:prstGeom>
              <a:blipFill>
                <a:blip r:embed="rId5"/>
                <a:stretch>
                  <a:fillRect r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Espace réservé du pied de page 4">
            <a:extLst>
              <a:ext uri="{FF2B5EF4-FFF2-40B4-BE49-F238E27FC236}">
                <a16:creationId xmlns:a16="http://schemas.microsoft.com/office/drawing/2014/main" id="{6D941D13-7099-4563-BBCA-FD5279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5408" y="6466034"/>
            <a:ext cx="6461184" cy="365125"/>
          </a:xfrm>
        </p:spPr>
        <p:txBody>
          <a:bodyPr/>
          <a:lstStyle/>
          <a:p>
            <a:r>
              <a:rPr lang="fr-FR" dirty="0"/>
              <a:t>LC13 – Détermination de constantes d'équilibre</a:t>
            </a:r>
          </a:p>
        </p:txBody>
      </p:sp>
    </p:spTree>
    <p:extLst>
      <p:ext uri="{BB962C8B-B14F-4D97-AF65-F5344CB8AC3E}">
        <p14:creationId xmlns:p14="http://schemas.microsoft.com/office/powerpoint/2010/main" val="24737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BDCBE-E582-4A1C-80D2-4C1351BB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Influence de la température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62B164-1854-41A2-AF56-0DAEAD84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FEE01A-BF27-4DFD-B001-BE2FF660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LC13 – Détermination de constantes d'équilibre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73008-840C-4B3C-AD9E-99102B53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A694B79-7FF9-40AE-81C1-72D5801BF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F3E2A39-2B09-46B0-9EC0-0AFCA877B1E2}"/>
              </a:ext>
            </a:extLst>
          </p:cNvPr>
          <p:cNvGrpSpPr>
            <a:grpSpLocks noChangeAspect="1"/>
          </p:cNvGrpSpPr>
          <p:nvPr/>
        </p:nvGrpSpPr>
        <p:grpSpPr>
          <a:xfrm>
            <a:off x="3099146" y="5764079"/>
            <a:ext cx="571556" cy="571556"/>
            <a:chOff x="2944553" y="5154427"/>
            <a:chExt cx="792000" cy="792000"/>
          </a:xfrm>
        </p:grpSpPr>
        <p:sp>
          <p:nvSpPr>
            <p:cNvPr id="9" name="Larme 8">
              <a:extLst>
                <a:ext uri="{FF2B5EF4-FFF2-40B4-BE49-F238E27FC236}">
                  <a16:creationId xmlns:a16="http://schemas.microsoft.com/office/drawing/2014/main" id="{B0A28D27-80B1-4175-B4E4-90EE47F55093}"/>
                </a:ext>
              </a:extLst>
            </p:cNvPr>
            <p:cNvSpPr/>
            <p:nvPr/>
          </p:nvSpPr>
          <p:spPr>
            <a:xfrm rot="18900000">
              <a:off x="2944553" y="5154427"/>
              <a:ext cx="792000" cy="792000"/>
            </a:xfrm>
            <a:prstGeom prst="teardrop">
              <a:avLst>
                <a:gd name="adj" fmla="val 125751"/>
              </a:avLst>
            </a:prstGeom>
            <a:solidFill>
              <a:srgbClr val="FF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arme 9">
              <a:extLst>
                <a:ext uri="{FF2B5EF4-FFF2-40B4-BE49-F238E27FC236}">
                  <a16:creationId xmlns:a16="http://schemas.microsoft.com/office/drawing/2014/main" id="{74A04212-FA28-4B82-9EC5-93A4855420AB}"/>
                </a:ext>
              </a:extLst>
            </p:cNvPr>
            <p:cNvSpPr/>
            <p:nvPr/>
          </p:nvSpPr>
          <p:spPr>
            <a:xfrm rot="18900000">
              <a:off x="3088553" y="5394221"/>
              <a:ext cx="504000" cy="504000"/>
            </a:xfrm>
            <a:prstGeom prst="teardrop">
              <a:avLst>
                <a:gd name="adj" fmla="val 125751"/>
              </a:avLst>
            </a:prstGeom>
            <a:solidFill>
              <a:srgbClr val="FFFF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5F83C4D-48AE-482B-A42B-2353799F0466}"/>
                  </a:ext>
                </a:extLst>
              </p:cNvPr>
              <p:cNvSpPr txBox="1"/>
              <p:nvPr/>
            </p:nvSpPr>
            <p:spPr>
              <a:xfrm>
                <a:off x="140825" y="2088956"/>
                <a:ext cx="967960" cy="101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2600" b="0" i="0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6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5F83C4D-48AE-482B-A42B-2353799F0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5" y="2088956"/>
                <a:ext cx="967960" cy="1012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31346C1-4BF5-4EAA-82ED-200CEE29F262}"/>
                  </a:ext>
                </a:extLst>
              </p:cNvPr>
              <p:cNvSpPr txBox="1"/>
              <p:nvPr/>
            </p:nvSpPr>
            <p:spPr>
              <a:xfrm>
                <a:off x="1642283" y="2149470"/>
                <a:ext cx="1342192" cy="1070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Pb</m:t>
                          </m:r>
                        </m:e>
                        <m: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2600" b="0" i="0" baseline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  <m:sub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2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31346C1-4BF5-4EAA-82ED-200CEE29F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283" y="2149470"/>
                <a:ext cx="1342192" cy="1070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83DF801-8E49-4D7A-949C-C6A6A96395F6}"/>
              </a:ext>
            </a:extLst>
          </p:cNvPr>
          <p:cNvSpPr/>
          <p:nvPr/>
        </p:nvSpPr>
        <p:spPr>
          <a:xfrm>
            <a:off x="624805" y="2742603"/>
            <a:ext cx="588862" cy="1273342"/>
          </a:xfrm>
          <a:prstGeom prst="arc">
            <a:avLst/>
          </a:prstGeom>
          <a:ln w="47625">
            <a:solidFill>
              <a:srgbClr val="0088B8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2553C99-9118-4CC8-900D-1D673DE67000}"/>
              </a:ext>
            </a:extLst>
          </p:cNvPr>
          <p:cNvSpPr/>
          <p:nvPr/>
        </p:nvSpPr>
        <p:spPr>
          <a:xfrm flipH="1">
            <a:off x="1430828" y="2742603"/>
            <a:ext cx="588862" cy="1273342"/>
          </a:xfrm>
          <a:prstGeom prst="arc">
            <a:avLst/>
          </a:prstGeom>
          <a:ln w="47625">
            <a:solidFill>
              <a:srgbClr val="0088B8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162CE48-B48F-4B56-82A0-149E4DFB6A11}"/>
              </a:ext>
            </a:extLst>
          </p:cNvPr>
          <p:cNvSpPr txBox="1"/>
          <p:nvPr/>
        </p:nvSpPr>
        <p:spPr>
          <a:xfrm>
            <a:off x="988845" y="1685820"/>
            <a:ext cx="793906" cy="352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/>
              <a:t>eau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6E76FE9-FB0C-482F-923B-860F06537FB6}"/>
              </a:ext>
            </a:extLst>
          </p:cNvPr>
          <p:cNvCxnSpPr/>
          <p:nvPr/>
        </p:nvCxnSpPr>
        <p:spPr>
          <a:xfrm>
            <a:off x="1340472" y="2088955"/>
            <a:ext cx="0" cy="972000"/>
          </a:xfrm>
          <a:prstGeom prst="straightConnector1">
            <a:avLst/>
          </a:prstGeom>
          <a:ln w="47625">
            <a:solidFill>
              <a:srgbClr val="0088B8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272EBD-9968-4BF8-8D36-F82D9D467F5C}"/>
              </a:ext>
            </a:extLst>
          </p:cNvPr>
          <p:cNvGrpSpPr/>
          <p:nvPr/>
        </p:nvGrpSpPr>
        <p:grpSpPr>
          <a:xfrm>
            <a:off x="988845" y="2998564"/>
            <a:ext cx="703255" cy="2417817"/>
            <a:chOff x="988845" y="2998564"/>
            <a:chExt cx="703255" cy="2417817"/>
          </a:xfrm>
        </p:grpSpPr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BE6FA0EF-4A0E-4FC6-9E90-0CA788E566EA}"/>
                </a:ext>
              </a:extLst>
            </p:cNvPr>
            <p:cNvSpPr/>
            <p:nvPr/>
          </p:nvSpPr>
          <p:spPr>
            <a:xfrm rot="10800000">
              <a:off x="988846" y="299856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CE1103A-24A2-43C8-8277-066139B21B9B}"/>
                </a:ext>
              </a:extLst>
            </p:cNvPr>
            <p:cNvCxnSpPr/>
            <p:nvPr/>
          </p:nvCxnSpPr>
          <p:spPr>
            <a:xfrm>
              <a:off x="988845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032D3E2-E0FA-493E-9286-C39AD5348A3D}"/>
                </a:ext>
              </a:extLst>
            </p:cNvPr>
            <p:cNvSpPr/>
            <p:nvPr/>
          </p:nvSpPr>
          <p:spPr>
            <a:xfrm>
              <a:off x="1108785" y="401594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2C8FB93-1801-4511-A757-3B964853B9A7}"/>
                </a:ext>
              </a:extLst>
            </p:cNvPr>
            <p:cNvSpPr/>
            <p:nvPr/>
          </p:nvSpPr>
          <p:spPr>
            <a:xfrm>
              <a:off x="1261185" y="416834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4B82186-5768-4B70-9EB9-87558A5AEE35}"/>
                </a:ext>
              </a:extLst>
            </p:cNvPr>
            <p:cNvSpPr/>
            <p:nvPr/>
          </p:nvSpPr>
          <p:spPr>
            <a:xfrm>
              <a:off x="1413585" y="432074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1CD0B92-324B-45BE-AC68-451DCC733DF3}"/>
                </a:ext>
              </a:extLst>
            </p:cNvPr>
            <p:cNvSpPr/>
            <p:nvPr/>
          </p:nvSpPr>
          <p:spPr>
            <a:xfrm>
              <a:off x="1261185" y="438691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A914648-09DE-46C7-8D78-C271A5DE92E8}"/>
                </a:ext>
              </a:extLst>
            </p:cNvPr>
            <p:cNvSpPr/>
            <p:nvPr/>
          </p:nvSpPr>
          <p:spPr>
            <a:xfrm>
              <a:off x="1467585" y="412239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FD697B5-6E34-4B1F-8C97-17460EA74BE3}"/>
                </a:ext>
              </a:extLst>
            </p:cNvPr>
            <p:cNvSpPr/>
            <p:nvPr/>
          </p:nvSpPr>
          <p:spPr>
            <a:xfrm>
              <a:off x="1343324" y="3954404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A21A6A6-E81A-464E-8851-788B641994DB}"/>
                </a:ext>
              </a:extLst>
            </p:cNvPr>
            <p:cNvSpPr/>
            <p:nvPr/>
          </p:nvSpPr>
          <p:spPr>
            <a:xfrm>
              <a:off x="1159667" y="378840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B1933-C38D-46E3-B111-93EBEF6243DE}"/>
                </a:ext>
              </a:extLst>
            </p:cNvPr>
            <p:cNvSpPr/>
            <p:nvPr/>
          </p:nvSpPr>
          <p:spPr>
            <a:xfrm>
              <a:off x="1436043" y="378840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1BCD82A-6278-4F9C-A4B8-73D8684EAA34}"/>
                </a:ext>
              </a:extLst>
            </p:cNvPr>
            <p:cNvSpPr/>
            <p:nvPr/>
          </p:nvSpPr>
          <p:spPr>
            <a:xfrm>
              <a:off x="1413249" y="458488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5A368AED-31FE-465B-942F-9D221CF93BB0}"/>
                </a:ext>
              </a:extLst>
            </p:cNvPr>
            <p:cNvSpPr/>
            <p:nvPr/>
          </p:nvSpPr>
          <p:spPr>
            <a:xfrm>
              <a:off x="1085695" y="4243485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1920E40-5F25-43B2-9598-F7F04BADF35D}"/>
                </a:ext>
              </a:extLst>
            </p:cNvPr>
            <p:cNvSpPr/>
            <p:nvPr/>
          </p:nvSpPr>
          <p:spPr>
            <a:xfrm>
              <a:off x="1114229" y="4539272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88F58D2-C45F-4217-BB04-D840C8027AF5}"/>
                </a:ext>
              </a:extLst>
            </p:cNvPr>
            <p:cNvSpPr/>
            <p:nvPr/>
          </p:nvSpPr>
          <p:spPr>
            <a:xfrm>
              <a:off x="1257393" y="473332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495203DB-1127-4219-A23E-42F6357517E2}"/>
                </a:ext>
              </a:extLst>
            </p:cNvPr>
            <p:cNvSpPr/>
            <p:nvPr/>
          </p:nvSpPr>
          <p:spPr>
            <a:xfrm>
              <a:off x="1453169" y="4871554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6E63BC9-47CA-45D1-AC62-C961E1163977}"/>
                </a:ext>
              </a:extLst>
            </p:cNvPr>
            <p:cNvSpPr/>
            <p:nvPr/>
          </p:nvSpPr>
          <p:spPr>
            <a:xfrm>
              <a:off x="1085695" y="483372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BEB75E3-CD71-4D5E-B38F-E832B595B5EC}"/>
                </a:ext>
              </a:extLst>
            </p:cNvPr>
            <p:cNvSpPr/>
            <p:nvPr/>
          </p:nvSpPr>
          <p:spPr>
            <a:xfrm>
              <a:off x="1253601" y="4969308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0EFF691-9CB6-464B-8C72-6AD806B14779}"/>
                </a:ext>
              </a:extLst>
            </p:cNvPr>
            <p:cNvSpPr/>
            <p:nvPr/>
          </p:nvSpPr>
          <p:spPr>
            <a:xfrm>
              <a:off x="1412004" y="508996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022665A-1EB6-4B94-B613-6D7E599B0404}"/>
                </a:ext>
              </a:extLst>
            </p:cNvPr>
            <p:cNvSpPr/>
            <p:nvPr/>
          </p:nvSpPr>
          <p:spPr>
            <a:xfrm>
              <a:off x="1195540" y="517059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3E02C99-6B30-4940-873B-F768F6F6C725}"/>
              </a:ext>
            </a:extLst>
          </p:cNvPr>
          <p:cNvGrpSpPr/>
          <p:nvPr/>
        </p:nvGrpSpPr>
        <p:grpSpPr>
          <a:xfrm>
            <a:off x="3033296" y="2998564"/>
            <a:ext cx="703254" cy="2417817"/>
            <a:chOff x="3033296" y="2998564"/>
            <a:chExt cx="703254" cy="2417817"/>
          </a:xfrm>
        </p:grpSpPr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01D7A398-268F-4D06-8883-D93E3EDB5FE7}"/>
                </a:ext>
              </a:extLst>
            </p:cNvPr>
            <p:cNvSpPr/>
            <p:nvPr/>
          </p:nvSpPr>
          <p:spPr>
            <a:xfrm rot="10800000">
              <a:off x="3033296" y="299856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77D5169-6F56-46CD-838F-79B459614AEA}"/>
                </a:ext>
              </a:extLst>
            </p:cNvPr>
            <p:cNvSpPr/>
            <p:nvPr/>
          </p:nvSpPr>
          <p:spPr>
            <a:xfrm>
              <a:off x="3172173" y="398857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F1A40DA-8BCD-4687-9823-DAFC0E2E4AAB}"/>
                </a:ext>
              </a:extLst>
            </p:cNvPr>
            <p:cNvSpPr/>
            <p:nvPr/>
          </p:nvSpPr>
          <p:spPr>
            <a:xfrm>
              <a:off x="3324573" y="414097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9CB2264-0E99-4D89-8B8E-6A1B9ADF6E1E}"/>
                </a:ext>
              </a:extLst>
            </p:cNvPr>
            <p:cNvSpPr/>
            <p:nvPr/>
          </p:nvSpPr>
          <p:spPr>
            <a:xfrm>
              <a:off x="3476973" y="429337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78901F2-01F2-477F-9564-7C4B08BF0FF5}"/>
                </a:ext>
              </a:extLst>
            </p:cNvPr>
            <p:cNvSpPr/>
            <p:nvPr/>
          </p:nvSpPr>
          <p:spPr>
            <a:xfrm>
              <a:off x="3324573" y="435954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00F2BFC-6FFD-4F60-98C0-7A5421E0A877}"/>
                </a:ext>
              </a:extLst>
            </p:cNvPr>
            <p:cNvSpPr/>
            <p:nvPr/>
          </p:nvSpPr>
          <p:spPr>
            <a:xfrm>
              <a:off x="3530973" y="409502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3E6E5A0-6BFC-4195-ABB8-29DD56B493E9}"/>
                </a:ext>
              </a:extLst>
            </p:cNvPr>
            <p:cNvSpPr/>
            <p:nvPr/>
          </p:nvSpPr>
          <p:spPr>
            <a:xfrm>
              <a:off x="3406712" y="3927036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C375BAB0-DE40-480F-89DC-7C71798E5D9F}"/>
                </a:ext>
              </a:extLst>
            </p:cNvPr>
            <p:cNvSpPr/>
            <p:nvPr/>
          </p:nvSpPr>
          <p:spPr>
            <a:xfrm>
              <a:off x="3223055" y="376103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5F28B740-79F9-4F33-A7A8-812F14AF4BD0}"/>
                </a:ext>
              </a:extLst>
            </p:cNvPr>
            <p:cNvSpPr/>
            <p:nvPr/>
          </p:nvSpPr>
          <p:spPr>
            <a:xfrm>
              <a:off x="3499431" y="376103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DBEE9ED-3F65-4F39-9E28-1527FC53F5C0}"/>
                </a:ext>
              </a:extLst>
            </p:cNvPr>
            <p:cNvSpPr/>
            <p:nvPr/>
          </p:nvSpPr>
          <p:spPr>
            <a:xfrm>
              <a:off x="3476637" y="455751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D2D404D-8A9E-4C23-A116-33BD3A56D623}"/>
                </a:ext>
              </a:extLst>
            </p:cNvPr>
            <p:cNvSpPr/>
            <p:nvPr/>
          </p:nvSpPr>
          <p:spPr>
            <a:xfrm>
              <a:off x="3149083" y="4216117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1E460F6-7447-44D3-9B48-F2FEB06053CB}"/>
                </a:ext>
              </a:extLst>
            </p:cNvPr>
            <p:cNvSpPr/>
            <p:nvPr/>
          </p:nvSpPr>
          <p:spPr>
            <a:xfrm>
              <a:off x="3177617" y="4511904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6BD246D-A424-4C27-B591-F03B2A9210A0}"/>
                </a:ext>
              </a:extLst>
            </p:cNvPr>
            <p:cNvSpPr/>
            <p:nvPr/>
          </p:nvSpPr>
          <p:spPr>
            <a:xfrm>
              <a:off x="3320781" y="470595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709529FC-5EA9-4DB7-A4F3-EA743A55864F}"/>
                </a:ext>
              </a:extLst>
            </p:cNvPr>
            <p:cNvSpPr/>
            <p:nvPr/>
          </p:nvSpPr>
          <p:spPr>
            <a:xfrm>
              <a:off x="3516557" y="4844186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24D35725-1AD3-413C-8561-5E8738D0E9D0}"/>
                </a:ext>
              </a:extLst>
            </p:cNvPr>
            <p:cNvSpPr/>
            <p:nvPr/>
          </p:nvSpPr>
          <p:spPr>
            <a:xfrm>
              <a:off x="3149083" y="4806353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6FC739D-E0FC-4B23-B970-8F17E8A9F456}"/>
                </a:ext>
              </a:extLst>
            </p:cNvPr>
            <p:cNvSpPr/>
            <p:nvPr/>
          </p:nvSpPr>
          <p:spPr>
            <a:xfrm>
              <a:off x="3316989" y="4941940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68114D7-8797-4CB2-952B-E6CB9A166C01}"/>
                </a:ext>
              </a:extLst>
            </p:cNvPr>
            <p:cNvSpPr/>
            <p:nvPr/>
          </p:nvSpPr>
          <p:spPr>
            <a:xfrm>
              <a:off x="3475392" y="5062599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8D19B7E7-4480-44F3-A246-A12C831B75F0}"/>
                </a:ext>
              </a:extLst>
            </p:cNvPr>
            <p:cNvSpPr/>
            <p:nvPr/>
          </p:nvSpPr>
          <p:spPr>
            <a:xfrm>
              <a:off x="3258928" y="5143231"/>
              <a:ext cx="108000" cy="1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16D94-98DB-4E07-BED3-E9FDA7A82A7D}"/>
                </a:ext>
              </a:extLst>
            </p:cNvPr>
            <p:cNvCxnSpPr/>
            <p:nvPr/>
          </p:nvCxnSpPr>
          <p:spPr>
            <a:xfrm>
              <a:off x="3040209" y="3616037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3658C49A-EAEA-49BE-BFB8-3652196E11ED}"/>
              </a:ext>
            </a:extLst>
          </p:cNvPr>
          <p:cNvGrpSpPr/>
          <p:nvPr/>
        </p:nvGrpSpPr>
        <p:grpSpPr>
          <a:xfrm>
            <a:off x="5543945" y="2994114"/>
            <a:ext cx="703255" cy="2417817"/>
            <a:chOff x="5273898" y="2994114"/>
            <a:chExt cx="703255" cy="2417817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C545E55D-A135-476C-947B-2059241A20FC}"/>
                </a:ext>
              </a:extLst>
            </p:cNvPr>
            <p:cNvSpPr/>
            <p:nvPr/>
          </p:nvSpPr>
          <p:spPr>
            <a:xfrm rot="10800000">
              <a:off x="5273899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6F3AA041-6F96-492B-9744-B73242788533}"/>
                </a:ext>
              </a:extLst>
            </p:cNvPr>
            <p:cNvCxnSpPr/>
            <p:nvPr/>
          </p:nvCxnSpPr>
          <p:spPr>
            <a:xfrm>
              <a:off x="5273898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48C4D072-7E8D-4F75-B72B-9143E1D5BC0A}"/>
              </a:ext>
            </a:extLst>
          </p:cNvPr>
          <p:cNvGrpSpPr/>
          <p:nvPr/>
        </p:nvGrpSpPr>
        <p:grpSpPr>
          <a:xfrm>
            <a:off x="6958558" y="3002776"/>
            <a:ext cx="2056015" cy="2671573"/>
            <a:chOff x="6730625" y="2994114"/>
            <a:chExt cx="2056015" cy="2671573"/>
          </a:xfrm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0BB33D65-5814-457F-9271-75EFE45A0AFD}"/>
                </a:ext>
              </a:extLst>
            </p:cNvPr>
            <p:cNvSpPr/>
            <p:nvPr/>
          </p:nvSpPr>
          <p:spPr>
            <a:xfrm rot="10800000">
              <a:off x="7407007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C708A0A5-E1F0-450C-AA18-7C509ADEFA55}"/>
                </a:ext>
              </a:extLst>
            </p:cNvPr>
            <p:cNvSpPr/>
            <p:nvPr/>
          </p:nvSpPr>
          <p:spPr>
            <a:xfrm>
              <a:off x="6730625" y="4055018"/>
              <a:ext cx="2056015" cy="1610669"/>
            </a:xfrm>
            <a:custGeom>
              <a:avLst/>
              <a:gdLst>
                <a:gd name="connsiteX0" fmla="*/ 0 w 2438400"/>
                <a:gd name="connsiteY0" fmla="*/ 0 h 1881591"/>
                <a:gd name="connsiteX1" fmla="*/ 101023 w 2438400"/>
                <a:gd name="connsiteY1" fmla="*/ 0 h 1881591"/>
                <a:gd name="connsiteX2" fmla="*/ 101023 w 2438400"/>
                <a:gd name="connsiteY2" fmla="*/ 1788491 h 1881591"/>
                <a:gd name="connsiteX3" fmla="*/ 2336183 w 2438400"/>
                <a:gd name="connsiteY3" fmla="*/ 1788491 h 1881591"/>
                <a:gd name="connsiteX4" fmla="*/ 2336183 w 2438400"/>
                <a:gd name="connsiteY4" fmla="*/ 0 h 1881591"/>
                <a:gd name="connsiteX5" fmla="*/ 2438400 w 2438400"/>
                <a:gd name="connsiteY5" fmla="*/ 0 h 1881591"/>
                <a:gd name="connsiteX6" fmla="*/ 2438400 w 2438400"/>
                <a:gd name="connsiteY6" fmla="*/ 1881591 h 1881591"/>
                <a:gd name="connsiteX7" fmla="*/ 0 w 2438400"/>
                <a:gd name="connsiteY7" fmla="*/ 1881591 h 188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1881591">
                  <a:moveTo>
                    <a:pt x="0" y="0"/>
                  </a:moveTo>
                  <a:lnTo>
                    <a:pt x="101023" y="0"/>
                  </a:lnTo>
                  <a:lnTo>
                    <a:pt x="101023" y="1788491"/>
                  </a:lnTo>
                  <a:lnTo>
                    <a:pt x="2336183" y="1788491"/>
                  </a:lnTo>
                  <a:lnTo>
                    <a:pt x="2336183" y="0"/>
                  </a:lnTo>
                  <a:lnTo>
                    <a:pt x="2438400" y="0"/>
                  </a:lnTo>
                  <a:lnTo>
                    <a:pt x="2438400" y="1881591"/>
                  </a:lnTo>
                  <a:lnTo>
                    <a:pt x="0" y="1881591"/>
                  </a:ln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24DAD295-2666-4C91-8715-52239F2C7AC2}"/>
                </a:ext>
              </a:extLst>
            </p:cNvPr>
            <p:cNvCxnSpPr/>
            <p:nvPr/>
          </p:nvCxnSpPr>
          <p:spPr>
            <a:xfrm>
              <a:off x="7431913" y="3616037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38999ED2-A978-4EE4-910A-79223590BCDF}"/>
                </a:ext>
              </a:extLst>
            </p:cNvPr>
            <p:cNvCxnSpPr/>
            <p:nvPr/>
          </p:nvCxnSpPr>
          <p:spPr>
            <a:xfrm>
              <a:off x="6778475" y="4440917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C0CBADF-D169-414B-BBAF-66059DB1F519}"/>
                </a:ext>
              </a:extLst>
            </p:cNvPr>
            <p:cNvCxnSpPr/>
            <p:nvPr/>
          </p:nvCxnSpPr>
          <p:spPr>
            <a:xfrm>
              <a:off x="8110261" y="4440917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Étoile : 7 branches 65">
              <a:extLst>
                <a:ext uri="{FF2B5EF4-FFF2-40B4-BE49-F238E27FC236}">
                  <a16:creationId xmlns:a16="http://schemas.microsoft.com/office/drawing/2014/main" id="{4E2BB030-F5D6-43E3-B05E-9F11BEE16280}"/>
                </a:ext>
              </a:extLst>
            </p:cNvPr>
            <p:cNvSpPr/>
            <p:nvPr/>
          </p:nvSpPr>
          <p:spPr>
            <a:xfrm>
              <a:off x="6886269" y="458355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Étoile : 7 branches 66">
              <a:extLst>
                <a:ext uri="{FF2B5EF4-FFF2-40B4-BE49-F238E27FC236}">
                  <a16:creationId xmlns:a16="http://schemas.microsoft.com/office/drawing/2014/main" id="{758A5B28-7544-4C20-9B36-453421AB3AA6}"/>
                </a:ext>
              </a:extLst>
            </p:cNvPr>
            <p:cNvSpPr/>
            <p:nvPr/>
          </p:nvSpPr>
          <p:spPr>
            <a:xfrm>
              <a:off x="7150339" y="467799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Étoile : 7 branches 67">
              <a:extLst>
                <a:ext uri="{FF2B5EF4-FFF2-40B4-BE49-F238E27FC236}">
                  <a16:creationId xmlns:a16="http://schemas.microsoft.com/office/drawing/2014/main" id="{D0F7D984-3FA7-4A57-9A55-9CCB6BFEFC83}"/>
                </a:ext>
              </a:extLst>
            </p:cNvPr>
            <p:cNvSpPr/>
            <p:nvPr/>
          </p:nvSpPr>
          <p:spPr>
            <a:xfrm>
              <a:off x="6940269" y="491697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Étoile : 7 branches 68">
              <a:extLst>
                <a:ext uri="{FF2B5EF4-FFF2-40B4-BE49-F238E27FC236}">
                  <a16:creationId xmlns:a16="http://schemas.microsoft.com/office/drawing/2014/main" id="{F5C969BD-1FBA-484A-8C11-0DF87DD750A6}"/>
                </a:ext>
              </a:extLst>
            </p:cNvPr>
            <p:cNvSpPr/>
            <p:nvPr/>
          </p:nvSpPr>
          <p:spPr>
            <a:xfrm>
              <a:off x="7146638" y="511697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Étoile : 7 branches 69">
              <a:extLst>
                <a:ext uri="{FF2B5EF4-FFF2-40B4-BE49-F238E27FC236}">
                  <a16:creationId xmlns:a16="http://schemas.microsoft.com/office/drawing/2014/main" id="{957AC7A1-734C-408F-8610-C83750FF82FB}"/>
                </a:ext>
              </a:extLst>
            </p:cNvPr>
            <p:cNvSpPr/>
            <p:nvPr/>
          </p:nvSpPr>
          <p:spPr>
            <a:xfrm>
              <a:off x="6886628" y="5312663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Étoile : 7 branches 70">
              <a:extLst>
                <a:ext uri="{FF2B5EF4-FFF2-40B4-BE49-F238E27FC236}">
                  <a16:creationId xmlns:a16="http://schemas.microsoft.com/office/drawing/2014/main" id="{EFA8CB45-02EF-41D7-B9EC-E52C1F87BB3C}"/>
                </a:ext>
              </a:extLst>
            </p:cNvPr>
            <p:cNvSpPr/>
            <p:nvPr/>
          </p:nvSpPr>
          <p:spPr>
            <a:xfrm>
              <a:off x="8178451" y="4583554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Étoile : 7 branches 71">
              <a:extLst>
                <a:ext uri="{FF2B5EF4-FFF2-40B4-BE49-F238E27FC236}">
                  <a16:creationId xmlns:a16="http://schemas.microsoft.com/office/drawing/2014/main" id="{A3AFEC69-268D-4E8D-B577-F5FB907C2800}"/>
                </a:ext>
              </a:extLst>
            </p:cNvPr>
            <p:cNvSpPr/>
            <p:nvPr/>
          </p:nvSpPr>
          <p:spPr>
            <a:xfrm>
              <a:off x="8426642" y="4764499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Étoile : 7 branches 72">
              <a:extLst>
                <a:ext uri="{FF2B5EF4-FFF2-40B4-BE49-F238E27FC236}">
                  <a16:creationId xmlns:a16="http://schemas.microsoft.com/office/drawing/2014/main" id="{159C94FF-489B-459E-9A8A-B30DDCB046E8}"/>
                </a:ext>
              </a:extLst>
            </p:cNvPr>
            <p:cNvSpPr/>
            <p:nvPr/>
          </p:nvSpPr>
          <p:spPr>
            <a:xfrm>
              <a:off x="8187977" y="4898186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Étoile : 7 branches 73">
              <a:extLst>
                <a:ext uri="{FF2B5EF4-FFF2-40B4-BE49-F238E27FC236}">
                  <a16:creationId xmlns:a16="http://schemas.microsoft.com/office/drawing/2014/main" id="{80A9ECFA-4F6B-4545-810E-BCCFC5C205D2}"/>
                </a:ext>
              </a:extLst>
            </p:cNvPr>
            <p:cNvSpPr/>
            <p:nvPr/>
          </p:nvSpPr>
          <p:spPr>
            <a:xfrm>
              <a:off x="7301226" y="5354050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Étoile : 7 branches 74">
              <a:extLst>
                <a:ext uri="{FF2B5EF4-FFF2-40B4-BE49-F238E27FC236}">
                  <a16:creationId xmlns:a16="http://schemas.microsoft.com/office/drawing/2014/main" id="{F621355D-5C93-4355-89FC-C87865483697}"/>
                </a:ext>
              </a:extLst>
            </p:cNvPr>
            <p:cNvSpPr/>
            <p:nvPr/>
          </p:nvSpPr>
          <p:spPr>
            <a:xfrm>
              <a:off x="7977607" y="5344221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Étoile : 7 branches 75">
              <a:extLst>
                <a:ext uri="{FF2B5EF4-FFF2-40B4-BE49-F238E27FC236}">
                  <a16:creationId xmlns:a16="http://schemas.microsoft.com/office/drawing/2014/main" id="{10A677C8-6C63-4458-A987-77E74567E5E4}"/>
                </a:ext>
              </a:extLst>
            </p:cNvPr>
            <p:cNvSpPr/>
            <p:nvPr/>
          </p:nvSpPr>
          <p:spPr>
            <a:xfrm>
              <a:off x="8242394" y="5174050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Étoile : 7 branches 76">
              <a:extLst>
                <a:ext uri="{FF2B5EF4-FFF2-40B4-BE49-F238E27FC236}">
                  <a16:creationId xmlns:a16="http://schemas.microsoft.com/office/drawing/2014/main" id="{FD7778EE-0EB5-482D-B3EF-B5681C7E3C6F}"/>
                </a:ext>
              </a:extLst>
            </p:cNvPr>
            <p:cNvSpPr/>
            <p:nvPr/>
          </p:nvSpPr>
          <p:spPr>
            <a:xfrm>
              <a:off x="8456931" y="5049940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Étoile : 7 branches 77">
              <a:extLst>
                <a:ext uri="{FF2B5EF4-FFF2-40B4-BE49-F238E27FC236}">
                  <a16:creationId xmlns:a16="http://schemas.microsoft.com/office/drawing/2014/main" id="{896F7064-2743-49E0-ADDE-89FA3D48E15D}"/>
                </a:ext>
              </a:extLst>
            </p:cNvPr>
            <p:cNvSpPr/>
            <p:nvPr/>
          </p:nvSpPr>
          <p:spPr>
            <a:xfrm>
              <a:off x="8426642" y="5354050"/>
              <a:ext cx="180000" cy="180000"/>
            </a:xfrm>
            <a:prstGeom prst="star7">
              <a:avLst/>
            </a:prstGeom>
            <a:solidFill>
              <a:srgbClr val="EFFBFF"/>
            </a:solidFill>
            <a:ln>
              <a:solidFill>
                <a:srgbClr val="93E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374FD27-5A42-4A24-841F-441E4B3F18EF}"/>
              </a:ext>
            </a:extLst>
          </p:cNvPr>
          <p:cNvGrpSpPr/>
          <p:nvPr/>
        </p:nvGrpSpPr>
        <p:grpSpPr>
          <a:xfrm>
            <a:off x="10972433" y="3002776"/>
            <a:ext cx="703254" cy="2417817"/>
            <a:chOff x="9540114" y="2994114"/>
            <a:chExt cx="703254" cy="2417817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7779AFAF-B478-45C9-BED8-36A07805D7AC}"/>
                </a:ext>
              </a:extLst>
            </p:cNvPr>
            <p:cNvSpPr/>
            <p:nvPr/>
          </p:nvSpPr>
          <p:spPr>
            <a:xfrm rot="10800000">
              <a:off x="9540114" y="2994114"/>
              <a:ext cx="703254" cy="2417817"/>
            </a:xfrm>
            <a:custGeom>
              <a:avLst/>
              <a:gdLst>
                <a:gd name="connsiteX0" fmla="*/ 837046 w 837046"/>
                <a:gd name="connsiteY0" fmla="*/ 2693703 h 2693703"/>
                <a:gd name="connsiteX1" fmla="*/ 757669 w 837046"/>
                <a:gd name="connsiteY1" fmla="*/ 2693703 h 2693703"/>
                <a:gd name="connsiteX2" fmla="*/ 757669 w 837046"/>
                <a:gd name="connsiteY2" fmla="*/ 404091 h 2693703"/>
                <a:gd name="connsiteX3" fmla="*/ 432955 w 837046"/>
                <a:gd name="connsiteY3" fmla="*/ 79377 h 2693703"/>
                <a:gd name="connsiteX4" fmla="*/ 404091 w 837046"/>
                <a:gd name="connsiteY4" fmla="*/ 79377 h 2693703"/>
                <a:gd name="connsiteX5" fmla="*/ 79377 w 837046"/>
                <a:gd name="connsiteY5" fmla="*/ 404091 h 2693703"/>
                <a:gd name="connsiteX6" fmla="*/ 79377 w 837046"/>
                <a:gd name="connsiteY6" fmla="*/ 2693703 h 2693703"/>
                <a:gd name="connsiteX7" fmla="*/ 0 w 837046"/>
                <a:gd name="connsiteY7" fmla="*/ 2693703 h 2693703"/>
                <a:gd name="connsiteX8" fmla="*/ 0 w 837046"/>
                <a:gd name="connsiteY8" fmla="*/ 404091 h 2693703"/>
                <a:gd name="connsiteX9" fmla="*/ 404091 w 837046"/>
                <a:gd name="connsiteY9" fmla="*/ 0 h 2693703"/>
                <a:gd name="connsiteX10" fmla="*/ 432955 w 837046"/>
                <a:gd name="connsiteY10" fmla="*/ 0 h 2693703"/>
                <a:gd name="connsiteX11" fmla="*/ 837046 w 837046"/>
                <a:gd name="connsiteY11" fmla="*/ 404091 h 269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046" h="2693703">
                  <a:moveTo>
                    <a:pt x="837046" y="2693703"/>
                  </a:moveTo>
                  <a:lnTo>
                    <a:pt x="757669" y="2693703"/>
                  </a:lnTo>
                  <a:lnTo>
                    <a:pt x="757669" y="404091"/>
                  </a:lnTo>
                  <a:cubicBezTo>
                    <a:pt x="757669" y="224756"/>
                    <a:pt x="612290" y="79377"/>
                    <a:pt x="432955" y="79377"/>
                  </a:cubicBezTo>
                  <a:lnTo>
                    <a:pt x="404091" y="79377"/>
                  </a:lnTo>
                  <a:cubicBezTo>
                    <a:pt x="224756" y="79377"/>
                    <a:pt x="79377" y="224756"/>
                    <a:pt x="79377" y="404091"/>
                  </a:cubicBezTo>
                  <a:lnTo>
                    <a:pt x="79377" y="2693703"/>
                  </a:lnTo>
                  <a:lnTo>
                    <a:pt x="0" y="2693703"/>
                  </a:lnTo>
                  <a:lnTo>
                    <a:pt x="0" y="404091"/>
                  </a:lnTo>
                  <a:cubicBezTo>
                    <a:pt x="0" y="180918"/>
                    <a:pt x="180918" y="0"/>
                    <a:pt x="404091" y="0"/>
                  </a:cubicBezTo>
                  <a:lnTo>
                    <a:pt x="432955" y="0"/>
                  </a:lnTo>
                  <a:cubicBezTo>
                    <a:pt x="656128" y="0"/>
                    <a:pt x="837046" y="180918"/>
                    <a:pt x="837046" y="404091"/>
                  </a:cubicBezTo>
                  <a:close/>
                </a:path>
              </a:pathLst>
            </a:custGeom>
            <a:solidFill>
              <a:srgbClr val="008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DACED88D-10BE-4A1E-84EA-9DEE3E2599BE}"/>
                </a:ext>
              </a:extLst>
            </p:cNvPr>
            <p:cNvCxnSpPr/>
            <p:nvPr/>
          </p:nvCxnSpPr>
          <p:spPr>
            <a:xfrm>
              <a:off x="9540114" y="3629891"/>
              <a:ext cx="653438" cy="0"/>
            </a:xfrm>
            <a:prstGeom prst="line">
              <a:avLst/>
            </a:prstGeom>
            <a:ln w="47625">
              <a:solidFill>
                <a:srgbClr val="0088B8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 : avec coins rognés en diagonale 81">
              <a:extLst>
                <a:ext uri="{FF2B5EF4-FFF2-40B4-BE49-F238E27FC236}">
                  <a16:creationId xmlns:a16="http://schemas.microsoft.com/office/drawing/2014/main" id="{FABD9ADB-FB76-44B7-B157-69703B29983F}"/>
                </a:ext>
              </a:extLst>
            </p:cNvPr>
            <p:cNvSpPr/>
            <p:nvPr/>
          </p:nvSpPr>
          <p:spPr>
            <a:xfrm>
              <a:off x="9640102" y="3743037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 : avec coins rognés en diagonale 82">
              <a:extLst>
                <a:ext uri="{FF2B5EF4-FFF2-40B4-BE49-F238E27FC236}">
                  <a16:creationId xmlns:a16="http://schemas.microsoft.com/office/drawing/2014/main" id="{1541DD2E-FBF6-43DE-BC6D-D47B7D238282}"/>
                </a:ext>
              </a:extLst>
            </p:cNvPr>
            <p:cNvSpPr/>
            <p:nvPr/>
          </p:nvSpPr>
          <p:spPr>
            <a:xfrm>
              <a:off x="9712102" y="4046052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 : avec coins rognés en diagonale 83">
              <a:extLst>
                <a:ext uri="{FF2B5EF4-FFF2-40B4-BE49-F238E27FC236}">
                  <a16:creationId xmlns:a16="http://schemas.microsoft.com/office/drawing/2014/main" id="{9347A9EF-8A35-447A-A7BA-09054903E1BE}"/>
                </a:ext>
              </a:extLst>
            </p:cNvPr>
            <p:cNvSpPr/>
            <p:nvPr/>
          </p:nvSpPr>
          <p:spPr>
            <a:xfrm>
              <a:off x="9894093" y="3864404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 : avec coins rognés en diagonale 84">
              <a:extLst>
                <a:ext uri="{FF2B5EF4-FFF2-40B4-BE49-F238E27FC236}">
                  <a16:creationId xmlns:a16="http://schemas.microsoft.com/office/drawing/2014/main" id="{D59FE71D-2795-46E2-A628-6B546D52421F}"/>
                </a:ext>
              </a:extLst>
            </p:cNvPr>
            <p:cNvSpPr/>
            <p:nvPr/>
          </p:nvSpPr>
          <p:spPr>
            <a:xfrm>
              <a:off x="9973604" y="4160393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 : avec coins rognés en diagonale 85">
              <a:extLst>
                <a:ext uri="{FF2B5EF4-FFF2-40B4-BE49-F238E27FC236}">
                  <a16:creationId xmlns:a16="http://schemas.microsoft.com/office/drawing/2014/main" id="{038401B6-1397-43BA-B806-25BABFCF6FC5}"/>
                </a:ext>
              </a:extLst>
            </p:cNvPr>
            <p:cNvSpPr/>
            <p:nvPr/>
          </p:nvSpPr>
          <p:spPr>
            <a:xfrm>
              <a:off x="9829604" y="4360083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 : avec coins rognés en diagonale 86">
              <a:extLst>
                <a:ext uri="{FF2B5EF4-FFF2-40B4-BE49-F238E27FC236}">
                  <a16:creationId xmlns:a16="http://schemas.microsoft.com/office/drawing/2014/main" id="{1D95A7F7-AC1B-46ED-9362-C0CD237BEFBB}"/>
                </a:ext>
              </a:extLst>
            </p:cNvPr>
            <p:cNvSpPr/>
            <p:nvPr/>
          </p:nvSpPr>
          <p:spPr>
            <a:xfrm>
              <a:off x="9642454" y="4474951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 : avec coins rognés en diagonale 87">
              <a:extLst>
                <a:ext uri="{FF2B5EF4-FFF2-40B4-BE49-F238E27FC236}">
                  <a16:creationId xmlns:a16="http://schemas.microsoft.com/office/drawing/2014/main" id="{6EE3163B-1317-45F3-9680-E84D72C01B0F}"/>
                </a:ext>
              </a:extLst>
            </p:cNvPr>
            <p:cNvSpPr/>
            <p:nvPr/>
          </p:nvSpPr>
          <p:spPr>
            <a:xfrm>
              <a:off x="9973604" y="4647272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 : avec coins rognés en diagonale 88">
              <a:extLst>
                <a:ext uri="{FF2B5EF4-FFF2-40B4-BE49-F238E27FC236}">
                  <a16:creationId xmlns:a16="http://schemas.microsoft.com/office/drawing/2014/main" id="{B7A8CAEA-6EEB-4F83-AD60-0BFD5FD23359}"/>
                </a:ext>
              </a:extLst>
            </p:cNvPr>
            <p:cNvSpPr/>
            <p:nvPr/>
          </p:nvSpPr>
          <p:spPr>
            <a:xfrm>
              <a:off x="9794833" y="4762734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 : avec coins rognés en diagonale 89">
              <a:extLst>
                <a:ext uri="{FF2B5EF4-FFF2-40B4-BE49-F238E27FC236}">
                  <a16:creationId xmlns:a16="http://schemas.microsoft.com/office/drawing/2014/main" id="{9412A054-2F96-4AE9-998F-44B0614D4BAE}"/>
                </a:ext>
              </a:extLst>
            </p:cNvPr>
            <p:cNvSpPr/>
            <p:nvPr/>
          </p:nvSpPr>
          <p:spPr>
            <a:xfrm>
              <a:off x="9966093" y="4987788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 : avec coins rognés en diagonale 90">
              <a:extLst>
                <a:ext uri="{FF2B5EF4-FFF2-40B4-BE49-F238E27FC236}">
                  <a16:creationId xmlns:a16="http://schemas.microsoft.com/office/drawing/2014/main" id="{4422536F-CCBF-43F2-821C-1A436F1EDA77}"/>
                </a:ext>
              </a:extLst>
            </p:cNvPr>
            <p:cNvSpPr/>
            <p:nvPr/>
          </p:nvSpPr>
          <p:spPr>
            <a:xfrm>
              <a:off x="9722833" y="5052448"/>
              <a:ext cx="144000" cy="144000"/>
            </a:xfrm>
            <a:prstGeom prst="snip2DiagRect">
              <a:avLst>
                <a:gd name="adj1" fmla="val 0"/>
                <a:gd name="adj2" fmla="val 4312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0D9D2A44-24A4-4BF4-8F0B-421B09960B61}"/>
              </a:ext>
            </a:extLst>
          </p:cNvPr>
          <p:cNvSpPr txBox="1"/>
          <p:nvPr/>
        </p:nvSpPr>
        <p:spPr>
          <a:xfrm>
            <a:off x="379647" y="5364648"/>
            <a:ext cx="1996366" cy="6075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>
                <a:solidFill>
                  <a:srgbClr val="595959"/>
                </a:solidFill>
              </a:rPr>
              <a:t>Précipitation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932BE6FE-BDA1-4426-B26F-F9D4831CDA29}"/>
              </a:ext>
            </a:extLst>
          </p:cNvPr>
          <p:cNvSpPr txBox="1"/>
          <p:nvPr/>
        </p:nvSpPr>
        <p:spPr>
          <a:xfrm>
            <a:off x="8529305" y="2982011"/>
            <a:ext cx="2382826" cy="439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>
                <a:solidFill>
                  <a:srgbClr val="595959"/>
                </a:solidFill>
              </a:rPr>
              <a:t>Recristallisation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70EDFB7-C28F-4A09-B232-E269CDB7A95A}"/>
              </a:ext>
            </a:extLst>
          </p:cNvPr>
          <p:cNvSpPr txBox="1"/>
          <p:nvPr/>
        </p:nvSpPr>
        <p:spPr>
          <a:xfrm>
            <a:off x="3813749" y="3066773"/>
            <a:ext cx="1682850" cy="4008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600" baseline="0" dirty="0">
                <a:solidFill>
                  <a:srgbClr val="595959"/>
                </a:solidFill>
              </a:rPr>
              <a:t>Dissolution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84C371F-9064-4DF7-B4D8-4BC980FED12B}"/>
              </a:ext>
            </a:extLst>
          </p:cNvPr>
          <p:cNvSpPr txBox="1"/>
          <p:nvPr/>
        </p:nvSpPr>
        <p:spPr>
          <a:xfrm>
            <a:off x="8116561" y="5015636"/>
            <a:ext cx="1067904" cy="7195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600" dirty="0"/>
              <a:t>glace</a:t>
            </a:r>
            <a:endParaRPr lang="fr-FR" sz="2600" baseline="0" dirty="0"/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CC51050B-F909-4B79-9DE9-F9D6FEBB132C}"/>
              </a:ext>
            </a:extLst>
          </p:cNvPr>
          <p:cNvSpPr/>
          <p:nvPr/>
        </p:nvSpPr>
        <p:spPr>
          <a:xfrm>
            <a:off x="8767397" y="3428148"/>
            <a:ext cx="1988560" cy="43902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83A0D781-BAB6-491F-B721-8B3FBCB4B436}"/>
              </a:ext>
            </a:extLst>
          </p:cNvPr>
          <p:cNvSpPr/>
          <p:nvPr/>
        </p:nvSpPr>
        <p:spPr>
          <a:xfrm>
            <a:off x="3990686" y="3497399"/>
            <a:ext cx="1366610" cy="43902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Flèche : droite 97">
            <a:extLst>
              <a:ext uri="{FF2B5EF4-FFF2-40B4-BE49-F238E27FC236}">
                <a16:creationId xmlns:a16="http://schemas.microsoft.com/office/drawing/2014/main" id="{F1CD6C86-835E-4B20-BAE5-443BECC8E15D}"/>
              </a:ext>
            </a:extLst>
          </p:cNvPr>
          <p:cNvSpPr/>
          <p:nvPr/>
        </p:nvSpPr>
        <p:spPr>
          <a:xfrm>
            <a:off x="6460027" y="3424497"/>
            <a:ext cx="1042779" cy="43902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 : droite 98">
            <a:extLst>
              <a:ext uri="{FF2B5EF4-FFF2-40B4-BE49-F238E27FC236}">
                <a16:creationId xmlns:a16="http://schemas.microsoft.com/office/drawing/2014/main" id="{D57943FF-1A0A-4124-B75F-BFFAF55C8D71}"/>
              </a:ext>
            </a:extLst>
          </p:cNvPr>
          <p:cNvSpPr/>
          <p:nvPr/>
        </p:nvSpPr>
        <p:spPr>
          <a:xfrm>
            <a:off x="1857468" y="3506038"/>
            <a:ext cx="1042779" cy="43902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767FFC7-3081-40C1-9329-B87D6CEF889D}"/>
                  </a:ext>
                </a:extLst>
              </p:cNvPr>
              <p:cNvSpPr txBox="1"/>
              <p:nvPr/>
            </p:nvSpPr>
            <p:spPr>
              <a:xfrm>
                <a:off x="8650327" y="1506779"/>
                <a:ext cx="3084872" cy="787253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"/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d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=0,69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600" b="0" baseline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begChr m:val=""/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fr-FR" sz="2600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100°</m:t>
                              </m:r>
                              <m:r>
                                <m:rPr>
                                  <m:sty m:val="p"/>
                                </m:rPr>
                                <a:rPr lang="fr-FR" sz="2600" b="0" i="0" baseline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d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=4,2 </m:t>
                      </m:r>
                      <m:r>
                        <m:rPr>
                          <m:sty m:val="p"/>
                        </m:rPr>
                        <a:rPr lang="fr-FR" sz="2600" b="0" i="0" baseline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sz="2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fr-FR" sz="2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2600" baseline="0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767FFC7-3081-40C1-9329-B87D6CEF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327" y="1506779"/>
                <a:ext cx="3084872" cy="787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58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17855</TotalTime>
  <Words>393</Words>
  <Application>Microsoft Office PowerPoint</Application>
  <PresentationFormat>Grand écran</PresentationFormat>
  <Paragraphs>107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Thème Office</vt:lpstr>
      <vt:lpstr>LC13 – Détermination de constantes d’équilibre</vt:lpstr>
      <vt:lpstr>Détermination de constantes d’équilibre</vt:lpstr>
      <vt:lpstr>Introduction</vt:lpstr>
      <vt:lpstr>I – Activité chimique et constante d’équilibre</vt:lpstr>
      <vt:lpstr>I – Activité chimique et constante d’équilibre</vt:lpstr>
      <vt:lpstr>II – Détermination expérimentale</vt:lpstr>
      <vt:lpstr>II – Détermination expérimentale</vt:lpstr>
      <vt:lpstr>II – Détermination expérimentale</vt:lpstr>
      <vt:lpstr>III – Influence de la température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112</cp:revision>
  <dcterms:created xsi:type="dcterms:W3CDTF">2020-12-17T09:18:48Z</dcterms:created>
  <dcterms:modified xsi:type="dcterms:W3CDTF">2021-06-21T03:28:56Z</dcterms:modified>
</cp:coreProperties>
</file>