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67171"/>
    <a:srgbClr val="0088B8"/>
    <a:srgbClr val="FFD966"/>
    <a:srgbClr val="537DC9"/>
    <a:srgbClr val="FFCCFF"/>
    <a:srgbClr val="0070C0"/>
    <a:srgbClr val="FF0000"/>
    <a:srgbClr val="308BC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LC19 – Solubilité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867173"/>
          </a:xfrm>
        </p:spPr>
        <p:txBody>
          <a:bodyPr/>
          <a:lstStyle/>
          <a:p>
            <a:r>
              <a:rPr lang="fr-FR" sz="4800" dirty="0"/>
              <a:t>LC19 – Solubilité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602524"/>
            <a:ext cx="10895981" cy="2672860"/>
          </a:xfrm>
        </p:spPr>
        <p:txBody>
          <a:bodyPr>
            <a:normAutofit/>
          </a:bodyPr>
          <a:lstStyle/>
          <a:p>
            <a:pPr algn="l"/>
            <a:r>
              <a:rPr lang="fr-FR" sz="2600" b="1" dirty="0"/>
              <a:t>Niveau :</a:t>
            </a:r>
            <a:r>
              <a:rPr lang="fr-FR" sz="2600" dirty="0"/>
              <a:t> CPGE (MPSI)</a:t>
            </a:r>
          </a:p>
          <a:p>
            <a:pPr algn="l">
              <a:spcBef>
                <a:spcPts val="0"/>
              </a:spcBef>
            </a:pPr>
            <a:r>
              <a:rPr lang="fr-FR" sz="2600" b="1" dirty="0"/>
              <a:t>Prérequis :</a:t>
            </a:r>
            <a:r>
              <a:rPr lang="fr-FR" sz="2600" dirty="0"/>
              <a:t> 	Solvants, solutés, précipités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Equilibre, constante d’équilibre, quotient réactionnel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Notion d’activité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Réactions acide/base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Réactions de complexation</a:t>
            </a:r>
          </a:p>
          <a:p>
            <a:pPr indent="1800225" algn="l">
              <a:spcBef>
                <a:spcPts val="0"/>
              </a:spcBef>
            </a:pPr>
            <a:r>
              <a:rPr lang="fr-FR" sz="2600" dirty="0"/>
              <a:t>Conductimétrie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Equilibre hétérogène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Constante de solubilité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Condition d’existence du solide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Solubilité d’une espèce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Paramètres d’influence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Effet d’ion commun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Compétition de réactions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Influence de la température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B0965-47B2-4AE0-B66E-3043859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CB290-BA0A-4DE0-9A8B-60A52139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DFBE7-B705-45D3-8F9D-90E0CFFD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AB309-C531-4555-88A1-7545D8E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E9BD4EF-99D3-40C2-B4CE-F3B54E6BE69F}"/>
              </a:ext>
            </a:extLst>
          </p:cNvPr>
          <p:cNvGrpSpPr/>
          <p:nvPr/>
        </p:nvGrpSpPr>
        <p:grpSpPr>
          <a:xfrm>
            <a:off x="3287525" y="3062285"/>
            <a:ext cx="1349683" cy="1706338"/>
            <a:chOff x="2312199" y="3391238"/>
            <a:chExt cx="1349683" cy="170633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C582C52-4DFB-4606-96D2-B3AF452B01D4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B2AC0FA-3C7E-45AB-8087-DC4AB4340E2F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58398E4-0FEC-4BF5-A2B9-BA7846462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BF3A2D8-7BF2-4EBE-954A-1F3E0ED4E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5" y="3977255"/>
              <a:ext cx="1278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F3CEBBD-A401-4E42-A7B5-362A119308C3}"/>
                  </a:ext>
                </a:extLst>
              </p:cNvPr>
              <p:cNvSpPr txBox="1"/>
              <p:nvPr/>
            </p:nvSpPr>
            <p:spPr>
              <a:xfrm>
                <a:off x="3644300" y="2059126"/>
                <a:ext cx="468629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NaCl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Na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F3CEBBD-A401-4E42-A7B5-362A1193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00" y="2059126"/>
                <a:ext cx="468629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A6DE395-6DE8-49AC-AD60-9AAEFDA1B8AA}"/>
                  </a:ext>
                </a:extLst>
              </p:cNvPr>
              <p:cNvSpPr txBox="1"/>
              <p:nvPr/>
            </p:nvSpPr>
            <p:spPr>
              <a:xfrm>
                <a:off x="2398623" y="1515910"/>
                <a:ext cx="7394754" cy="5064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3300" baseline="0" dirty="0"/>
                  <a:t>Dissolution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 b="0" i="0" baseline="0" smtClean="0">
                            <a:latin typeface="Cambria Math" panose="02040503050406030204" pitchFamily="18" charset="0"/>
                          </a:rPr>
                          <m:t>NaCl</m:t>
                        </m:r>
                      </m:e>
                      <m:sub>
                        <m:r>
                          <a:rPr lang="fr-FR" sz="32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32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32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300" baseline="0" dirty="0"/>
                  <a:t>dans l’eau pure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A6DE395-6DE8-49AC-AD60-9AAEFDA1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623" y="1515910"/>
                <a:ext cx="7394754" cy="506412"/>
              </a:xfrm>
              <a:prstGeom prst="rect">
                <a:avLst/>
              </a:prstGeom>
              <a:blipFill>
                <a:blip r:embed="rId3"/>
                <a:stretch>
                  <a:fillRect t="-28916" b="-46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BDFF5BF8-1D4B-4D79-87DE-BC96DFB1A07A}"/>
              </a:ext>
            </a:extLst>
          </p:cNvPr>
          <p:cNvGrpSpPr/>
          <p:nvPr/>
        </p:nvGrpSpPr>
        <p:grpSpPr>
          <a:xfrm>
            <a:off x="9295965" y="3036158"/>
            <a:ext cx="1349683" cy="1889491"/>
            <a:chOff x="8651753" y="3934526"/>
            <a:chExt cx="1349683" cy="188949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9B9642D-2989-490B-B9B3-A5E2D1FDC696}"/>
                </a:ext>
              </a:extLst>
            </p:cNvPr>
            <p:cNvGrpSpPr/>
            <p:nvPr/>
          </p:nvGrpSpPr>
          <p:grpSpPr>
            <a:xfrm>
              <a:off x="8651753" y="3934526"/>
              <a:ext cx="1349683" cy="1706338"/>
              <a:chOff x="2312199" y="3391238"/>
              <a:chExt cx="1349683" cy="170633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D2A1D71-8B67-4CFD-B0DE-E86E4DBEF16B}"/>
                  </a:ext>
                </a:extLst>
              </p:cNvPr>
              <p:cNvCxnSpPr/>
              <p:nvPr/>
            </p:nvCxnSpPr>
            <p:spPr>
              <a:xfrm>
                <a:off x="2331245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401BE4A-5213-4E66-9567-41D2287A19DB}"/>
                  </a:ext>
                </a:extLst>
              </p:cNvPr>
              <p:cNvCxnSpPr/>
              <p:nvPr/>
            </p:nvCxnSpPr>
            <p:spPr>
              <a:xfrm>
                <a:off x="3644718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D355075-BB5B-4FC9-841A-0F7B143BC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2199" y="5078889"/>
                <a:ext cx="1349683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024B511-9729-4C36-B4A5-E2E0355B4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0295" y="3977255"/>
                <a:ext cx="1278000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2401DC7-961A-4310-9D9E-C9C2A9B3BB46}"/>
                </a:ext>
              </a:extLst>
            </p:cNvPr>
            <p:cNvSpPr/>
            <p:nvPr/>
          </p:nvSpPr>
          <p:spPr>
            <a:xfrm>
              <a:off x="8668915" y="5364401"/>
              <a:ext cx="1313468" cy="459616"/>
            </a:xfrm>
            <a:prstGeom prst="arc">
              <a:avLst>
                <a:gd name="adj1" fmla="val 10886089"/>
                <a:gd name="adj2" fmla="val 0"/>
              </a:avLst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255F3FE-F43A-423D-800D-EE63390236BB}"/>
                  </a:ext>
                </a:extLst>
              </p:cNvPr>
              <p:cNvSpPr txBox="1"/>
              <p:nvPr/>
            </p:nvSpPr>
            <p:spPr>
              <a:xfrm>
                <a:off x="870142" y="3713292"/>
                <a:ext cx="2385616" cy="97908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NaCl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255F3FE-F43A-423D-800D-EE633902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2" y="3713292"/>
                <a:ext cx="2385616" cy="97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>
            <a:extLst>
              <a:ext uri="{FF2B5EF4-FFF2-40B4-BE49-F238E27FC236}">
                <a16:creationId xmlns:a16="http://schemas.microsoft.com/office/drawing/2014/main" id="{4CCC4363-C4DC-4CCD-B0BA-CA3A89B1A95D}"/>
              </a:ext>
            </a:extLst>
          </p:cNvPr>
          <p:cNvSpPr/>
          <p:nvPr/>
        </p:nvSpPr>
        <p:spPr>
          <a:xfrm>
            <a:off x="1590702" y="3157729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6157C36-C0EF-4D45-978F-F4EBB0A4F35B}"/>
              </a:ext>
            </a:extLst>
          </p:cNvPr>
          <p:cNvSpPr/>
          <p:nvPr/>
        </p:nvSpPr>
        <p:spPr>
          <a:xfrm>
            <a:off x="7711454" y="3228153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5EA8E3D-C11A-47B2-AB7E-90126720E102}"/>
                  </a:ext>
                </a:extLst>
              </p:cNvPr>
              <p:cNvSpPr txBox="1"/>
              <p:nvPr/>
            </p:nvSpPr>
            <p:spPr>
              <a:xfrm>
                <a:off x="6857294" y="3732153"/>
                <a:ext cx="2385616" cy="97908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NaCl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sub>
                      </m:sSub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5EA8E3D-C11A-47B2-AB7E-90126720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94" y="3732153"/>
                <a:ext cx="2385616" cy="979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78FF986B-2CB5-4DB9-8C35-88D67050E797}"/>
              </a:ext>
            </a:extLst>
          </p:cNvPr>
          <p:cNvSpPr txBox="1"/>
          <p:nvPr/>
        </p:nvSpPr>
        <p:spPr>
          <a:xfrm>
            <a:off x="2820523" y="5211005"/>
            <a:ext cx="8274171" cy="1026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Coexistence d’une phase aqueuse et d’une phase solide </a:t>
            </a:r>
            <a:r>
              <a:rPr lang="fr-FR" sz="2800" baseline="0" dirty="0">
                <a:sym typeface="Wingdings" panose="05000000000000000000" pitchFamily="2" charset="2"/>
              </a:rPr>
              <a:t> Existence d’un équilibre hétérogène</a:t>
            </a:r>
            <a:endParaRPr lang="fr-FR" sz="2800" baseline="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AB032BA-DF8D-48CD-B473-250A2E90A1CA}"/>
              </a:ext>
            </a:extLst>
          </p:cNvPr>
          <p:cNvSpPr/>
          <p:nvPr/>
        </p:nvSpPr>
        <p:spPr>
          <a:xfrm>
            <a:off x="2090340" y="5444523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C2A3C4A-0E42-4E35-85BA-EA5095BB50C1}"/>
              </a:ext>
            </a:extLst>
          </p:cNvPr>
          <p:cNvSpPr/>
          <p:nvPr/>
        </p:nvSpPr>
        <p:spPr>
          <a:xfrm>
            <a:off x="2697792" y="5192319"/>
            <a:ext cx="8588517" cy="104524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0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B46B8-3C48-41DE-AA64-E80976F7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Equilibre hétérogène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A60DD-F131-4A0C-B1A4-3C1DF2F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771AD-FB21-4B96-B77D-91D65C7E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4F5EC-F168-4A83-92EE-781F3B61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10100F-062F-46E5-96D2-83892DC60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Condition d’existence du solide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C07A77A-ABE3-41F3-870B-C564FA95E6B0}"/>
              </a:ext>
            </a:extLst>
          </p:cNvPr>
          <p:cNvSpPr/>
          <p:nvPr/>
        </p:nvSpPr>
        <p:spPr>
          <a:xfrm>
            <a:off x="451885" y="3004322"/>
            <a:ext cx="2902865" cy="728368"/>
          </a:xfrm>
          <a:prstGeom prst="roundRect">
            <a:avLst/>
          </a:prstGeom>
          <a:solidFill>
            <a:srgbClr val="93E3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4F0C83C-04CF-4F06-8222-3BB7D9AC8FCA}"/>
                  </a:ext>
                </a:extLst>
              </p:cNvPr>
              <p:cNvSpPr txBox="1"/>
              <p:nvPr/>
            </p:nvSpPr>
            <p:spPr>
              <a:xfrm>
                <a:off x="4179568" y="3870928"/>
                <a:ext cx="1279233" cy="79541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925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200" i="1" baseline="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4F0C83C-04CF-4F06-8222-3BB7D9A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68" y="3870928"/>
                <a:ext cx="1279233" cy="795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FABF48-F362-478A-BE7B-25E154F92E54}"/>
                  </a:ext>
                </a:extLst>
              </p:cNvPr>
              <p:cNvSpPr txBox="1"/>
              <p:nvPr/>
            </p:nvSpPr>
            <p:spPr>
              <a:xfrm>
                <a:off x="1238527" y="3922421"/>
                <a:ext cx="1540739" cy="699215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ini</m:t>
                          </m:r>
                        </m:sub>
                      </m:sSub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200" i="1" baseline="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FABF48-F362-478A-BE7B-25E154F9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27" y="3922421"/>
                <a:ext cx="1540739" cy="699215"/>
              </a:xfrm>
              <a:prstGeom prst="rect">
                <a:avLst/>
              </a:prstGeom>
              <a:blipFill>
                <a:blip r:embed="rId3"/>
                <a:stretch>
                  <a:fillRect r="-2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A4000F3-B160-4B26-AD73-86B0431078F3}"/>
                  </a:ext>
                </a:extLst>
              </p:cNvPr>
              <p:cNvSpPr txBox="1"/>
              <p:nvPr/>
            </p:nvSpPr>
            <p:spPr>
              <a:xfrm>
                <a:off x="9205475" y="3870928"/>
                <a:ext cx="1564270" cy="72407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ini</m:t>
                          </m:r>
                        </m:sub>
                      </m:sSub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200" i="1" baseline="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A4000F3-B160-4B26-AD73-86B04310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475" y="3870928"/>
                <a:ext cx="1564270" cy="724077"/>
              </a:xfrm>
              <a:prstGeom prst="rect">
                <a:avLst/>
              </a:prstGeom>
              <a:blipFill>
                <a:blip r:embed="rId4"/>
                <a:stretch>
                  <a:fillRect r="-1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A73A5D0-472C-4431-9A75-7CD4B0F61E8B}"/>
                  </a:ext>
                </a:extLst>
              </p:cNvPr>
              <p:cNvSpPr txBox="1"/>
              <p:nvPr/>
            </p:nvSpPr>
            <p:spPr>
              <a:xfrm>
                <a:off x="6591479" y="1552371"/>
                <a:ext cx="544209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000" b="0" i="1" baseline="0" smtClean="0">
                        <a:latin typeface="Cambria Math" panose="02040503050406030204" pitchFamily="18" charset="0"/>
                      </a:rPr>
                      <m:t>2,4×</m:t>
                    </m:r>
                    <m:sSup>
                      <m:sSup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fr-FR" sz="3000" baseline="0" dirty="0"/>
                  <a:t> (25°C, eau pure)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A73A5D0-472C-4431-9A75-7CD4B0F6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79" y="1552371"/>
                <a:ext cx="5442090" cy="914400"/>
              </a:xfrm>
              <a:prstGeom prst="rect">
                <a:avLst/>
              </a:prstGeom>
              <a:blipFill>
                <a:blip r:embed="rId5"/>
                <a:stretch>
                  <a:fillRect r="-224"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9B66DE-35C8-43E5-B7DB-366C3AD635C6}"/>
                  </a:ext>
                </a:extLst>
              </p:cNvPr>
              <p:cNvSpPr txBox="1"/>
              <p:nvPr/>
            </p:nvSpPr>
            <p:spPr>
              <a:xfrm>
                <a:off x="3984404" y="5160729"/>
                <a:ext cx="4616955" cy="56392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3200" baseline="0" dirty="0">
                    <a:solidFill>
                      <a:srgbClr val="0088B8"/>
                    </a:solidFill>
                  </a:rPr>
                  <a:t>Formation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baseline="0" smtClean="0">
                            <a:solidFill>
                              <a:srgbClr val="0088B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3200" b="0" i="0" baseline="0" smtClean="0">
                                <a:solidFill>
                                  <a:srgbClr val="0088B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 b="0" i="0" baseline="0" smtClean="0">
                                <a:solidFill>
                                  <a:srgbClr val="0088B8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fr-FR" sz="3200" b="0" i="0" baseline="0" smtClean="0">
                                <a:solidFill>
                                  <a:srgbClr val="0088B8"/>
                                </a:solidFill>
                                <a:latin typeface="Cambria Math" panose="02040503050406030204" pitchFamily="18" charset="0"/>
                              </a:rPr>
                              <m:t>aSO</m:t>
                            </m:r>
                          </m:e>
                          <m:sub>
                            <m:r>
                              <a:rPr lang="fr-FR" sz="3200" b="0" i="0" baseline="0" smtClean="0">
                                <a:solidFill>
                                  <a:srgbClr val="0088B8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b>
                        <m:r>
                          <a:rPr lang="fr-FR" sz="3200" b="0" i="0" baseline="0" smtClean="0">
                            <a:solidFill>
                              <a:srgbClr val="0088B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3200" b="0" i="0" baseline="0" smtClean="0">
                            <a:solidFill>
                              <a:srgbClr val="0088B8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3200" b="0" i="0" baseline="0" smtClean="0">
                            <a:solidFill>
                              <a:srgbClr val="0088B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200" baseline="0" dirty="0">
                  <a:solidFill>
                    <a:srgbClr val="0088B8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9B66DE-35C8-43E5-B7DB-366C3AD6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04" y="5160729"/>
                <a:ext cx="4616955" cy="563922"/>
              </a:xfrm>
              <a:prstGeom prst="rect">
                <a:avLst/>
              </a:prstGeom>
              <a:blipFill>
                <a:blip r:embed="rId6"/>
                <a:stretch>
                  <a:fillRect l="-3435" t="-25000" b="-2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8A62AF8C-1DF7-4672-85E7-B3E66BAB3207}"/>
              </a:ext>
            </a:extLst>
          </p:cNvPr>
          <p:cNvSpPr txBox="1"/>
          <p:nvPr/>
        </p:nvSpPr>
        <p:spPr>
          <a:xfrm>
            <a:off x="3653193" y="2760308"/>
            <a:ext cx="2823972" cy="912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3200" b="1" baseline="0" dirty="0"/>
              <a:t>Equilibre de solubilité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ADE5FC-37C1-4D96-81A6-197943C0043C}"/>
              </a:ext>
            </a:extLst>
          </p:cNvPr>
          <p:cNvCxnSpPr/>
          <p:nvPr/>
        </p:nvCxnSpPr>
        <p:spPr>
          <a:xfrm>
            <a:off x="3926209" y="2760308"/>
            <a:ext cx="0" cy="3528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72D74CC-3AE2-4047-94EE-8682F1A0D1E7}"/>
              </a:ext>
            </a:extLst>
          </p:cNvPr>
          <p:cNvSpPr txBox="1"/>
          <p:nvPr/>
        </p:nvSpPr>
        <p:spPr>
          <a:xfrm>
            <a:off x="527016" y="3075887"/>
            <a:ext cx="2687047" cy="5538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3200" dirty="0"/>
              <a:t>P</a:t>
            </a:r>
            <a:r>
              <a:rPr lang="fr-FR" sz="3200" baseline="0" dirty="0"/>
              <a:t>hase aqueuse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0A293BF-56B2-4FFE-BCD1-430A51FCA71E}"/>
              </a:ext>
            </a:extLst>
          </p:cNvPr>
          <p:cNvSpPr/>
          <p:nvPr/>
        </p:nvSpPr>
        <p:spPr>
          <a:xfrm>
            <a:off x="7095316" y="3003028"/>
            <a:ext cx="4569667" cy="724077"/>
          </a:xfrm>
          <a:prstGeom prst="roundRect">
            <a:avLst/>
          </a:prstGeom>
          <a:solidFill>
            <a:srgbClr val="93E3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D21EEB-33D8-429D-BFC0-123ABDC9A4C5}"/>
              </a:ext>
            </a:extLst>
          </p:cNvPr>
          <p:cNvSpPr txBox="1"/>
          <p:nvPr/>
        </p:nvSpPr>
        <p:spPr>
          <a:xfrm>
            <a:off x="6995118" y="3070849"/>
            <a:ext cx="4713464" cy="5639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3200" baseline="0" dirty="0"/>
              <a:t>Phases aqueuse et solide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9296799-DF81-4697-8B6B-D1BD1FDAA678}"/>
                  </a:ext>
                </a:extLst>
              </p:cNvPr>
              <p:cNvSpPr txBox="1"/>
              <p:nvPr/>
            </p:nvSpPr>
            <p:spPr>
              <a:xfrm>
                <a:off x="583580" y="1637268"/>
                <a:ext cx="563722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CaSO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9296799-DF81-4697-8B6B-D1BD1FDA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0" y="1637268"/>
                <a:ext cx="5637225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AE52F5-0B26-453D-9DEB-3D28D19158B9}"/>
              </a:ext>
            </a:extLst>
          </p:cNvPr>
          <p:cNvGrpSpPr/>
          <p:nvPr/>
        </p:nvGrpSpPr>
        <p:grpSpPr>
          <a:xfrm>
            <a:off x="10066397" y="4832246"/>
            <a:ext cx="1028607" cy="1440000"/>
            <a:chOff x="937849" y="3255055"/>
            <a:chExt cx="1028607" cy="1440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D3E0D2C-B4A1-4B22-A982-238AF0A048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7849" y="3255055"/>
              <a:ext cx="1028607" cy="1440000"/>
              <a:chOff x="8651753" y="3934526"/>
              <a:chExt cx="1349683" cy="1889491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BD23BF27-78B1-4F29-BED5-D963F803DB81}"/>
                  </a:ext>
                </a:extLst>
              </p:cNvPr>
              <p:cNvGrpSpPr/>
              <p:nvPr/>
            </p:nvGrpSpPr>
            <p:grpSpPr>
              <a:xfrm>
                <a:off x="8651753" y="3934526"/>
                <a:ext cx="1349683" cy="1706338"/>
                <a:chOff x="2312199" y="3391238"/>
                <a:chExt cx="1349683" cy="1706338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39305396-DFEB-42D7-87FC-28DD90D87A37}"/>
                    </a:ext>
                  </a:extLst>
                </p:cNvPr>
                <p:cNvCxnSpPr/>
                <p:nvPr/>
              </p:nvCxnSpPr>
              <p:spPr>
                <a:xfrm>
                  <a:off x="2331245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AEC0EFDC-35DA-44FF-8BF8-27D23535ED00}"/>
                    </a:ext>
                  </a:extLst>
                </p:cNvPr>
                <p:cNvCxnSpPr/>
                <p:nvPr/>
              </p:nvCxnSpPr>
              <p:spPr>
                <a:xfrm>
                  <a:off x="3644718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B7CA887-DF47-421B-86EA-BF8273E47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2199" y="5078889"/>
                  <a:ext cx="1349683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158DCDC-E164-49D7-9D62-9E7F94988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0295" y="3977255"/>
                  <a:ext cx="1278000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81EFE6E-91BB-4B36-B4CB-67A563347C77}"/>
                  </a:ext>
                </a:extLst>
              </p:cNvPr>
              <p:cNvSpPr/>
              <p:nvPr/>
            </p:nvSpPr>
            <p:spPr>
              <a:xfrm>
                <a:off x="8668915" y="5364401"/>
                <a:ext cx="1313468" cy="459616"/>
              </a:xfrm>
              <a:prstGeom prst="arc">
                <a:avLst>
                  <a:gd name="adj1" fmla="val 10886089"/>
                  <a:gd name="adj2" fmla="val 0"/>
                </a:avLst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3FAA258-B274-4200-A037-A9D5B064DFD8}"/>
                </a:ext>
              </a:extLst>
            </p:cNvPr>
            <p:cNvGrpSpPr/>
            <p:nvPr/>
          </p:nvGrpSpPr>
          <p:grpSpPr>
            <a:xfrm>
              <a:off x="1034060" y="4380326"/>
              <a:ext cx="837975" cy="126351"/>
              <a:chOff x="1034060" y="4380326"/>
              <a:chExt cx="837975" cy="126351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6EFBE449-E09D-472A-9CBB-CBCC45E5C874}"/>
                  </a:ext>
                </a:extLst>
              </p:cNvPr>
              <p:cNvSpPr/>
              <p:nvPr/>
            </p:nvSpPr>
            <p:spPr>
              <a:xfrm>
                <a:off x="1034060" y="445569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581F946B-F978-4F65-AF0B-6FCE9579EF9D}"/>
                  </a:ext>
                </a:extLst>
              </p:cNvPr>
              <p:cNvSpPr/>
              <p:nvPr/>
            </p:nvSpPr>
            <p:spPr>
              <a:xfrm>
                <a:off x="1231868" y="4461791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6883BFA0-7264-468E-BCC1-70A6F34AA0EE}"/>
                  </a:ext>
                </a:extLst>
              </p:cNvPr>
              <p:cNvSpPr/>
              <p:nvPr/>
            </p:nvSpPr>
            <p:spPr>
              <a:xfrm>
                <a:off x="1299330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D232C79-6375-40C7-AFE3-432E1B9EB026}"/>
                  </a:ext>
                </a:extLst>
              </p:cNvPr>
              <p:cNvSpPr/>
              <p:nvPr/>
            </p:nvSpPr>
            <p:spPr>
              <a:xfrm>
                <a:off x="1196376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4845443C-9194-4B80-AE79-FE437ED927AF}"/>
                  </a:ext>
                </a:extLst>
              </p:cNvPr>
              <p:cNvSpPr/>
              <p:nvPr/>
            </p:nvSpPr>
            <p:spPr>
              <a:xfrm>
                <a:off x="1338230" y="445114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8A9D3861-0AE3-4606-B3C8-D4ECA0A4B24C}"/>
                  </a:ext>
                </a:extLst>
              </p:cNvPr>
              <p:cNvSpPr/>
              <p:nvPr/>
            </p:nvSpPr>
            <p:spPr>
              <a:xfrm>
                <a:off x="1395274" y="4380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9DB9A1B-44F9-4A58-B82E-5237157F776A}"/>
                  </a:ext>
                </a:extLst>
              </p:cNvPr>
              <p:cNvSpPr/>
              <p:nvPr/>
            </p:nvSpPr>
            <p:spPr>
              <a:xfrm>
                <a:off x="1419993" y="444786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1EDC1627-6BFA-448A-AC5C-C2943985BA6A}"/>
                  </a:ext>
                </a:extLst>
              </p:cNvPr>
              <p:cNvSpPr/>
              <p:nvPr/>
            </p:nvSpPr>
            <p:spPr>
              <a:xfrm>
                <a:off x="1479999" y="4389004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2A94E7D4-B95B-4AE7-9893-F2DCC46EE558}"/>
                  </a:ext>
                </a:extLst>
              </p:cNvPr>
              <p:cNvSpPr/>
              <p:nvPr/>
            </p:nvSpPr>
            <p:spPr>
              <a:xfrm>
                <a:off x="1134363" y="44434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D13C0EF4-4CE3-4090-B963-58937850C679}"/>
                  </a:ext>
                </a:extLst>
              </p:cNvPr>
              <p:cNvSpPr/>
              <p:nvPr/>
            </p:nvSpPr>
            <p:spPr>
              <a:xfrm>
                <a:off x="1519442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C3DACBDD-536F-42D3-BAFE-81D28E14F101}"/>
                  </a:ext>
                </a:extLst>
              </p:cNvPr>
              <p:cNvSpPr/>
              <p:nvPr/>
            </p:nvSpPr>
            <p:spPr>
              <a:xfrm>
                <a:off x="1601664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24F2017-8587-423D-98F8-C449A0D8E7BA}"/>
                  </a:ext>
                </a:extLst>
              </p:cNvPr>
              <p:cNvSpPr/>
              <p:nvPr/>
            </p:nvSpPr>
            <p:spPr>
              <a:xfrm>
                <a:off x="1752746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FBE1109F-60F2-4E3A-B77F-6D09D20CE865}"/>
                  </a:ext>
                </a:extLst>
              </p:cNvPr>
              <p:cNvSpPr/>
              <p:nvPr/>
            </p:nvSpPr>
            <p:spPr>
              <a:xfrm>
                <a:off x="1627051" y="4470677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16ADE81-BA82-4687-A201-5490AE9C7D7A}"/>
                  </a:ext>
                </a:extLst>
              </p:cNvPr>
              <p:cNvSpPr/>
              <p:nvPr/>
            </p:nvSpPr>
            <p:spPr>
              <a:xfrm>
                <a:off x="1688983" y="441941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8E2D6D6B-FA3D-4DC4-AA98-1E6F189E2F7A}"/>
                  </a:ext>
                </a:extLst>
              </p:cNvPr>
              <p:cNvSpPr/>
              <p:nvPr/>
            </p:nvSpPr>
            <p:spPr>
              <a:xfrm>
                <a:off x="1836035" y="446232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DCBDF2A-861A-4B15-B293-A01F55200D2A}"/>
              </a:ext>
            </a:extLst>
          </p:cNvPr>
          <p:cNvGrpSpPr>
            <a:grpSpLocks noChangeAspect="1"/>
          </p:cNvGrpSpPr>
          <p:nvPr/>
        </p:nvGrpSpPr>
        <p:grpSpPr>
          <a:xfrm>
            <a:off x="1337037" y="4836663"/>
            <a:ext cx="1025114" cy="1296000"/>
            <a:chOff x="2312199" y="3391238"/>
            <a:chExt cx="1349683" cy="1706338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00ABE36-BF03-44F7-8A8C-2A9DC751FD32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1E8C28E6-2BE7-4445-8414-C06DBBFB561A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AF826C1-6B2D-4B27-97E9-7247F20CE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2AB30558-6044-44DB-B747-51D458D61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5" y="3977255"/>
              <a:ext cx="1278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C809A8D-33A5-4DF3-A2B7-0AF7DE9AA671}"/>
              </a:ext>
            </a:extLst>
          </p:cNvPr>
          <p:cNvCxnSpPr/>
          <p:nvPr/>
        </p:nvCxnSpPr>
        <p:spPr>
          <a:xfrm>
            <a:off x="2702769" y="5795551"/>
            <a:ext cx="7062436" cy="0"/>
          </a:xfrm>
          <a:prstGeom prst="straightConnector1">
            <a:avLst/>
          </a:prstGeom>
          <a:ln w="38100">
            <a:solidFill>
              <a:srgbClr val="0088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B32AB-8641-4C9D-9CC1-06311224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Equilibre hétérogène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B5447-67A0-4FFF-91A4-5F4BE75E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D050E-8C75-49AA-AFC9-3CB7904E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80D5E-940F-4B1F-AF7E-4DDB7752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8AD509-A7EB-4388-A863-E82F8A460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Solubilité d’une espèce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EF85F12-C114-4A67-8FB2-787D7EB483BE}"/>
              </a:ext>
            </a:extLst>
          </p:cNvPr>
          <p:cNvGrpSpPr>
            <a:grpSpLocks noChangeAspect="1"/>
          </p:cNvGrpSpPr>
          <p:nvPr/>
        </p:nvGrpSpPr>
        <p:grpSpPr>
          <a:xfrm>
            <a:off x="8204426" y="4013498"/>
            <a:ext cx="1025114" cy="1296000"/>
            <a:chOff x="2312199" y="3391238"/>
            <a:chExt cx="1349683" cy="1706338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B0A78B3-4518-4FD4-AAB0-18A928ED8328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CFBE315-E246-492D-8887-2297652C0E36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04D919F-B0CE-4D96-B4D2-8724EF844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1AE521B-D609-4ED3-A0FD-51014302F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5" y="3977255"/>
              <a:ext cx="1278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CDE15A0-0F4F-4F31-87B3-1B541AD358C9}"/>
              </a:ext>
            </a:extLst>
          </p:cNvPr>
          <p:cNvGrpSpPr>
            <a:grpSpLocks noChangeAspect="1"/>
          </p:cNvGrpSpPr>
          <p:nvPr/>
        </p:nvGrpSpPr>
        <p:grpSpPr>
          <a:xfrm rot="3531068">
            <a:off x="4090419" y="3141769"/>
            <a:ext cx="1373843" cy="1437540"/>
            <a:chOff x="8651753" y="3815390"/>
            <a:chExt cx="1861114" cy="1947403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B7F4721-19F7-4498-8BB4-F0D3B71221D2}"/>
                </a:ext>
              </a:extLst>
            </p:cNvPr>
            <p:cNvGrpSpPr/>
            <p:nvPr/>
          </p:nvGrpSpPr>
          <p:grpSpPr>
            <a:xfrm>
              <a:off x="8651753" y="3815390"/>
              <a:ext cx="1349683" cy="1947403"/>
              <a:chOff x="2312199" y="3272102"/>
              <a:chExt cx="1349683" cy="1947403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C01CFBD-2436-48F1-B7B7-8771573D4F8E}"/>
                  </a:ext>
                </a:extLst>
              </p:cNvPr>
              <p:cNvCxnSpPr/>
              <p:nvPr/>
            </p:nvCxnSpPr>
            <p:spPr>
              <a:xfrm>
                <a:off x="2331245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8A8B8BF-D34A-499A-974E-A23E29998639}"/>
                  </a:ext>
                </a:extLst>
              </p:cNvPr>
              <p:cNvCxnSpPr/>
              <p:nvPr/>
            </p:nvCxnSpPr>
            <p:spPr>
              <a:xfrm>
                <a:off x="3644718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D021275-0833-437A-B743-BDB1B6D8B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2199" y="5078889"/>
                <a:ext cx="1349683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3EB3E2F4-9522-4400-A956-C50E0CFD6A33}"/>
                  </a:ext>
                </a:extLst>
              </p:cNvPr>
              <p:cNvCxnSpPr>
                <a:cxnSpLocks/>
              </p:cNvCxnSpPr>
              <p:nvPr/>
            </p:nvCxnSpPr>
            <p:spPr>
              <a:xfrm rot="18068932" flipH="1" flipV="1">
                <a:off x="2159630" y="4245804"/>
                <a:ext cx="1947403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3BCDA8FA-F0E0-40D4-B8B2-10E2F842D220}"/>
                </a:ext>
              </a:extLst>
            </p:cNvPr>
            <p:cNvSpPr/>
            <p:nvPr/>
          </p:nvSpPr>
          <p:spPr>
            <a:xfrm rot="19926201">
              <a:off x="9199399" y="5137806"/>
              <a:ext cx="1313468" cy="459616"/>
            </a:xfrm>
            <a:prstGeom prst="arc">
              <a:avLst>
                <a:gd name="adj1" fmla="val 11006568"/>
                <a:gd name="adj2" fmla="val 19167100"/>
              </a:avLst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D2B173F-CFF5-4847-BE9D-9AECFB23CF55}"/>
              </a:ext>
            </a:extLst>
          </p:cNvPr>
          <p:cNvGrpSpPr>
            <a:grpSpLocks noChangeAspect="1"/>
          </p:cNvGrpSpPr>
          <p:nvPr/>
        </p:nvGrpSpPr>
        <p:grpSpPr>
          <a:xfrm>
            <a:off x="5287274" y="4325816"/>
            <a:ext cx="990394" cy="1252105"/>
            <a:chOff x="2312199" y="3391238"/>
            <a:chExt cx="1349683" cy="1706338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67C84A3-8DAB-4573-8518-1A4FB29F7D65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3BC41D4-2F83-4D3E-94D6-329B36D1712D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748B473-F8A3-43D3-ACD5-DEEC50323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DF9DFC0-2446-430D-B93A-205ECE5CA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4" y="4640811"/>
              <a:ext cx="1277999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4CD71A0-A389-4A86-8490-ADDB97DD9B3B}"/>
              </a:ext>
            </a:extLst>
          </p:cNvPr>
          <p:cNvGrpSpPr>
            <a:grpSpLocks noChangeAspect="1"/>
          </p:cNvGrpSpPr>
          <p:nvPr/>
        </p:nvGrpSpPr>
        <p:grpSpPr>
          <a:xfrm>
            <a:off x="5072414" y="4048113"/>
            <a:ext cx="1388551" cy="705929"/>
            <a:chOff x="3986258" y="4574644"/>
            <a:chExt cx="1416228" cy="720000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2B4C32A-5D91-4DE9-8332-3B3210A945F7}"/>
                </a:ext>
              </a:extLst>
            </p:cNvPr>
            <p:cNvGrpSpPr/>
            <p:nvPr/>
          </p:nvGrpSpPr>
          <p:grpSpPr>
            <a:xfrm>
              <a:off x="3986258" y="4574644"/>
              <a:ext cx="1416228" cy="720000"/>
              <a:chOff x="3100251" y="4293900"/>
              <a:chExt cx="1416228" cy="72000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0B1A6406-D2A8-4FF6-991A-AF02CE85F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0251" y="4293900"/>
                <a:ext cx="720000" cy="72000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B979F2EF-61C3-4F60-A42E-AA1CD1BEC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6479" y="4293900"/>
                <a:ext cx="720000" cy="72000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3E2EA3B-2E25-43EA-923E-B4DEB9358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641" y="4802975"/>
              <a:ext cx="972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5B13FDD-CFC5-4821-B826-C4EC90C7C4E5}"/>
                  </a:ext>
                </a:extLst>
              </p:cNvPr>
              <p:cNvSpPr txBox="1"/>
              <p:nvPr/>
            </p:nvSpPr>
            <p:spPr>
              <a:xfrm>
                <a:off x="223450" y="4690547"/>
                <a:ext cx="2743199" cy="8077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2800" baseline="0" dirty="0"/>
                  <a:t>Solution saturée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Ca</m:t>
                        </m:r>
                        <m:sSub>
                          <m:sSub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SO</m:t>
                            </m:r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b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baseline="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5B13FDD-CFC5-4821-B826-C4EC90C7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0" y="4690547"/>
                <a:ext cx="2743199" cy="807793"/>
              </a:xfrm>
              <a:prstGeom prst="rect">
                <a:avLst/>
              </a:prstGeom>
              <a:blipFill>
                <a:blip r:embed="rId2"/>
                <a:stretch>
                  <a:fillRect l="-889" t="-21053" r="-3778" b="-240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A2B120D1-AA63-4361-8636-E3DA409CC220}"/>
              </a:ext>
            </a:extLst>
          </p:cNvPr>
          <p:cNvSpPr/>
          <p:nvPr/>
        </p:nvSpPr>
        <p:spPr>
          <a:xfrm>
            <a:off x="5291818" y="3801258"/>
            <a:ext cx="486525" cy="645316"/>
          </a:xfrm>
          <a:prstGeom prst="arc">
            <a:avLst/>
          </a:prstGeom>
          <a:ln w="38100">
            <a:solidFill>
              <a:srgbClr val="008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0CF1156-A06E-45D4-A07F-A423489B34F0}"/>
              </a:ext>
            </a:extLst>
          </p:cNvPr>
          <p:cNvCxnSpPr/>
          <p:nvPr/>
        </p:nvCxnSpPr>
        <p:spPr>
          <a:xfrm>
            <a:off x="5773248" y="4801116"/>
            <a:ext cx="0" cy="338448"/>
          </a:xfrm>
          <a:prstGeom prst="straightConnector1">
            <a:avLst/>
          </a:prstGeom>
          <a:ln w="38100">
            <a:solidFill>
              <a:srgbClr val="008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621D78F-0B8D-472F-B756-A8E1DD1C2F60}"/>
              </a:ext>
            </a:extLst>
          </p:cNvPr>
          <p:cNvSpPr txBox="1"/>
          <p:nvPr/>
        </p:nvSpPr>
        <p:spPr>
          <a:xfrm>
            <a:off x="3819847" y="4552440"/>
            <a:ext cx="1383927" cy="5086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aseline="0" dirty="0"/>
              <a:t>Filtrage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75603696-5A8E-4007-AB9E-8FB02D1B924A}"/>
              </a:ext>
            </a:extLst>
          </p:cNvPr>
          <p:cNvSpPr/>
          <p:nvPr/>
        </p:nvSpPr>
        <p:spPr>
          <a:xfrm>
            <a:off x="5582052" y="4469140"/>
            <a:ext cx="394200" cy="211327"/>
          </a:xfrm>
          <a:prstGeom prst="arc">
            <a:avLst>
              <a:gd name="adj1" fmla="val 11006568"/>
              <a:gd name="adj2" fmla="val 21289307"/>
            </a:avLst>
          </a:prstGeom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9515DBA-05F9-42E7-8D16-CC3D89D72EAC}"/>
              </a:ext>
            </a:extLst>
          </p:cNvPr>
          <p:cNvSpPr/>
          <p:nvPr/>
        </p:nvSpPr>
        <p:spPr>
          <a:xfrm>
            <a:off x="5761792" y="452715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8D2AC82-0423-476C-A0E5-CD861DBCC385}"/>
              </a:ext>
            </a:extLst>
          </p:cNvPr>
          <p:cNvSpPr/>
          <p:nvPr/>
        </p:nvSpPr>
        <p:spPr>
          <a:xfrm>
            <a:off x="5737036" y="4614937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175E29C-EC27-48CE-BD64-45811C703AA5}"/>
              </a:ext>
            </a:extLst>
          </p:cNvPr>
          <p:cNvSpPr/>
          <p:nvPr/>
        </p:nvSpPr>
        <p:spPr>
          <a:xfrm>
            <a:off x="5660952" y="455674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59ACB8B-F436-41A1-8328-018B2B831ECE}"/>
              </a:ext>
            </a:extLst>
          </p:cNvPr>
          <p:cNvSpPr/>
          <p:nvPr/>
        </p:nvSpPr>
        <p:spPr>
          <a:xfrm>
            <a:off x="5838665" y="4527839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B2AB3C-3A78-4E1E-935E-72455484F906}"/>
              </a:ext>
            </a:extLst>
          </p:cNvPr>
          <p:cNvSpPr/>
          <p:nvPr/>
        </p:nvSpPr>
        <p:spPr>
          <a:xfrm>
            <a:off x="4232543" y="402308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3EE3C97-2B45-417B-A8AC-3E99956A6E7E}"/>
              </a:ext>
            </a:extLst>
          </p:cNvPr>
          <p:cNvSpPr/>
          <p:nvPr/>
        </p:nvSpPr>
        <p:spPr>
          <a:xfrm>
            <a:off x="4480410" y="420011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CDA2522-3C21-4DFD-914E-DCB386AC55B8}"/>
              </a:ext>
            </a:extLst>
          </p:cNvPr>
          <p:cNvSpPr/>
          <p:nvPr/>
        </p:nvSpPr>
        <p:spPr>
          <a:xfrm>
            <a:off x="4439077" y="4118089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3C64E8B-B1A3-4FD1-8222-51EB613F29DB}"/>
              </a:ext>
            </a:extLst>
          </p:cNvPr>
          <p:cNvSpPr/>
          <p:nvPr/>
        </p:nvSpPr>
        <p:spPr>
          <a:xfrm>
            <a:off x="4384943" y="417548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2C2C0D4-CC13-44EA-A65E-2E1756776E98}"/>
              </a:ext>
            </a:extLst>
          </p:cNvPr>
          <p:cNvSpPr/>
          <p:nvPr/>
        </p:nvSpPr>
        <p:spPr>
          <a:xfrm>
            <a:off x="4347710" y="4081128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0CFDFA5-0099-48A9-BC24-CD57726DEA7E}"/>
              </a:ext>
            </a:extLst>
          </p:cNvPr>
          <p:cNvSpPr/>
          <p:nvPr/>
        </p:nvSpPr>
        <p:spPr>
          <a:xfrm>
            <a:off x="4429065" y="4302531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1D5EE54-28D0-4A92-845F-37D898A56C89}"/>
              </a:ext>
            </a:extLst>
          </p:cNvPr>
          <p:cNvSpPr/>
          <p:nvPr/>
        </p:nvSpPr>
        <p:spPr>
          <a:xfrm>
            <a:off x="4302912" y="414266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EF4635A-A404-49A0-9125-ACDD99008EF4}"/>
              </a:ext>
            </a:extLst>
          </p:cNvPr>
          <p:cNvSpPr/>
          <p:nvPr/>
        </p:nvSpPr>
        <p:spPr>
          <a:xfrm>
            <a:off x="4575927" y="420011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84DF3F-3E4F-47F0-9B46-283D95CA2F0A}"/>
              </a:ext>
            </a:extLst>
          </p:cNvPr>
          <p:cNvSpPr/>
          <p:nvPr/>
        </p:nvSpPr>
        <p:spPr>
          <a:xfrm>
            <a:off x="4360242" y="424539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C782F58-E717-4809-B8D3-72C1C34B8FF4}"/>
              </a:ext>
            </a:extLst>
          </p:cNvPr>
          <p:cNvSpPr/>
          <p:nvPr/>
        </p:nvSpPr>
        <p:spPr>
          <a:xfrm>
            <a:off x="4512878" y="424539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DBACF1D8-B80E-42BF-A637-E334B0198749}"/>
              </a:ext>
            </a:extLst>
          </p:cNvPr>
          <p:cNvGrpSpPr/>
          <p:nvPr/>
        </p:nvGrpSpPr>
        <p:grpSpPr>
          <a:xfrm>
            <a:off x="937849" y="3255055"/>
            <a:ext cx="1028607" cy="1440000"/>
            <a:chOff x="937849" y="3255055"/>
            <a:chExt cx="1028607" cy="1440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A5FF258-3DAD-41A6-B3F9-9DACA5A4FE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7849" y="3255055"/>
              <a:ext cx="1028607" cy="1440000"/>
              <a:chOff x="8651753" y="3934526"/>
              <a:chExt cx="1349683" cy="188949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249B6E02-436A-483A-A571-B3A0EF30718F}"/>
                  </a:ext>
                </a:extLst>
              </p:cNvPr>
              <p:cNvGrpSpPr/>
              <p:nvPr/>
            </p:nvGrpSpPr>
            <p:grpSpPr>
              <a:xfrm>
                <a:off x="8651753" y="3934526"/>
                <a:ext cx="1349683" cy="1706338"/>
                <a:chOff x="2312199" y="3391238"/>
                <a:chExt cx="1349683" cy="1706338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3B8A8D6F-D932-45FD-AB69-BB3323F0EDD1}"/>
                    </a:ext>
                  </a:extLst>
                </p:cNvPr>
                <p:cNvCxnSpPr/>
                <p:nvPr/>
              </p:nvCxnSpPr>
              <p:spPr>
                <a:xfrm>
                  <a:off x="2331245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5A923114-90FA-4BD2-9EB0-74CE2665D4E4}"/>
                    </a:ext>
                  </a:extLst>
                </p:cNvPr>
                <p:cNvCxnSpPr/>
                <p:nvPr/>
              </p:nvCxnSpPr>
              <p:spPr>
                <a:xfrm>
                  <a:off x="3644718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8D1DEA3F-E86B-4B31-8A2A-11F2AA15C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2199" y="5078889"/>
                  <a:ext cx="1349683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8057C9BA-E8E3-4CF4-81A1-5DA54681B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0295" y="3977255"/>
                  <a:ext cx="1278000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F64E8B8-3989-4DD7-8174-9EDE724D66FB}"/>
                  </a:ext>
                </a:extLst>
              </p:cNvPr>
              <p:cNvSpPr/>
              <p:nvPr/>
            </p:nvSpPr>
            <p:spPr>
              <a:xfrm>
                <a:off x="8668915" y="5364401"/>
                <a:ext cx="1313468" cy="459616"/>
              </a:xfrm>
              <a:prstGeom prst="arc">
                <a:avLst>
                  <a:gd name="adj1" fmla="val 10886089"/>
                  <a:gd name="adj2" fmla="val 0"/>
                </a:avLst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D03D24E6-A74C-4E84-9AE4-5ABDD23C99B6}"/>
                </a:ext>
              </a:extLst>
            </p:cNvPr>
            <p:cNvGrpSpPr/>
            <p:nvPr/>
          </p:nvGrpSpPr>
          <p:grpSpPr>
            <a:xfrm>
              <a:off x="1034060" y="4380326"/>
              <a:ext cx="837975" cy="126351"/>
              <a:chOff x="1034060" y="4380326"/>
              <a:chExt cx="837975" cy="126351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2A3CC7BC-D9E2-4C01-B9D3-11C6D96C6DAC}"/>
                  </a:ext>
                </a:extLst>
              </p:cNvPr>
              <p:cNvSpPr/>
              <p:nvPr/>
            </p:nvSpPr>
            <p:spPr>
              <a:xfrm>
                <a:off x="1034060" y="445569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A2617231-E1DD-4A15-92C6-EA9FEBC41011}"/>
                  </a:ext>
                </a:extLst>
              </p:cNvPr>
              <p:cNvSpPr/>
              <p:nvPr/>
            </p:nvSpPr>
            <p:spPr>
              <a:xfrm>
                <a:off x="1231868" y="4461791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CF4AADC-37AA-4184-9116-328A98CAC1F9}"/>
                  </a:ext>
                </a:extLst>
              </p:cNvPr>
              <p:cNvSpPr/>
              <p:nvPr/>
            </p:nvSpPr>
            <p:spPr>
              <a:xfrm>
                <a:off x="1299330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818ED74-BA55-47ED-A096-A70FE036B3DB}"/>
                  </a:ext>
                </a:extLst>
              </p:cNvPr>
              <p:cNvSpPr/>
              <p:nvPr/>
            </p:nvSpPr>
            <p:spPr>
              <a:xfrm>
                <a:off x="1196376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6048A32-4E4E-43CE-9628-ED13AFD10F1A}"/>
                  </a:ext>
                </a:extLst>
              </p:cNvPr>
              <p:cNvSpPr/>
              <p:nvPr/>
            </p:nvSpPr>
            <p:spPr>
              <a:xfrm>
                <a:off x="1338230" y="445114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103E269-7B3F-44D6-B6C6-E307E78F1C73}"/>
                  </a:ext>
                </a:extLst>
              </p:cNvPr>
              <p:cNvSpPr/>
              <p:nvPr/>
            </p:nvSpPr>
            <p:spPr>
              <a:xfrm>
                <a:off x="1395274" y="4380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181E6301-08DF-4712-8E69-848525CD6F9C}"/>
                  </a:ext>
                </a:extLst>
              </p:cNvPr>
              <p:cNvSpPr/>
              <p:nvPr/>
            </p:nvSpPr>
            <p:spPr>
              <a:xfrm>
                <a:off x="1419993" y="444786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B36CBAD-23F2-45E1-9554-569A60CA94D5}"/>
                  </a:ext>
                </a:extLst>
              </p:cNvPr>
              <p:cNvSpPr/>
              <p:nvPr/>
            </p:nvSpPr>
            <p:spPr>
              <a:xfrm>
                <a:off x="1479999" y="4389004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5D279520-11C1-4FE4-87E4-DD089526540F}"/>
                  </a:ext>
                </a:extLst>
              </p:cNvPr>
              <p:cNvSpPr/>
              <p:nvPr/>
            </p:nvSpPr>
            <p:spPr>
              <a:xfrm>
                <a:off x="1134363" y="44434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7E772362-A802-4756-B1C1-FC08C682B1AA}"/>
                  </a:ext>
                </a:extLst>
              </p:cNvPr>
              <p:cNvSpPr/>
              <p:nvPr/>
            </p:nvSpPr>
            <p:spPr>
              <a:xfrm>
                <a:off x="1519442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5275D7F-53A3-4841-B69D-6CEA35CBBD7C}"/>
                  </a:ext>
                </a:extLst>
              </p:cNvPr>
              <p:cNvSpPr/>
              <p:nvPr/>
            </p:nvSpPr>
            <p:spPr>
              <a:xfrm>
                <a:off x="1601664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8CFF8BFC-7AC7-41AF-A2B8-647A499EE0AC}"/>
                  </a:ext>
                </a:extLst>
              </p:cNvPr>
              <p:cNvSpPr/>
              <p:nvPr/>
            </p:nvSpPr>
            <p:spPr>
              <a:xfrm>
                <a:off x="1752746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0E1DBC88-FCD9-4362-90EE-7425CE271120}"/>
                  </a:ext>
                </a:extLst>
              </p:cNvPr>
              <p:cNvSpPr/>
              <p:nvPr/>
            </p:nvSpPr>
            <p:spPr>
              <a:xfrm>
                <a:off x="1627051" y="4470677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5244B6A7-60FC-4B1A-B937-021AB6F5BDEB}"/>
                  </a:ext>
                </a:extLst>
              </p:cNvPr>
              <p:cNvSpPr/>
              <p:nvPr/>
            </p:nvSpPr>
            <p:spPr>
              <a:xfrm>
                <a:off x="1688983" y="441941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151E499C-444D-4A5A-8937-CD058615157F}"/>
                  </a:ext>
                </a:extLst>
              </p:cNvPr>
              <p:cNvSpPr/>
              <p:nvPr/>
            </p:nvSpPr>
            <p:spPr>
              <a:xfrm>
                <a:off x="1836035" y="446232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7848CF6-93BE-4A74-8576-411E25B28B66}"/>
              </a:ext>
            </a:extLst>
          </p:cNvPr>
          <p:cNvSpPr/>
          <p:nvPr/>
        </p:nvSpPr>
        <p:spPr>
          <a:xfrm>
            <a:off x="8671042" y="3979330"/>
            <a:ext cx="85538" cy="10160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7B9F6119-2707-4E37-AC69-2A93C33992EE}"/>
              </a:ext>
            </a:extLst>
          </p:cNvPr>
          <p:cNvSpPr/>
          <p:nvPr/>
        </p:nvSpPr>
        <p:spPr>
          <a:xfrm>
            <a:off x="8719118" y="3480917"/>
            <a:ext cx="1403928" cy="714683"/>
          </a:xfrm>
          <a:custGeom>
            <a:avLst/>
            <a:gdLst>
              <a:gd name="connsiteX0" fmla="*/ 0 w 1403928"/>
              <a:gd name="connsiteY0" fmla="*/ 493010 h 714683"/>
              <a:gd name="connsiteX1" fmla="*/ 378691 w 1403928"/>
              <a:gd name="connsiteY1" fmla="*/ 3483 h 714683"/>
              <a:gd name="connsiteX2" fmla="*/ 1403928 w 1403928"/>
              <a:gd name="connsiteY2" fmla="*/ 714683 h 71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928" h="714683">
                <a:moveTo>
                  <a:pt x="0" y="493010"/>
                </a:moveTo>
                <a:cubicBezTo>
                  <a:pt x="72351" y="229774"/>
                  <a:pt x="144703" y="-33462"/>
                  <a:pt x="378691" y="3483"/>
                </a:cubicBezTo>
                <a:cubicBezTo>
                  <a:pt x="612679" y="40428"/>
                  <a:pt x="1008303" y="377555"/>
                  <a:pt x="1403928" y="714683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89B7F7-BEF4-48D0-B499-3064BB195EA6}"/>
              </a:ext>
            </a:extLst>
          </p:cNvPr>
          <p:cNvSpPr/>
          <p:nvPr/>
        </p:nvSpPr>
        <p:spPr>
          <a:xfrm>
            <a:off x="9353663" y="4188283"/>
            <a:ext cx="2367529" cy="612833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35C58B7-D1DD-4073-B0DE-2242CB23521B}"/>
              </a:ext>
            </a:extLst>
          </p:cNvPr>
          <p:cNvSpPr txBox="1"/>
          <p:nvPr/>
        </p:nvSpPr>
        <p:spPr>
          <a:xfrm>
            <a:off x="9355373" y="4337855"/>
            <a:ext cx="2367537" cy="3236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Conductimètre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F2624EE-7F8A-46FD-8714-53FC522F2BFB}"/>
                  </a:ext>
                </a:extLst>
              </p:cNvPr>
              <p:cNvSpPr txBox="1"/>
              <p:nvPr/>
            </p:nvSpPr>
            <p:spPr>
              <a:xfrm>
                <a:off x="9307942" y="4988341"/>
                <a:ext cx="2641957" cy="3236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800" baseline="0" dirty="0"/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sol</m:t>
                        </m:r>
                      </m:sub>
                    </m:sSub>
                  </m:oMath>
                </a14:m>
                <a:endParaRPr lang="fr-FR" sz="2800" baseline="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F2624EE-7F8A-46FD-8714-53FC522F2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42" y="4988341"/>
                <a:ext cx="2641957" cy="323643"/>
              </a:xfrm>
              <a:prstGeom prst="rect">
                <a:avLst/>
              </a:prstGeom>
              <a:blipFill>
                <a:blip r:embed="rId3"/>
                <a:stretch>
                  <a:fillRect l="-4850" t="-47170" b="-849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E7331B1-ECB6-4BAD-8625-51EF831B2489}"/>
                  </a:ext>
                </a:extLst>
              </p:cNvPr>
              <p:cNvSpPr txBox="1"/>
              <p:nvPr/>
            </p:nvSpPr>
            <p:spPr>
              <a:xfrm>
                <a:off x="583198" y="1638195"/>
                <a:ext cx="563722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CaSO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E7331B1-ECB6-4BAD-8625-51EF831B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8" y="1638195"/>
                <a:ext cx="563722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199418-EDCE-4E4F-9099-2C86B4E55E97}"/>
                  </a:ext>
                </a:extLst>
              </p:cNvPr>
              <p:cNvSpPr txBox="1"/>
              <p:nvPr/>
            </p:nvSpPr>
            <p:spPr>
              <a:xfrm>
                <a:off x="6586897" y="1540112"/>
                <a:ext cx="544209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000" b="0" i="1" baseline="0" smtClean="0">
                        <a:latin typeface="Cambria Math" panose="02040503050406030204" pitchFamily="18" charset="0"/>
                      </a:rPr>
                      <m:t>2,4×</m:t>
                    </m:r>
                    <m:sSup>
                      <m:sSup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fr-FR" sz="3000" baseline="0" dirty="0"/>
                  <a:t> (25°C, eau pure)</a:t>
                </a: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199418-EDCE-4E4F-9099-2C86B4E5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7" y="1540112"/>
                <a:ext cx="5442090" cy="914400"/>
              </a:xfrm>
              <a:prstGeom prst="rect">
                <a:avLst/>
              </a:prstGeom>
              <a:blipFill>
                <a:blip r:embed="rId5"/>
                <a:stretch>
                  <a:fillRect r="-224"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4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B9F40-E7B2-4237-B105-50049FAA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Paramètres d’influence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A5E3B-769C-4704-A255-20F7A9AD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D2CF5-0FAC-4340-996B-CFCBD47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243A2-6137-4913-A8FA-7F6C4D6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525BA94-909F-4A61-A93D-50288D690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Effet d’ion commun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262A588-66F8-4382-9867-CBDBB74AEF60}"/>
              </a:ext>
            </a:extLst>
          </p:cNvPr>
          <p:cNvGrpSpPr/>
          <p:nvPr/>
        </p:nvGrpSpPr>
        <p:grpSpPr>
          <a:xfrm>
            <a:off x="908808" y="2610190"/>
            <a:ext cx="3455999" cy="3544496"/>
            <a:chOff x="2324960" y="3391238"/>
            <a:chExt cx="1322936" cy="170633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D543552-B2D8-4C6A-988B-6453670815C7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064398-B533-4087-8C36-88672FEE59E1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5F9AEBB-AB7B-45E7-8F3E-FC48B88A7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960" y="5088061"/>
              <a:ext cx="1322936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8D93B717-402F-4324-849C-7E77CD718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140" y="3977255"/>
              <a:ext cx="1309156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D939B7-422E-46BD-AF08-E1E2144EFA0C}"/>
                  </a:ext>
                </a:extLst>
              </p:cNvPr>
              <p:cNvSpPr txBox="1"/>
              <p:nvPr/>
            </p:nvSpPr>
            <p:spPr>
              <a:xfrm>
                <a:off x="958249" y="3955774"/>
                <a:ext cx="3406558" cy="10733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3600" baseline="0" dirty="0"/>
                  <a:t>Solution saturée filtrée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NaCl</m:t>
                        </m:r>
                      </m:e>
                      <m:sub>
                        <m: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600" baseline="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D939B7-422E-46BD-AF08-E1E2144E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49" y="3955774"/>
                <a:ext cx="3406558" cy="1073393"/>
              </a:xfrm>
              <a:prstGeom prst="rect">
                <a:avLst/>
              </a:prstGeom>
              <a:blipFill>
                <a:blip r:embed="rId2"/>
                <a:stretch>
                  <a:fillRect l="-4472" t="-16477" r="-590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58D586EE-F9A1-40CC-ADA9-AD7EF5BFEC13}"/>
              </a:ext>
            </a:extLst>
          </p:cNvPr>
          <p:cNvSpPr/>
          <p:nvPr/>
        </p:nvSpPr>
        <p:spPr>
          <a:xfrm>
            <a:off x="3600589" y="1797283"/>
            <a:ext cx="2734614" cy="3013935"/>
          </a:xfrm>
          <a:prstGeom prst="arc">
            <a:avLst>
              <a:gd name="adj1" fmla="val 10640946"/>
              <a:gd name="adj2" fmla="val 16207760"/>
            </a:avLst>
          </a:prstGeom>
          <a:ln w="50800">
            <a:solidFill>
              <a:srgbClr val="0088B8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9A31FAA-E9F4-428F-9E75-5002C9B1482A}"/>
                  </a:ext>
                </a:extLst>
              </p:cNvPr>
              <p:cNvSpPr txBox="1"/>
              <p:nvPr/>
            </p:nvSpPr>
            <p:spPr>
              <a:xfrm>
                <a:off x="5061095" y="1440423"/>
                <a:ext cx="2734614" cy="12117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3600" baseline="0" dirty="0"/>
                  <a:t>Ajout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600" b="0" i="0" baseline="0" smtClean="0">
                        <a:latin typeface="Cambria Math" panose="02040503050406030204" pitchFamily="18" charset="0"/>
                      </a:rPr>
                      <m:t>HCl</m:t>
                    </m:r>
                  </m:oMath>
                </a14:m>
                <a:r>
                  <a:rPr lang="fr-FR" sz="3600" baseline="0" dirty="0"/>
                  <a:t> concentré </a:t>
                </a:r>
                <a14:m>
                  <m:oMath xmlns:m="http://schemas.openxmlformats.org/officeDocument/2006/math">
                    <m:r>
                      <a:rPr lang="fr-FR" sz="3600" b="0" i="1" baseline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sz="3600" baseline="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9A31FAA-E9F4-428F-9E75-5002C9B1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5" y="1440423"/>
                <a:ext cx="2734614" cy="1211741"/>
              </a:xfrm>
              <a:prstGeom prst="rect">
                <a:avLst/>
              </a:prstGeom>
              <a:blipFill>
                <a:blip r:embed="rId3"/>
                <a:stretch>
                  <a:fillRect l="-3563" t="-6533" b="-180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025FA94-F651-4AAB-99DD-37D385E82135}"/>
                  </a:ext>
                </a:extLst>
              </p:cNvPr>
              <p:cNvSpPr txBox="1"/>
              <p:nvPr/>
            </p:nvSpPr>
            <p:spPr>
              <a:xfrm>
                <a:off x="6888386" y="3796678"/>
                <a:ext cx="4229232" cy="141898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3600" baseline="0" dirty="0"/>
                  <a:t>Apparition d’un précipit</a:t>
                </a:r>
                <a:r>
                  <a:rPr lang="fr-FR" sz="3600" dirty="0"/>
                  <a:t>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NaCl</m:t>
                        </m:r>
                      </m:e>
                      <m:sub>
                        <m: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36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600" baseline="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025FA94-F651-4AAB-99DD-37D385E8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86" y="3796678"/>
                <a:ext cx="4229232" cy="1418988"/>
              </a:xfrm>
              <a:prstGeom prst="rect">
                <a:avLst/>
              </a:prstGeom>
              <a:blipFill>
                <a:blip r:embed="rId4"/>
                <a:stretch>
                  <a:fillRect t="-429" b="-6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F8060A-43E7-4DCC-8CA0-AB0B056EC419}"/>
              </a:ext>
            </a:extLst>
          </p:cNvPr>
          <p:cNvSpPr/>
          <p:nvPr/>
        </p:nvSpPr>
        <p:spPr>
          <a:xfrm>
            <a:off x="7028153" y="3804069"/>
            <a:ext cx="3995448" cy="141898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05B770C5-BA21-40CF-97CD-946327283494}"/>
              </a:ext>
            </a:extLst>
          </p:cNvPr>
          <p:cNvSpPr/>
          <p:nvPr/>
        </p:nvSpPr>
        <p:spPr>
          <a:xfrm>
            <a:off x="5341293" y="3989595"/>
            <a:ext cx="1509413" cy="1033154"/>
          </a:xfrm>
          <a:prstGeom prst="right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8DAF-B00E-4FFA-AF81-3C05C040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Paramètres d’influence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008E9-7F57-4D02-BA7E-E509EF2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208B4-D601-4EEF-9A4F-CCC9A33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24B19-7773-4FDA-A0D4-043F1FA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CC0F00A-CA34-476C-862E-59341A500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Compétition de réactions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609700D-5D45-4D92-A308-DBB523605E0F}"/>
              </a:ext>
            </a:extLst>
          </p:cNvPr>
          <p:cNvGrpSpPr/>
          <p:nvPr/>
        </p:nvGrpSpPr>
        <p:grpSpPr>
          <a:xfrm>
            <a:off x="98841" y="1598979"/>
            <a:ext cx="6545732" cy="4334654"/>
            <a:chOff x="1041469" y="3239931"/>
            <a:chExt cx="4650955" cy="298899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181FC67-1142-4A6F-9552-498728A4EBDF}"/>
                </a:ext>
              </a:extLst>
            </p:cNvPr>
            <p:cNvGrpSpPr/>
            <p:nvPr/>
          </p:nvGrpSpPr>
          <p:grpSpPr>
            <a:xfrm>
              <a:off x="1230187" y="3239931"/>
              <a:ext cx="4462237" cy="2988992"/>
              <a:chOff x="924786" y="3127950"/>
              <a:chExt cx="4462237" cy="2988992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FCC1924-B3E8-40FD-A94B-AAF4428F1A18}"/>
                  </a:ext>
                </a:extLst>
              </p:cNvPr>
              <p:cNvGrpSpPr/>
              <p:nvPr/>
            </p:nvGrpSpPr>
            <p:grpSpPr>
              <a:xfrm>
                <a:off x="2713749" y="3127950"/>
                <a:ext cx="2673274" cy="2988992"/>
                <a:chOff x="2325822" y="3380876"/>
                <a:chExt cx="2673274" cy="2988992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91919520-348B-45C3-9AB2-98F31029F7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25822" y="4641578"/>
                  <a:ext cx="1355696" cy="1728290"/>
                  <a:chOff x="2318879" y="3391237"/>
                  <a:chExt cx="1338475" cy="1706339"/>
                </a:xfrm>
              </p:grpSpPr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B9470182-DC8D-4DDD-A86D-C6DE0FFCC202}"/>
                      </a:ext>
                    </a:extLst>
                  </p:cNvPr>
                  <p:cNvCxnSpPr/>
                  <p:nvPr/>
                </p:nvCxnSpPr>
                <p:spPr>
                  <a:xfrm>
                    <a:off x="2331245" y="3391238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4E562173-F5E9-4FD1-A37B-7845DC9DB0F2}"/>
                      </a:ext>
                    </a:extLst>
                  </p:cNvPr>
                  <p:cNvCxnSpPr/>
                  <p:nvPr/>
                </p:nvCxnSpPr>
                <p:spPr>
                  <a:xfrm>
                    <a:off x="3644718" y="3391237"/>
                    <a:ext cx="0" cy="1706338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A3BE5FB-D797-4A9F-A8C7-7A26181B9B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18879" y="5085373"/>
                    <a:ext cx="1338475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F9803D9E-6DF8-4CC8-9A7A-97ED0451DA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50295" y="4167875"/>
                    <a:ext cx="1278000" cy="0"/>
                  </a:xfrm>
                  <a:prstGeom prst="line">
                    <a:avLst/>
                  </a:prstGeom>
                  <a:ln w="38100">
                    <a:solidFill>
                      <a:srgbClr val="0088B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A864612-6494-4BE7-A1F5-F3D78F41C889}"/>
                    </a:ext>
                  </a:extLst>
                </p:cNvPr>
                <p:cNvGrpSpPr/>
                <p:nvPr/>
              </p:nvGrpSpPr>
              <p:grpSpPr>
                <a:xfrm>
                  <a:off x="3289469" y="4213329"/>
                  <a:ext cx="1709627" cy="1681643"/>
                  <a:chOff x="5054649" y="4206189"/>
                  <a:chExt cx="1539652" cy="1514451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EF628EF-14EB-4E59-8A61-D87D3C5C3CDB}"/>
                      </a:ext>
                    </a:extLst>
                  </p:cNvPr>
                  <p:cNvSpPr/>
                  <p:nvPr/>
                </p:nvSpPr>
                <p:spPr>
                  <a:xfrm>
                    <a:off x="5054649" y="4704602"/>
                    <a:ext cx="85538" cy="10160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Forme libre : forme 25">
                    <a:extLst>
                      <a:ext uri="{FF2B5EF4-FFF2-40B4-BE49-F238E27FC236}">
                        <a16:creationId xmlns:a16="http://schemas.microsoft.com/office/drawing/2014/main" id="{085E99BB-5017-4B23-8F31-46BA4F67CFF9}"/>
                      </a:ext>
                    </a:extLst>
                  </p:cNvPr>
                  <p:cNvSpPr/>
                  <p:nvPr/>
                </p:nvSpPr>
                <p:spPr>
                  <a:xfrm>
                    <a:off x="5102725" y="4206189"/>
                    <a:ext cx="917052" cy="714683"/>
                  </a:xfrm>
                  <a:custGeom>
                    <a:avLst/>
                    <a:gdLst>
                      <a:gd name="connsiteX0" fmla="*/ 0 w 1403928"/>
                      <a:gd name="connsiteY0" fmla="*/ 493010 h 714683"/>
                      <a:gd name="connsiteX1" fmla="*/ 378691 w 1403928"/>
                      <a:gd name="connsiteY1" fmla="*/ 3483 h 714683"/>
                      <a:gd name="connsiteX2" fmla="*/ 1403928 w 1403928"/>
                      <a:gd name="connsiteY2" fmla="*/ 714683 h 71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928" h="714683">
                        <a:moveTo>
                          <a:pt x="0" y="493010"/>
                        </a:moveTo>
                        <a:cubicBezTo>
                          <a:pt x="72351" y="229774"/>
                          <a:pt x="144703" y="-33462"/>
                          <a:pt x="378691" y="3483"/>
                        </a:cubicBezTo>
                        <a:cubicBezTo>
                          <a:pt x="612679" y="40428"/>
                          <a:pt x="1008303" y="377555"/>
                          <a:pt x="1403928" y="71468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464E2C9-FFFA-436B-8B5E-9930B5508FB3}"/>
                      </a:ext>
                    </a:extLst>
                  </p:cNvPr>
                  <p:cNvSpPr/>
                  <p:nvPr/>
                </p:nvSpPr>
                <p:spPr>
                  <a:xfrm>
                    <a:off x="5535788" y="4915952"/>
                    <a:ext cx="1058513" cy="417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82E8C4B-4BB7-4EB6-A2B0-6056B475E17B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495" y="4963823"/>
                    <a:ext cx="1056804" cy="323643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ctr"/>
                    <a:r>
                      <a:rPr lang="fr-FR" sz="2800" baseline="0" dirty="0"/>
                      <a:t>pH-mètre</a:t>
                    </a:r>
                  </a:p>
                </p:txBody>
              </p:sp>
            </p:grp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BA793C37-2D04-423A-A664-070377B398FB}"/>
                    </a:ext>
                  </a:extLst>
                </p:cNvPr>
                <p:cNvGrpSpPr/>
                <p:nvPr/>
              </p:nvGrpSpPr>
              <p:grpSpPr>
                <a:xfrm>
                  <a:off x="2802710" y="3380876"/>
                  <a:ext cx="199872" cy="1933225"/>
                  <a:chOff x="4616285" y="3456500"/>
                  <a:chExt cx="180000" cy="1741020"/>
                </a:xfrm>
              </p:grpSpPr>
              <p:grpSp>
                <p:nvGrpSpPr>
                  <p:cNvPr id="18" name="Groupe 17">
                    <a:extLst>
                      <a:ext uri="{FF2B5EF4-FFF2-40B4-BE49-F238E27FC236}">
                        <a16:creationId xmlns:a16="http://schemas.microsoft.com/office/drawing/2014/main" id="{BDDF293C-CB53-41D4-9327-AE0A573DAAA5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85" y="3456500"/>
                    <a:ext cx="180000" cy="1455665"/>
                    <a:chOff x="1311564" y="3833091"/>
                    <a:chExt cx="180000" cy="1455665"/>
                  </a:xfrm>
                </p:grpSpPr>
                <p:cxnSp>
                  <p:nvCxnSpPr>
                    <p:cNvPr id="20" name="Connecteur droit 19">
                      <a:extLst>
                        <a:ext uri="{FF2B5EF4-FFF2-40B4-BE49-F238E27FC236}">
                          <a16:creationId xmlns:a16="http://schemas.microsoft.com/office/drawing/2014/main" id="{96E56EE8-758E-4330-B93F-D4A7B4FE1E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11564" y="3833091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08ABEA7E-8FF2-4F3A-9C9C-DF53681C93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2436" y="3833091"/>
                      <a:ext cx="0" cy="1230036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3EB8E81E-71E2-411A-B5E1-042C5B6CF7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11564" y="5055984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necteur droit 22">
                      <a:extLst>
                        <a:ext uri="{FF2B5EF4-FFF2-40B4-BE49-F238E27FC236}">
                          <a16:creationId xmlns:a16="http://schemas.microsoft.com/office/drawing/2014/main" id="{D181C485-5E50-40C7-BDCF-89DA7D4676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95351" y="5055984"/>
                      <a:ext cx="90000" cy="232772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cteur droit 23">
                      <a:extLst>
                        <a:ext uri="{FF2B5EF4-FFF2-40B4-BE49-F238E27FC236}">
                          <a16:creationId xmlns:a16="http://schemas.microsoft.com/office/drawing/2014/main" id="{9C9B6FAA-B0CA-4A59-AB72-AD2E1C0845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11564" y="4343989"/>
                      <a:ext cx="180000" cy="0"/>
                    </a:xfrm>
                    <a:prstGeom prst="line">
                      <a:avLst/>
                    </a:prstGeom>
                    <a:ln w="38100">
                      <a:solidFill>
                        <a:srgbClr val="0088B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Larme 18">
                    <a:extLst>
                      <a:ext uri="{FF2B5EF4-FFF2-40B4-BE49-F238E27FC236}">
                        <a16:creationId xmlns:a16="http://schemas.microsoft.com/office/drawing/2014/main" id="{D90490F8-E175-489D-8001-F728D7023DF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37568" y="5053520"/>
                    <a:ext cx="144000" cy="144000"/>
                  </a:xfrm>
                  <a:prstGeom prst="teardrop">
                    <a:avLst>
                      <a:gd name="adj" fmla="val 135081"/>
                    </a:avLst>
                  </a:prstGeom>
                  <a:noFill/>
                  <a:ln w="28575">
                    <a:solidFill>
                      <a:srgbClr val="0088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74948C-CB1D-43AC-8953-BC8935AEDF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4786" y="3515795"/>
                    <a:ext cx="1564021" cy="83582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 anchor="ctr">
                    <a:noAutofit/>
                  </a:bodyPr>
                  <a:lstStyle/>
                  <a:p>
                    <a:pPr algn="r"/>
                    <a:r>
                      <a:rPr lang="fr-FR" sz="2600" baseline="0" dirty="0"/>
                      <a:t>Soude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HO</m:t>
                            </m:r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a14:m>
                    <a:endParaRPr lang="fr-FR" sz="2600" baseline="0" dirty="0"/>
                  </a:p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=2 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fr-FR" sz="2600" baseline="0" dirty="0"/>
                  </a:p>
                </p:txBody>
              </p:sp>
            </mc:Choice>
            <mc:Fallback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74948C-CB1D-43AC-8953-BC8935AEDF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786" y="3515795"/>
                    <a:ext cx="1564021" cy="8358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5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F870F5D4-3406-459A-97F8-40E2015442DB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2488807" y="3933709"/>
                <a:ext cx="68247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4E8B2D5-1DA8-473A-BC5C-750D303F9058}"/>
                    </a:ext>
                  </a:extLst>
                </p:cNvPr>
                <p:cNvSpPr txBox="1"/>
                <p:nvPr/>
              </p:nvSpPr>
              <p:spPr>
                <a:xfrm>
                  <a:off x="1041469" y="5249610"/>
                  <a:ext cx="1619042" cy="83582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Al</m:t>
                            </m:r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</m:sup>
                        </m:sSubSup>
                      </m:oMath>
                    </m:oMathPara>
                  </a14:m>
                  <a:endParaRPr lang="fr-FR" sz="2600" baseline="0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=50 </m:t>
                        </m:r>
                        <m:r>
                          <m:rPr>
                            <m:sty m:val="p"/>
                          </m:rPr>
                          <a:rPr lang="fr-FR" sz="2600" b="0" i="0" baseline="0" smtClean="0"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4E8B2D5-1DA8-473A-BC5C-750D303F9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469" y="5249610"/>
                  <a:ext cx="1619042" cy="835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29FC405-A15C-41DB-B4B2-76BFFB96BF1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60511" y="5667524"/>
              <a:ext cx="3600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290AD63-C97E-418D-BFB6-CBAA34FFE99E}"/>
              </a:ext>
            </a:extLst>
          </p:cNvPr>
          <p:cNvGrpSpPr/>
          <p:nvPr/>
        </p:nvGrpSpPr>
        <p:grpSpPr>
          <a:xfrm>
            <a:off x="6176608" y="4955371"/>
            <a:ext cx="5814162" cy="1349399"/>
            <a:chOff x="6256956" y="3277263"/>
            <a:chExt cx="5814162" cy="1349399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20E1AA7-FDD0-4AF5-885D-F97AAB2C34C3}"/>
                </a:ext>
              </a:extLst>
            </p:cNvPr>
            <p:cNvCxnSpPr/>
            <p:nvPr/>
          </p:nvCxnSpPr>
          <p:spPr>
            <a:xfrm>
              <a:off x="6256956" y="4146274"/>
              <a:ext cx="5400000" cy="0"/>
            </a:xfrm>
            <a:prstGeom prst="straightConnector1">
              <a:avLst/>
            </a:prstGeom>
            <a:ln w="57150">
              <a:solidFill>
                <a:srgbClr val="0088B8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24B6958-9743-4300-AB85-4EDCE8B131B2}"/>
                </a:ext>
              </a:extLst>
            </p:cNvPr>
            <p:cNvCxnSpPr/>
            <p:nvPr/>
          </p:nvCxnSpPr>
          <p:spPr>
            <a:xfrm flipV="1">
              <a:off x="7481455" y="4017764"/>
              <a:ext cx="0" cy="257019"/>
            </a:xfrm>
            <a:prstGeom prst="line">
              <a:avLst/>
            </a:prstGeom>
            <a:ln w="57150">
              <a:solidFill>
                <a:srgbClr val="0088B8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DFFF514-2825-435A-A2DC-25818C5FD850}"/>
                </a:ext>
              </a:extLst>
            </p:cNvPr>
            <p:cNvCxnSpPr/>
            <p:nvPr/>
          </p:nvCxnSpPr>
          <p:spPr>
            <a:xfrm flipV="1">
              <a:off x="9515913" y="4017764"/>
              <a:ext cx="0" cy="257019"/>
            </a:xfrm>
            <a:prstGeom prst="line">
              <a:avLst/>
            </a:prstGeom>
            <a:ln w="57150">
              <a:solidFill>
                <a:srgbClr val="0088B8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9C311E2-D409-427E-8A4C-1D62F1290407}"/>
                </a:ext>
              </a:extLst>
            </p:cNvPr>
            <p:cNvSpPr txBox="1"/>
            <p:nvPr/>
          </p:nvSpPr>
          <p:spPr>
            <a:xfrm>
              <a:off x="11466656" y="4154445"/>
              <a:ext cx="604462" cy="47221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800" baseline="0" dirty="0">
                  <a:solidFill>
                    <a:srgbClr val="0088B8"/>
                  </a:solidFill>
                </a:rPr>
                <a:t>pH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F3CA1A47-215A-4907-87D0-482F1D306BDF}"/>
                    </a:ext>
                  </a:extLst>
                </p:cNvPr>
                <p:cNvSpPr txBox="1"/>
                <p:nvPr/>
              </p:nvSpPr>
              <p:spPr>
                <a:xfrm>
                  <a:off x="6282674" y="3277263"/>
                  <a:ext cx="1136070" cy="671893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Al</m:t>
                            </m:r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</m:sup>
                        </m:sSubSup>
                      </m:oMath>
                    </m:oMathPara>
                  </a14:m>
                  <a:endParaRPr lang="fr-FR" sz="2800" baseline="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F3CA1A47-215A-4907-87D0-482F1D306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4" y="3277263"/>
                  <a:ext cx="1136070" cy="6718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58E24A2-44B0-48C3-85F5-5403B69B07D4}"/>
                    </a:ext>
                  </a:extLst>
                </p:cNvPr>
                <p:cNvSpPr txBox="1"/>
                <p:nvPr/>
              </p:nvSpPr>
              <p:spPr>
                <a:xfrm>
                  <a:off x="7671927" y="3332276"/>
                  <a:ext cx="1803022" cy="6229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2800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800" b="0" i="0" baseline="0" smtClean="0">
                                    <a:latin typeface="Cambria Math" panose="02040503050406030204" pitchFamily="18" charset="0"/>
                                  </a:rPr>
                                  <m:t>Al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fr-FR" sz="2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fr-FR" sz="2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800" b="0" i="0" baseline="0" smtClean="0">
                                            <a:latin typeface="Cambria Math" panose="02040503050406030204" pitchFamily="18" charset="0"/>
                                          </a:rPr>
                                          <m:t>OH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fr-FR" sz="2800" b="0" i="1" baseline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58E24A2-44B0-48C3-85F5-5403B69B0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927" y="3332276"/>
                  <a:ext cx="1803022" cy="622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F6E04EEF-3317-466E-8C15-3657212B8D9F}"/>
                    </a:ext>
                  </a:extLst>
                </p:cNvPr>
                <p:cNvSpPr txBox="1"/>
                <p:nvPr/>
              </p:nvSpPr>
              <p:spPr>
                <a:xfrm>
                  <a:off x="9586798" y="3301583"/>
                  <a:ext cx="2182089" cy="6967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sz="2800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fr-FR" sz="2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"/>
                                        <m:ctrlPr>
                                          <a:rPr lang="fr-FR" sz="2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800" b="0" i="0" baseline="0" smtClean="0">
                                                <a:latin typeface="Cambria Math" panose="02040503050406030204" pitchFamily="18" charset="0"/>
                                              </a:rPr>
                                              <m:t>Al</m:t>
                                            </m:r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fr-FR" sz="2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endChr m:val=""/>
                                                    <m:ctrlPr>
                                                      <a:rPr lang="fr-FR" sz="2800" b="0" i="1" baseline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fr-FR" sz="2800" b="0" i="0" baseline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OH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sz="2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sz="2800" b="0" i="1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F6E04EEF-3317-466E-8C15-3657212B8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798" y="3301583"/>
                  <a:ext cx="2182089" cy="696729"/>
                </a:xfrm>
                <a:prstGeom prst="rect">
                  <a:avLst/>
                </a:prstGeom>
                <a:blipFill>
                  <a:blip r:embed="rId6"/>
                  <a:stretch>
                    <a:fillRect r="-55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D2975F5-E68D-4E70-AF32-2EAD1D229470}"/>
              </a:ext>
            </a:extLst>
          </p:cNvPr>
          <p:cNvGrpSpPr/>
          <p:nvPr/>
        </p:nvGrpSpPr>
        <p:grpSpPr>
          <a:xfrm>
            <a:off x="7698377" y="1531776"/>
            <a:ext cx="4371415" cy="2549465"/>
            <a:chOff x="7698377" y="1393563"/>
            <a:chExt cx="4371415" cy="25494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1A0610C-A1B3-461F-B4D0-F659C61B3C25}"/>
                    </a:ext>
                  </a:extLst>
                </p:cNvPr>
                <p:cNvSpPr txBox="1"/>
                <p:nvPr/>
              </p:nvSpPr>
              <p:spPr>
                <a:xfrm>
                  <a:off x="9161684" y="1458027"/>
                  <a:ext cx="2643327" cy="706427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600" b="0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600" b="0" i="0" baseline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600" b="0" i="0" baseline="0" smtClean="0">
                                    <a:latin typeface="Cambria Math" panose="02040503050406030204" pitchFamily="18" charset="0"/>
                                  </a:rPr>
                                  <m:t>Al</m:t>
                                </m:r>
                                <m:sSub>
                                  <m:sSubPr>
                                    <m:ctrlPr>
                                      <a:rPr lang="fr-FR" sz="2600" b="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sz="2600" b="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600" b="0" i="0" baseline="0" smtClean="0">
                                            <a:latin typeface="Cambria Math" panose="02040503050406030204" pitchFamily="18" charset="0"/>
                                          </a:rPr>
                                          <m:t>OH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600" b="0" i="0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−33</m:t>
                            </m:r>
                          </m:sup>
                        </m:sSup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1A0610C-A1B3-461F-B4D0-F659C61B3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684" y="1458027"/>
                  <a:ext cx="2643327" cy="7064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E142FB-B720-4F4D-B0BF-F88AD3BBF87F}"/>
                    </a:ext>
                  </a:extLst>
                </p:cNvPr>
                <p:cNvSpPr txBox="1"/>
                <p:nvPr/>
              </p:nvSpPr>
              <p:spPr>
                <a:xfrm>
                  <a:off x="10040483" y="2387827"/>
                  <a:ext cx="1713588" cy="534657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p>
                        </m:sSup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E142FB-B720-4F4D-B0BF-F88AD3BBF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483" y="2387827"/>
                  <a:ext cx="1713588" cy="5346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BB1DF0A-B26A-443C-A63A-C0FE0DE72B1E}"/>
                    </a:ext>
                  </a:extLst>
                </p:cNvPr>
                <p:cNvSpPr txBox="1"/>
                <p:nvPr/>
              </p:nvSpPr>
              <p:spPr>
                <a:xfrm>
                  <a:off x="9205944" y="3201663"/>
                  <a:ext cx="2863848" cy="640939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26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sz="2600" baseline="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BB1DF0A-B26A-443C-A63A-C0FE0DE7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5944" y="3201663"/>
                  <a:ext cx="2863848" cy="6409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BBF44F1-83A7-4F29-B7F3-82CCFD99CE36}"/>
                    </a:ext>
                  </a:extLst>
                </p:cNvPr>
                <p:cNvSpPr txBox="1"/>
                <p:nvPr/>
              </p:nvSpPr>
              <p:spPr>
                <a:xfrm>
                  <a:off x="7771056" y="2390470"/>
                  <a:ext cx="2111677" cy="6536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sz="2600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fr-FR" sz="2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"/>
                                        <m:ctrlPr>
                                          <a:rPr lang="fr-FR" sz="2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600" b="0" i="0" baseline="0" smtClean="0">
                                                <a:latin typeface="Cambria Math" panose="02040503050406030204" pitchFamily="18" charset="0"/>
                                              </a:rPr>
                                              <m:t>Al</m:t>
                                            </m:r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fr-FR" sz="2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endChr m:val=""/>
                                                    <m:ctrlPr>
                                                      <a:rPr lang="fr-FR" sz="2600" b="0" i="1" baseline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fr-FR" sz="2600" b="0" i="0" baseline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OH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sz="2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sz="2600" b="0" i="1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  <m:sub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600" b="0" i="0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6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BBF44F1-83A7-4F29-B7F3-82CCFD99C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56" y="2390470"/>
                  <a:ext cx="2111677" cy="653640"/>
                </a:xfrm>
                <a:prstGeom prst="rect">
                  <a:avLst/>
                </a:prstGeom>
                <a:blipFill>
                  <a:blip r:embed="rId10"/>
                  <a:stretch>
                    <a:fillRect r="-14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FDAE11-72AC-4C51-B0CA-16FE9ED83A91}"/>
                </a:ext>
              </a:extLst>
            </p:cNvPr>
            <p:cNvSpPr/>
            <p:nvPr/>
          </p:nvSpPr>
          <p:spPr>
            <a:xfrm>
              <a:off x="7698377" y="1393563"/>
              <a:ext cx="4126282" cy="2549465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0843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F350-DEAB-4AEF-B031-3543E49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Paramètres d’influence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F1030-5829-452A-8498-E37A21F3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FEA17-51CF-42D9-9889-14DECE1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LC19 – Solubilité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465CB-DD27-4269-9DD0-7BA3CEDB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072D5AA-6744-4421-A7A1-E7DC82B6E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Effet de la température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87F25A-65C1-4F39-8EA3-06DCD56F70F6}"/>
              </a:ext>
            </a:extLst>
          </p:cNvPr>
          <p:cNvGrpSpPr>
            <a:grpSpLocks noChangeAspect="1"/>
          </p:cNvGrpSpPr>
          <p:nvPr/>
        </p:nvGrpSpPr>
        <p:grpSpPr>
          <a:xfrm>
            <a:off x="3099146" y="5764079"/>
            <a:ext cx="571556" cy="571556"/>
            <a:chOff x="2944553" y="5154427"/>
            <a:chExt cx="792000" cy="792000"/>
          </a:xfrm>
        </p:grpSpPr>
        <p:sp>
          <p:nvSpPr>
            <p:cNvPr id="9" name="Larme 8">
              <a:extLst>
                <a:ext uri="{FF2B5EF4-FFF2-40B4-BE49-F238E27FC236}">
                  <a16:creationId xmlns:a16="http://schemas.microsoft.com/office/drawing/2014/main" id="{768B2732-1623-4004-B0FC-8DE384A514C1}"/>
                </a:ext>
              </a:extLst>
            </p:cNvPr>
            <p:cNvSpPr/>
            <p:nvPr/>
          </p:nvSpPr>
          <p:spPr>
            <a:xfrm rot="18900000">
              <a:off x="2944553" y="5154427"/>
              <a:ext cx="792000" cy="792000"/>
            </a:xfrm>
            <a:prstGeom prst="teardrop">
              <a:avLst>
                <a:gd name="adj" fmla="val 125751"/>
              </a:avLst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arme 9">
              <a:extLst>
                <a:ext uri="{FF2B5EF4-FFF2-40B4-BE49-F238E27FC236}">
                  <a16:creationId xmlns:a16="http://schemas.microsoft.com/office/drawing/2014/main" id="{F1D0E15B-F55D-4716-9F94-450840124B61}"/>
                </a:ext>
              </a:extLst>
            </p:cNvPr>
            <p:cNvSpPr/>
            <p:nvPr/>
          </p:nvSpPr>
          <p:spPr>
            <a:xfrm rot="18900000">
              <a:off x="3088553" y="5394221"/>
              <a:ext cx="504000" cy="504000"/>
            </a:xfrm>
            <a:prstGeom prst="teardrop">
              <a:avLst>
                <a:gd name="adj" fmla="val 125751"/>
              </a:avLst>
            </a:prstGeom>
            <a:solidFill>
              <a:srgbClr val="FFFF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17DFA4E-F712-4D98-B620-1CB6707FF099}"/>
                  </a:ext>
                </a:extLst>
              </p:cNvPr>
              <p:cNvSpPr txBox="1"/>
              <p:nvPr/>
            </p:nvSpPr>
            <p:spPr>
              <a:xfrm>
                <a:off x="140825" y="2088956"/>
                <a:ext cx="96796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2600" b="0" i="0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17DFA4E-F712-4D98-B620-1CB6707FF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5" y="2088956"/>
                <a:ext cx="967960" cy="1012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BA50B8D-E775-4363-A547-0809DD95B453}"/>
                  </a:ext>
                </a:extLst>
              </p:cNvPr>
              <p:cNvSpPr txBox="1"/>
              <p:nvPr/>
            </p:nvSpPr>
            <p:spPr>
              <a:xfrm>
                <a:off x="1642283" y="2149470"/>
                <a:ext cx="1342192" cy="1070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Pb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2600" b="0" i="0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BA50B8D-E775-4363-A547-0809DD95B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83" y="2149470"/>
                <a:ext cx="1342192" cy="1070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A73031AD-9BAC-415C-A62C-3CE3958BAD00}"/>
              </a:ext>
            </a:extLst>
          </p:cNvPr>
          <p:cNvSpPr/>
          <p:nvPr/>
        </p:nvSpPr>
        <p:spPr>
          <a:xfrm>
            <a:off x="624805" y="2742603"/>
            <a:ext cx="588862" cy="1273342"/>
          </a:xfrm>
          <a:prstGeom prst="arc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770FA0E-E098-4FD3-9072-5F6630AA0CF5}"/>
              </a:ext>
            </a:extLst>
          </p:cNvPr>
          <p:cNvSpPr/>
          <p:nvPr/>
        </p:nvSpPr>
        <p:spPr>
          <a:xfrm flipH="1">
            <a:off x="1430828" y="2742603"/>
            <a:ext cx="588862" cy="1273342"/>
          </a:xfrm>
          <a:prstGeom prst="arc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A1EDFB-6726-4053-B369-76E54322605C}"/>
              </a:ext>
            </a:extLst>
          </p:cNvPr>
          <p:cNvSpPr txBox="1"/>
          <p:nvPr/>
        </p:nvSpPr>
        <p:spPr>
          <a:xfrm>
            <a:off x="988845" y="1685820"/>
            <a:ext cx="793906" cy="352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/>
              <a:t>eau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5B441B8-9DE1-4A74-BF44-00C560AD5405}"/>
              </a:ext>
            </a:extLst>
          </p:cNvPr>
          <p:cNvCxnSpPr/>
          <p:nvPr/>
        </p:nvCxnSpPr>
        <p:spPr>
          <a:xfrm>
            <a:off x="1340472" y="2088955"/>
            <a:ext cx="0" cy="972000"/>
          </a:xfrm>
          <a:prstGeom prst="straightConnector1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6003225-DA57-4DC7-9AD1-49EDDB73C9D7}"/>
              </a:ext>
            </a:extLst>
          </p:cNvPr>
          <p:cNvGrpSpPr/>
          <p:nvPr/>
        </p:nvGrpSpPr>
        <p:grpSpPr>
          <a:xfrm>
            <a:off x="988845" y="2998564"/>
            <a:ext cx="703255" cy="2417817"/>
            <a:chOff x="988845" y="2998564"/>
            <a:chExt cx="703255" cy="2417817"/>
          </a:xfrm>
        </p:grpSpPr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4C90B39-38FE-452C-AF8B-8414EA67553A}"/>
                </a:ext>
              </a:extLst>
            </p:cNvPr>
            <p:cNvSpPr/>
            <p:nvPr/>
          </p:nvSpPr>
          <p:spPr>
            <a:xfrm rot="10800000">
              <a:off x="988846" y="299856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A0ACC84-752E-4119-953C-198BCE6CCA76}"/>
                </a:ext>
              </a:extLst>
            </p:cNvPr>
            <p:cNvCxnSpPr/>
            <p:nvPr/>
          </p:nvCxnSpPr>
          <p:spPr>
            <a:xfrm>
              <a:off x="988845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15D6ADA-F124-4B15-A453-A9015893F3B0}"/>
                </a:ext>
              </a:extLst>
            </p:cNvPr>
            <p:cNvSpPr/>
            <p:nvPr/>
          </p:nvSpPr>
          <p:spPr>
            <a:xfrm>
              <a:off x="1108785" y="40159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0F6D0F1-F244-48DF-8FA2-F40080A5B08E}"/>
                </a:ext>
              </a:extLst>
            </p:cNvPr>
            <p:cNvSpPr/>
            <p:nvPr/>
          </p:nvSpPr>
          <p:spPr>
            <a:xfrm>
              <a:off x="1261185" y="41683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5D6C5D3-7CBE-4B1B-B1FD-523F858FFDFE}"/>
                </a:ext>
              </a:extLst>
            </p:cNvPr>
            <p:cNvSpPr/>
            <p:nvPr/>
          </p:nvSpPr>
          <p:spPr>
            <a:xfrm>
              <a:off x="1413585" y="43207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C1211C-88C1-471B-84CD-074616A61128}"/>
                </a:ext>
              </a:extLst>
            </p:cNvPr>
            <p:cNvSpPr/>
            <p:nvPr/>
          </p:nvSpPr>
          <p:spPr>
            <a:xfrm>
              <a:off x="1261185" y="438691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25E63F1E-54D3-4EF6-8575-84D67EB9C387}"/>
                </a:ext>
              </a:extLst>
            </p:cNvPr>
            <p:cNvSpPr/>
            <p:nvPr/>
          </p:nvSpPr>
          <p:spPr>
            <a:xfrm>
              <a:off x="1467585" y="412239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CF2E6C1-B47B-4D6A-818F-C91D45E6D723}"/>
                </a:ext>
              </a:extLst>
            </p:cNvPr>
            <p:cNvSpPr/>
            <p:nvPr/>
          </p:nvSpPr>
          <p:spPr>
            <a:xfrm>
              <a:off x="1343324" y="395440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A85DE79-5B95-429E-B86A-0346959C0ACE}"/>
                </a:ext>
              </a:extLst>
            </p:cNvPr>
            <p:cNvSpPr/>
            <p:nvPr/>
          </p:nvSpPr>
          <p:spPr>
            <a:xfrm>
              <a:off x="1159667" y="378840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1B7B768-A384-4168-ABFA-1D439DB6D7BC}"/>
                </a:ext>
              </a:extLst>
            </p:cNvPr>
            <p:cNvSpPr/>
            <p:nvPr/>
          </p:nvSpPr>
          <p:spPr>
            <a:xfrm>
              <a:off x="1436043" y="378840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2CA747D-2671-4B79-95FB-D690348D2AEA}"/>
                </a:ext>
              </a:extLst>
            </p:cNvPr>
            <p:cNvSpPr/>
            <p:nvPr/>
          </p:nvSpPr>
          <p:spPr>
            <a:xfrm>
              <a:off x="1413249" y="458488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3C5B7CB-94E6-4854-B6D3-630512772EE6}"/>
                </a:ext>
              </a:extLst>
            </p:cNvPr>
            <p:cNvSpPr/>
            <p:nvPr/>
          </p:nvSpPr>
          <p:spPr>
            <a:xfrm>
              <a:off x="1085695" y="424348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4FF458B-1021-40AB-9F4D-CA8ED2123A2F}"/>
                </a:ext>
              </a:extLst>
            </p:cNvPr>
            <p:cNvSpPr/>
            <p:nvPr/>
          </p:nvSpPr>
          <p:spPr>
            <a:xfrm>
              <a:off x="1114229" y="4539272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824DC8C-B08D-4E87-8C64-D14B14406591}"/>
                </a:ext>
              </a:extLst>
            </p:cNvPr>
            <p:cNvSpPr/>
            <p:nvPr/>
          </p:nvSpPr>
          <p:spPr>
            <a:xfrm>
              <a:off x="1257393" y="473332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029B010-63C8-4EC1-A9F0-527486013667}"/>
                </a:ext>
              </a:extLst>
            </p:cNvPr>
            <p:cNvSpPr/>
            <p:nvPr/>
          </p:nvSpPr>
          <p:spPr>
            <a:xfrm>
              <a:off x="1453169" y="487155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E3942A9-4778-4412-8A5C-577495173C2E}"/>
                </a:ext>
              </a:extLst>
            </p:cNvPr>
            <p:cNvSpPr/>
            <p:nvPr/>
          </p:nvSpPr>
          <p:spPr>
            <a:xfrm>
              <a:off x="1085695" y="483372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F57642B-93A1-4DCA-8C06-396AABEC5CCF}"/>
                </a:ext>
              </a:extLst>
            </p:cNvPr>
            <p:cNvSpPr/>
            <p:nvPr/>
          </p:nvSpPr>
          <p:spPr>
            <a:xfrm>
              <a:off x="1253601" y="4969308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5863E98-56FB-4F42-B318-870AB7119C94}"/>
                </a:ext>
              </a:extLst>
            </p:cNvPr>
            <p:cNvSpPr/>
            <p:nvPr/>
          </p:nvSpPr>
          <p:spPr>
            <a:xfrm>
              <a:off x="1412004" y="508996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F7EA52-FCEB-4C25-8DDE-A893D090069D}"/>
                </a:ext>
              </a:extLst>
            </p:cNvPr>
            <p:cNvSpPr/>
            <p:nvPr/>
          </p:nvSpPr>
          <p:spPr>
            <a:xfrm>
              <a:off x="1195540" y="51705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1D95CE0-B261-4530-9238-03ED3A46FC36}"/>
              </a:ext>
            </a:extLst>
          </p:cNvPr>
          <p:cNvGrpSpPr/>
          <p:nvPr/>
        </p:nvGrpSpPr>
        <p:grpSpPr>
          <a:xfrm>
            <a:off x="3033296" y="2998564"/>
            <a:ext cx="703254" cy="2417817"/>
            <a:chOff x="3033296" y="2998564"/>
            <a:chExt cx="703254" cy="2417817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0F7FF037-1205-4215-8B11-9595D180908B}"/>
                </a:ext>
              </a:extLst>
            </p:cNvPr>
            <p:cNvSpPr/>
            <p:nvPr/>
          </p:nvSpPr>
          <p:spPr>
            <a:xfrm rot="10800000">
              <a:off x="3033296" y="299856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0CDDB77-F648-4D3D-8064-844DBAE55CB7}"/>
                </a:ext>
              </a:extLst>
            </p:cNvPr>
            <p:cNvSpPr/>
            <p:nvPr/>
          </p:nvSpPr>
          <p:spPr>
            <a:xfrm>
              <a:off x="3172173" y="39885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915DCCE-CF7F-4013-8A9E-887304AEE8D9}"/>
                </a:ext>
              </a:extLst>
            </p:cNvPr>
            <p:cNvSpPr/>
            <p:nvPr/>
          </p:nvSpPr>
          <p:spPr>
            <a:xfrm>
              <a:off x="3324573" y="41409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1BD5E36-F0CC-4B7E-9197-C7CBF117D62E}"/>
                </a:ext>
              </a:extLst>
            </p:cNvPr>
            <p:cNvSpPr/>
            <p:nvPr/>
          </p:nvSpPr>
          <p:spPr>
            <a:xfrm>
              <a:off x="3476973" y="42933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0DEE047-13DB-4E59-809B-239092DBD355}"/>
                </a:ext>
              </a:extLst>
            </p:cNvPr>
            <p:cNvSpPr/>
            <p:nvPr/>
          </p:nvSpPr>
          <p:spPr>
            <a:xfrm>
              <a:off x="3324573" y="435954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13101-FD9D-460D-A4BA-9F18C4A4882C}"/>
                </a:ext>
              </a:extLst>
            </p:cNvPr>
            <p:cNvSpPr/>
            <p:nvPr/>
          </p:nvSpPr>
          <p:spPr>
            <a:xfrm>
              <a:off x="3530973" y="409502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6EEFA21-D688-4967-9F52-BD28A595B5CD}"/>
                </a:ext>
              </a:extLst>
            </p:cNvPr>
            <p:cNvSpPr/>
            <p:nvPr/>
          </p:nvSpPr>
          <p:spPr>
            <a:xfrm>
              <a:off x="3406712" y="392703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EF3D6D3-72D3-4DAE-A7BC-E400FE079D4B}"/>
                </a:ext>
              </a:extLst>
            </p:cNvPr>
            <p:cNvSpPr/>
            <p:nvPr/>
          </p:nvSpPr>
          <p:spPr>
            <a:xfrm>
              <a:off x="3223055" y="376103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2B9575-7357-4503-ACAF-9FB235AF2198}"/>
                </a:ext>
              </a:extLst>
            </p:cNvPr>
            <p:cNvSpPr/>
            <p:nvPr/>
          </p:nvSpPr>
          <p:spPr>
            <a:xfrm>
              <a:off x="3499431" y="376103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750F921-7B2C-4D9E-8E1A-B8D6815D4F1C}"/>
                </a:ext>
              </a:extLst>
            </p:cNvPr>
            <p:cNvSpPr/>
            <p:nvPr/>
          </p:nvSpPr>
          <p:spPr>
            <a:xfrm>
              <a:off x="3476637" y="455751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E94583E-41C3-4986-8476-CAE3D05BD774}"/>
                </a:ext>
              </a:extLst>
            </p:cNvPr>
            <p:cNvSpPr/>
            <p:nvPr/>
          </p:nvSpPr>
          <p:spPr>
            <a:xfrm>
              <a:off x="3149083" y="421611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235B76A-C81D-4AA8-AC33-CB7D90C32AE8}"/>
                </a:ext>
              </a:extLst>
            </p:cNvPr>
            <p:cNvSpPr/>
            <p:nvPr/>
          </p:nvSpPr>
          <p:spPr>
            <a:xfrm>
              <a:off x="3177617" y="451190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ED19013-D707-447F-BDDB-00D1C298CFBF}"/>
                </a:ext>
              </a:extLst>
            </p:cNvPr>
            <p:cNvSpPr/>
            <p:nvPr/>
          </p:nvSpPr>
          <p:spPr>
            <a:xfrm>
              <a:off x="3320781" y="470595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44A3A74-E58E-4596-AFF0-54092E4F8619}"/>
                </a:ext>
              </a:extLst>
            </p:cNvPr>
            <p:cNvSpPr/>
            <p:nvPr/>
          </p:nvSpPr>
          <p:spPr>
            <a:xfrm>
              <a:off x="3516557" y="484418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020539D-AF19-4C40-BA59-673DDE82757B}"/>
                </a:ext>
              </a:extLst>
            </p:cNvPr>
            <p:cNvSpPr/>
            <p:nvPr/>
          </p:nvSpPr>
          <p:spPr>
            <a:xfrm>
              <a:off x="3149083" y="480635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8AF3149-E305-44F4-A2F1-C8A7C416711A}"/>
                </a:ext>
              </a:extLst>
            </p:cNvPr>
            <p:cNvSpPr/>
            <p:nvPr/>
          </p:nvSpPr>
          <p:spPr>
            <a:xfrm>
              <a:off x="3316989" y="494194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660F5F83-2636-4EC4-87B8-4721E071E987}"/>
                </a:ext>
              </a:extLst>
            </p:cNvPr>
            <p:cNvSpPr/>
            <p:nvPr/>
          </p:nvSpPr>
          <p:spPr>
            <a:xfrm>
              <a:off x="3475392" y="50625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AB31EE-1988-4BA7-8E46-E748E1BBEE12}"/>
                </a:ext>
              </a:extLst>
            </p:cNvPr>
            <p:cNvSpPr/>
            <p:nvPr/>
          </p:nvSpPr>
          <p:spPr>
            <a:xfrm>
              <a:off x="3258928" y="514323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E6F23544-B2C0-46A2-8984-A4118E29B8BC}"/>
                </a:ext>
              </a:extLst>
            </p:cNvPr>
            <p:cNvCxnSpPr/>
            <p:nvPr/>
          </p:nvCxnSpPr>
          <p:spPr>
            <a:xfrm>
              <a:off x="3040209" y="361603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5189CE9-557D-49FD-A70B-50B49E752BF3}"/>
              </a:ext>
            </a:extLst>
          </p:cNvPr>
          <p:cNvGrpSpPr/>
          <p:nvPr/>
        </p:nvGrpSpPr>
        <p:grpSpPr>
          <a:xfrm>
            <a:off x="5543945" y="2994114"/>
            <a:ext cx="703255" cy="2417817"/>
            <a:chOff x="5273898" y="2994114"/>
            <a:chExt cx="703255" cy="2417817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595D1EC7-636A-4607-A9D4-EABE5DD0DD04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85F58BF-B12F-447A-B90F-021D74E876F7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F5E2B34-7455-4B1B-8359-E5894B37B16C}"/>
              </a:ext>
            </a:extLst>
          </p:cNvPr>
          <p:cNvGrpSpPr/>
          <p:nvPr/>
        </p:nvGrpSpPr>
        <p:grpSpPr>
          <a:xfrm>
            <a:off x="6958558" y="3002776"/>
            <a:ext cx="2056015" cy="2671573"/>
            <a:chOff x="6730625" y="2994114"/>
            <a:chExt cx="2056015" cy="2671573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0D27BBD7-3742-45DB-B265-3C9871AD6EA9}"/>
                </a:ext>
              </a:extLst>
            </p:cNvPr>
            <p:cNvSpPr/>
            <p:nvPr/>
          </p:nvSpPr>
          <p:spPr>
            <a:xfrm rot="10800000">
              <a:off x="7407007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E9AF8C-A81B-4353-A8EE-A47ADC2C0139}"/>
                </a:ext>
              </a:extLst>
            </p:cNvPr>
            <p:cNvSpPr/>
            <p:nvPr/>
          </p:nvSpPr>
          <p:spPr>
            <a:xfrm>
              <a:off x="6730625" y="4055018"/>
              <a:ext cx="2056015" cy="1610669"/>
            </a:xfrm>
            <a:custGeom>
              <a:avLst/>
              <a:gdLst>
                <a:gd name="connsiteX0" fmla="*/ 0 w 2438400"/>
                <a:gd name="connsiteY0" fmla="*/ 0 h 1881591"/>
                <a:gd name="connsiteX1" fmla="*/ 101023 w 2438400"/>
                <a:gd name="connsiteY1" fmla="*/ 0 h 1881591"/>
                <a:gd name="connsiteX2" fmla="*/ 101023 w 2438400"/>
                <a:gd name="connsiteY2" fmla="*/ 1788491 h 1881591"/>
                <a:gd name="connsiteX3" fmla="*/ 2336183 w 2438400"/>
                <a:gd name="connsiteY3" fmla="*/ 1788491 h 1881591"/>
                <a:gd name="connsiteX4" fmla="*/ 2336183 w 2438400"/>
                <a:gd name="connsiteY4" fmla="*/ 0 h 1881591"/>
                <a:gd name="connsiteX5" fmla="*/ 2438400 w 2438400"/>
                <a:gd name="connsiteY5" fmla="*/ 0 h 1881591"/>
                <a:gd name="connsiteX6" fmla="*/ 2438400 w 2438400"/>
                <a:gd name="connsiteY6" fmla="*/ 1881591 h 1881591"/>
                <a:gd name="connsiteX7" fmla="*/ 0 w 2438400"/>
                <a:gd name="connsiteY7" fmla="*/ 1881591 h 188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1881591">
                  <a:moveTo>
                    <a:pt x="0" y="0"/>
                  </a:moveTo>
                  <a:lnTo>
                    <a:pt x="101023" y="0"/>
                  </a:lnTo>
                  <a:lnTo>
                    <a:pt x="101023" y="1788491"/>
                  </a:lnTo>
                  <a:lnTo>
                    <a:pt x="2336183" y="1788491"/>
                  </a:lnTo>
                  <a:lnTo>
                    <a:pt x="2336183" y="0"/>
                  </a:lnTo>
                  <a:lnTo>
                    <a:pt x="2438400" y="0"/>
                  </a:lnTo>
                  <a:lnTo>
                    <a:pt x="2438400" y="1881591"/>
                  </a:lnTo>
                  <a:lnTo>
                    <a:pt x="0" y="1881591"/>
                  </a:ln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F2F0EAF5-43DA-46DB-8745-4EA0ECF7FA97}"/>
                </a:ext>
              </a:extLst>
            </p:cNvPr>
            <p:cNvCxnSpPr/>
            <p:nvPr/>
          </p:nvCxnSpPr>
          <p:spPr>
            <a:xfrm>
              <a:off x="7431913" y="361603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C8CFF85-6A12-4C98-9781-839827255C8E}"/>
                </a:ext>
              </a:extLst>
            </p:cNvPr>
            <p:cNvCxnSpPr/>
            <p:nvPr/>
          </p:nvCxnSpPr>
          <p:spPr>
            <a:xfrm>
              <a:off x="6778475" y="444091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CD407A64-99C2-4A16-826B-3886D39DD778}"/>
                </a:ext>
              </a:extLst>
            </p:cNvPr>
            <p:cNvCxnSpPr/>
            <p:nvPr/>
          </p:nvCxnSpPr>
          <p:spPr>
            <a:xfrm>
              <a:off x="8110261" y="444091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Étoile : 7 branches 65">
              <a:extLst>
                <a:ext uri="{FF2B5EF4-FFF2-40B4-BE49-F238E27FC236}">
                  <a16:creationId xmlns:a16="http://schemas.microsoft.com/office/drawing/2014/main" id="{444729DB-6BB6-4992-B13E-50A7B888EEA3}"/>
                </a:ext>
              </a:extLst>
            </p:cNvPr>
            <p:cNvSpPr/>
            <p:nvPr/>
          </p:nvSpPr>
          <p:spPr>
            <a:xfrm>
              <a:off x="6886269" y="458355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Étoile : 7 branches 66">
              <a:extLst>
                <a:ext uri="{FF2B5EF4-FFF2-40B4-BE49-F238E27FC236}">
                  <a16:creationId xmlns:a16="http://schemas.microsoft.com/office/drawing/2014/main" id="{8D2CD6FC-D03A-48C9-A312-B7C84CC1FD7A}"/>
                </a:ext>
              </a:extLst>
            </p:cNvPr>
            <p:cNvSpPr/>
            <p:nvPr/>
          </p:nvSpPr>
          <p:spPr>
            <a:xfrm>
              <a:off x="7150339" y="467799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toile : 7 branches 67">
              <a:extLst>
                <a:ext uri="{FF2B5EF4-FFF2-40B4-BE49-F238E27FC236}">
                  <a16:creationId xmlns:a16="http://schemas.microsoft.com/office/drawing/2014/main" id="{6DE51569-1022-4CD1-AA82-E5B19489FEFB}"/>
                </a:ext>
              </a:extLst>
            </p:cNvPr>
            <p:cNvSpPr/>
            <p:nvPr/>
          </p:nvSpPr>
          <p:spPr>
            <a:xfrm>
              <a:off x="6940269" y="491697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Étoile : 7 branches 68">
              <a:extLst>
                <a:ext uri="{FF2B5EF4-FFF2-40B4-BE49-F238E27FC236}">
                  <a16:creationId xmlns:a16="http://schemas.microsoft.com/office/drawing/2014/main" id="{157E831F-09E2-4BF5-8543-4152E4385286}"/>
                </a:ext>
              </a:extLst>
            </p:cNvPr>
            <p:cNvSpPr/>
            <p:nvPr/>
          </p:nvSpPr>
          <p:spPr>
            <a:xfrm>
              <a:off x="7146638" y="511697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Étoile : 7 branches 69">
              <a:extLst>
                <a:ext uri="{FF2B5EF4-FFF2-40B4-BE49-F238E27FC236}">
                  <a16:creationId xmlns:a16="http://schemas.microsoft.com/office/drawing/2014/main" id="{1F3C7B9A-5680-40CD-A28A-5E2730B12978}"/>
                </a:ext>
              </a:extLst>
            </p:cNvPr>
            <p:cNvSpPr/>
            <p:nvPr/>
          </p:nvSpPr>
          <p:spPr>
            <a:xfrm>
              <a:off x="6886628" y="5312663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Étoile : 7 branches 70">
              <a:extLst>
                <a:ext uri="{FF2B5EF4-FFF2-40B4-BE49-F238E27FC236}">
                  <a16:creationId xmlns:a16="http://schemas.microsoft.com/office/drawing/2014/main" id="{8BB2334D-7023-4493-9BCF-DDEC51DDFD09}"/>
                </a:ext>
              </a:extLst>
            </p:cNvPr>
            <p:cNvSpPr/>
            <p:nvPr/>
          </p:nvSpPr>
          <p:spPr>
            <a:xfrm>
              <a:off x="8178451" y="458355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Étoile : 7 branches 71">
              <a:extLst>
                <a:ext uri="{FF2B5EF4-FFF2-40B4-BE49-F238E27FC236}">
                  <a16:creationId xmlns:a16="http://schemas.microsoft.com/office/drawing/2014/main" id="{C16931F8-259F-4F20-B4F4-20D1CE1EED76}"/>
                </a:ext>
              </a:extLst>
            </p:cNvPr>
            <p:cNvSpPr/>
            <p:nvPr/>
          </p:nvSpPr>
          <p:spPr>
            <a:xfrm>
              <a:off x="8426642" y="4764499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Étoile : 7 branches 72">
              <a:extLst>
                <a:ext uri="{FF2B5EF4-FFF2-40B4-BE49-F238E27FC236}">
                  <a16:creationId xmlns:a16="http://schemas.microsoft.com/office/drawing/2014/main" id="{C47F16B8-F3C8-4799-9736-01BE6C19FCA7}"/>
                </a:ext>
              </a:extLst>
            </p:cNvPr>
            <p:cNvSpPr/>
            <p:nvPr/>
          </p:nvSpPr>
          <p:spPr>
            <a:xfrm>
              <a:off x="8187977" y="4898186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Étoile : 7 branches 73">
              <a:extLst>
                <a:ext uri="{FF2B5EF4-FFF2-40B4-BE49-F238E27FC236}">
                  <a16:creationId xmlns:a16="http://schemas.microsoft.com/office/drawing/2014/main" id="{D97D6DD3-11D4-4B31-98FD-C9A401D21172}"/>
                </a:ext>
              </a:extLst>
            </p:cNvPr>
            <p:cNvSpPr/>
            <p:nvPr/>
          </p:nvSpPr>
          <p:spPr>
            <a:xfrm>
              <a:off x="7301226" y="535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Étoile : 7 branches 74">
              <a:extLst>
                <a:ext uri="{FF2B5EF4-FFF2-40B4-BE49-F238E27FC236}">
                  <a16:creationId xmlns:a16="http://schemas.microsoft.com/office/drawing/2014/main" id="{FB0F8BD5-ED14-4BF1-BF3E-A4C075AB13B8}"/>
                </a:ext>
              </a:extLst>
            </p:cNvPr>
            <p:cNvSpPr/>
            <p:nvPr/>
          </p:nvSpPr>
          <p:spPr>
            <a:xfrm>
              <a:off x="7977607" y="5344221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Étoile : 7 branches 75">
              <a:extLst>
                <a:ext uri="{FF2B5EF4-FFF2-40B4-BE49-F238E27FC236}">
                  <a16:creationId xmlns:a16="http://schemas.microsoft.com/office/drawing/2014/main" id="{119CA26F-31DB-4A27-A12C-CDD77A2053D7}"/>
                </a:ext>
              </a:extLst>
            </p:cNvPr>
            <p:cNvSpPr/>
            <p:nvPr/>
          </p:nvSpPr>
          <p:spPr>
            <a:xfrm>
              <a:off x="8242394" y="517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Étoile : 7 branches 76">
              <a:extLst>
                <a:ext uri="{FF2B5EF4-FFF2-40B4-BE49-F238E27FC236}">
                  <a16:creationId xmlns:a16="http://schemas.microsoft.com/office/drawing/2014/main" id="{FC6A067B-C7B9-46D6-8DE1-6CBC42C71B7A}"/>
                </a:ext>
              </a:extLst>
            </p:cNvPr>
            <p:cNvSpPr/>
            <p:nvPr/>
          </p:nvSpPr>
          <p:spPr>
            <a:xfrm>
              <a:off x="8456931" y="504994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Étoile : 7 branches 77">
              <a:extLst>
                <a:ext uri="{FF2B5EF4-FFF2-40B4-BE49-F238E27FC236}">
                  <a16:creationId xmlns:a16="http://schemas.microsoft.com/office/drawing/2014/main" id="{547FCE16-7C70-4857-B966-A06DC36F454A}"/>
                </a:ext>
              </a:extLst>
            </p:cNvPr>
            <p:cNvSpPr/>
            <p:nvPr/>
          </p:nvSpPr>
          <p:spPr>
            <a:xfrm>
              <a:off x="8426642" y="535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925ACC6E-E0F0-43B7-BB49-18A9FFF8CAE0}"/>
              </a:ext>
            </a:extLst>
          </p:cNvPr>
          <p:cNvGrpSpPr/>
          <p:nvPr/>
        </p:nvGrpSpPr>
        <p:grpSpPr>
          <a:xfrm>
            <a:off x="10972433" y="3002776"/>
            <a:ext cx="703254" cy="2417817"/>
            <a:chOff x="9540114" y="2994114"/>
            <a:chExt cx="703254" cy="2417817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DB653719-843A-421A-B0AA-19252B57935B}"/>
                </a:ext>
              </a:extLst>
            </p:cNvPr>
            <p:cNvSpPr/>
            <p:nvPr/>
          </p:nvSpPr>
          <p:spPr>
            <a:xfrm rot="10800000">
              <a:off x="9540114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59A0A94-6726-41E2-BEFD-7A3E86AE9D43}"/>
                </a:ext>
              </a:extLst>
            </p:cNvPr>
            <p:cNvCxnSpPr/>
            <p:nvPr/>
          </p:nvCxnSpPr>
          <p:spPr>
            <a:xfrm>
              <a:off x="9540114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 : avec coins rognés en diagonale 81">
              <a:extLst>
                <a:ext uri="{FF2B5EF4-FFF2-40B4-BE49-F238E27FC236}">
                  <a16:creationId xmlns:a16="http://schemas.microsoft.com/office/drawing/2014/main" id="{B271A03A-A526-4B6B-9941-35D7741D9265}"/>
                </a:ext>
              </a:extLst>
            </p:cNvPr>
            <p:cNvSpPr/>
            <p:nvPr/>
          </p:nvSpPr>
          <p:spPr>
            <a:xfrm>
              <a:off x="9640102" y="3743037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 : avec coins rognés en diagonale 82">
              <a:extLst>
                <a:ext uri="{FF2B5EF4-FFF2-40B4-BE49-F238E27FC236}">
                  <a16:creationId xmlns:a16="http://schemas.microsoft.com/office/drawing/2014/main" id="{29C95E64-6DBB-439B-A277-9FE11F403D0C}"/>
                </a:ext>
              </a:extLst>
            </p:cNvPr>
            <p:cNvSpPr/>
            <p:nvPr/>
          </p:nvSpPr>
          <p:spPr>
            <a:xfrm>
              <a:off x="9712102" y="4046052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 : avec coins rognés en diagonale 83">
              <a:extLst>
                <a:ext uri="{FF2B5EF4-FFF2-40B4-BE49-F238E27FC236}">
                  <a16:creationId xmlns:a16="http://schemas.microsoft.com/office/drawing/2014/main" id="{F26B9159-1D36-4293-91BE-4153FC69165D}"/>
                </a:ext>
              </a:extLst>
            </p:cNvPr>
            <p:cNvSpPr/>
            <p:nvPr/>
          </p:nvSpPr>
          <p:spPr>
            <a:xfrm>
              <a:off x="9894093" y="3864404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 : avec coins rognés en diagonale 84">
              <a:extLst>
                <a:ext uri="{FF2B5EF4-FFF2-40B4-BE49-F238E27FC236}">
                  <a16:creationId xmlns:a16="http://schemas.microsoft.com/office/drawing/2014/main" id="{EB4E47EE-CA67-43F8-9212-0778A0CAB897}"/>
                </a:ext>
              </a:extLst>
            </p:cNvPr>
            <p:cNvSpPr/>
            <p:nvPr/>
          </p:nvSpPr>
          <p:spPr>
            <a:xfrm>
              <a:off x="9973604" y="4160393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 : avec coins rognés en diagonale 85">
              <a:extLst>
                <a:ext uri="{FF2B5EF4-FFF2-40B4-BE49-F238E27FC236}">
                  <a16:creationId xmlns:a16="http://schemas.microsoft.com/office/drawing/2014/main" id="{772562D5-DB0C-44B4-82A4-34839835B530}"/>
                </a:ext>
              </a:extLst>
            </p:cNvPr>
            <p:cNvSpPr/>
            <p:nvPr/>
          </p:nvSpPr>
          <p:spPr>
            <a:xfrm>
              <a:off x="9829604" y="4360083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 : avec coins rognés en diagonale 86">
              <a:extLst>
                <a:ext uri="{FF2B5EF4-FFF2-40B4-BE49-F238E27FC236}">
                  <a16:creationId xmlns:a16="http://schemas.microsoft.com/office/drawing/2014/main" id="{C17D897C-DBC9-44FD-9BF7-3BC217D9885E}"/>
                </a:ext>
              </a:extLst>
            </p:cNvPr>
            <p:cNvSpPr/>
            <p:nvPr/>
          </p:nvSpPr>
          <p:spPr>
            <a:xfrm>
              <a:off x="9642454" y="4474951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 : avec coins rognés en diagonale 87">
              <a:extLst>
                <a:ext uri="{FF2B5EF4-FFF2-40B4-BE49-F238E27FC236}">
                  <a16:creationId xmlns:a16="http://schemas.microsoft.com/office/drawing/2014/main" id="{9789431D-FC10-4534-BDC3-8EF6D10F9B44}"/>
                </a:ext>
              </a:extLst>
            </p:cNvPr>
            <p:cNvSpPr/>
            <p:nvPr/>
          </p:nvSpPr>
          <p:spPr>
            <a:xfrm>
              <a:off x="9973604" y="4647272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 : avec coins rognés en diagonale 88">
              <a:extLst>
                <a:ext uri="{FF2B5EF4-FFF2-40B4-BE49-F238E27FC236}">
                  <a16:creationId xmlns:a16="http://schemas.microsoft.com/office/drawing/2014/main" id="{462CE66E-A644-42C0-835A-2EDA6ABB06D2}"/>
                </a:ext>
              </a:extLst>
            </p:cNvPr>
            <p:cNvSpPr/>
            <p:nvPr/>
          </p:nvSpPr>
          <p:spPr>
            <a:xfrm>
              <a:off x="9794833" y="4762734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 : avec coins rognés en diagonale 89">
              <a:extLst>
                <a:ext uri="{FF2B5EF4-FFF2-40B4-BE49-F238E27FC236}">
                  <a16:creationId xmlns:a16="http://schemas.microsoft.com/office/drawing/2014/main" id="{1DC6B75F-FF4C-4DD1-B4E7-3AD5D25A250F}"/>
                </a:ext>
              </a:extLst>
            </p:cNvPr>
            <p:cNvSpPr/>
            <p:nvPr/>
          </p:nvSpPr>
          <p:spPr>
            <a:xfrm>
              <a:off x="9966093" y="4987788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 : avec coins rognés en diagonale 90">
              <a:extLst>
                <a:ext uri="{FF2B5EF4-FFF2-40B4-BE49-F238E27FC236}">
                  <a16:creationId xmlns:a16="http://schemas.microsoft.com/office/drawing/2014/main" id="{D712AEEA-0107-43A3-847D-AE81A450E8AE}"/>
                </a:ext>
              </a:extLst>
            </p:cNvPr>
            <p:cNvSpPr/>
            <p:nvPr/>
          </p:nvSpPr>
          <p:spPr>
            <a:xfrm>
              <a:off x="9722833" y="5052448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16E582FF-EC4A-484A-A4B5-0E6EA78DD421}"/>
              </a:ext>
            </a:extLst>
          </p:cNvPr>
          <p:cNvSpPr txBox="1"/>
          <p:nvPr/>
        </p:nvSpPr>
        <p:spPr>
          <a:xfrm>
            <a:off x="379647" y="5364648"/>
            <a:ext cx="1996366" cy="6075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Précipitation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76A658F-E4F8-4662-8164-C0C189CCA55C}"/>
              </a:ext>
            </a:extLst>
          </p:cNvPr>
          <p:cNvSpPr txBox="1"/>
          <p:nvPr/>
        </p:nvSpPr>
        <p:spPr>
          <a:xfrm>
            <a:off x="8529305" y="2982011"/>
            <a:ext cx="2382826" cy="439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Recristallisation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7C9575D-8D4F-409C-A697-631AEA204877}"/>
              </a:ext>
            </a:extLst>
          </p:cNvPr>
          <p:cNvSpPr txBox="1"/>
          <p:nvPr/>
        </p:nvSpPr>
        <p:spPr>
          <a:xfrm>
            <a:off x="3813749" y="3066773"/>
            <a:ext cx="1682850" cy="40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Dissolution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D3E3535-E3C6-4FC0-B5A5-ACA9C2C417AB}"/>
              </a:ext>
            </a:extLst>
          </p:cNvPr>
          <p:cNvSpPr txBox="1"/>
          <p:nvPr/>
        </p:nvSpPr>
        <p:spPr>
          <a:xfrm>
            <a:off x="8116561" y="5015636"/>
            <a:ext cx="1067904" cy="719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600" dirty="0"/>
              <a:t>glace</a:t>
            </a:r>
            <a:endParaRPr lang="fr-FR" sz="2600" baseline="0" dirty="0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E647241B-83E4-46DE-B126-B0EDD9A66636}"/>
              </a:ext>
            </a:extLst>
          </p:cNvPr>
          <p:cNvSpPr/>
          <p:nvPr/>
        </p:nvSpPr>
        <p:spPr>
          <a:xfrm>
            <a:off x="8767397" y="3428148"/>
            <a:ext cx="1988560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951B36AF-8A6B-4BAB-BB91-4CEF394C5676}"/>
              </a:ext>
            </a:extLst>
          </p:cNvPr>
          <p:cNvSpPr/>
          <p:nvPr/>
        </p:nvSpPr>
        <p:spPr>
          <a:xfrm>
            <a:off x="3990686" y="3497399"/>
            <a:ext cx="1366610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2EA108C8-BEBE-4314-8ADE-7D53E2095105}"/>
              </a:ext>
            </a:extLst>
          </p:cNvPr>
          <p:cNvSpPr/>
          <p:nvPr/>
        </p:nvSpPr>
        <p:spPr>
          <a:xfrm>
            <a:off x="6460027" y="3424497"/>
            <a:ext cx="1042779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A06E2467-F913-4DF8-9A6C-18D18231A908}"/>
              </a:ext>
            </a:extLst>
          </p:cNvPr>
          <p:cNvSpPr/>
          <p:nvPr/>
        </p:nvSpPr>
        <p:spPr>
          <a:xfrm>
            <a:off x="1857468" y="3506038"/>
            <a:ext cx="1042779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DF6D286C-7311-4B93-9006-AD41862C9AB1}"/>
                  </a:ext>
                </a:extLst>
              </p:cNvPr>
              <p:cNvSpPr txBox="1"/>
              <p:nvPr/>
            </p:nvSpPr>
            <p:spPr>
              <a:xfrm>
                <a:off x="8650327" y="1506779"/>
                <a:ext cx="3084872" cy="78725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"/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=0,69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="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"/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100°</m:t>
                              </m:r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=4,2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aseline="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DF6D286C-7311-4B93-9006-AD41862C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327" y="1506779"/>
                <a:ext cx="3084872" cy="787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74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14107</TotalTime>
  <Words>324</Words>
  <Application>Microsoft Office PowerPoint</Application>
  <PresentationFormat>Grand écran</PresentationFormat>
  <Paragraphs>102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LC19 – Solubilité</vt:lpstr>
      <vt:lpstr>Solubilité</vt:lpstr>
      <vt:lpstr>Introduction</vt:lpstr>
      <vt:lpstr>I – Equilibre hétérogène</vt:lpstr>
      <vt:lpstr>I – Equilibre hétérogène</vt:lpstr>
      <vt:lpstr>II – Paramètres d’influence</vt:lpstr>
      <vt:lpstr>II – Paramètres d’influence</vt:lpstr>
      <vt:lpstr>II – Paramètres d’influence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74</cp:revision>
  <dcterms:created xsi:type="dcterms:W3CDTF">2020-12-17T09:18:48Z</dcterms:created>
  <dcterms:modified xsi:type="dcterms:W3CDTF">2021-04-25T23:03:07Z</dcterms:modified>
</cp:coreProperties>
</file>