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B0F0"/>
    <a:srgbClr val="308BCC"/>
    <a:srgbClr val="2F528F"/>
    <a:srgbClr val="C55A11"/>
    <a:srgbClr val="537DC9"/>
    <a:srgbClr val="FFCCFF"/>
    <a:srgbClr val="0070C0"/>
    <a:srgbClr val="FF0000"/>
    <a:srgbClr val="487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LP02 – Lois de conservation en 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LP02 – Lois de conservation en 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LP02 – Lois de conservation en 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LP02 – Lois de conservation en dynamique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LP02 – Lois de conservation en dynamique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LP02 – Lois de conservation en dynamique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8"/>
            <a:ext cx="10153291" cy="1472084"/>
          </a:xfrm>
        </p:spPr>
        <p:txBody>
          <a:bodyPr/>
          <a:lstStyle/>
          <a:p>
            <a:r>
              <a:rPr lang="fr-FR" sz="4800" dirty="0"/>
              <a:t>LP02 – Lois de conservation en dynamique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3429000"/>
            <a:ext cx="10597880" cy="1693274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L1 / 1</a:t>
            </a:r>
            <a:r>
              <a:rPr lang="fr-FR" sz="2800" baseline="30000" dirty="0"/>
              <a:t>ère</a:t>
            </a:r>
            <a:r>
              <a:rPr lang="fr-FR" sz="2800" dirty="0"/>
              <a:t> année de prépa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</a:t>
            </a:r>
          </a:p>
          <a:p>
            <a:pPr indent="1350963" algn="l">
              <a:spcBef>
                <a:spcPts val="0"/>
              </a:spcBef>
            </a:pPr>
            <a:r>
              <a:rPr lang="fr-FR" sz="2800" dirty="0"/>
              <a:t>Cours de mécanique du point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Lois de conservation en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Conservation de la quantité de mouvement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Origine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Illustration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Référentiel barycentrique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Conservation du moment cinétique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Origine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Illustration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Forces centrales et loi des aires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Conservation de l’énergie mécanique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Origine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Illustration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Retour sur les forces centrales conservatives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LP02 – Lois de conservation en 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C5C5A-27C9-4DB1-915A-DD789FE7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Conservation de la quantité de mouvement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204BB3-5AF3-4FA8-8C55-B67A8333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D600B5-6B9C-428E-ACB1-A3911421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LP02 – Lois de conservation en 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E071D1-5FEA-46F8-84EA-7E29053D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CB484E7-B7C2-4D10-9DA7-03A148208D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Illustration : recul d’une arme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DB14DBE-EB88-4884-BE9D-24C02C8807B0}"/>
              </a:ext>
            </a:extLst>
          </p:cNvPr>
          <p:cNvCxnSpPr>
            <a:cxnSpLocks/>
          </p:cNvCxnSpPr>
          <p:nvPr/>
        </p:nvCxnSpPr>
        <p:spPr>
          <a:xfrm>
            <a:off x="8213089" y="4714691"/>
            <a:ext cx="3240000" cy="0"/>
          </a:xfrm>
          <a:prstGeom prst="straightConnector1">
            <a:avLst/>
          </a:prstGeom>
          <a:ln w="127000">
            <a:solidFill>
              <a:srgbClr val="2F52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1A037DE-28AD-46FD-A659-A20D35609824}"/>
              </a:ext>
            </a:extLst>
          </p:cNvPr>
          <p:cNvCxnSpPr>
            <a:cxnSpLocks/>
          </p:cNvCxnSpPr>
          <p:nvPr/>
        </p:nvCxnSpPr>
        <p:spPr>
          <a:xfrm>
            <a:off x="588932" y="4675568"/>
            <a:ext cx="2340000" cy="0"/>
          </a:xfrm>
          <a:prstGeom prst="straightConnector1">
            <a:avLst/>
          </a:prstGeom>
          <a:ln w="127000">
            <a:solidFill>
              <a:srgbClr val="C55A1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B8D2D6B-73A9-4FCC-9700-CBAA02217DE4}"/>
                  </a:ext>
                </a:extLst>
              </p:cNvPr>
              <p:cNvSpPr txBox="1"/>
              <p:nvPr/>
            </p:nvSpPr>
            <p:spPr>
              <a:xfrm>
                <a:off x="8281263" y="4999832"/>
                <a:ext cx="3171826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b="1" i="1" baseline="0" smtClean="0">
                              <a:solidFill>
                                <a:srgbClr val="2F528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600" b="1" i="1">
                                  <a:solidFill>
                                    <a:srgbClr val="2F528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1" i="1">
                                  <a:solidFill>
                                    <a:srgbClr val="2F528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fr-FR" sz="3600" b="1" i="0" smtClean="0">
                                  <a:solidFill>
                                    <a:srgbClr val="2F528F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sub>
                          </m:sSub>
                        </m:e>
                      </m:acc>
                      <m:r>
                        <a:rPr lang="fr-FR" sz="3600" b="1" i="1" baseline="0" smtClean="0">
                          <a:solidFill>
                            <a:srgbClr val="2F528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1" i="1" baseline="0" smtClean="0">
                          <a:solidFill>
                            <a:srgbClr val="2F528F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acc>
                        <m:accPr>
                          <m:chr m:val="⃗"/>
                          <m:ctrlPr>
                            <a:rPr lang="fr-FR" sz="3600" b="1" i="1" baseline="0" smtClean="0">
                              <a:solidFill>
                                <a:srgbClr val="2F528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600" b="1" i="1" baseline="0" smtClean="0">
                                  <a:solidFill>
                                    <a:srgbClr val="2F528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1" i="1" baseline="0" smtClean="0">
                                  <a:solidFill>
                                    <a:srgbClr val="2F528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FR" sz="3600" b="1" i="1" baseline="0" smtClean="0">
                                  <a:solidFill>
                                    <a:srgbClr val="2F528F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3600" b="1" baseline="0" dirty="0">
                  <a:solidFill>
                    <a:srgbClr val="2F528F"/>
                  </a:solidFill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B8D2D6B-73A9-4FCC-9700-CBAA02217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263" y="4999832"/>
                <a:ext cx="317182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D6695CF-8DD8-4CC5-8807-601700D8E7D6}"/>
                  </a:ext>
                </a:extLst>
              </p:cNvPr>
              <p:cNvSpPr txBox="1"/>
              <p:nvPr/>
            </p:nvSpPr>
            <p:spPr>
              <a:xfrm>
                <a:off x="227147" y="4904465"/>
                <a:ext cx="2981385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b="1" i="1" baseline="0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600" b="1" i="1">
                                  <a:solidFill>
                                    <a:srgbClr val="C55A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1" i="1">
                                  <a:solidFill>
                                    <a:srgbClr val="C55A1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fr-FR" sz="3600" b="1" i="0" smtClean="0">
                                  <a:solidFill>
                                    <a:srgbClr val="C55A11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sub>
                          </m:sSub>
                        </m:e>
                      </m:acc>
                      <m:r>
                        <a:rPr lang="fr-FR" sz="3600" b="1" i="1" baseline="0" smtClean="0">
                          <a:solidFill>
                            <a:srgbClr val="C55A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1" i="1" baseline="0" smtClean="0">
                          <a:solidFill>
                            <a:srgbClr val="C55A1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⃗"/>
                          <m:ctrlPr>
                            <a:rPr lang="fr-FR" sz="3600" b="1" i="1" baseline="0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600" b="1" i="1" baseline="0" smtClean="0">
                                  <a:solidFill>
                                    <a:srgbClr val="C55A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1" i="1" baseline="0" smtClean="0">
                                  <a:solidFill>
                                    <a:srgbClr val="C55A1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FR" sz="3600" b="1" i="1" baseline="0" smtClean="0">
                                  <a:solidFill>
                                    <a:srgbClr val="C55A1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3600" b="1" baseline="0" dirty="0">
                  <a:solidFill>
                    <a:srgbClr val="C55A11"/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D6695CF-8DD8-4CC5-8807-601700D8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47" y="4904465"/>
                <a:ext cx="2981385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9D22034D-BD65-426C-B8FF-7DCA300E0D60}"/>
              </a:ext>
            </a:extLst>
          </p:cNvPr>
          <p:cNvSpPr/>
          <p:nvPr/>
        </p:nvSpPr>
        <p:spPr>
          <a:xfrm rot="14116411">
            <a:off x="3815244" y="3261364"/>
            <a:ext cx="1946344" cy="3501740"/>
          </a:xfrm>
          <a:custGeom>
            <a:avLst/>
            <a:gdLst>
              <a:gd name="connsiteX0" fmla="*/ 1182032 w 1946344"/>
              <a:gd name="connsiteY0" fmla="*/ 1507872 h 3501740"/>
              <a:gd name="connsiteX1" fmla="*/ 974797 w 1946344"/>
              <a:gd name="connsiteY1" fmla="*/ 1100933 h 3501740"/>
              <a:gd name="connsiteX2" fmla="*/ 947785 w 1946344"/>
              <a:gd name="connsiteY2" fmla="*/ 1181905 h 3501740"/>
              <a:gd name="connsiteX3" fmla="*/ 918769 w 1946344"/>
              <a:gd name="connsiteY3" fmla="*/ 1408775 h 3501740"/>
              <a:gd name="connsiteX4" fmla="*/ 947785 w 1946344"/>
              <a:gd name="connsiteY4" fmla="*/ 1635645 h 3501740"/>
              <a:gd name="connsiteX5" fmla="*/ 1001805 w 1946344"/>
              <a:gd name="connsiteY5" fmla="*/ 1767897 h 3501740"/>
              <a:gd name="connsiteX6" fmla="*/ 1946344 w 1946344"/>
              <a:gd name="connsiteY6" fmla="*/ 1294126 h 3501740"/>
              <a:gd name="connsiteX7" fmla="*/ 416210 w 1946344"/>
              <a:gd name="connsiteY7" fmla="*/ 3501740 h 3501740"/>
              <a:gd name="connsiteX8" fmla="*/ 0 w 1946344"/>
              <a:gd name="connsiteY8" fmla="*/ 3213258 h 3501740"/>
              <a:gd name="connsiteX9" fmla="*/ 916376 w 1946344"/>
              <a:gd name="connsiteY9" fmla="*/ 1891150 h 3501740"/>
              <a:gd name="connsiteX10" fmla="*/ 853902 w 1946344"/>
              <a:gd name="connsiteY10" fmla="*/ 1797669 h 3501740"/>
              <a:gd name="connsiteX11" fmla="*/ 757683 w 1946344"/>
              <a:gd name="connsiteY11" fmla="*/ 1408776 h 3501740"/>
              <a:gd name="connsiteX12" fmla="*/ 853902 w 1946344"/>
              <a:gd name="connsiteY12" fmla="*/ 1019883 h 3501740"/>
              <a:gd name="connsiteX13" fmla="*/ 899089 w 1946344"/>
              <a:gd name="connsiteY13" fmla="*/ 952270 h 3501740"/>
              <a:gd name="connsiteX14" fmla="*/ 593173 w 1946344"/>
              <a:gd name="connsiteY14" fmla="*/ 351558 h 3501740"/>
              <a:gd name="connsiteX15" fmla="*/ 1283511 w 1946344"/>
              <a:gd name="connsiteY15" fmla="*/ 0 h 3501740"/>
              <a:gd name="connsiteX16" fmla="*/ 1940484 w 1946344"/>
              <a:gd name="connsiteY16" fmla="*/ 1290065 h 350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6344" h="3501740">
                <a:moveTo>
                  <a:pt x="1182032" y="1507872"/>
                </a:moveTo>
                <a:lnTo>
                  <a:pt x="974797" y="1100933"/>
                </a:lnTo>
                <a:lnTo>
                  <a:pt x="947785" y="1181905"/>
                </a:lnTo>
                <a:cubicBezTo>
                  <a:pt x="928871" y="1253873"/>
                  <a:pt x="918769" y="1330240"/>
                  <a:pt x="918769" y="1408775"/>
                </a:cubicBezTo>
                <a:cubicBezTo>
                  <a:pt x="918769" y="1487310"/>
                  <a:pt x="928871" y="1563678"/>
                  <a:pt x="947785" y="1635645"/>
                </a:cubicBezTo>
                <a:lnTo>
                  <a:pt x="1001805" y="1767897"/>
                </a:lnTo>
                <a:close/>
                <a:moveTo>
                  <a:pt x="1946344" y="1294126"/>
                </a:moveTo>
                <a:lnTo>
                  <a:pt x="416210" y="3501740"/>
                </a:lnTo>
                <a:lnTo>
                  <a:pt x="0" y="3213258"/>
                </a:lnTo>
                <a:lnTo>
                  <a:pt x="916376" y="1891150"/>
                </a:lnTo>
                <a:lnTo>
                  <a:pt x="853902" y="1797669"/>
                </a:lnTo>
                <a:cubicBezTo>
                  <a:pt x="793154" y="1686657"/>
                  <a:pt x="757683" y="1552831"/>
                  <a:pt x="757683" y="1408776"/>
                </a:cubicBezTo>
                <a:cubicBezTo>
                  <a:pt x="757683" y="1264721"/>
                  <a:pt x="793154" y="1130895"/>
                  <a:pt x="853902" y="1019883"/>
                </a:cubicBezTo>
                <a:lnTo>
                  <a:pt x="899089" y="952270"/>
                </a:lnTo>
                <a:lnTo>
                  <a:pt x="593173" y="351558"/>
                </a:lnTo>
                <a:lnTo>
                  <a:pt x="1283511" y="0"/>
                </a:lnTo>
                <a:lnTo>
                  <a:pt x="1940484" y="1290065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CE8DD79-FCA8-4DE7-B888-35A979AB1549}"/>
              </a:ext>
            </a:extLst>
          </p:cNvPr>
          <p:cNvSpPr/>
          <p:nvPr/>
        </p:nvSpPr>
        <p:spPr>
          <a:xfrm>
            <a:off x="7239000" y="4510568"/>
            <a:ext cx="771526" cy="431997"/>
          </a:xfrm>
          <a:custGeom>
            <a:avLst/>
            <a:gdLst>
              <a:gd name="connsiteX0" fmla="*/ 0 w 1088233"/>
              <a:gd name="connsiteY0" fmla="*/ 0 h 431997"/>
              <a:gd name="connsiteX1" fmla="*/ 652462 w 1088233"/>
              <a:gd name="connsiteY1" fmla="*/ 0 h 431997"/>
              <a:gd name="connsiteX2" fmla="*/ 652462 w 1088233"/>
              <a:gd name="connsiteY2" fmla="*/ 478 h 431997"/>
              <a:gd name="connsiteX3" fmla="*/ 800073 w 1088233"/>
              <a:gd name="connsiteY3" fmla="*/ 11921 h 431997"/>
              <a:gd name="connsiteX4" fmla="*/ 934470 w 1088233"/>
              <a:gd name="connsiteY4" fmla="*/ 50250 h 431997"/>
              <a:gd name="connsiteX5" fmla="*/ 934799 w 1088233"/>
              <a:gd name="connsiteY5" fmla="*/ 381614 h 431997"/>
              <a:gd name="connsiteX6" fmla="*/ 800368 w 1088233"/>
              <a:gd name="connsiteY6" fmla="*/ 420030 h 431997"/>
              <a:gd name="connsiteX7" fmla="*/ 652462 w 1088233"/>
              <a:gd name="connsiteY7" fmla="*/ 431541 h 431997"/>
              <a:gd name="connsiteX8" fmla="*/ 652462 w 1088233"/>
              <a:gd name="connsiteY8" fmla="*/ 431997 h 431997"/>
              <a:gd name="connsiteX9" fmla="*/ 0 w 1088233"/>
              <a:gd name="connsiteY9" fmla="*/ 431997 h 43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8233" h="431997">
                <a:moveTo>
                  <a:pt x="0" y="0"/>
                </a:moveTo>
                <a:lnTo>
                  <a:pt x="652462" y="0"/>
                </a:lnTo>
                <a:lnTo>
                  <a:pt x="652462" y="478"/>
                </a:lnTo>
                <a:lnTo>
                  <a:pt x="800073" y="11921"/>
                </a:lnTo>
                <a:cubicBezTo>
                  <a:pt x="848712" y="20422"/>
                  <a:pt x="894314" y="33338"/>
                  <a:pt x="934470" y="50250"/>
                </a:cubicBezTo>
                <a:cubicBezTo>
                  <a:pt x="1139354" y="136537"/>
                  <a:pt x="1139511" y="295223"/>
                  <a:pt x="934799" y="381614"/>
                </a:cubicBezTo>
                <a:cubicBezTo>
                  <a:pt x="894646" y="398559"/>
                  <a:pt x="849031" y="411505"/>
                  <a:pt x="800368" y="420030"/>
                </a:cubicBezTo>
                <a:lnTo>
                  <a:pt x="652462" y="431541"/>
                </a:lnTo>
                <a:lnTo>
                  <a:pt x="652462" y="431997"/>
                </a:lnTo>
                <a:lnTo>
                  <a:pt x="0" y="431997"/>
                </a:lnTo>
                <a:close/>
              </a:path>
            </a:pathLst>
          </a:custGeom>
          <a:solidFill>
            <a:srgbClr val="308BCC"/>
          </a:solidFill>
          <a:ln w="381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327088A-6F42-441E-86B0-7C018A2E1C1E}"/>
              </a:ext>
            </a:extLst>
          </p:cNvPr>
          <p:cNvGrpSpPr/>
          <p:nvPr/>
        </p:nvGrpSpPr>
        <p:grpSpPr>
          <a:xfrm>
            <a:off x="3737260" y="1421291"/>
            <a:ext cx="3501740" cy="1946344"/>
            <a:chOff x="5858562" y="1426899"/>
            <a:chExt cx="3501740" cy="1946344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A0F4085D-4D93-471A-ABF3-022EEED9BCD2}"/>
                </a:ext>
              </a:extLst>
            </p:cNvPr>
            <p:cNvSpPr/>
            <p:nvPr/>
          </p:nvSpPr>
          <p:spPr>
            <a:xfrm rot="14116411">
              <a:off x="6636260" y="649201"/>
              <a:ext cx="1946344" cy="3501740"/>
            </a:xfrm>
            <a:custGeom>
              <a:avLst/>
              <a:gdLst>
                <a:gd name="connsiteX0" fmla="*/ 1182032 w 1946344"/>
                <a:gd name="connsiteY0" fmla="*/ 1507872 h 3501740"/>
                <a:gd name="connsiteX1" fmla="*/ 974797 w 1946344"/>
                <a:gd name="connsiteY1" fmla="*/ 1100933 h 3501740"/>
                <a:gd name="connsiteX2" fmla="*/ 947785 w 1946344"/>
                <a:gd name="connsiteY2" fmla="*/ 1181905 h 3501740"/>
                <a:gd name="connsiteX3" fmla="*/ 918769 w 1946344"/>
                <a:gd name="connsiteY3" fmla="*/ 1408775 h 3501740"/>
                <a:gd name="connsiteX4" fmla="*/ 947785 w 1946344"/>
                <a:gd name="connsiteY4" fmla="*/ 1635645 h 3501740"/>
                <a:gd name="connsiteX5" fmla="*/ 1001805 w 1946344"/>
                <a:gd name="connsiteY5" fmla="*/ 1767897 h 3501740"/>
                <a:gd name="connsiteX6" fmla="*/ 1946344 w 1946344"/>
                <a:gd name="connsiteY6" fmla="*/ 1294126 h 3501740"/>
                <a:gd name="connsiteX7" fmla="*/ 416210 w 1946344"/>
                <a:gd name="connsiteY7" fmla="*/ 3501740 h 3501740"/>
                <a:gd name="connsiteX8" fmla="*/ 0 w 1946344"/>
                <a:gd name="connsiteY8" fmla="*/ 3213258 h 3501740"/>
                <a:gd name="connsiteX9" fmla="*/ 916376 w 1946344"/>
                <a:gd name="connsiteY9" fmla="*/ 1891150 h 3501740"/>
                <a:gd name="connsiteX10" fmla="*/ 853902 w 1946344"/>
                <a:gd name="connsiteY10" fmla="*/ 1797669 h 3501740"/>
                <a:gd name="connsiteX11" fmla="*/ 757683 w 1946344"/>
                <a:gd name="connsiteY11" fmla="*/ 1408776 h 3501740"/>
                <a:gd name="connsiteX12" fmla="*/ 853902 w 1946344"/>
                <a:gd name="connsiteY12" fmla="*/ 1019883 h 3501740"/>
                <a:gd name="connsiteX13" fmla="*/ 899089 w 1946344"/>
                <a:gd name="connsiteY13" fmla="*/ 952270 h 3501740"/>
                <a:gd name="connsiteX14" fmla="*/ 593173 w 1946344"/>
                <a:gd name="connsiteY14" fmla="*/ 351558 h 3501740"/>
                <a:gd name="connsiteX15" fmla="*/ 1283511 w 1946344"/>
                <a:gd name="connsiteY15" fmla="*/ 0 h 3501740"/>
                <a:gd name="connsiteX16" fmla="*/ 1940484 w 1946344"/>
                <a:gd name="connsiteY16" fmla="*/ 1290065 h 350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6344" h="3501740">
                  <a:moveTo>
                    <a:pt x="1182032" y="1507872"/>
                  </a:moveTo>
                  <a:lnTo>
                    <a:pt x="974797" y="1100933"/>
                  </a:lnTo>
                  <a:lnTo>
                    <a:pt x="947785" y="1181905"/>
                  </a:lnTo>
                  <a:cubicBezTo>
                    <a:pt x="928871" y="1253873"/>
                    <a:pt x="918769" y="1330240"/>
                    <a:pt x="918769" y="1408775"/>
                  </a:cubicBezTo>
                  <a:cubicBezTo>
                    <a:pt x="918769" y="1487310"/>
                    <a:pt x="928871" y="1563678"/>
                    <a:pt x="947785" y="1635645"/>
                  </a:cubicBezTo>
                  <a:lnTo>
                    <a:pt x="1001805" y="1767897"/>
                  </a:lnTo>
                  <a:close/>
                  <a:moveTo>
                    <a:pt x="1946344" y="1294126"/>
                  </a:moveTo>
                  <a:lnTo>
                    <a:pt x="416210" y="3501740"/>
                  </a:lnTo>
                  <a:lnTo>
                    <a:pt x="0" y="3213258"/>
                  </a:lnTo>
                  <a:lnTo>
                    <a:pt x="916376" y="1891150"/>
                  </a:lnTo>
                  <a:lnTo>
                    <a:pt x="853902" y="1797669"/>
                  </a:lnTo>
                  <a:cubicBezTo>
                    <a:pt x="793154" y="1686657"/>
                    <a:pt x="757683" y="1552831"/>
                    <a:pt x="757683" y="1408776"/>
                  </a:cubicBezTo>
                  <a:cubicBezTo>
                    <a:pt x="757683" y="1264721"/>
                    <a:pt x="793154" y="1130895"/>
                    <a:pt x="853902" y="1019883"/>
                  </a:cubicBezTo>
                  <a:lnTo>
                    <a:pt x="899089" y="952270"/>
                  </a:lnTo>
                  <a:lnTo>
                    <a:pt x="593173" y="351558"/>
                  </a:lnTo>
                  <a:lnTo>
                    <a:pt x="1283511" y="0"/>
                  </a:lnTo>
                  <a:lnTo>
                    <a:pt x="1940484" y="1290065"/>
                  </a:lnTo>
                  <a:close/>
                </a:path>
              </a:pathLst>
            </a:custGeom>
            <a:solidFill>
              <a:srgbClr val="FFC000"/>
            </a:solidFill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028B6097-F6CD-447A-9916-860EA1711A7A}"/>
                </a:ext>
              </a:extLst>
            </p:cNvPr>
            <p:cNvSpPr/>
            <p:nvPr/>
          </p:nvSpPr>
          <p:spPr>
            <a:xfrm>
              <a:off x="8555066" y="1898405"/>
              <a:ext cx="771526" cy="431997"/>
            </a:xfrm>
            <a:custGeom>
              <a:avLst/>
              <a:gdLst>
                <a:gd name="connsiteX0" fmla="*/ 0 w 1088233"/>
                <a:gd name="connsiteY0" fmla="*/ 0 h 431997"/>
                <a:gd name="connsiteX1" fmla="*/ 652462 w 1088233"/>
                <a:gd name="connsiteY1" fmla="*/ 0 h 431997"/>
                <a:gd name="connsiteX2" fmla="*/ 652462 w 1088233"/>
                <a:gd name="connsiteY2" fmla="*/ 478 h 431997"/>
                <a:gd name="connsiteX3" fmla="*/ 800073 w 1088233"/>
                <a:gd name="connsiteY3" fmla="*/ 11921 h 431997"/>
                <a:gd name="connsiteX4" fmla="*/ 934470 w 1088233"/>
                <a:gd name="connsiteY4" fmla="*/ 50250 h 431997"/>
                <a:gd name="connsiteX5" fmla="*/ 934799 w 1088233"/>
                <a:gd name="connsiteY5" fmla="*/ 381614 h 431997"/>
                <a:gd name="connsiteX6" fmla="*/ 800368 w 1088233"/>
                <a:gd name="connsiteY6" fmla="*/ 420030 h 431997"/>
                <a:gd name="connsiteX7" fmla="*/ 652462 w 1088233"/>
                <a:gd name="connsiteY7" fmla="*/ 431541 h 431997"/>
                <a:gd name="connsiteX8" fmla="*/ 652462 w 1088233"/>
                <a:gd name="connsiteY8" fmla="*/ 431997 h 431997"/>
                <a:gd name="connsiteX9" fmla="*/ 0 w 1088233"/>
                <a:gd name="connsiteY9" fmla="*/ 431997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8233" h="431997">
                  <a:moveTo>
                    <a:pt x="0" y="0"/>
                  </a:moveTo>
                  <a:lnTo>
                    <a:pt x="652462" y="0"/>
                  </a:lnTo>
                  <a:lnTo>
                    <a:pt x="652462" y="478"/>
                  </a:lnTo>
                  <a:lnTo>
                    <a:pt x="800073" y="11921"/>
                  </a:lnTo>
                  <a:cubicBezTo>
                    <a:pt x="848712" y="20422"/>
                    <a:pt x="894314" y="33338"/>
                    <a:pt x="934470" y="50250"/>
                  </a:cubicBezTo>
                  <a:cubicBezTo>
                    <a:pt x="1139354" y="136537"/>
                    <a:pt x="1139511" y="295223"/>
                    <a:pt x="934799" y="381614"/>
                  </a:cubicBezTo>
                  <a:cubicBezTo>
                    <a:pt x="894646" y="398559"/>
                    <a:pt x="849031" y="411505"/>
                    <a:pt x="800368" y="420030"/>
                  </a:cubicBezTo>
                  <a:lnTo>
                    <a:pt x="652462" y="431541"/>
                  </a:lnTo>
                  <a:lnTo>
                    <a:pt x="652462" y="431997"/>
                  </a:lnTo>
                  <a:lnTo>
                    <a:pt x="0" y="431997"/>
                  </a:lnTo>
                  <a:close/>
                </a:path>
              </a:pathLst>
            </a:custGeom>
            <a:solidFill>
              <a:srgbClr val="308BCC"/>
            </a:solidFill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0661E21-CB4D-400C-AA65-F57B3D208A39}"/>
                  </a:ext>
                </a:extLst>
              </p:cNvPr>
              <p:cNvSpPr txBox="1"/>
              <p:nvPr/>
            </p:nvSpPr>
            <p:spPr>
              <a:xfrm>
                <a:off x="353848" y="1653433"/>
                <a:ext cx="3980026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b="1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fr-FR" sz="36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𝐭𝐨𝐭</m:t>
                              </m:r>
                            </m:sub>
                          </m:sSub>
                        </m:e>
                      </m:acc>
                      <m:r>
                        <a:rPr lang="fr-FR" sz="3600" b="1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fr-FR" sz="3600" b="1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fr-FR" sz="36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fr-FR" sz="36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</m:e>
                      </m:d>
                      <m:acc>
                        <m:accPr>
                          <m:chr m:val="⃗"/>
                          <m:ctrlPr>
                            <a:rPr lang="fr-FR" sz="3600" b="1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1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fr-FR" sz="3600" b="1" baseline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0661E21-CB4D-400C-AA65-F57B3D208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8" y="1653433"/>
                <a:ext cx="3980026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D3944A86-3BB8-410E-A4CB-58C84858169C}"/>
                  </a:ext>
                </a:extLst>
              </p:cNvPr>
              <p:cNvSpPr txBox="1"/>
              <p:nvPr/>
            </p:nvSpPr>
            <p:spPr>
              <a:xfrm>
                <a:off x="8010525" y="2631975"/>
                <a:ext cx="3343273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b="1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fr-FR" sz="36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𝐭𝐨𝐭</m:t>
                              </m:r>
                            </m:sub>
                          </m:sSub>
                        </m:e>
                      </m:acc>
                      <m:r>
                        <a:rPr lang="fr-FR" sz="3600" b="1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3600" b="1" i="1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600" b="1" i="1">
                                  <a:solidFill>
                                    <a:srgbClr val="C55A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1" i="1">
                                  <a:solidFill>
                                    <a:srgbClr val="C55A1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fr-FR" sz="3600" b="1">
                                  <a:solidFill>
                                    <a:srgbClr val="C55A11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sub>
                          </m:sSub>
                        </m:e>
                      </m:acc>
                      <m:r>
                        <a:rPr lang="fr-F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sz="3600" b="1" i="1">
                              <a:solidFill>
                                <a:srgbClr val="2F528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600" b="1" i="1">
                                  <a:solidFill>
                                    <a:srgbClr val="2F528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1" i="1">
                                  <a:solidFill>
                                    <a:srgbClr val="2F528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fr-FR" sz="3600" b="1">
                                  <a:solidFill>
                                    <a:srgbClr val="2F528F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3600" b="1" baseline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D3944A86-3BB8-410E-A4CB-58C84858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525" y="2631975"/>
                <a:ext cx="3343273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D34FBE71-5793-43C4-B4AA-43E6DF9B8687}"/>
              </a:ext>
            </a:extLst>
          </p:cNvPr>
          <p:cNvSpPr/>
          <p:nvPr/>
        </p:nvSpPr>
        <p:spPr>
          <a:xfrm>
            <a:off x="7877175" y="2596409"/>
            <a:ext cx="3575914" cy="104412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06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AEDF7-664F-40CB-8883-F101214E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Conservation du moment cinétique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317F3-6563-4A78-9890-611C943C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24CB18-2D9A-4CA3-8583-A287D952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LP02 – Lois de conservation en 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24A0E0-6EFD-434B-8904-5F9E08C1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3232CB9-6B2D-4B99-BB15-EFDED839C2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Forces centrales et loi des aires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A67F9FF3-DE46-447C-AF61-435947F48239}"/>
              </a:ext>
            </a:extLst>
          </p:cNvPr>
          <p:cNvGrpSpPr/>
          <p:nvPr/>
        </p:nvGrpSpPr>
        <p:grpSpPr>
          <a:xfrm>
            <a:off x="4156098" y="3490820"/>
            <a:ext cx="4492629" cy="2729082"/>
            <a:chOff x="6457071" y="3024604"/>
            <a:chExt cx="4492629" cy="2729082"/>
          </a:xfrm>
        </p:grpSpPr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BA657EF7-38C9-40DB-9FFD-A077D9DFFB34}"/>
                </a:ext>
              </a:extLst>
            </p:cNvPr>
            <p:cNvSpPr/>
            <p:nvPr/>
          </p:nvSpPr>
          <p:spPr>
            <a:xfrm>
              <a:off x="7305138" y="4341369"/>
              <a:ext cx="3273766" cy="350208"/>
            </a:xfrm>
            <a:custGeom>
              <a:avLst/>
              <a:gdLst>
                <a:gd name="connsiteX0" fmla="*/ 3156704 w 3273766"/>
                <a:gd name="connsiteY0" fmla="*/ 0 h 350208"/>
                <a:gd name="connsiteX1" fmla="*/ 3181111 w 3273766"/>
                <a:gd name="connsiteY1" fmla="*/ 34368 h 350208"/>
                <a:gd name="connsiteX2" fmla="*/ 3273766 w 3273766"/>
                <a:gd name="connsiteY2" fmla="*/ 350207 h 350208"/>
                <a:gd name="connsiteX3" fmla="*/ 3273766 w 3273766"/>
                <a:gd name="connsiteY3" fmla="*/ 350208 h 350208"/>
                <a:gd name="connsiteX4" fmla="*/ 0 w 3273766"/>
                <a:gd name="connsiteY4" fmla="*/ 350208 h 35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3766" h="350208">
                  <a:moveTo>
                    <a:pt x="3156704" y="0"/>
                  </a:moveTo>
                  <a:lnTo>
                    <a:pt x="3181111" y="34368"/>
                  </a:lnTo>
                  <a:cubicBezTo>
                    <a:pt x="3241327" y="134141"/>
                    <a:pt x="3273766" y="240222"/>
                    <a:pt x="3273766" y="350207"/>
                  </a:cubicBezTo>
                  <a:lnTo>
                    <a:pt x="3273766" y="350208"/>
                  </a:lnTo>
                  <a:lnTo>
                    <a:pt x="0" y="3502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A6EAE65-17C9-41CD-A919-D93FC6722A9E}"/>
                </a:ext>
              </a:extLst>
            </p:cNvPr>
            <p:cNvSpPr/>
            <p:nvPr/>
          </p:nvSpPr>
          <p:spPr>
            <a:xfrm rot="10800000">
              <a:off x="6704141" y="3736270"/>
              <a:ext cx="936382" cy="938650"/>
            </a:xfrm>
            <a:custGeom>
              <a:avLst/>
              <a:gdLst>
                <a:gd name="connsiteX0" fmla="*/ 0 w 936382"/>
                <a:gd name="connsiteY0" fmla="*/ 938650 h 938650"/>
                <a:gd name="connsiteX1" fmla="*/ 358205 w 936382"/>
                <a:gd name="connsiteY1" fmla="*/ 0 h 938650"/>
                <a:gd name="connsiteX2" fmla="*/ 936382 w 936382"/>
                <a:gd name="connsiteY2" fmla="*/ 486396 h 938650"/>
                <a:gd name="connsiteX3" fmla="*/ 836243 w 936382"/>
                <a:gd name="connsiteY3" fmla="*/ 571344 h 938650"/>
                <a:gd name="connsiteX4" fmla="*/ 109653 w 936382"/>
                <a:gd name="connsiteY4" fmla="*/ 911427 h 9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82" h="938650">
                  <a:moveTo>
                    <a:pt x="0" y="938650"/>
                  </a:moveTo>
                  <a:lnTo>
                    <a:pt x="358205" y="0"/>
                  </a:lnTo>
                  <a:lnTo>
                    <a:pt x="936382" y="486396"/>
                  </a:lnTo>
                  <a:lnTo>
                    <a:pt x="836243" y="571344"/>
                  </a:lnTo>
                  <a:cubicBezTo>
                    <a:pt x="651062" y="712605"/>
                    <a:pt x="401672" y="829674"/>
                    <a:pt x="109653" y="91142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2C77F99-98B8-47A4-A3A2-6FA10FB645FA}"/>
                </a:ext>
              </a:extLst>
            </p:cNvPr>
            <p:cNvSpPr/>
            <p:nvPr/>
          </p:nvSpPr>
          <p:spPr>
            <a:xfrm>
              <a:off x="6457071" y="3629465"/>
              <a:ext cx="4121834" cy="212422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07A9BE1-B0C8-4C2B-B744-F67921A7E9E0}"/>
                </a:ext>
              </a:extLst>
            </p:cNvPr>
            <p:cNvSpPr/>
            <p:nvPr/>
          </p:nvSpPr>
          <p:spPr>
            <a:xfrm>
              <a:off x="6457071" y="3629465"/>
              <a:ext cx="4121834" cy="2124221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A96FA45-E4FA-4398-AC9A-9B8FAC9530FF}"/>
                </a:ext>
              </a:extLst>
            </p:cNvPr>
            <p:cNvCxnSpPr>
              <a:cxnSpLocks/>
            </p:cNvCxnSpPr>
            <p:nvPr/>
          </p:nvCxnSpPr>
          <p:spPr>
            <a:xfrm>
              <a:off x="7281323" y="3244447"/>
              <a:ext cx="0" cy="1440000"/>
            </a:xfrm>
            <a:prstGeom prst="line">
              <a:avLst/>
            </a:prstGeom>
            <a:ln w="412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5A1EFDBE-D22A-44B0-A8DC-3A59DD0F2699}"/>
                </a:ext>
              </a:extLst>
            </p:cNvPr>
            <p:cNvCxnSpPr>
              <a:cxnSpLocks/>
            </p:cNvCxnSpPr>
            <p:nvPr/>
          </p:nvCxnSpPr>
          <p:spPr>
            <a:xfrm>
              <a:off x="7263294" y="4682579"/>
              <a:ext cx="3600000" cy="0"/>
            </a:xfrm>
            <a:prstGeom prst="line">
              <a:avLst/>
            </a:prstGeom>
            <a:ln w="412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66FF9F6-09B7-4F5C-BB76-E9CEACC84784}"/>
                    </a:ext>
                  </a:extLst>
                </p:cNvPr>
                <p:cNvSpPr txBox="1"/>
                <p:nvPr/>
              </p:nvSpPr>
              <p:spPr>
                <a:xfrm>
                  <a:off x="7052723" y="4586850"/>
                  <a:ext cx="457200" cy="57467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66FF9F6-09B7-4F5C-BB76-E9CEACC84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723" y="4586850"/>
                  <a:ext cx="457200" cy="5746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42ACCD53-CB6C-46CB-B7C0-5C3B4834836D}"/>
                    </a:ext>
                  </a:extLst>
                </p:cNvPr>
                <p:cNvSpPr txBox="1"/>
                <p:nvPr/>
              </p:nvSpPr>
              <p:spPr>
                <a:xfrm>
                  <a:off x="10492500" y="4574217"/>
                  <a:ext cx="457200" cy="57467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42ACCD53-CB6C-46CB-B7C0-5C3B4834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500" y="4574217"/>
                  <a:ext cx="457200" cy="5746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979BEAB3-0E52-41FF-B4B3-CA5A8584207A}"/>
                    </a:ext>
                  </a:extLst>
                </p:cNvPr>
                <p:cNvSpPr txBox="1"/>
                <p:nvPr/>
              </p:nvSpPr>
              <p:spPr>
                <a:xfrm>
                  <a:off x="6879688" y="3024604"/>
                  <a:ext cx="457200" cy="57467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979BEAB3-0E52-41FF-B4B3-CA5A85842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688" y="3024604"/>
                  <a:ext cx="457200" cy="5746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EF5B00A-EC1D-4A3A-B2B6-AE5F9F11799E}"/>
              </a:ext>
            </a:extLst>
          </p:cNvPr>
          <p:cNvGrpSpPr/>
          <p:nvPr/>
        </p:nvGrpSpPr>
        <p:grpSpPr>
          <a:xfrm>
            <a:off x="322728" y="1315740"/>
            <a:ext cx="3824355" cy="3737326"/>
            <a:chOff x="537958" y="1787228"/>
            <a:chExt cx="3824355" cy="3737326"/>
          </a:xfrm>
        </p:grpSpPr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62F23410-2438-4470-990D-9C28EE068F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4163" y="2734484"/>
              <a:ext cx="498150" cy="259602"/>
            </a:xfrm>
            <a:prstGeom prst="straightConnector1">
              <a:avLst/>
            </a:prstGeom>
            <a:ln w="41275">
              <a:solidFill>
                <a:srgbClr val="00B0F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446C3D3B-B112-42BA-BA98-9B6D2349B5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2093" y="3001215"/>
              <a:ext cx="970163" cy="522487"/>
            </a:xfrm>
            <a:prstGeom prst="straightConnector1">
              <a:avLst/>
            </a:prstGeom>
            <a:ln w="41275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9B87A2C8-75D9-4219-BA86-D74280E27596}"/>
                </a:ext>
              </a:extLst>
            </p:cNvPr>
            <p:cNvCxnSpPr>
              <a:cxnSpLocks/>
            </p:cNvCxnSpPr>
            <p:nvPr/>
          </p:nvCxnSpPr>
          <p:spPr>
            <a:xfrm>
              <a:off x="2064190" y="2357690"/>
              <a:ext cx="0" cy="1606757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CC829DC-32BC-446F-B686-A59FA84E9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4190" y="3964447"/>
              <a:ext cx="1848416" cy="0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54D893D7-7B03-4047-B1F0-373CE3C7B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158" y="3953471"/>
              <a:ext cx="1173932" cy="1197149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1EF8E45-F2F3-4E5F-B63A-8A92F6AC5FA9}"/>
                </a:ext>
              </a:extLst>
            </p:cNvPr>
            <p:cNvSpPr/>
            <p:nvPr/>
          </p:nvSpPr>
          <p:spPr>
            <a:xfrm>
              <a:off x="3804606" y="295356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88F6A8BD-5A8A-431B-8656-2F79C06CCAE4}"/>
                    </a:ext>
                  </a:extLst>
                </p:cNvPr>
                <p:cNvSpPr txBox="1"/>
                <p:nvPr/>
              </p:nvSpPr>
              <p:spPr>
                <a:xfrm>
                  <a:off x="3755143" y="2970796"/>
                  <a:ext cx="457198" cy="527018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88F6A8BD-5A8A-431B-8656-2F79C06CC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143" y="2970796"/>
                  <a:ext cx="457198" cy="527018"/>
                </a:xfrm>
                <a:prstGeom prst="rect">
                  <a:avLst/>
                </a:prstGeom>
                <a:blipFill>
                  <a:blip r:embed="rId5"/>
                  <a:stretch>
                    <a:fillRect l="-2667" r="-1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EC45E650-0AD2-4749-B95B-C8901A2AA96B}"/>
                    </a:ext>
                  </a:extLst>
                </p:cNvPr>
                <p:cNvSpPr txBox="1"/>
                <p:nvPr/>
              </p:nvSpPr>
              <p:spPr>
                <a:xfrm>
                  <a:off x="537958" y="4949879"/>
                  <a:ext cx="457200" cy="57467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EC45E650-0AD2-4749-B95B-C8901A2AA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58" y="4949879"/>
                  <a:ext cx="457200" cy="5746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30B0D02B-4A77-40FD-B512-31F54EC3D7EF}"/>
                    </a:ext>
                  </a:extLst>
                </p:cNvPr>
                <p:cNvSpPr txBox="1"/>
                <p:nvPr/>
              </p:nvSpPr>
              <p:spPr>
                <a:xfrm>
                  <a:off x="3826201" y="3622259"/>
                  <a:ext cx="457200" cy="57467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30B0D02B-4A77-40FD-B512-31F54EC3D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201" y="3622259"/>
                  <a:ext cx="457200" cy="5746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E46D2C16-D622-4F4A-9FCA-469A48C92D46}"/>
                    </a:ext>
                  </a:extLst>
                </p:cNvPr>
                <p:cNvSpPr txBox="1"/>
                <p:nvPr/>
              </p:nvSpPr>
              <p:spPr>
                <a:xfrm>
                  <a:off x="1842490" y="1787228"/>
                  <a:ext cx="457200" cy="57467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E46D2C16-D622-4F4A-9FCA-469A48C92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490" y="1787228"/>
                  <a:ext cx="457200" cy="5746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244E28A-D0E3-402E-BB69-837F0F359A99}"/>
                    </a:ext>
                  </a:extLst>
                </p:cNvPr>
                <p:cNvSpPr txBox="1"/>
                <p:nvPr/>
              </p:nvSpPr>
              <p:spPr>
                <a:xfrm>
                  <a:off x="3100902" y="3311941"/>
                  <a:ext cx="457198" cy="506412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800" i="1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800" b="0" i="1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2800" baseline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244E28A-D0E3-402E-BB69-837F0F359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902" y="3311941"/>
                  <a:ext cx="457198" cy="50641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0507C88-1677-4D73-8B21-05302426CA9E}"/>
                    </a:ext>
                  </a:extLst>
                </p:cNvPr>
                <p:cNvSpPr txBox="1"/>
                <p:nvPr/>
              </p:nvSpPr>
              <p:spPr>
                <a:xfrm>
                  <a:off x="3715072" y="2240736"/>
                  <a:ext cx="514181" cy="611301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800" i="1" baseline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800" b="0" i="1" baseline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baseline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800" b="0" i="1" baseline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800" baseline="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0507C88-1677-4D73-8B21-05302426C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072" y="2240736"/>
                  <a:ext cx="514181" cy="61130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71B79519-2FE1-40C2-9AE3-00741C3AF63D}"/>
              </a:ext>
            </a:extLst>
          </p:cNvPr>
          <p:cNvGrpSpPr/>
          <p:nvPr/>
        </p:nvGrpSpPr>
        <p:grpSpPr>
          <a:xfrm>
            <a:off x="8509958" y="1686549"/>
            <a:ext cx="3017160" cy="2153879"/>
            <a:chOff x="4357920" y="3487087"/>
            <a:chExt cx="3017160" cy="2153879"/>
          </a:xfrm>
        </p:grpSpPr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2DF3CF9D-9857-43D1-8772-DBEB1430057C}"/>
                </a:ext>
              </a:extLst>
            </p:cNvPr>
            <p:cNvCxnSpPr>
              <a:cxnSpLocks/>
            </p:cNvCxnSpPr>
            <p:nvPr/>
          </p:nvCxnSpPr>
          <p:spPr>
            <a:xfrm>
              <a:off x="4759555" y="3706930"/>
              <a:ext cx="0" cy="1440000"/>
            </a:xfrm>
            <a:prstGeom prst="line">
              <a:avLst/>
            </a:prstGeom>
            <a:ln w="412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C3E2C6-4653-4895-BD84-221DA2C826E8}"/>
                </a:ext>
              </a:extLst>
            </p:cNvPr>
            <p:cNvCxnSpPr>
              <a:cxnSpLocks/>
            </p:cNvCxnSpPr>
            <p:nvPr/>
          </p:nvCxnSpPr>
          <p:spPr>
            <a:xfrm>
              <a:off x="4741526" y="5145062"/>
              <a:ext cx="2340000" cy="0"/>
            </a:xfrm>
            <a:prstGeom prst="line">
              <a:avLst/>
            </a:prstGeom>
            <a:ln w="412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9107940-D560-4C8C-976C-C3983869DD46}"/>
                    </a:ext>
                  </a:extLst>
                </p:cNvPr>
                <p:cNvSpPr txBox="1"/>
                <p:nvPr/>
              </p:nvSpPr>
              <p:spPr>
                <a:xfrm>
                  <a:off x="4530955" y="5049333"/>
                  <a:ext cx="457200" cy="57467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9107940-D560-4C8C-976C-C3983869D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955" y="5049333"/>
                  <a:ext cx="457200" cy="5746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2A600755-9E27-4052-A52E-C4CAB68BFA98}"/>
                    </a:ext>
                  </a:extLst>
                </p:cNvPr>
                <p:cNvSpPr txBox="1"/>
                <p:nvPr/>
              </p:nvSpPr>
              <p:spPr>
                <a:xfrm>
                  <a:off x="6652108" y="5066291"/>
                  <a:ext cx="457200" cy="57467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2A600755-9E27-4052-A52E-C4CAB68BF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108" y="5066291"/>
                  <a:ext cx="457200" cy="5746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6C835DAB-3E97-4A2A-8824-738EE0BEA515}"/>
                    </a:ext>
                  </a:extLst>
                </p:cNvPr>
                <p:cNvSpPr txBox="1"/>
                <p:nvPr/>
              </p:nvSpPr>
              <p:spPr>
                <a:xfrm>
                  <a:off x="4357920" y="3487087"/>
                  <a:ext cx="457200" cy="57467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6C835DAB-3E97-4A2A-8824-738EE0BEA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920" y="3487087"/>
                  <a:ext cx="457200" cy="5746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3F4B8901-314E-4CDC-A401-B0E96172C8D2}"/>
                </a:ext>
              </a:extLst>
            </p:cNvPr>
            <p:cNvSpPr/>
            <p:nvPr/>
          </p:nvSpPr>
          <p:spPr>
            <a:xfrm rot="20103980">
              <a:off x="4613658" y="4189741"/>
              <a:ext cx="2214853" cy="477380"/>
            </a:xfrm>
            <a:custGeom>
              <a:avLst/>
              <a:gdLst>
                <a:gd name="connsiteX0" fmla="*/ 3156704 w 3273766"/>
                <a:gd name="connsiteY0" fmla="*/ 0 h 350208"/>
                <a:gd name="connsiteX1" fmla="*/ 3181111 w 3273766"/>
                <a:gd name="connsiteY1" fmla="*/ 34368 h 350208"/>
                <a:gd name="connsiteX2" fmla="*/ 3273766 w 3273766"/>
                <a:gd name="connsiteY2" fmla="*/ 350207 h 350208"/>
                <a:gd name="connsiteX3" fmla="*/ 3273766 w 3273766"/>
                <a:gd name="connsiteY3" fmla="*/ 350208 h 350208"/>
                <a:gd name="connsiteX4" fmla="*/ 0 w 3273766"/>
                <a:gd name="connsiteY4" fmla="*/ 350208 h 35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3766" h="350208">
                  <a:moveTo>
                    <a:pt x="3156704" y="0"/>
                  </a:moveTo>
                  <a:lnTo>
                    <a:pt x="3181111" y="34368"/>
                  </a:lnTo>
                  <a:cubicBezTo>
                    <a:pt x="3241327" y="134141"/>
                    <a:pt x="3273766" y="240222"/>
                    <a:pt x="3273766" y="350207"/>
                  </a:cubicBezTo>
                  <a:lnTo>
                    <a:pt x="3273766" y="350208"/>
                  </a:lnTo>
                  <a:lnTo>
                    <a:pt x="0" y="3502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7BC6D8EB-04EF-4CE6-8B5F-4125BB836987}"/>
                    </a:ext>
                  </a:extLst>
                </p:cNvPr>
                <p:cNvSpPr txBox="1"/>
                <p:nvPr/>
              </p:nvSpPr>
              <p:spPr>
                <a:xfrm>
                  <a:off x="6202182" y="3849989"/>
                  <a:ext cx="539424" cy="506412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400" b="0" i="0" baseline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2400" b="0" i="1" baseline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oMath>
                    </m:oMathPara>
                  </a14:m>
                  <a:endParaRPr lang="fr-FR" sz="2400" baseline="0" dirty="0">
                    <a:solidFill>
                      <a:srgbClr val="595959"/>
                    </a:solidFill>
                  </a:endParaRPr>
                </a:p>
              </p:txBody>
            </p:sp>
          </mc:Choice>
          <mc:Fallback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7BC6D8EB-04EF-4CE6-8B5F-4125BB836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182" y="3849989"/>
                  <a:ext cx="539424" cy="506412"/>
                </a:xfrm>
                <a:prstGeom prst="rect">
                  <a:avLst/>
                </a:prstGeom>
                <a:blipFill>
                  <a:blip r:embed="rId14"/>
                  <a:stretch>
                    <a:fillRect l="-12500" r="-1022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BDC06B9B-1C05-48F3-9C1E-7A735ABDE80B}"/>
                    </a:ext>
                  </a:extLst>
                </p:cNvPr>
                <p:cNvSpPr txBox="1"/>
                <p:nvPr/>
              </p:nvSpPr>
              <p:spPr>
                <a:xfrm>
                  <a:off x="6071987" y="4321946"/>
                  <a:ext cx="348650" cy="522487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BDC06B9B-1C05-48F3-9C1E-7A735ABDE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1987" y="4321946"/>
                  <a:ext cx="348650" cy="5224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D9734114-2415-42ED-B840-542A86566BC1}"/>
                </a:ext>
              </a:extLst>
            </p:cNvPr>
            <p:cNvSpPr/>
            <p:nvPr/>
          </p:nvSpPr>
          <p:spPr>
            <a:xfrm>
              <a:off x="4839287" y="4875191"/>
              <a:ext cx="391025" cy="506412"/>
            </a:xfrm>
            <a:prstGeom prst="arc">
              <a:avLst>
                <a:gd name="adj1" fmla="val 18382076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F607728D-4D89-422A-BB64-8A1641B2169F}"/>
                    </a:ext>
                  </a:extLst>
                </p:cNvPr>
                <p:cNvSpPr txBox="1"/>
                <p:nvPr/>
              </p:nvSpPr>
              <p:spPr>
                <a:xfrm>
                  <a:off x="5241446" y="4720806"/>
                  <a:ext cx="348650" cy="522487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2800" baseline="0" dirty="0"/>
                </a:p>
              </p:txBody>
            </p:sp>
          </mc:Choice>
          <mc:Fallback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F607728D-4D89-422A-BB64-8A1641B21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446" y="4720806"/>
                  <a:ext cx="348650" cy="522487"/>
                </a:xfrm>
                <a:prstGeom prst="rect">
                  <a:avLst/>
                </a:prstGeom>
                <a:blipFill>
                  <a:blip r:embed="rId16"/>
                  <a:stretch>
                    <a:fillRect l="-7018" r="-35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B3DC4F45-A39B-4535-8C85-8A51D582CE58}"/>
                    </a:ext>
                  </a:extLst>
                </p:cNvPr>
                <p:cNvSpPr txBox="1"/>
                <p:nvPr/>
              </p:nvSpPr>
              <p:spPr>
                <a:xfrm>
                  <a:off x="6611238" y="3579316"/>
                  <a:ext cx="763842" cy="522487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sty m:val="p"/>
                          </m:rPr>
                          <a:rPr lang="fr-FR" sz="2400" b="0" i="0" baseline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B3DC4F45-A39B-4535-8C85-8A51D582C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238" y="3579316"/>
                  <a:ext cx="763842" cy="5224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714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AE54B-3D3B-4A9D-AAA8-7073CF86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Conservation de l’énergie mécanique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E67B3-931A-4CE5-8030-B6CCB799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DC3DC4-5230-4437-A6C7-2AF5D5E2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LP02 – Lois de conservation en 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84257F-D452-45E3-8B3A-54C73356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809B9D-A6B4-4413-8783-5E7FE59C4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Illustration : chute d’une balle de golf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E7E1FF-02A3-4041-8C5B-FB292B92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42" y="2161382"/>
            <a:ext cx="7334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B286F-C416-4D75-93D4-CEB6BCB3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Conservation de l’énergie mécanique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C66A91-E54F-4128-86CD-93FFF827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38594-39F6-4543-BF37-865FEC79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LP02 – Lois de conservation en dynamique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323875-3FFA-4D53-8812-B101E0F2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CF921F6-2155-4E56-A4CD-6FA4EA93B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Retour sur les forces centrales conservatives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3476649-DA4D-4E65-BF04-AC64041D7E51}"/>
              </a:ext>
            </a:extLst>
          </p:cNvPr>
          <p:cNvGrpSpPr/>
          <p:nvPr/>
        </p:nvGrpSpPr>
        <p:grpSpPr>
          <a:xfrm>
            <a:off x="322728" y="1315740"/>
            <a:ext cx="3824355" cy="3737326"/>
            <a:chOff x="537958" y="1787228"/>
            <a:chExt cx="3824355" cy="3737326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CF29424C-92BC-48BE-8ACB-B93A3A80C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4163" y="2734484"/>
              <a:ext cx="498150" cy="259602"/>
            </a:xfrm>
            <a:prstGeom prst="straightConnector1">
              <a:avLst/>
            </a:prstGeom>
            <a:ln w="41275">
              <a:solidFill>
                <a:srgbClr val="00B0F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507FA9D0-ABE3-402F-97C8-C7330F2AA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2093" y="3001215"/>
              <a:ext cx="970163" cy="522487"/>
            </a:xfrm>
            <a:prstGeom prst="straightConnector1">
              <a:avLst/>
            </a:prstGeom>
            <a:ln w="41275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B2E87CD6-2024-44AB-AC54-F3C8934937AB}"/>
                </a:ext>
              </a:extLst>
            </p:cNvPr>
            <p:cNvCxnSpPr>
              <a:cxnSpLocks/>
            </p:cNvCxnSpPr>
            <p:nvPr/>
          </p:nvCxnSpPr>
          <p:spPr>
            <a:xfrm>
              <a:off x="2064190" y="2357690"/>
              <a:ext cx="0" cy="1606757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AD399AC2-2D46-404D-B0D9-B8BDD0DE1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4190" y="3964447"/>
              <a:ext cx="1848416" cy="0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27801920-D67C-463D-B150-0F00D0CDC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158" y="3953471"/>
              <a:ext cx="1173932" cy="1197149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32F081C-04DC-415C-B5CE-9A7ADC8C111E}"/>
                </a:ext>
              </a:extLst>
            </p:cNvPr>
            <p:cNvSpPr/>
            <p:nvPr/>
          </p:nvSpPr>
          <p:spPr>
            <a:xfrm>
              <a:off x="3804606" y="295356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5D4FFA5D-082F-4888-9841-92B8EC1012B6}"/>
                    </a:ext>
                  </a:extLst>
                </p:cNvPr>
                <p:cNvSpPr txBox="1"/>
                <p:nvPr/>
              </p:nvSpPr>
              <p:spPr>
                <a:xfrm>
                  <a:off x="3755143" y="2970796"/>
                  <a:ext cx="457198" cy="527018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5D4FFA5D-082F-4888-9841-92B8EC101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143" y="2970796"/>
                  <a:ext cx="457198" cy="527018"/>
                </a:xfrm>
                <a:prstGeom prst="rect">
                  <a:avLst/>
                </a:prstGeom>
                <a:blipFill>
                  <a:blip r:embed="rId2"/>
                  <a:stretch>
                    <a:fillRect l="-2667" r="-1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A1E1F08-FD3C-4D76-93EF-7D8E8AF0F0EA}"/>
                    </a:ext>
                  </a:extLst>
                </p:cNvPr>
                <p:cNvSpPr txBox="1"/>
                <p:nvPr/>
              </p:nvSpPr>
              <p:spPr>
                <a:xfrm>
                  <a:off x="537958" y="4949879"/>
                  <a:ext cx="457200" cy="57467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A1E1F08-FD3C-4D76-93EF-7D8E8AF0F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58" y="4949879"/>
                  <a:ext cx="457200" cy="5746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8F60FA3-F7DF-488D-83CB-107C3EEC1D3C}"/>
                    </a:ext>
                  </a:extLst>
                </p:cNvPr>
                <p:cNvSpPr txBox="1"/>
                <p:nvPr/>
              </p:nvSpPr>
              <p:spPr>
                <a:xfrm>
                  <a:off x="3826201" y="3622259"/>
                  <a:ext cx="457200" cy="57467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8F60FA3-F7DF-488D-83CB-107C3EEC1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201" y="3622259"/>
                  <a:ext cx="457200" cy="5746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5F4DB6AB-F8AB-4F34-AD7B-8964D8EDE616}"/>
                    </a:ext>
                  </a:extLst>
                </p:cNvPr>
                <p:cNvSpPr txBox="1"/>
                <p:nvPr/>
              </p:nvSpPr>
              <p:spPr>
                <a:xfrm>
                  <a:off x="1842490" y="1787228"/>
                  <a:ext cx="457200" cy="57467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baseline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fr-FR" sz="2400" baseline="0" dirty="0"/>
                </a:p>
              </p:txBody>
            </p:sp>
          </mc:Choice>
          <mc:Fallback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5F4DB6AB-F8AB-4F34-AD7B-8964D8EDE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490" y="1787228"/>
                  <a:ext cx="457200" cy="5746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1DCA6B0-1F31-4B72-A903-B71251DBCC80}"/>
                    </a:ext>
                  </a:extLst>
                </p:cNvPr>
                <p:cNvSpPr txBox="1"/>
                <p:nvPr/>
              </p:nvSpPr>
              <p:spPr>
                <a:xfrm>
                  <a:off x="3100902" y="3311941"/>
                  <a:ext cx="457198" cy="506412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800" i="1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800" b="0" i="1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2800" baseline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1DCA6B0-1F31-4B72-A903-B71251DBCC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902" y="3311941"/>
                  <a:ext cx="457198" cy="5064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46DC4378-D9C9-4EAE-A57B-6B3C371BC4B1}"/>
                    </a:ext>
                  </a:extLst>
                </p:cNvPr>
                <p:cNvSpPr txBox="1"/>
                <p:nvPr/>
              </p:nvSpPr>
              <p:spPr>
                <a:xfrm>
                  <a:off x="3715072" y="2240736"/>
                  <a:ext cx="514181" cy="611301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800" i="1" baseline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800" b="0" i="1" baseline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baseline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800" b="0" i="1" baseline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800" baseline="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46DC4378-D9C9-4EAE-A57B-6B3C371BC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072" y="2240736"/>
                  <a:ext cx="514181" cy="6113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8D03AEFE-1C7D-48F2-8808-1DE08245D8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0322" y="1849545"/>
            <a:ext cx="6838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25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9605</TotalTime>
  <Words>207</Words>
  <Application>Microsoft Office PowerPoint</Application>
  <PresentationFormat>Grand écran</PresentationFormat>
  <Paragraphs>67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Thème Office</vt:lpstr>
      <vt:lpstr>LP02 – Lois de conservation en dynamique</vt:lpstr>
      <vt:lpstr>Lois de conservation en dynamique</vt:lpstr>
      <vt:lpstr>I – Conservation de la quantité de mouvement</vt:lpstr>
      <vt:lpstr>II – Conservation du moment cinétique</vt:lpstr>
      <vt:lpstr>III – Conservation de l’énergie mécanique</vt:lpstr>
      <vt:lpstr>III – Conservation de l’énergie mécanique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58</cp:revision>
  <dcterms:created xsi:type="dcterms:W3CDTF">2020-12-17T09:18:48Z</dcterms:created>
  <dcterms:modified xsi:type="dcterms:W3CDTF">2021-05-17T14:06:32Z</dcterms:modified>
</cp:coreProperties>
</file>