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B0F0"/>
    <a:srgbClr val="3FCDFF"/>
    <a:srgbClr val="308BCC"/>
    <a:srgbClr val="000000"/>
    <a:srgbClr val="537DC9"/>
    <a:srgbClr val="FFCCFF"/>
    <a:srgbClr val="FF0000"/>
    <a:srgbClr val="2F528F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LP06 – Premier principe de la thermodynamique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LP06 – Premier principe de la thermodynamique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LP06 – Premier principe de la thermodynamique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LP06 – Premier principe de la thermodynamique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LP06 – Premier principe de la thermodynamique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LP06 – Premier principe de la thermodynamique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84" y="1749418"/>
            <a:ext cx="11760590" cy="867173"/>
          </a:xfrm>
        </p:spPr>
        <p:txBody>
          <a:bodyPr/>
          <a:lstStyle/>
          <a:p>
            <a:r>
              <a:rPr lang="fr-FR" sz="4400" dirty="0"/>
              <a:t>LP06 – Premier principe de la thermodynamique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2743203"/>
            <a:ext cx="10769372" cy="2505683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Niveau : </a:t>
            </a:r>
            <a:r>
              <a:rPr lang="fr-FR" dirty="0"/>
              <a:t>L1-L2</a:t>
            </a:r>
          </a:p>
          <a:p>
            <a:pPr algn="l">
              <a:spcBef>
                <a:spcPts val="0"/>
              </a:spcBef>
            </a:pPr>
            <a:r>
              <a:rPr lang="fr-FR" b="1" dirty="0"/>
              <a:t>Prérequis :</a:t>
            </a:r>
            <a:r>
              <a:rPr lang="fr-FR" dirty="0"/>
              <a:t> Mécanique du point et du solide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Equilibre thermodynamique, variables d’état, système isolé/fermé/ouvert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Théorie cinétique des gaz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Gaz parfait, gaz de Van der Waals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Type de transformation (isotherme, isobare, isochore, …)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Energie interne, capacité thermique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Premier principe de la thermodynamique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Énergie échangée lors d’une transformation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Rappels : énergie interne et capacité thermique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Travail mécanique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Transfert thermique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Premier principe de la thermodynamique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Énoncé 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Enthalpie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Application : étude de changements d’état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Enthalpie de changement d’état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Mesure d'une enthalpie de changement d'état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LP06 – Premier principe de la thermodynamique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1B162-F315-4F60-BE2A-88F87122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Énergie échangée lors d’une transformation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EAF9F1-CA04-4BB2-9C94-B6298EC0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4C379E-B0BA-4DC4-A871-1AD575C3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LP06 – Premier principe de la thermodynamique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00CB1D-EE9C-4131-B8BE-6670960B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1355442-C308-410E-8D0F-343341D8B2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Rappels : énergie interne et capacité thermique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7820BA-5797-4CC4-B206-747A9FB18F2C}"/>
                  </a:ext>
                </a:extLst>
              </p:cNvPr>
              <p:cNvSpPr txBox="1"/>
              <p:nvPr/>
            </p:nvSpPr>
            <p:spPr>
              <a:xfrm>
                <a:off x="7174520" y="3187728"/>
                <a:ext cx="2729133" cy="1111348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b="0" i="0" baseline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fr-FR" sz="3200" b="0" i="1" baseline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32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3200" b="0" i="0" baseline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fr-FR" sz="3200" b="0" i="1" baseline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sz="3200" baseline="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7820BA-5797-4CC4-B206-747A9FB18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520" y="3187728"/>
                <a:ext cx="2729133" cy="1111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D31D3C0-A3FF-4AE7-A3CC-1720F46FF2D9}"/>
                  </a:ext>
                </a:extLst>
              </p:cNvPr>
              <p:cNvSpPr txBox="1"/>
              <p:nvPr/>
            </p:nvSpPr>
            <p:spPr>
              <a:xfrm>
                <a:off x="921433" y="2112948"/>
                <a:ext cx="3981157" cy="92846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fr-FR" sz="3600" b="1" baseline="0" dirty="0">
                    <a:solidFill>
                      <a:srgbClr val="00B0F0"/>
                    </a:solidFill>
                  </a:rPr>
                  <a:t>Énergie interne </a:t>
                </a:r>
                <a14:m>
                  <m:oMath xmlns:m="http://schemas.openxmlformats.org/officeDocument/2006/math">
                    <m:r>
                      <a:rPr lang="fr-FR" sz="3600" b="1" i="1" baseline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fr-FR" sz="3600" b="1" baseline="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D31D3C0-A3FF-4AE7-A3CC-1720F46FF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33" y="2112948"/>
                <a:ext cx="3981157" cy="928468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61E6E61-872D-4AC2-B716-DD38E9A85EA2}"/>
              </a:ext>
            </a:extLst>
          </p:cNvPr>
          <p:cNvSpPr/>
          <p:nvPr/>
        </p:nvSpPr>
        <p:spPr>
          <a:xfrm>
            <a:off x="621102" y="1915999"/>
            <a:ext cx="4640215" cy="3868615"/>
          </a:xfrm>
          <a:prstGeom prst="roundRect">
            <a:avLst>
              <a:gd name="adj" fmla="val 10269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EF6545-7185-40F6-9C28-6CEF07F16A79}"/>
              </a:ext>
            </a:extLst>
          </p:cNvPr>
          <p:cNvSpPr txBox="1"/>
          <p:nvPr/>
        </p:nvSpPr>
        <p:spPr>
          <a:xfrm>
            <a:off x="816989" y="2771241"/>
            <a:ext cx="4332848" cy="26868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7500" lnSpcReduction="20000"/>
          </a:bodyPr>
          <a:lstStyle/>
          <a:p>
            <a:pPr algn="l">
              <a:lnSpc>
                <a:spcPct val="120000"/>
              </a:lnSpc>
              <a:spcAft>
                <a:spcPts val="1200"/>
              </a:spcAft>
            </a:pPr>
            <a:r>
              <a:rPr lang="fr-FR" sz="3600" dirty="0"/>
              <a:t>Énergie totale moyenne des particules microscopiques :</a:t>
            </a:r>
          </a:p>
          <a:p>
            <a:pPr marL="365125" indent="-365125" algn="l">
              <a:lnSpc>
                <a:spcPct val="120000"/>
              </a:lnSpc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fr-FR" sz="3600" dirty="0"/>
              <a:t>Énergies cinétiques </a:t>
            </a:r>
          </a:p>
          <a:p>
            <a:pPr marL="365125" indent="-365125" algn="l">
              <a:lnSpc>
                <a:spcPct val="120000"/>
              </a:lnSpc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fr-FR" sz="3600" baseline="0" dirty="0"/>
              <a:t>Énergie potentielles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757F27B-52E6-4CDA-BDAB-63630A5A8DC0}"/>
                  </a:ext>
                </a:extLst>
              </p:cNvPr>
              <p:cNvSpPr txBox="1"/>
              <p:nvPr/>
            </p:nvSpPr>
            <p:spPr>
              <a:xfrm>
                <a:off x="6651675" y="2200103"/>
                <a:ext cx="4407876" cy="92846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fr-FR" sz="3600" b="1" baseline="0" dirty="0">
                    <a:solidFill>
                      <a:srgbClr val="00B0F0"/>
                    </a:solidFill>
                  </a:rPr>
                  <a:t>Capacité thermique</a:t>
                </a:r>
                <a:r>
                  <a:rPr lang="fr-FR" sz="3600" b="1" dirty="0">
                    <a:solidFill>
                      <a:srgbClr val="00B0F0"/>
                    </a:solidFill>
                  </a:rPr>
                  <a:t> à volume constant</a:t>
                </a:r>
                <a:r>
                  <a:rPr lang="fr-FR" sz="3600" b="1" baseline="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b="1" i="0" baseline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1" i="0" baseline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fr-FR" sz="3600" b="1" i="0" baseline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sub>
                    </m:sSub>
                  </m:oMath>
                </a14:m>
                <a:endParaRPr lang="fr-FR" sz="3600" b="1" baseline="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757F27B-52E6-4CDA-BDAB-63630A5A8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675" y="2200103"/>
                <a:ext cx="4407876" cy="928468"/>
              </a:xfrm>
              <a:prstGeom prst="rect">
                <a:avLst/>
              </a:prstGeom>
              <a:blipFill>
                <a:blip r:embed="rId4"/>
                <a:stretch>
                  <a:fillRect l="-2351" t="-24342" r="-4703" b="-394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4689518-C8B6-4D92-8BE1-FBAD1528C42D}"/>
                  </a:ext>
                </a:extLst>
              </p:cNvPr>
              <p:cNvSpPr txBox="1"/>
              <p:nvPr/>
            </p:nvSpPr>
            <p:spPr>
              <a:xfrm>
                <a:off x="7198210" y="4316401"/>
                <a:ext cx="3834731" cy="1456609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3200" b="0" i="1" baseline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32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fr-FR" sz="3200" b="0" i="1" baseline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32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baseline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3200" b="0" i="1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fr-FR" sz="32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baseline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32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fr-FR" sz="3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fr-FR" sz="3200" baseline="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4689518-C8B6-4D92-8BE1-FBAD1528C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210" y="4316401"/>
                <a:ext cx="3834731" cy="1456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57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8730F34D-52F3-479F-B8AE-26D577CD4BC3}"/>
              </a:ext>
            </a:extLst>
          </p:cNvPr>
          <p:cNvSpPr/>
          <p:nvPr/>
        </p:nvSpPr>
        <p:spPr>
          <a:xfrm>
            <a:off x="8600209" y="3898106"/>
            <a:ext cx="1838077" cy="1577061"/>
          </a:xfrm>
          <a:custGeom>
            <a:avLst/>
            <a:gdLst>
              <a:gd name="connsiteX0" fmla="*/ 1535402 w 1838077"/>
              <a:gd name="connsiteY0" fmla="*/ 481150 h 1577061"/>
              <a:gd name="connsiteX1" fmla="*/ 1530375 w 1838077"/>
              <a:gd name="connsiteY1" fmla="*/ 487873 h 1577061"/>
              <a:gd name="connsiteX2" fmla="*/ 1529553 w 1838077"/>
              <a:gd name="connsiteY2" fmla="*/ 488576 h 1577061"/>
              <a:gd name="connsiteX3" fmla="*/ 1535402 w 1838077"/>
              <a:gd name="connsiteY3" fmla="*/ 481150 h 1577061"/>
              <a:gd name="connsiteX4" fmla="*/ 1749838 w 1838077"/>
              <a:gd name="connsiteY4" fmla="*/ 340736 h 1577061"/>
              <a:gd name="connsiteX5" fmla="*/ 1747355 w 1838077"/>
              <a:gd name="connsiteY5" fmla="*/ 350701 h 1577061"/>
              <a:gd name="connsiteX6" fmla="*/ 1748753 w 1838077"/>
              <a:gd name="connsiteY6" fmla="*/ 358879 h 1577061"/>
              <a:gd name="connsiteX7" fmla="*/ 1749838 w 1838077"/>
              <a:gd name="connsiteY7" fmla="*/ 363355 h 1577061"/>
              <a:gd name="connsiteX8" fmla="*/ 1814132 w 1838077"/>
              <a:gd name="connsiteY8" fmla="*/ 9525 h 1577061"/>
              <a:gd name="connsiteX9" fmla="*/ 1811751 w 1838077"/>
              <a:gd name="connsiteY9" fmla="*/ 16669 h 1577061"/>
              <a:gd name="connsiteX10" fmla="*/ 1809030 w 1838077"/>
              <a:gd name="connsiteY10" fmla="*/ 27992 h 1577061"/>
              <a:gd name="connsiteX11" fmla="*/ 1809369 w 1838077"/>
              <a:gd name="connsiteY11" fmla="*/ 21432 h 1577061"/>
              <a:gd name="connsiteX12" fmla="*/ 1814132 w 1838077"/>
              <a:gd name="connsiteY12" fmla="*/ 9525 h 1577061"/>
              <a:gd name="connsiteX13" fmla="*/ 1833182 w 1838077"/>
              <a:gd name="connsiteY13" fmla="*/ 0 h 1577061"/>
              <a:gd name="connsiteX14" fmla="*/ 1837944 w 1838077"/>
              <a:gd name="connsiteY14" fmla="*/ 61913 h 1577061"/>
              <a:gd name="connsiteX15" fmla="*/ 1835563 w 1838077"/>
              <a:gd name="connsiteY15" fmla="*/ 76200 h 1577061"/>
              <a:gd name="connsiteX16" fmla="*/ 1833827 w 1838077"/>
              <a:gd name="connsiteY16" fmla="*/ 98766 h 1577061"/>
              <a:gd name="connsiteX17" fmla="*/ 1837393 w 1838077"/>
              <a:gd name="connsiteY17" fmla="*/ 98766 h 1577061"/>
              <a:gd name="connsiteX18" fmla="*/ 1837393 w 1838077"/>
              <a:gd name="connsiteY18" fmla="*/ 193410 h 1577061"/>
              <a:gd name="connsiteX19" fmla="*/ 1837509 w 1838077"/>
              <a:gd name="connsiteY19" fmla="*/ 193410 h 1577061"/>
              <a:gd name="connsiteX20" fmla="*/ 1837509 w 1838077"/>
              <a:gd name="connsiteY20" fmla="*/ 951104 h 1577061"/>
              <a:gd name="connsiteX21" fmla="*/ 1837510 w 1838077"/>
              <a:gd name="connsiteY21" fmla="*/ 951104 h 1577061"/>
              <a:gd name="connsiteX22" fmla="*/ 1837510 w 1838077"/>
              <a:gd name="connsiteY22" fmla="*/ 1577061 h 1577061"/>
              <a:gd name="connsiteX23" fmla="*/ 0 w 1838077"/>
              <a:gd name="connsiteY23" fmla="*/ 1577061 h 1577061"/>
              <a:gd name="connsiteX24" fmla="*/ 0 w 1838077"/>
              <a:gd name="connsiteY24" fmla="*/ 951104 h 1577061"/>
              <a:gd name="connsiteX25" fmla="*/ 100433 w 1838077"/>
              <a:gd name="connsiteY25" fmla="*/ 951104 h 1577061"/>
              <a:gd name="connsiteX26" fmla="*/ 116301 w 1838077"/>
              <a:gd name="connsiteY26" fmla="*/ 947738 h 1577061"/>
              <a:gd name="connsiteX27" fmla="*/ 144876 w 1838077"/>
              <a:gd name="connsiteY27" fmla="*/ 940594 h 1577061"/>
              <a:gd name="connsiteX28" fmla="*/ 175832 w 1838077"/>
              <a:gd name="connsiteY28" fmla="*/ 935832 h 1577061"/>
              <a:gd name="connsiteX29" fmla="*/ 199644 w 1838077"/>
              <a:gd name="connsiteY29" fmla="*/ 931069 h 1577061"/>
              <a:gd name="connsiteX30" fmla="*/ 278226 w 1838077"/>
              <a:gd name="connsiteY30" fmla="*/ 928688 h 1577061"/>
              <a:gd name="connsiteX31" fmla="*/ 309182 w 1838077"/>
              <a:gd name="connsiteY31" fmla="*/ 923925 h 1577061"/>
              <a:gd name="connsiteX32" fmla="*/ 390144 w 1838077"/>
              <a:gd name="connsiteY32" fmla="*/ 921544 h 1577061"/>
              <a:gd name="connsiteX33" fmla="*/ 447294 w 1838077"/>
              <a:gd name="connsiteY33" fmla="*/ 919163 h 1577061"/>
              <a:gd name="connsiteX34" fmla="*/ 463963 w 1838077"/>
              <a:gd name="connsiteY34" fmla="*/ 916782 h 1577061"/>
              <a:gd name="connsiteX35" fmla="*/ 478251 w 1838077"/>
              <a:gd name="connsiteY35" fmla="*/ 912019 h 1577061"/>
              <a:gd name="connsiteX36" fmla="*/ 502063 w 1838077"/>
              <a:gd name="connsiteY36" fmla="*/ 904875 h 1577061"/>
              <a:gd name="connsiteX37" fmla="*/ 523494 w 1838077"/>
              <a:gd name="connsiteY37" fmla="*/ 902494 h 1577061"/>
              <a:gd name="connsiteX38" fmla="*/ 542544 w 1838077"/>
              <a:gd name="connsiteY38" fmla="*/ 897732 h 1577061"/>
              <a:gd name="connsiteX39" fmla="*/ 563976 w 1838077"/>
              <a:gd name="connsiteY39" fmla="*/ 892969 h 1577061"/>
              <a:gd name="connsiteX40" fmla="*/ 580644 w 1838077"/>
              <a:gd name="connsiteY40" fmla="*/ 888207 h 1577061"/>
              <a:gd name="connsiteX41" fmla="*/ 599694 w 1838077"/>
              <a:gd name="connsiteY41" fmla="*/ 885825 h 1577061"/>
              <a:gd name="connsiteX42" fmla="*/ 690182 w 1838077"/>
              <a:gd name="connsiteY42" fmla="*/ 873919 h 1577061"/>
              <a:gd name="connsiteX43" fmla="*/ 725901 w 1838077"/>
              <a:gd name="connsiteY43" fmla="*/ 866775 h 1577061"/>
              <a:gd name="connsiteX44" fmla="*/ 747332 w 1838077"/>
              <a:gd name="connsiteY44" fmla="*/ 864394 h 1577061"/>
              <a:gd name="connsiteX45" fmla="*/ 775907 w 1838077"/>
              <a:gd name="connsiteY45" fmla="*/ 854869 h 1577061"/>
              <a:gd name="connsiteX46" fmla="*/ 792576 w 1838077"/>
              <a:gd name="connsiteY46" fmla="*/ 852488 h 1577061"/>
              <a:gd name="connsiteX47" fmla="*/ 814007 w 1838077"/>
              <a:gd name="connsiteY47" fmla="*/ 847725 h 1577061"/>
              <a:gd name="connsiteX48" fmla="*/ 833057 w 1838077"/>
              <a:gd name="connsiteY48" fmla="*/ 845344 h 1577061"/>
              <a:gd name="connsiteX49" fmla="*/ 866394 w 1838077"/>
              <a:gd name="connsiteY49" fmla="*/ 838200 h 1577061"/>
              <a:gd name="connsiteX50" fmla="*/ 911638 w 1838077"/>
              <a:gd name="connsiteY50" fmla="*/ 833438 h 1577061"/>
              <a:gd name="connsiteX51" fmla="*/ 921163 w 1838077"/>
              <a:gd name="connsiteY51" fmla="*/ 828675 h 1577061"/>
              <a:gd name="connsiteX52" fmla="*/ 949738 w 1838077"/>
              <a:gd name="connsiteY52" fmla="*/ 823913 h 1577061"/>
              <a:gd name="connsiteX53" fmla="*/ 985457 w 1838077"/>
              <a:gd name="connsiteY53" fmla="*/ 812007 h 1577061"/>
              <a:gd name="connsiteX54" fmla="*/ 999744 w 1838077"/>
              <a:gd name="connsiteY54" fmla="*/ 809625 h 1577061"/>
              <a:gd name="connsiteX55" fmla="*/ 1014032 w 1838077"/>
              <a:gd name="connsiteY55" fmla="*/ 804863 h 1577061"/>
              <a:gd name="connsiteX56" fmla="*/ 1030701 w 1838077"/>
              <a:gd name="connsiteY56" fmla="*/ 800100 h 1577061"/>
              <a:gd name="connsiteX57" fmla="*/ 1042607 w 1838077"/>
              <a:gd name="connsiteY57" fmla="*/ 797719 h 1577061"/>
              <a:gd name="connsiteX58" fmla="*/ 1054513 w 1838077"/>
              <a:gd name="connsiteY58" fmla="*/ 792957 h 1577061"/>
              <a:gd name="connsiteX59" fmla="*/ 1075944 w 1838077"/>
              <a:gd name="connsiteY59" fmla="*/ 785813 h 1577061"/>
              <a:gd name="connsiteX60" fmla="*/ 1106901 w 1838077"/>
              <a:gd name="connsiteY60" fmla="*/ 776288 h 1577061"/>
              <a:gd name="connsiteX61" fmla="*/ 1121188 w 1838077"/>
              <a:gd name="connsiteY61" fmla="*/ 769144 h 1577061"/>
              <a:gd name="connsiteX62" fmla="*/ 1145001 w 1838077"/>
              <a:gd name="connsiteY62" fmla="*/ 759619 h 1577061"/>
              <a:gd name="connsiteX63" fmla="*/ 1171194 w 1838077"/>
              <a:gd name="connsiteY63" fmla="*/ 747713 h 1577061"/>
              <a:gd name="connsiteX64" fmla="*/ 1185482 w 1838077"/>
              <a:gd name="connsiteY64" fmla="*/ 740569 h 1577061"/>
              <a:gd name="connsiteX65" fmla="*/ 1199769 w 1838077"/>
              <a:gd name="connsiteY65" fmla="*/ 735807 h 1577061"/>
              <a:gd name="connsiteX66" fmla="*/ 1225963 w 1838077"/>
              <a:gd name="connsiteY66" fmla="*/ 723900 h 1577061"/>
              <a:gd name="connsiteX67" fmla="*/ 1247394 w 1838077"/>
              <a:gd name="connsiteY67" fmla="*/ 716757 h 1577061"/>
              <a:gd name="connsiteX68" fmla="*/ 1275969 w 1838077"/>
              <a:gd name="connsiteY68" fmla="*/ 702469 h 1577061"/>
              <a:gd name="connsiteX69" fmla="*/ 1318832 w 1838077"/>
              <a:gd name="connsiteY69" fmla="*/ 681038 h 1577061"/>
              <a:gd name="connsiteX70" fmla="*/ 1333119 w 1838077"/>
              <a:gd name="connsiteY70" fmla="*/ 669132 h 1577061"/>
              <a:gd name="connsiteX71" fmla="*/ 1347407 w 1838077"/>
              <a:gd name="connsiteY71" fmla="*/ 664369 h 1577061"/>
              <a:gd name="connsiteX72" fmla="*/ 1359313 w 1838077"/>
              <a:gd name="connsiteY72" fmla="*/ 657225 h 1577061"/>
              <a:gd name="connsiteX73" fmla="*/ 1375982 w 1838077"/>
              <a:gd name="connsiteY73" fmla="*/ 640557 h 1577061"/>
              <a:gd name="connsiteX74" fmla="*/ 1383126 w 1838077"/>
              <a:gd name="connsiteY74" fmla="*/ 638175 h 1577061"/>
              <a:gd name="connsiteX75" fmla="*/ 1397413 w 1838077"/>
              <a:gd name="connsiteY75" fmla="*/ 623888 h 1577061"/>
              <a:gd name="connsiteX76" fmla="*/ 1404557 w 1838077"/>
              <a:gd name="connsiteY76" fmla="*/ 616744 h 1577061"/>
              <a:gd name="connsiteX77" fmla="*/ 1421226 w 1838077"/>
              <a:gd name="connsiteY77" fmla="*/ 600075 h 1577061"/>
              <a:gd name="connsiteX78" fmla="*/ 1442657 w 1838077"/>
              <a:gd name="connsiteY78" fmla="*/ 576263 h 1577061"/>
              <a:gd name="connsiteX79" fmla="*/ 1452182 w 1838077"/>
              <a:gd name="connsiteY79" fmla="*/ 569119 h 1577061"/>
              <a:gd name="connsiteX80" fmla="*/ 1485519 w 1838077"/>
              <a:gd name="connsiteY80" fmla="*/ 535782 h 1577061"/>
              <a:gd name="connsiteX81" fmla="*/ 1506951 w 1838077"/>
              <a:gd name="connsiteY81" fmla="*/ 514350 h 1577061"/>
              <a:gd name="connsiteX82" fmla="*/ 1514094 w 1838077"/>
              <a:gd name="connsiteY82" fmla="*/ 507207 h 1577061"/>
              <a:gd name="connsiteX83" fmla="*/ 1528382 w 1838077"/>
              <a:gd name="connsiteY83" fmla="*/ 490538 h 1577061"/>
              <a:gd name="connsiteX84" fmla="*/ 1530375 w 1838077"/>
              <a:gd name="connsiteY84" fmla="*/ 487873 h 1577061"/>
              <a:gd name="connsiteX85" fmla="*/ 1533421 w 1838077"/>
              <a:gd name="connsiteY85" fmla="*/ 485267 h 1577061"/>
              <a:gd name="connsiteX86" fmla="*/ 1542669 w 1838077"/>
              <a:gd name="connsiteY86" fmla="*/ 476250 h 1577061"/>
              <a:gd name="connsiteX87" fmla="*/ 1547432 w 1838077"/>
              <a:gd name="connsiteY87" fmla="*/ 469107 h 1577061"/>
              <a:gd name="connsiteX88" fmla="*/ 1564101 w 1838077"/>
              <a:gd name="connsiteY88" fmla="*/ 447675 h 1577061"/>
              <a:gd name="connsiteX89" fmla="*/ 1573626 w 1838077"/>
              <a:gd name="connsiteY89" fmla="*/ 435769 h 1577061"/>
              <a:gd name="connsiteX90" fmla="*/ 1576007 w 1838077"/>
              <a:gd name="connsiteY90" fmla="*/ 428625 h 1577061"/>
              <a:gd name="connsiteX91" fmla="*/ 1595057 w 1838077"/>
              <a:gd name="connsiteY91" fmla="*/ 407194 h 1577061"/>
              <a:gd name="connsiteX92" fmla="*/ 1606963 w 1838077"/>
              <a:gd name="connsiteY92" fmla="*/ 385763 h 1577061"/>
              <a:gd name="connsiteX93" fmla="*/ 1616488 w 1838077"/>
              <a:gd name="connsiteY93" fmla="*/ 371475 h 1577061"/>
              <a:gd name="connsiteX94" fmla="*/ 1623632 w 1838077"/>
              <a:gd name="connsiteY94" fmla="*/ 357188 h 1577061"/>
              <a:gd name="connsiteX95" fmla="*/ 1630776 w 1838077"/>
              <a:gd name="connsiteY95" fmla="*/ 342900 h 1577061"/>
              <a:gd name="connsiteX96" fmla="*/ 1637919 w 1838077"/>
              <a:gd name="connsiteY96" fmla="*/ 330994 h 1577061"/>
              <a:gd name="connsiteX97" fmla="*/ 1642682 w 1838077"/>
              <a:gd name="connsiteY97" fmla="*/ 323850 h 1577061"/>
              <a:gd name="connsiteX98" fmla="*/ 1649826 w 1838077"/>
              <a:gd name="connsiteY98" fmla="*/ 309563 h 1577061"/>
              <a:gd name="connsiteX99" fmla="*/ 1659351 w 1838077"/>
              <a:gd name="connsiteY99" fmla="*/ 295275 h 1577061"/>
              <a:gd name="connsiteX100" fmla="*/ 1680782 w 1838077"/>
              <a:gd name="connsiteY100" fmla="*/ 257175 h 1577061"/>
              <a:gd name="connsiteX101" fmla="*/ 1704594 w 1838077"/>
              <a:gd name="connsiteY101" fmla="*/ 226219 h 1577061"/>
              <a:gd name="connsiteX102" fmla="*/ 1718882 w 1838077"/>
              <a:gd name="connsiteY102" fmla="*/ 207169 h 1577061"/>
              <a:gd name="connsiteX103" fmla="*/ 1737932 w 1838077"/>
              <a:gd name="connsiteY103" fmla="*/ 180975 h 1577061"/>
              <a:gd name="connsiteX104" fmla="*/ 1745076 w 1838077"/>
              <a:gd name="connsiteY104" fmla="*/ 171450 h 1577061"/>
              <a:gd name="connsiteX105" fmla="*/ 1749838 w 1838077"/>
              <a:gd name="connsiteY105" fmla="*/ 161925 h 1577061"/>
              <a:gd name="connsiteX106" fmla="*/ 1766507 w 1838077"/>
              <a:gd name="connsiteY106" fmla="*/ 138113 h 1577061"/>
              <a:gd name="connsiteX107" fmla="*/ 1790319 w 1838077"/>
              <a:gd name="connsiteY107" fmla="*/ 95250 h 1577061"/>
              <a:gd name="connsiteX108" fmla="*/ 1799844 w 1838077"/>
              <a:gd name="connsiteY108" fmla="*/ 83344 h 1577061"/>
              <a:gd name="connsiteX109" fmla="*/ 1806988 w 1838077"/>
              <a:gd name="connsiteY109" fmla="*/ 40482 h 1577061"/>
              <a:gd name="connsiteX110" fmla="*/ 1809005 w 1838077"/>
              <a:gd name="connsiteY110" fmla="*/ 28093 h 1577061"/>
              <a:gd name="connsiteX111" fmla="*/ 1809030 w 1838077"/>
              <a:gd name="connsiteY111" fmla="*/ 27992 h 1577061"/>
              <a:gd name="connsiteX112" fmla="*/ 1805369 w 1838077"/>
              <a:gd name="connsiteY112" fmla="*/ 98766 h 1577061"/>
              <a:gd name="connsiteX113" fmla="*/ 1819024 w 1838077"/>
              <a:gd name="connsiteY113" fmla="*/ 98766 h 1577061"/>
              <a:gd name="connsiteX114" fmla="*/ 1815421 w 1838077"/>
              <a:gd name="connsiteY114" fmla="*/ 93966 h 1577061"/>
              <a:gd name="connsiteX115" fmla="*/ 1814132 w 1838077"/>
              <a:gd name="connsiteY115" fmla="*/ 76200 h 1577061"/>
              <a:gd name="connsiteX116" fmla="*/ 1818894 w 1838077"/>
              <a:gd name="connsiteY116" fmla="*/ 21432 h 1577061"/>
              <a:gd name="connsiteX117" fmla="*/ 1823657 w 1838077"/>
              <a:gd name="connsiteY117" fmla="*/ 11907 h 1577061"/>
              <a:gd name="connsiteX118" fmla="*/ 1826038 w 1838077"/>
              <a:gd name="connsiteY118" fmla="*/ 2382 h 1577061"/>
              <a:gd name="connsiteX119" fmla="*/ 1833182 w 1838077"/>
              <a:gd name="connsiteY119" fmla="*/ 0 h 157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838077" h="1577061">
                <a:moveTo>
                  <a:pt x="1535402" y="481150"/>
                </a:moveTo>
                <a:lnTo>
                  <a:pt x="1530375" y="487873"/>
                </a:lnTo>
                <a:lnTo>
                  <a:pt x="1529553" y="488576"/>
                </a:lnTo>
                <a:cubicBezTo>
                  <a:pt x="1527260" y="489992"/>
                  <a:pt x="1534985" y="481041"/>
                  <a:pt x="1535402" y="481150"/>
                </a:cubicBezTo>
                <a:close/>
                <a:moveTo>
                  <a:pt x="1749838" y="340736"/>
                </a:moveTo>
                <a:lnTo>
                  <a:pt x="1747355" y="350701"/>
                </a:lnTo>
                <a:lnTo>
                  <a:pt x="1748753" y="358879"/>
                </a:lnTo>
                <a:lnTo>
                  <a:pt x="1749838" y="363355"/>
                </a:lnTo>
                <a:close/>
                <a:moveTo>
                  <a:pt x="1814132" y="9525"/>
                </a:moveTo>
                <a:cubicBezTo>
                  <a:pt x="1815255" y="7280"/>
                  <a:pt x="1812441" y="14255"/>
                  <a:pt x="1811751" y="16669"/>
                </a:cubicBezTo>
                <a:lnTo>
                  <a:pt x="1809030" y="27992"/>
                </a:lnTo>
                <a:lnTo>
                  <a:pt x="1809369" y="21432"/>
                </a:lnTo>
                <a:cubicBezTo>
                  <a:pt x="1810957" y="17463"/>
                  <a:pt x="1812220" y="13348"/>
                  <a:pt x="1814132" y="9525"/>
                </a:cubicBezTo>
                <a:close/>
                <a:moveTo>
                  <a:pt x="1833182" y="0"/>
                </a:moveTo>
                <a:cubicBezTo>
                  <a:pt x="1839329" y="24589"/>
                  <a:pt x="1837944" y="16375"/>
                  <a:pt x="1837944" y="61913"/>
                </a:cubicBezTo>
                <a:cubicBezTo>
                  <a:pt x="1837944" y="66741"/>
                  <a:pt x="1836068" y="71399"/>
                  <a:pt x="1835563" y="76200"/>
                </a:cubicBezTo>
                <a:lnTo>
                  <a:pt x="1833827" y="98766"/>
                </a:lnTo>
                <a:lnTo>
                  <a:pt x="1837393" y="98766"/>
                </a:lnTo>
                <a:lnTo>
                  <a:pt x="1837393" y="193410"/>
                </a:lnTo>
                <a:lnTo>
                  <a:pt x="1837509" y="193410"/>
                </a:lnTo>
                <a:lnTo>
                  <a:pt x="1837509" y="951104"/>
                </a:lnTo>
                <a:lnTo>
                  <a:pt x="1837510" y="951104"/>
                </a:lnTo>
                <a:lnTo>
                  <a:pt x="1837510" y="1577061"/>
                </a:lnTo>
                <a:lnTo>
                  <a:pt x="0" y="1577061"/>
                </a:lnTo>
                <a:lnTo>
                  <a:pt x="0" y="951104"/>
                </a:lnTo>
                <a:lnTo>
                  <a:pt x="100433" y="951104"/>
                </a:lnTo>
                <a:lnTo>
                  <a:pt x="116301" y="947738"/>
                </a:lnTo>
                <a:cubicBezTo>
                  <a:pt x="125885" y="945608"/>
                  <a:pt x="135292" y="942724"/>
                  <a:pt x="144876" y="940594"/>
                </a:cubicBezTo>
                <a:cubicBezTo>
                  <a:pt x="154186" y="938525"/>
                  <a:pt x="166606" y="937460"/>
                  <a:pt x="175832" y="935832"/>
                </a:cubicBezTo>
                <a:cubicBezTo>
                  <a:pt x="183803" y="934425"/>
                  <a:pt x="191553" y="931314"/>
                  <a:pt x="199644" y="931069"/>
                </a:cubicBezTo>
                <a:lnTo>
                  <a:pt x="278226" y="928688"/>
                </a:lnTo>
                <a:cubicBezTo>
                  <a:pt x="283318" y="927839"/>
                  <a:pt x="304859" y="924136"/>
                  <a:pt x="309182" y="923925"/>
                </a:cubicBezTo>
                <a:cubicBezTo>
                  <a:pt x="336149" y="922609"/>
                  <a:pt x="363161" y="922474"/>
                  <a:pt x="390144" y="921544"/>
                </a:cubicBezTo>
                <a:lnTo>
                  <a:pt x="447294" y="919163"/>
                </a:lnTo>
                <a:cubicBezTo>
                  <a:pt x="452850" y="918369"/>
                  <a:pt x="458494" y="918044"/>
                  <a:pt x="463963" y="916782"/>
                </a:cubicBezTo>
                <a:cubicBezTo>
                  <a:pt x="468855" y="915653"/>
                  <a:pt x="473459" y="913517"/>
                  <a:pt x="478251" y="912019"/>
                </a:cubicBezTo>
                <a:cubicBezTo>
                  <a:pt x="486161" y="909547"/>
                  <a:pt x="493954" y="906582"/>
                  <a:pt x="502063" y="904875"/>
                </a:cubicBezTo>
                <a:cubicBezTo>
                  <a:pt x="509096" y="903394"/>
                  <a:pt x="516350" y="903288"/>
                  <a:pt x="523494" y="902494"/>
                </a:cubicBezTo>
                <a:lnTo>
                  <a:pt x="542544" y="897732"/>
                </a:lnTo>
                <a:cubicBezTo>
                  <a:pt x="549668" y="896056"/>
                  <a:pt x="556876" y="894744"/>
                  <a:pt x="563976" y="892969"/>
                </a:cubicBezTo>
                <a:cubicBezTo>
                  <a:pt x="569582" y="891568"/>
                  <a:pt x="574978" y="889340"/>
                  <a:pt x="580644" y="888207"/>
                </a:cubicBezTo>
                <a:cubicBezTo>
                  <a:pt x="586919" y="886952"/>
                  <a:pt x="593344" y="886619"/>
                  <a:pt x="599694" y="885825"/>
                </a:cubicBezTo>
                <a:cubicBezTo>
                  <a:pt x="646131" y="872559"/>
                  <a:pt x="584951" y="888950"/>
                  <a:pt x="690182" y="873919"/>
                </a:cubicBezTo>
                <a:cubicBezTo>
                  <a:pt x="759257" y="864052"/>
                  <a:pt x="647848" y="880550"/>
                  <a:pt x="725901" y="866775"/>
                </a:cubicBezTo>
                <a:cubicBezTo>
                  <a:pt x="732979" y="865526"/>
                  <a:pt x="740188" y="865188"/>
                  <a:pt x="747332" y="864394"/>
                </a:cubicBezTo>
                <a:cubicBezTo>
                  <a:pt x="758689" y="859852"/>
                  <a:pt x="763124" y="857608"/>
                  <a:pt x="775907" y="854869"/>
                </a:cubicBezTo>
                <a:cubicBezTo>
                  <a:pt x="781395" y="853693"/>
                  <a:pt x="787059" y="853522"/>
                  <a:pt x="792576" y="852488"/>
                </a:cubicBezTo>
                <a:cubicBezTo>
                  <a:pt x="799769" y="851139"/>
                  <a:pt x="806800" y="848997"/>
                  <a:pt x="814007" y="847725"/>
                </a:cubicBezTo>
                <a:cubicBezTo>
                  <a:pt x="820309" y="846613"/>
                  <a:pt x="826732" y="846317"/>
                  <a:pt x="833057" y="845344"/>
                </a:cubicBezTo>
                <a:cubicBezTo>
                  <a:pt x="844289" y="843616"/>
                  <a:pt x="855144" y="839807"/>
                  <a:pt x="866394" y="838200"/>
                </a:cubicBezTo>
                <a:cubicBezTo>
                  <a:pt x="881406" y="836055"/>
                  <a:pt x="896557" y="835025"/>
                  <a:pt x="911638" y="833438"/>
                </a:cubicBezTo>
                <a:cubicBezTo>
                  <a:pt x="914813" y="831850"/>
                  <a:pt x="917839" y="829921"/>
                  <a:pt x="921163" y="828675"/>
                </a:cubicBezTo>
                <a:cubicBezTo>
                  <a:pt x="929028" y="825726"/>
                  <a:pt x="942826" y="824777"/>
                  <a:pt x="949738" y="823913"/>
                </a:cubicBezTo>
                <a:cubicBezTo>
                  <a:pt x="963839" y="818625"/>
                  <a:pt x="971094" y="815322"/>
                  <a:pt x="985457" y="812007"/>
                </a:cubicBezTo>
                <a:cubicBezTo>
                  <a:pt x="990161" y="810921"/>
                  <a:pt x="995060" y="810796"/>
                  <a:pt x="999744" y="809625"/>
                </a:cubicBezTo>
                <a:cubicBezTo>
                  <a:pt x="1004614" y="808407"/>
                  <a:pt x="1009234" y="806339"/>
                  <a:pt x="1014032" y="804863"/>
                </a:cubicBezTo>
                <a:cubicBezTo>
                  <a:pt x="1019555" y="803164"/>
                  <a:pt x="1025095" y="801502"/>
                  <a:pt x="1030701" y="800100"/>
                </a:cubicBezTo>
                <a:cubicBezTo>
                  <a:pt x="1034627" y="799118"/>
                  <a:pt x="1038730" y="798882"/>
                  <a:pt x="1042607" y="797719"/>
                </a:cubicBezTo>
                <a:cubicBezTo>
                  <a:pt x="1046701" y="796491"/>
                  <a:pt x="1050488" y="794395"/>
                  <a:pt x="1054513" y="792957"/>
                </a:cubicBezTo>
                <a:cubicBezTo>
                  <a:pt x="1061604" y="790424"/>
                  <a:pt x="1068757" y="788059"/>
                  <a:pt x="1075944" y="785813"/>
                </a:cubicBezTo>
                <a:cubicBezTo>
                  <a:pt x="1084749" y="783061"/>
                  <a:pt x="1098156" y="779932"/>
                  <a:pt x="1106901" y="776288"/>
                </a:cubicBezTo>
                <a:cubicBezTo>
                  <a:pt x="1111816" y="774240"/>
                  <a:pt x="1116310" y="771278"/>
                  <a:pt x="1121188" y="769144"/>
                </a:cubicBezTo>
                <a:cubicBezTo>
                  <a:pt x="1129020" y="765717"/>
                  <a:pt x="1137355" y="763442"/>
                  <a:pt x="1145001" y="759619"/>
                </a:cubicBezTo>
                <a:cubicBezTo>
                  <a:pt x="1188281" y="737978"/>
                  <a:pt x="1134139" y="764556"/>
                  <a:pt x="1171194" y="747713"/>
                </a:cubicBezTo>
                <a:cubicBezTo>
                  <a:pt x="1176042" y="745510"/>
                  <a:pt x="1180567" y="742617"/>
                  <a:pt x="1185482" y="740569"/>
                </a:cubicBezTo>
                <a:cubicBezTo>
                  <a:pt x="1190116" y="738638"/>
                  <a:pt x="1195135" y="737738"/>
                  <a:pt x="1199769" y="735807"/>
                </a:cubicBezTo>
                <a:cubicBezTo>
                  <a:pt x="1228108" y="723999"/>
                  <a:pt x="1200903" y="732850"/>
                  <a:pt x="1225963" y="723900"/>
                </a:cubicBezTo>
                <a:cubicBezTo>
                  <a:pt x="1233054" y="721367"/>
                  <a:pt x="1240659" y="720125"/>
                  <a:pt x="1247394" y="716757"/>
                </a:cubicBezTo>
                <a:cubicBezTo>
                  <a:pt x="1256919" y="711994"/>
                  <a:pt x="1266770" y="707835"/>
                  <a:pt x="1275969" y="702469"/>
                </a:cubicBezTo>
                <a:cubicBezTo>
                  <a:pt x="1308880" y="683270"/>
                  <a:pt x="1294083" y="689287"/>
                  <a:pt x="1318832" y="681038"/>
                </a:cubicBezTo>
                <a:cubicBezTo>
                  <a:pt x="1323594" y="677069"/>
                  <a:pt x="1327764" y="672256"/>
                  <a:pt x="1333119" y="669132"/>
                </a:cubicBezTo>
                <a:cubicBezTo>
                  <a:pt x="1337455" y="666602"/>
                  <a:pt x="1342837" y="666447"/>
                  <a:pt x="1347407" y="664369"/>
                </a:cubicBezTo>
                <a:cubicBezTo>
                  <a:pt x="1351620" y="662454"/>
                  <a:pt x="1355462" y="659792"/>
                  <a:pt x="1359313" y="657225"/>
                </a:cubicBezTo>
                <a:cubicBezTo>
                  <a:pt x="1394233" y="633946"/>
                  <a:pt x="1344236" y="667013"/>
                  <a:pt x="1375982" y="640557"/>
                </a:cubicBezTo>
                <a:cubicBezTo>
                  <a:pt x="1377910" y="638950"/>
                  <a:pt x="1380745" y="638969"/>
                  <a:pt x="1383126" y="638175"/>
                </a:cubicBezTo>
                <a:lnTo>
                  <a:pt x="1397413" y="623888"/>
                </a:lnTo>
                <a:cubicBezTo>
                  <a:pt x="1399794" y="621507"/>
                  <a:pt x="1402453" y="619374"/>
                  <a:pt x="1404557" y="616744"/>
                </a:cubicBezTo>
                <a:cubicBezTo>
                  <a:pt x="1415870" y="602603"/>
                  <a:pt x="1409853" y="607657"/>
                  <a:pt x="1421226" y="600075"/>
                </a:cubicBezTo>
                <a:cubicBezTo>
                  <a:pt x="1428096" y="590915"/>
                  <a:pt x="1432885" y="583593"/>
                  <a:pt x="1442657" y="576263"/>
                </a:cubicBezTo>
                <a:cubicBezTo>
                  <a:pt x="1445832" y="573882"/>
                  <a:pt x="1449281" y="571827"/>
                  <a:pt x="1452182" y="569119"/>
                </a:cubicBezTo>
                <a:lnTo>
                  <a:pt x="1485519" y="535782"/>
                </a:lnTo>
                <a:lnTo>
                  <a:pt x="1506951" y="514350"/>
                </a:lnTo>
                <a:cubicBezTo>
                  <a:pt x="1509332" y="511969"/>
                  <a:pt x="1511903" y="509764"/>
                  <a:pt x="1514094" y="507207"/>
                </a:cubicBezTo>
                <a:cubicBezTo>
                  <a:pt x="1518857" y="501651"/>
                  <a:pt x="1523810" y="496253"/>
                  <a:pt x="1528382" y="490538"/>
                </a:cubicBezTo>
                <a:lnTo>
                  <a:pt x="1530375" y="487873"/>
                </a:lnTo>
                <a:lnTo>
                  <a:pt x="1533421" y="485267"/>
                </a:lnTo>
                <a:cubicBezTo>
                  <a:pt x="1535516" y="483314"/>
                  <a:pt x="1538509" y="480410"/>
                  <a:pt x="1542669" y="476250"/>
                </a:cubicBezTo>
                <a:cubicBezTo>
                  <a:pt x="1544693" y="474226"/>
                  <a:pt x="1545715" y="471396"/>
                  <a:pt x="1547432" y="469107"/>
                </a:cubicBezTo>
                <a:cubicBezTo>
                  <a:pt x="1552862" y="461867"/>
                  <a:pt x="1558509" y="454792"/>
                  <a:pt x="1564101" y="447675"/>
                </a:cubicBezTo>
                <a:cubicBezTo>
                  <a:pt x="1567241" y="443679"/>
                  <a:pt x="1573626" y="435769"/>
                  <a:pt x="1573626" y="435769"/>
                </a:cubicBezTo>
                <a:cubicBezTo>
                  <a:pt x="1574420" y="433388"/>
                  <a:pt x="1574677" y="430754"/>
                  <a:pt x="1576007" y="428625"/>
                </a:cubicBezTo>
                <a:cubicBezTo>
                  <a:pt x="1581144" y="420406"/>
                  <a:pt x="1588293" y="413958"/>
                  <a:pt x="1595057" y="407194"/>
                </a:cubicBezTo>
                <a:cubicBezTo>
                  <a:pt x="1600362" y="396583"/>
                  <a:pt x="1599983" y="396731"/>
                  <a:pt x="1606963" y="385763"/>
                </a:cubicBezTo>
                <a:cubicBezTo>
                  <a:pt x="1610036" y="380934"/>
                  <a:pt x="1614678" y="376905"/>
                  <a:pt x="1616488" y="371475"/>
                </a:cubicBezTo>
                <a:cubicBezTo>
                  <a:pt x="1621124" y="357568"/>
                  <a:pt x="1615938" y="371037"/>
                  <a:pt x="1623632" y="357188"/>
                </a:cubicBezTo>
                <a:cubicBezTo>
                  <a:pt x="1626218" y="352533"/>
                  <a:pt x="1628226" y="347575"/>
                  <a:pt x="1630776" y="342900"/>
                </a:cubicBezTo>
                <a:cubicBezTo>
                  <a:pt x="1632992" y="338837"/>
                  <a:pt x="1635466" y="334919"/>
                  <a:pt x="1637919" y="330994"/>
                </a:cubicBezTo>
                <a:cubicBezTo>
                  <a:pt x="1639436" y="328567"/>
                  <a:pt x="1641292" y="326352"/>
                  <a:pt x="1642682" y="323850"/>
                </a:cubicBezTo>
                <a:cubicBezTo>
                  <a:pt x="1645268" y="319196"/>
                  <a:pt x="1647143" y="314162"/>
                  <a:pt x="1649826" y="309563"/>
                </a:cubicBezTo>
                <a:cubicBezTo>
                  <a:pt x="1652710" y="304619"/>
                  <a:pt x="1657225" y="300590"/>
                  <a:pt x="1659351" y="295275"/>
                </a:cubicBezTo>
                <a:cubicBezTo>
                  <a:pt x="1666359" y="277755"/>
                  <a:pt x="1665687" y="277302"/>
                  <a:pt x="1680782" y="257175"/>
                </a:cubicBezTo>
                <a:cubicBezTo>
                  <a:pt x="1715050" y="211482"/>
                  <a:pt x="1679269" y="258779"/>
                  <a:pt x="1704594" y="226219"/>
                </a:cubicBezTo>
                <a:cubicBezTo>
                  <a:pt x="1709467" y="219954"/>
                  <a:pt x="1714009" y="213434"/>
                  <a:pt x="1718882" y="207169"/>
                </a:cubicBezTo>
                <a:cubicBezTo>
                  <a:pt x="1740738" y="179069"/>
                  <a:pt x="1715727" y="212696"/>
                  <a:pt x="1737932" y="180975"/>
                </a:cubicBezTo>
                <a:cubicBezTo>
                  <a:pt x="1740208" y="177724"/>
                  <a:pt x="1742973" y="174816"/>
                  <a:pt x="1745076" y="171450"/>
                </a:cubicBezTo>
                <a:cubicBezTo>
                  <a:pt x="1746957" y="168440"/>
                  <a:pt x="1747957" y="164935"/>
                  <a:pt x="1749838" y="161925"/>
                </a:cubicBezTo>
                <a:cubicBezTo>
                  <a:pt x="1757303" y="149981"/>
                  <a:pt x="1759271" y="152587"/>
                  <a:pt x="1766507" y="138113"/>
                </a:cubicBezTo>
                <a:cubicBezTo>
                  <a:pt x="1773145" y="124835"/>
                  <a:pt x="1783379" y="103925"/>
                  <a:pt x="1790319" y="95250"/>
                </a:cubicBezTo>
                <a:lnTo>
                  <a:pt x="1799844" y="83344"/>
                </a:lnTo>
                <a:lnTo>
                  <a:pt x="1806988" y="40482"/>
                </a:lnTo>
                <a:cubicBezTo>
                  <a:pt x="1807925" y="34861"/>
                  <a:pt x="1808404" y="31397"/>
                  <a:pt x="1809005" y="28093"/>
                </a:cubicBezTo>
                <a:lnTo>
                  <a:pt x="1809030" y="27992"/>
                </a:lnTo>
                <a:lnTo>
                  <a:pt x="1805369" y="98766"/>
                </a:lnTo>
                <a:lnTo>
                  <a:pt x="1819024" y="98766"/>
                </a:lnTo>
                <a:lnTo>
                  <a:pt x="1815421" y="93966"/>
                </a:lnTo>
                <a:cubicBezTo>
                  <a:pt x="1814021" y="89950"/>
                  <a:pt x="1813397" y="84292"/>
                  <a:pt x="1814132" y="76200"/>
                </a:cubicBezTo>
                <a:cubicBezTo>
                  <a:pt x="1820681" y="4157"/>
                  <a:pt x="1813026" y="68379"/>
                  <a:pt x="1818894" y="21432"/>
                </a:cubicBezTo>
                <a:cubicBezTo>
                  <a:pt x="1820482" y="18257"/>
                  <a:pt x="1822411" y="15231"/>
                  <a:pt x="1823657" y="11907"/>
                </a:cubicBezTo>
                <a:cubicBezTo>
                  <a:pt x="1824806" y="8843"/>
                  <a:pt x="1823994" y="4938"/>
                  <a:pt x="1826038" y="2382"/>
                </a:cubicBezTo>
                <a:cubicBezTo>
                  <a:pt x="1827606" y="422"/>
                  <a:pt x="1830801" y="794"/>
                  <a:pt x="183318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315DED-9471-47F5-9CF0-CB950457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Énergie échangée lors d’une transformation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47FBB7-3AF9-44B5-BA59-7E9A81DC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F3B00-FFD3-4FC5-A5C2-BC571943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LP06 – Premier principe de la thermodynamique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DBBCB-ADC1-48F3-9C00-02A5ED06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A9474EF-37F0-47A7-8159-6784F5216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Travail mécanique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4F61F26-F27D-4753-88DE-DC4710E9DE58}"/>
              </a:ext>
            </a:extLst>
          </p:cNvPr>
          <p:cNvGrpSpPr/>
          <p:nvPr/>
        </p:nvGrpSpPr>
        <p:grpSpPr>
          <a:xfrm>
            <a:off x="724191" y="1945402"/>
            <a:ext cx="6017336" cy="2248486"/>
            <a:chOff x="2560320" y="2504049"/>
            <a:chExt cx="6017336" cy="2248486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794B5CC-DADA-4ADC-96FD-85463365FEB3}"/>
                </a:ext>
              </a:extLst>
            </p:cNvPr>
            <p:cNvCxnSpPr/>
            <p:nvPr/>
          </p:nvCxnSpPr>
          <p:spPr>
            <a:xfrm>
              <a:off x="2560320" y="2504049"/>
              <a:ext cx="5148000" cy="0"/>
            </a:xfrm>
            <a:prstGeom prst="line">
              <a:avLst/>
            </a:prstGeom>
            <a:ln w="152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08A7952B-E0E9-4D21-AC16-2CA036E9EFA1}"/>
                </a:ext>
              </a:extLst>
            </p:cNvPr>
            <p:cNvCxnSpPr/>
            <p:nvPr/>
          </p:nvCxnSpPr>
          <p:spPr>
            <a:xfrm>
              <a:off x="2560320" y="4752535"/>
              <a:ext cx="5148000" cy="0"/>
            </a:xfrm>
            <a:prstGeom prst="line">
              <a:avLst/>
            </a:prstGeom>
            <a:ln w="152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FD5B530-2DF7-45F3-8AE8-C8E982E3E166}"/>
                </a:ext>
              </a:extLst>
            </p:cNvPr>
            <p:cNvCxnSpPr>
              <a:cxnSpLocks/>
            </p:cNvCxnSpPr>
            <p:nvPr/>
          </p:nvCxnSpPr>
          <p:spPr>
            <a:xfrm>
              <a:off x="2635727" y="2561783"/>
              <a:ext cx="0" cy="2160000"/>
            </a:xfrm>
            <a:prstGeom prst="line">
              <a:avLst/>
            </a:prstGeom>
            <a:ln w="152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E2B754A9-1B07-4E3E-9FCC-09F9D652352B}"/>
                </a:ext>
              </a:extLst>
            </p:cNvPr>
            <p:cNvCxnSpPr>
              <a:cxnSpLocks/>
            </p:cNvCxnSpPr>
            <p:nvPr/>
          </p:nvCxnSpPr>
          <p:spPr>
            <a:xfrm>
              <a:off x="6093655" y="2603695"/>
              <a:ext cx="0" cy="2052000"/>
            </a:xfrm>
            <a:prstGeom prst="line">
              <a:avLst/>
            </a:prstGeom>
            <a:ln w="152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CA82339B-71DC-49BD-98D7-0C269FC5B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3656" y="3626409"/>
              <a:ext cx="2484000" cy="0"/>
            </a:xfrm>
            <a:prstGeom prst="line">
              <a:avLst/>
            </a:prstGeom>
            <a:ln w="152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F91F59A-6F61-4D00-9819-B20788ECC92F}"/>
                </a:ext>
              </a:extLst>
            </p:cNvPr>
            <p:cNvSpPr txBox="1"/>
            <p:nvPr/>
          </p:nvSpPr>
          <p:spPr>
            <a:xfrm>
              <a:off x="3023571" y="3855717"/>
              <a:ext cx="1341120" cy="64769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600" baseline="0" dirty="0"/>
                <a:t>fluide</a:t>
              </a: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4601E6FE-1CC9-4F0C-846B-80DBE9F4C1A4}"/>
                </a:ext>
              </a:extLst>
            </p:cNvPr>
            <p:cNvCxnSpPr/>
            <p:nvPr/>
          </p:nvCxnSpPr>
          <p:spPr>
            <a:xfrm flipH="1">
              <a:off x="4610100" y="3618157"/>
              <a:ext cx="156023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1698E05F-4601-41DB-A204-E85ADF9E71A5}"/>
                    </a:ext>
                  </a:extLst>
                </p:cNvPr>
                <p:cNvSpPr txBox="1"/>
                <p:nvPr/>
              </p:nvSpPr>
              <p:spPr>
                <a:xfrm>
                  <a:off x="4933015" y="2821364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3600" i="1" baseline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600" b="0" i="1" baseline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3600" baseline="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1698E05F-4601-41DB-A204-E85ADF9E7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015" y="2821364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8B5B3CD6-D764-4494-BCF9-AD2769B39D84}"/>
                    </a:ext>
                  </a:extLst>
                </p:cNvPr>
                <p:cNvSpPr txBox="1"/>
                <p:nvPr/>
              </p:nvSpPr>
              <p:spPr>
                <a:xfrm>
                  <a:off x="7119179" y="2532621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600" b="0" i="1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3600" b="0" i="1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sz="3600" baseline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8B5B3CD6-D764-4494-BCF9-AD2769B39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179" y="2532621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1D46F6B6-80E2-4659-982A-CB6D4D359682}"/>
                </a:ext>
              </a:extLst>
            </p:cNvPr>
            <p:cNvCxnSpPr>
              <a:cxnSpLocks/>
            </p:cNvCxnSpPr>
            <p:nvPr/>
          </p:nvCxnSpPr>
          <p:spPr>
            <a:xfrm>
              <a:off x="6725399" y="4435416"/>
              <a:ext cx="6096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9EE54AA-4F99-4A0C-81A0-8258C0D52214}"/>
                    </a:ext>
                  </a:extLst>
                </p:cNvPr>
                <p:cNvSpPr txBox="1"/>
                <p:nvPr/>
              </p:nvSpPr>
              <p:spPr>
                <a:xfrm>
                  <a:off x="6492520" y="363842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3600" i="1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600" b="0" i="1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3600" baseline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9EE54AA-4F99-4A0C-81A0-8258C0D52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2520" y="3638427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A83B6E4F-A930-4E89-AB2A-AD969D50A833}"/>
                    </a:ext>
                  </a:extLst>
                </p:cNvPr>
                <p:cNvSpPr txBox="1"/>
                <p:nvPr/>
              </p:nvSpPr>
              <p:spPr>
                <a:xfrm>
                  <a:off x="5390215" y="352768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fr-FR" sz="3600" baseline="0" dirty="0"/>
                </a:p>
              </p:txBody>
            </p:sp>
          </mc:Choice>
          <mc:Fallback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A83B6E4F-A930-4E89-AB2A-AD969D50A8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215" y="3527683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5A83385-08BF-461D-AF8A-4F582232D840}"/>
                  </a:ext>
                </a:extLst>
              </p:cNvPr>
              <p:cNvSpPr txBox="1"/>
              <p:nvPr/>
            </p:nvSpPr>
            <p:spPr>
              <a:xfrm>
                <a:off x="1319102" y="4855070"/>
                <a:ext cx="3149384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60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6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3600" b="0" i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</m:acc>
                      <m:r>
                        <a:rPr lang="fr-FR" sz="3600" b="0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fr-F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36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36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3600" b="0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sz="3600" baseline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5A83385-08BF-461D-AF8A-4F582232D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102" y="4855070"/>
                <a:ext cx="3149384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>
            <a:extLst>
              <a:ext uri="{FF2B5EF4-FFF2-40B4-BE49-F238E27FC236}">
                <a16:creationId xmlns:a16="http://schemas.microsoft.com/office/drawing/2014/main" id="{B3528585-216E-4C01-AD5A-54CF65E8302C}"/>
              </a:ext>
            </a:extLst>
          </p:cNvPr>
          <p:cNvGrpSpPr/>
          <p:nvPr/>
        </p:nvGrpSpPr>
        <p:grpSpPr>
          <a:xfrm>
            <a:off x="7469213" y="2749147"/>
            <a:ext cx="4556931" cy="3537894"/>
            <a:chOff x="7653816" y="864075"/>
            <a:chExt cx="4556931" cy="3537894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71E7CA6A-9264-4304-B7BA-A8FF61F1C009}"/>
                </a:ext>
              </a:extLst>
            </p:cNvPr>
            <p:cNvGrpSpPr/>
            <p:nvPr/>
          </p:nvGrpSpPr>
          <p:grpSpPr>
            <a:xfrm>
              <a:off x="8082440" y="1537105"/>
              <a:ext cx="3600000" cy="2160000"/>
              <a:chOff x="7829891" y="1317840"/>
              <a:chExt cx="3600000" cy="2160000"/>
            </a:xfrm>
          </p:grpSpPr>
          <p:cxnSp>
            <p:nvCxnSpPr>
              <p:cNvPr id="31" name="Connecteur droit avec flèche 30">
                <a:extLst>
                  <a:ext uri="{FF2B5EF4-FFF2-40B4-BE49-F238E27FC236}">
                    <a16:creationId xmlns:a16="http://schemas.microsoft.com/office/drawing/2014/main" id="{C87B2603-688B-423D-8C22-5F70DEB57D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58467" y="1317840"/>
                <a:ext cx="0" cy="21600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miter lim="800000"/>
                <a:headEnd type="none" w="lg" len="lg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96DF360F-A218-4373-BF66-4AA4AE53E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9891" y="3452473"/>
                <a:ext cx="36000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miter lim="800000"/>
                <a:headEnd type="none" w="lg" len="lg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5F6A1EC3-FB7B-4C3D-9916-629B98265269}"/>
                    </a:ext>
                  </a:extLst>
                </p:cNvPr>
                <p:cNvSpPr txBox="1"/>
                <p:nvPr/>
              </p:nvSpPr>
              <p:spPr>
                <a:xfrm>
                  <a:off x="7653816" y="864075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baseline="0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fr-FR" sz="3600" baseline="0" dirty="0"/>
                </a:p>
              </p:txBody>
            </p:sp>
          </mc:Choice>
          <mc:Fallback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5F6A1EC3-FB7B-4C3D-9916-629B98265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3816" y="864075"/>
                  <a:ext cx="914400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96688E07-8C77-416A-AFA1-15E6C10FE0E9}"/>
                    </a:ext>
                  </a:extLst>
                </p:cNvPr>
                <p:cNvSpPr txBox="1"/>
                <p:nvPr/>
              </p:nvSpPr>
              <p:spPr>
                <a:xfrm>
                  <a:off x="11296347" y="3487569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baseline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fr-FR" sz="3600" baseline="0" dirty="0"/>
                </a:p>
              </p:txBody>
            </p:sp>
          </mc:Choice>
          <mc:Fallback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96688E07-8C77-416A-AFA1-15E6C10FE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6347" y="3487569"/>
                  <a:ext cx="914400" cy="9144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FF61B715-14EF-458D-A50D-95952AAC1940}"/>
              </a:ext>
            </a:extLst>
          </p:cNvPr>
          <p:cNvSpPr/>
          <p:nvPr/>
        </p:nvSpPr>
        <p:spPr>
          <a:xfrm rot="16200000" flipH="1">
            <a:off x="9031399" y="3442775"/>
            <a:ext cx="975360" cy="1837509"/>
          </a:xfrm>
          <a:custGeom>
            <a:avLst/>
            <a:gdLst>
              <a:gd name="connsiteX0" fmla="*/ 0 w 975360"/>
              <a:gd name="connsiteY0" fmla="*/ 1837509 h 1837509"/>
              <a:gd name="connsiteX1" fmla="*/ 740229 w 975360"/>
              <a:gd name="connsiteY1" fmla="*/ 1254034 h 1837509"/>
              <a:gd name="connsiteX2" fmla="*/ 975360 w 975360"/>
              <a:gd name="connsiteY2" fmla="*/ 0 h 1837509"/>
              <a:gd name="connsiteX3" fmla="*/ 975360 w 975360"/>
              <a:gd name="connsiteY3" fmla="*/ 0 h 183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360" h="1837509">
                <a:moveTo>
                  <a:pt x="0" y="1837509"/>
                </a:moveTo>
                <a:cubicBezTo>
                  <a:pt x="288834" y="1698897"/>
                  <a:pt x="577669" y="1560285"/>
                  <a:pt x="740229" y="1254034"/>
                </a:cubicBezTo>
                <a:cubicBezTo>
                  <a:pt x="902789" y="947783"/>
                  <a:pt x="975360" y="0"/>
                  <a:pt x="975360" y="0"/>
                </a:cubicBezTo>
                <a:lnTo>
                  <a:pt x="975360" y="0"/>
                </a:ln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9B86C83A-12B3-4E10-B695-C5B3ACC9A98A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7926413" y="3873848"/>
            <a:ext cx="2511421" cy="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F2A1407-9672-4761-A80D-4C49321771D1}"/>
              </a:ext>
            </a:extLst>
          </p:cNvPr>
          <p:cNvCxnSpPr>
            <a:stCxn id="39" idx="2"/>
          </p:cNvCxnSpPr>
          <p:nvPr/>
        </p:nvCxnSpPr>
        <p:spPr>
          <a:xfrm flipH="1">
            <a:off x="7926413" y="4849210"/>
            <a:ext cx="67391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FEDB697-9D8D-45A5-931F-ECBDD4A9C26A}"/>
              </a:ext>
            </a:extLst>
          </p:cNvPr>
          <p:cNvCxnSpPr>
            <a:stCxn id="39" idx="2"/>
          </p:cNvCxnSpPr>
          <p:nvPr/>
        </p:nvCxnSpPr>
        <p:spPr>
          <a:xfrm flipH="1">
            <a:off x="8600324" y="4849210"/>
            <a:ext cx="1" cy="65132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5975006-5755-42D0-BE02-C09735A62947}"/>
              </a:ext>
            </a:extLst>
          </p:cNvPr>
          <p:cNvCxnSpPr>
            <a:stCxn id="39" idx="0"/>
          </p:cNvCxnSpPr>
          <p:nvPr/>
        </p:nvCxnSpPr>
        <p:spPr>
          <a:xfrm>
            <a:off x="10437834" y="3873850"/>
            <a:ext cx="0" cy="16266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036E69-7C82-4DA8-8CE7-159CDE7C4E61}"/>
                  </a:ext>
                </a:extLst>
              </p:cNvPr>
              <p:cNvSpPr txBox="1"/>
              <p:nvPr/>
            </p:nvSpPr>
            <p:spPr>
              <a:xfrm>
                <a:off x="7211808" y="4308746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sz="2800" baseline="0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036E69-7C82-4DA8-8CE7-159CDE7C4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808" y="4308746"/>
                <a:ext cx="914400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5A2559B4-7B8E-486A-92BD-61241D1401CF}"/>
                  </a:ext>
                </a:extLst>
              </p:cNvPr>
              <p:cNvSpPr txBox="1"/>
              <p:nvPr/>
            </p:nvSpPr>
            <p:spPr>
              <a:xfrm>
                <a:off x="7211808" y="3394345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sz="2800" baseline="0" dirty="0"/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5A2559B4-7B8E-486A-92BD-61241D140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808" y="3394345"/>
                <a:ext cx="914400" cy="914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DC76DB56-D9AE-42EC-B416-1EAF7F39380C}"/>
                  </a:ext>
                </a:extLst>
              </p:cNvPr>
              <p:cNvSpPr txBox="1"/>
              <p:nvPr/>
            </p:nvSpPr>
            <p:spPr>
              <a:xfrm>
                <a:off x="9980633" y="5311223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sz="2800" baseline="0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DC76DB56-D9AE-42EC-B416-1EAF7F393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633" y="5311223"/>
                <a:ext cx="914400" cy="9144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2EA47ED-D4A9-4EE4-82A0-CDE3A9CE0060}"/>
                  </a:ext>
                </a:extLst>
              </p:cNvPr>
              <p:cNvSpPr txBox="1"/>
              <p:nvPr/>
            </p:nvSpPr>
            <p:spPr>
              <a:xfrm>
                <a:off x="8160698" y="5328299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sz="2800" baseline="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2EA47ED-D4A9-4EE4-82A0-CDE3A9CE0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698" y="5328299"/>
                <a:ext cx="914400" cy="9144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965A225-3F03-47DA-9230-A1B124DEFDD8}"/>
              </a:ext>
            </a:extLst>
          </p:cNvPr>
          <p:cNvCxnSpPr/>
          <p:nvPr/>
        </p:nvCxnSpPr>
        <p:spPr>
          <a:xfrm flipV="1">
            <a:off x="8974861" y="4768327"/>
            <a:ext cx="324000" cy="43200"/>
          </a:xfrm>
          <a:prstGeom prst="straightConnector1">
            <a:avLst/>
          </a:prstGeom>
          <a:noFill/>
          <a:ln w="57150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B00E7616-1DEB-4B1A-B1E8-A9F688A2F2DE}"/>
                  </a:ext>
                </a:extLst>
              </p:cNvPr>
              <p:cNvSpPr txBox="1"/>
              <p:nvPr/>
            </p:nvSpPr>
            <p:spPr>
              <a:xfrm>
                <a:off x="9048660" y="4659538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B00E7616-1DEB-4B1A-B1E8-A9F688A2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660" y="4659538"/>
                <a:ext cx="914400" cy="9144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28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62CC9-EE3F-46E5-8BB2-6DE390EF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Application : étude de changements d’états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79EAED-857E-401E-8818-C3A3C0A1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C063A6-480C-4792-A7B1-E92D0A7F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LP06 – Premier principe de la thermodynamique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FD18A-76E3-4A09-A7CF-683251B5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F50A4D8-F6A8-40DD-A31F-E4C456625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Enthalpie de changement d’état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A3A72752-0503-4A8C-9A6F-6A8CFB68CB0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0009548"/>
                  </p:ext>
                </p:extLst>
              </p:nvPr>
            </p:nvGraphicFramePr>
            <p:xfrm>
              <a:off x="506437" y="1929773"/>
              <a:ext cx="10945838" cy="379577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051495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3643533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  <a:gridCol w="3250810">
                      <a:extLst>
                        <a:ext uri="{9D8B030D-6E8A-4147-A177-3AD203B41FA5}">
                          <a16:colId xmlns:a16="http://schemas.microsoft.com/office/drawing/2014/main" val="1282597810"/>
                        </a:ext>
                      </a:extLst>
                    </a:gridCol>
                  </a:tblGrid>
                  <a:tr h="806237">
                    <a:tc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fr-FR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0" dirty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z="2400" b="1" i="0" dirty="0" smtClean="0">
                                        <a:latin typeface="Cambria Math" panose="02040503050406030204" pitchFamily="18" charset="0"/>
                                      </a:rPr>
                                      <m:t>𝐟𝐮𝐬𝐢𝐨𝐧</m:t>
                                    </m:r>
                                  </m:sub>
                                </m:sSub>
                                <m: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𝐤𝐉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𝐤𝐠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400" b="1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fr-FR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0" dirty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z="2400" b="1" i="0" dirty="0" smtClean="0">
                                        <a:latin typeface="Cambria Math" panose="02040503050406030204" pitchFamily="18" charset="0"/>
                                      </a:rPr>
                                      <m:t>𝐯𝐚𝐩𝐨𝐫𝐢𝐬𝐚𝐭𝐢𝐨𝐧</m:t>
                                    </m:r>
                                  </m:sub>
                                </m:sSub>
                                <m: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𝐤𝐉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𝐤𝐠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400" b="1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Eau (H</a:t>
                          </a:r>
                          <a:r>
                            <a:rPr lang="fr-FR" sz="2400" b="1" baseline="-25000" dirty="0"/>
                            <a:t>2</a:t>
                          </a:r>
                          <a:r>
                            <a:rPr lang="fr-FR" sz="2400" b="1" dirty="0"/>
                            <a:t>O)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334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2265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Dioxyde de carbone (CO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400" b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184</m:t>
                                </m:r>
                              </m:oMath>
                            </m:oMathPara>
                          </a14:m>
                          <a:endParaRPr lang="fr-FR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574</m:t>
                                </m:r>
                              </m:oMath>
                            </m:oMathPara>
                          </a14:m>
                          <a:endParaRPr lang="fr-FR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122121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Ethanol (CH</a:t>
                          </a:r>
                          <a:r>
                            <a:rPr lang="fr-FR" sz="2400" b="1" baseline="-25000" dirty="0"/>
                            <a:t>3</a:t>
                          </a:r>
                          <a:r>
                            <a:rPr lang="fr-FR" sz="2400" b="1" baseline="0" dirty="0"/>
                            <a:t>CH</a:t>
                          </a:r>
                          <a:r>
                            <a:rPr lang="fr-FR" sz="2400" b="1" baseline="-25000" dirty="0"/>
                            <a:t>2</a:t>
                          </a:r>
                          <a:r>
                            <a:rPr lang="fr-FR" sz="2400" b="1" dirty="0"/>
                            <a:t>OH)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108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855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Diazote (N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25,7</m:t>
                                </m:r>
                              </m:oMath>
                            </m:oMathPara>
                          </a14:m>
                          <a:endParaRPr lang="fr-FR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fr-FR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Plomb (Pb)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871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6203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A3A72752-0503-4A8C-9A6F-6A8CFB68CB0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0009548"/>
                  </p:ext>
                </p:extLst>
              </p:nvPr>
            </p:nvGraphicFramePr>
            <p:xfrm>
              <a:off x="506437" y="1929773"/>
              <a:ext cx="10945838" cy="379577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051495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3643533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  <a:gridCol w="3250810">
                      <a:extLst>
                        <a:ext uri="{9D8B030D-6E8A-4147-A177-3AD203B41FA5}">
                          <a16:colId xmlns:a16="http://schemas.microsoft.com/office/drawing/2014/main" val="1282597810"/>
                        </a:ext>
                      </a:extLst>
                    </a:gridCol>
                  </a:tblGrid>
                  <a:tr h="806237">
                    <a:tc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752" r="-89799" b="-377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752" r="-750" b="-377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Eau (H</a:t>
                          </a:r>
                          <a:r>
                            <a:rPr lang="fr-FR" sz="2400" b="1" baseline="-25000" dirty="0"/>
                            <a:t>2</a:t>
                          </a:r>
                          <a:r>
                            <a:rPr lang="fr-FR" sz="2400" b="1" dirty="0"/>
                            <a:t>O)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136735" r="-89799" b="-4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136735" r="-750" b="-4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Dioxyde de carbone (CO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400" b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236735" r="-89799" b="-3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236735" r="-750" b="-3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122121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Ethanol (CH</a:t>
                          </a:r>
                          <a:r>
                            <a:rPr lang="fr-FR" sz="2400" b="1" baseline="-25000" dirty="0"/>
                            <a:t>3</a:t>
                          </a:r>
                          <a:r>
                            <a:rPr lang="fr-FR" sz="2400" b="1" baseline="0" dirty="0"/>
                            <a:t>CH</a:t>
                          </a:r>
                          <a:r>
                            <a:rPr lang="fr-FR" sz="2400" b="1" baseline="-25000" dirty="0"/>
                            <a:t>2</a:t>
                          </a:r>
                          <a:r>
                            <a:rPr lang="fr-FR" sz="2400" b="1" dirty="0"/>
                            <a:t>OH)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336735" r="-89799" b="-2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336735" r="-750" b="-2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Diazote (N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432323" r="-89799" b="-1101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432323" r="-750" b="-1101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Plomb (Pb)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537755" r="-89799" b="-11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537755" r="-750" b="-11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6203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976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62CC9-EE3F-46E5-8BB2-6DE390EF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Application : étude de changements d’états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79EAED-857E-401E-8818-C3A3C0A1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C063A6-480C-4792-A7B1-E92D0A7F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LP06 – Premier principe de la thermodynamique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FD18A-76E3-4A09-A7CF-683251B5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F50A4D8-F6A8-40DD-A31F-E4C456625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Mesure d’une enthalpie de changement d’état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25C1080-063D-4001-8395-9656C2985607}"/>
              </a:ext>
            </a:extLst>
          </p:cNvPr>
          <p:cNvCxnSpPr/>
          <p:nvPr/>
        </p:nvCxnSpPr>
        <p:spPr>
          <a:xfrm rot="16200000">
            <a:off x="646616" y="4116313"/>
            <a:ext cx="3924000" cy="0"/>
          </a:xfrm>
          <a:prstGeom prst="line">
            <a:avLst/>
          </a:prstGeom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476FDAB-D648-484C-89C6-311AC5AE413F}"/>
              </a:ext>
            </a:extLst>
          </p:cNvPr>
          <p:cNvCxnSpPr/>
          <p:nvPr/>
        </p:nvCxnSpPr>
        <p:spPr>
          <a:xfrm rot="16200000">
            <a:off x="6605086" y="4116313"/>
            <a:ext cx="3924000" cy="0"/>
          </a:xfrm>
          <a:prstGeom prst="line">
            <a:avLst/>
          </a:prstGeom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B282EAB-02D3-4DCA-BE36-25DC70FC7AAB}"/>
              </a:ext>
            </a:extLst>
          </p:cNvPr>
          <p:cNvCxnSpPr>
            <a:cxnSpLocks/>
          </p:cNvCxnSpPr>
          <p:nvPr/>
        </p:nvCxnSpPr>
        <p:spPr>
          <a:xfrm rot="16200000">
            <a:off x="5654350" y="3014906"/>
            <a:ext cx="0" cy="5976000"/>
          </a:xfrm>
          <a:prstGeom prst="line">
            <a:avLst/>
          </a:prstGeom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632C239-3054-4711-8E18-8842832A13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96501" y="3936313"/>
            <a:ext cx="3564000" cy="0"/>
          </a:xfrm>
          <a:prstGeom prst="line">
            <a:avLst/>
          </a:prstGeom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95F3AE4-7128-40AD-88C8-6B5C70575B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16201" y="3936313"/>
            <a:ext cx="3564000" cy="0"/>
          </a:xfrm>
          <a:prstGeom prst="line">
            <a:avLst/>
          </a:prstGeom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70D1961-3730-44BE-8969-268384E87516}"/>
              </a:ext>
            </a:extLst>
          </p:cNvPr>
          <p:cNvCxnSpPr>
            <a:cxnSpLocks/>
          </p:cNvCxnSpPr>
          <p:nvPr/>
        </p:nvCxnSpPr>
        <p:spPr>
          <a:xfrm flipH="1">
            <a:off x="2902301" y="5644495"/>
            <a:ext cx="5364000" cy="0"/>
          </a:xfrm>
          <a:prstGeom prst="line">
            <a:avLst/>
          </a:prstGeom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BFEFACC-5783-4417-8257-0F5E34208BBF}"/>
              </a:ext>
            </a:extLst>
          </p:cNvPr>
          <p:cNvSpPr/>
          <p:nvPr/>
        </p:nvSpPr>
        <p:spPr>
          <a:xfrm>
            <a:off x="2307771" y="1942011"/>
            <a:ext cx="6540138" cy="5063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D931F6-D69B-4BD2-9144-42A794651400}"/>
              </a:ext>
            </a:extLst>
          </p:cNvPr>
          <p:cNvSpPr/>
          <p:nvPr/>
        </p:nvSpPr>
        <p:spPr>
          <a:xfrm>
            <a:off x="3054327" y="2916282"/>
            <a:ext cx="5068800" cy="2650425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CFA2A-62C0-4CB5-84B8-6F243090CFD2}"/>
              </a:ext>
            </a:extLst>
          </p:cNvPr>
          <p:cNvSpPr/>
          <p:nvPr/>
        </p:nvSpPr>
        <p:spPr>
          <a:xfrm>
            <a:off x="3573780" y="1798320"/>
            <a:ext cx="32766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EFB675C3-1537-465E-A1D7-98031958238C}"/>
              </a:ext>
            </a:extLst>
          </p:cNvPr>
          <p:cNvSpPr/>
          <p:nvPr/>
        </p:nvSpPr>
        <p:spPr>
          <a:xfrm>
            <a:off x="3573780" y="1579115"/>
            <a:ext cx="324000" cy="3765899"/>
          </a:xfrm>
          <a:custGeom>
            <a:avLst/>
            <a:gdLst>
              <a:gd name="connsiteX0" fmla="*/ 121704 w 324000"/>
              <a:gd name="connsiteY0" fmla="*/ 0 h 2853693"/>
              <a:gd name="connsiteX1" fmla="*/ 223868 w 324000"/>
              <a:gd name="connsiteY1" fmla="*/ 0 h 2853693"/>
              <a:gd name="connsiteX2" fmla="*/ 272272 w 324000"/>
              <a:gd name="connsiteY2" fmla="*/ 48404 h 2853693"/>
              <a:gd name="connsiteX3" fmla="*/ 272272 w 324000"/>
              <a:gd name="connsiteY3" fmla="*/ 2574257 h 2853693"/>
              <a:gd name="connsiteX4" fmla="*/ 276551 w 324000"/>
              <a:gd name="connsiteY4" fmla="*/ 2577142 h 2853693"/>
              <a:gd name="connsiteX5" fmla="*/ 324000 w 324000"/>
              <a:gd name="connsiteY5" fmla="*/ 2691693 h 2853693"/>
              <a:gd name="connsiteX6" fmla="*/ 162000 w 324000"/>
              <a:gd name="connsiteY6" fmla="*/ 2853693 h 2853693"/>
              <a:gd name="connsiteX7" fmla="*/ 0 w 324000"/>
              <a:gd name="connsiteY7" fmla="*/ 2691693 h 2853693"/>
              <a:gd name="connsiteX8" fmla="*/ 47449 w 324000"/>
              <a:gd name="connsiteY8" fmla="*/ 2577142 h 2853693"/>
              <a:gd name="connsiteX9" fmla="*/ 73300 w 324000"/>
              <a:gd name="connsiteY9" fmla="*/ 2559712 h 2853693"/>
              <a:gd name="connsiteX10" fmla="*/ 73300 w 324000"/>
              <a:gd name="connsiteY10" fmla="*/ 48404 h 2853693"/>
              <a:gd name="connsiteX11" fmla="*/ 121704 w 324000"/>
              <a:gd name="connsiteY11" fmla="*/ 0 h 285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000" h="2853693">
                <a:moveTo>
                  <a:pt x="121704" y="0"/>
                </a:moveTo>
                <a:lnTo>
                  <a:pt x="223868" y="0"/>
                </a:lnTo>
                <a:cubicBezTo>
                  <a:pt x="250601" y="0"/>
                  <a:pt x="272272" y="21671"/>
                  <a:pt x="272272" y="48404"/>
                </a:cubicBezTo>
                <a:lnTo>
                  <a:pt x="272272" y="2574257"/>
                </a:lnTo>
                <a:lnTo>
                  <a:pt x="276551" y="2577142"/>
                </a:lnTo>
                <a:cubicBezTo>
                  <a:pt x="305868" y="2606458"/>
                  <a:pt x="324000" y="2646958"/>
                  <a:pt x="324000" y="2691693"/>
                </a:cubicBezTo>
                <a:cubicBezTo>
                  <a:pt x="324000" y="2781163"/>
                  <a:pt x="251470" y="2853693"/>
                  <a:pt x="162000" y="2853693"/>
                </a:cubicBezTo>
                <a:cubicBezTo>
                  <a:pt x="72530" y="2853693"/>
                  <a:pt x="0" y="2781163"/>
                  <a:pt x="0" y="2691693"/>
                </a:cubicBezTo>
                <a:cubicBezTo>
                  <a:pt x="0" y="2646958"/>
                  <a:pt x="18132" y="2606458"/>
                  <a:pt x="47449" y="2577142"/>
                </a:cubicBezTo>
                <a:lnTo>
                  <a:pt x="73300" y="2559712"/>
                </a:lnTo>
                <a:lnTo>
                  <a:pt x="73300" y="48404"/>
                </a:lnTo>
                <a:cubicBezTo>
                  <a:pt x="73300" y="21671"/>
                  <a:pt x="94971" y="0"/>
                  <a:pt x="121704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3E53AB-7C2A-4D38-BC33-30AB9181C5F7}"/>
              </a:ext>
            </a:extLst>
          </p:cNvPr>
          <p:cNvSpPr/>
          <p:nvPr/>
        </p:nvSpPr>
        <p:spPr>
          <a:xfrm>
            <a:off x="3711160" y="2557874"/>
            <a:ext cx="75980" cy="2560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929D326-9478-4F56-89D1-1A38C64EDE52}"/>
              </a:ext>
            </a:extLst>
          </p:cNvPr>
          <p:cNvSpPr/>
          <p:nvPr/>
        </p:nvSpPr>
        <p:spPr>
          <a:xfrm>
            <a:off x="3637386" y="4998720"/>
            <a:ext cx="222000" cy="2801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904BC-9763-466A-B87E-560C84BE6EAA}"/>
              </a:ext>
            </a:extLst>
          </p:cNvPr>
          <p:cNvSpPr/>
          <p:nvPr/>
        </p:nvSpPr>
        <p:spPr>
          <a:xfrm>
            <a:off x="4981190" y="3822700"/>
            <a:ext cx="1368810" cy="1280961"/>
          </a:xfrm>
          <a:prstGeom prst="rect">
            <a:avLst/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E34CC97-41D1-447C-AB0D-9D68B2C2A4E6}"/>
              </a:ext>
            </a:extLst>
          </p:cNvPr>
          <p:cNvSpPr txBox="1"/>
          <p:nvPr/>
        </p:nvSpPr>
        <p:spPr>
          <a:xfrm>
            <a:off x="9486364" y="2729921"/>
            <a:ext cx="901700" cy="7493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3600" baseline="0" dirty="0"/>
              <a:t>air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3A25AA4-F943-483A-84B4-70F72FF986EE}"/>
              </a:ext>
            </a:extLst>
          </p:cNvPr>
          <p:cNvSpPr txBox="1"/>
          <p:nvPr/>
        </p:nvSpPr>
        <p:spPr>
          <a:xfrm>
            <a:off x="4955094" y="4016620"/>
            <a:ext cx="2501603" cy="7493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3600" baseline="0" dirty="0"/>
              <a:t>glaçon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4278757-B23C-4888-8890-849197A97521}"/>
              </a:ext>
            </a:extLst>
          </p:cNvPr>
          <p:cNvCxnSpPr>
            <a:endCxn id="34" idx="1"/>
          </p:cNvCxnSpPr>
          <p:nvPr/>
        </p:nvCxnSpPr>
        <p:spPr>
          <a:xfrm flipV="1">
            <a:off x="8423912" y="3104571"/>
            <a:ext cx="1062452" cy="3746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FBF6A813-A6C3-405A-883A-0309A9098C48}"/>
              </a:ext>
            </a:extLst>
          </p:cNvPr>
          <p:cNvSpPr txBox="1"/>
          <p:nvPr/>
        </p:nvSpPr>
        <p:spPr>
          <a:xfrm>
            <a:off x="5458188" y="2976440"/>
            <a:ext cx="2501603" cy="7493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3600" dirty="0"/>
              <a:t>e</a:t>
            </a:r>
            <a:r>
              <a:rPr lang="fr-FR" sz="3600" baseline="0" dirty="0"/>
              <a:t>au chaude</a:t>
            </a:r>
          </a:p>
        </p:txBody>
      </p:sp>
    </p:spTree>
    <p:extLst>
      <p:ext uri="{BB962C8B-B14F-4D97-AF65-F5344CB8AC3E}">
        <p14:creationId xmlns:p14="http://schemas.microsoft.com/office/powerpoint/2010/main" val="277487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62CC9-EE3F-46E5-8BB2-6DE390EF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Application : étude de changements d’états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79EAED-857E-401E-8818-C3A3C0A1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C063A6-480C-4792-A7B1-E92D0A7F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LP06 – Premier principe de la thermodynamique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FD18A-76E3-4A09-A7CF-683251B5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F50A4D8-F6A8-40DD-A31F-E4C456625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Mesure d’une enthalpie de changement d’état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5AD86A5-A908-4308-B203-D34398A033AC}"/>
              </a:ext>
            </a:extLst>
          </p:cNvPr>
          <p:cNvSpPr/>
          <p:nvPr/>
        </p:nvSpPr>
        <p:spPr>
          <a:xfrm>
            <a:off x="700993" y="2266924"/>
            <a:ext cx="3949384" cy="2797030"/>
          </a:xfrm>
          <a:prstGeom prst="roundRect">
            <a:avLst>
              <a:gd name="adj" fmla="val 13570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F7F2A34-8EF7-401C-8EF1-352BD9C5428C}"/>
              </a:ext>
            </a:extLst>
          </p:cNvPr>
          <p:cNvSpPr/>
          <p:nvPr/>
        </p:nvSpPr>
        <p:spPr>
          <a:xfrm>
            <a:off x="4997917" y="3190822"/>
            <a:ext cx="1593669" cy="949234"/>
          </a:xfrm>
          <a:prstGeom prst="rightArrow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4D4C5D9-A6F8-49DA-B098-5198D3DEF220}"/>
                  </a:ext>
                </a:extLst>
              </p:cNvPr>
              <p:cNvSpPr txBox="1"/>
              <p:nvPr/>
            </p:nvSpPr>
            <p:spPr>
              <a:xfrm>
                <a:off x="921638" y="3104523"/>
                <a:ext cx="3728739" cy="167204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pPr algn="l"/>
                <a:r>
                  <a:rPr lang="fr-FR" sz="3200" baseline="0" dirty="0"/>
                  <a:t>Eau liquide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sz="3200" b="0" i="1" baseline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32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3200" baseline="0" dirty="0"/>
              </a:p>
              <a:p>
                <a:pPr algn="l"/>
                <a:r>
                  <a:rPr lang="fr-FR" sz="3200" dirty="0"/>
                  <a:t>Calorimètre : </a:t>
                </a:r>
                <a14:m>
                  <m:oMath xmlns:m="http://schemas.openxmlformats.org/officeDocument/2006/math">
                    <m:r>
                      <a:rPr lang="fr-FR" sz="3200" b="0" i="1" baseline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sz="3200" b="0" i="1" baseline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32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3200" dirty="0"/>
              </a:p>
              <a:p>
                <a:r>
                  <a:rPr lang="fr-FR" sz="3200" baseline="0" dirty="0"/>
                  <a:t>Glace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3200" b="0" i="1" baseline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32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fr-FR" sz="3200" baseline="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4D4C5D9-A6F8-49DA-B098-5198D3DE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38" y="3104523"/>
                <a:ext cx="3728739" cy="1672047"/>
              </a:xfrm>
              <a:prstGeom prst="rect">
                <a:avLst/>
              </a:prstGeom>
              <a:blipFill>
                <a:blip r:embed="rId2"/>
                <a:stretch>
                  <a:fillRect l="-4085" t="-727" b="-8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>
            <a:extLst>
              <a:ext uri="{FF2B5EF4-FFF2-40B4-BE49-F238E27FC236}">
                <a16:creationId xmlns:a16="http://schemas.microsoft.com/office/drawing/2014/main" id="{BD70D568-C067-44F1-B7B7-B40AA66E0038}"/>
              </a:ext>
            </a:extLst>
          </p:cNvPr>
          <p:cNvSpPr txBox="1"/>
          <p:nvPr/>
        </p:nvSpPr>
        <p:spPr>
          <a:xfrm>
            <a:off x="848703" y="2370966"/>
            <a:ext cx="3610085" cy="9284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3600" b="1" baseline="0" dirty="0">
                <a:solidFill>
                  <a:srgbClr val="00B0F0"/>
                </a:solidFill>
              </a:rPr>
              <a:t>État initial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14D3035-BA0E-43F9-92EF-53F7D6BE3BF4}"/>
              </a:ext>
            </a:extLst>
          </p:cNvPr>
          <p:cNvSpPr/>
          <p:nvPr/>
        </p:nvSpPr>
        <p:spPr>
          <a:xfrm>
            <a:off x="6859505" y="2266924"/>
            <a:ext cx="4731602" cy="2797030"/>
          </a:xfrm>
          <a:prstGeom prst="roundRect">
            <a:avLst>
              <a:gd name="adj" fmla="val 13570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016836D5-3808-464D-945B-874651B424EE}"/>
                  </a:ext>
                </a:extLst>
              </p:cNvPr>
              <p:cNvSpPr txBox="1"/>
              <p:nvPr/>
            </p:nvSpPr>
            <p:spPr>
              <a:xfrm>
                <a:off x="7080150" y="3104524"/>
                <a:ext cx="4510957" cy="122012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l"/>
                <a:r>
                  <a:rPr lang="fr-FR" sz="3200" baseline="0" dirty="0"/>
                  <a:t>Eau liquide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sz="3200" b="0" i="1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32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3200" b="0" i="1" baseline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32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fr-FR" sz="3200" baseline="0" dirty="0"/>
              </a:p>
              <a:p>
                <a:pPr algn="l"/>
                <a:r>
                  <a:rPr lang="fr-FR" sz="3200" dirty="0"/>
                  <a:t>Calorimètre : </a:t>
                </a:r>
                <a14:m>
                  <m:oMath xmlns:m="http://schemas.openxmlformats.org/officeDocument/2006/math">
                    <m:r>
                      <a:rPr lang="fr-FR" sz="3200" b="0" i="1" baseline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sz="3200" b="0" i="1" baseline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32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3200" b="0" i="1" baseline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fr-FR" sz="32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016836D5-3808-464D-945B-874651B42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150" y="3104524"/>
                <a:ext cx="4510957" cy="1220126"/>
              </a:xfrm>
              <a:prstGeom prst="rect">
                <a:avLst/>
              </a:prstGeom>
              <a:blipFill>
                <a:blip r:embed="rId3"/>
                <a:stretch>
                  <a:fillRect l="-3378" t="-3000" b="-11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ZoneTexte 40">
            <a:extLst>
              <a:ext uri="{FF2B5EF4-FFF2-40B4-BE49-F238E27FC236}">
                <a16:creationId xmlns:a16="http://schemas.microsoft.com/office/drawing/2014/main" id="{7CA0F573-10D6-4D55-993E-4C5BCE5C774C}"/>
              </a:ext>
            </a:extLst>
          </p:cNvPr>
          <p:cNvSpPr txBox="1"/>
          <p:nvPr/>
        </p:nvSpPr>
        <p:spPr>
          <a:xfrm>
            <a:off x="7007215" y="2370966"/>
            <a:ext cx="4418429" cy="9284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3600" b="1" baseline="0" dirty="0">
                <a:solidFill>
                  <a:srgbClr val="00B0F0"/>
                </a:solidFill>
              </a:rPr>
              <a:t>État final</a:t>
            </a:r>
          </a:p>
        </p:txBody>
      </p:sp>
    </p:spTree>
    <p:extLst>
      <p:ext uri="{BB962C8B-B14F-4D97-AF65-F5344CB8AC3E}">
        <p14:creationId xmlns:p14="http://schemas.microsoft.com/office/powerpoint/2010/main" val="8459168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9860</TotalTime>
  <Words>361</Words>
  <Application>Microsoft Office PowerPoint</Application>
  <PresentationFormat>Grand écran</PresentationFormat>
  <Paragraphs>95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Thème Office</vt:lpstr>
      <vt:lpstr>LP06 – Premier principe de la thermodynamique</vt:lpstr>
      <vt:lpstr>Premier principe de la thermodynamique</vt:lpstr>
      <vt:lpstr>I – Énergie échangée lors d’une transformation</vt:lpstr>
      <vt:lpstr>I – Énergie échangée lors d’une transformation</vt:lpstr>
      <vt:lpstr>III – Application : étude de changements d’états</vt:lpstr>
      <vt:lpstr>III – Application : étude de changements d’états</vt:lpstr>
      <vt:lpstr>III – Application : étude de changements d’états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58</cp:revision>
  <dcterms:created xsi:type="dcterms:W3CDTF">2020-12-17T09:18:48Z</dcterms:created>
  <dcterms:modified xsi:type="dcterms:W3CDTF">2021-05-30T00:56:28Z</dcterms:modified>
</cp:coreProperties>
</file>