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DC9"/>
    <a:srgbClr val="FFCCFF"/>
    <a:srgbClr val="0070C0"/>
    <a:srgbClr val="FF0000"/>
    <a:srgbClr val="308BCC"/>
    <a:srgbClr val="2F528F"/>
    <a:srgbClr val="00B0F0"/>
    <a:srgbClr val="C55A11"/>
    <a:srgbClr val="4874C4"/>
    <a:srgbClr val="8F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LP07 – Transitions de phase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LP07 – Transitions de phase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LP07 – Transitions de phase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LP07 – Transitions de phase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LP07 – Transitions de phase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LP07 – Transitions de phase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dtmgpy8gxao?t=2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8"/>
            <a:ext cx="10153291" cy="1007850"/>
          </a:xfrm>
        </p:spPr>
        <p:txBody>
          <a:bodyPr/>
          <a:lstStyle/>
          <a:p>
            <a:r>
              <a:rPr lang="fr-FR" sz="5400" dirty="0"/>
              <a:t>LP07 – Transitions de phase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2825597"/>
            <a:ext cx="10597880" cy="2152358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Niveau : </a:t>
            </a:r>
            <a:r>
              <a:rPr lang="fr-FR" dirty="0"/>
              <a:t>L2, L3</a:t>
            </a:r>
          </a:p>
          <a:p>
            <a:pPr algn="l">
              <a:spcBef>
                <a:spcPts val="0"/>
              </a:spcBef>
            </a:pPr>
            <a:r>
              <a:rPr lang="fr-FR" b="1" dirty="0"/>
              <a:t>Prérequis :</a:t>
            </a:r>
            <a:r>
              <a:rPr lang="fr-FR" dirty="0"/>
              <a:t> 1</a:t>
            </a:r>
            <a:r>
              <a:rPr lang="fr-FR" baseline="30000" dirty="0"/>
              <a:t>er</a:t>
            </a:r>
            <a:r>
              <a:rPr lang="fr-FR" dirty="0"/>
              <a:t> et 2</a:t>
            </a:r>
            <a:r>
              <a:rPr lang="fr-FR" baseline="30000" dirty="0"/>
              <a:t>nd</a:t>
            </a:r>
            <a:r>
              <a:rPr lang="fr-FR" dirty="0"/>
              <a:t> principe de la thermodynamique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Description thermodynamique des corps purs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Potentiels thermodynamique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Diagrammes de phase (PV, PT)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Ferromagnétisme, paramagnétisme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Transitions de phase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2" y="1621766"/>
            <a:ext cx="10732698" cy="4736831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Généralités et rappels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Définitions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Diagrammes de phases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Évolution d’un corps pur sous deux phases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Choix des potentiels thermodynamiques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Condition d’équilibre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Enthalpie de changement d’état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Formule de Clapeyron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Retard aux transitions de phase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Une transition du second ordre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LP07 – Transitions de phase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6B3F2-E43F-4A22-A0CA-640C7B8A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Généralités et rappels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3866B5-C3CE-45FB-A0BF-AFED743A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FDE44-A8F5-43D5-8324-903B146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LP07 – Transitions de phase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EC19B3-B458-459B-9634-EBCD51F6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A270630-D721-4524-BD8C-8B63F37ED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Définitions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4D817DB-02A5-46BF-973B-BF0988994B3C}"/>
              </a:ext>
            </a:extLst>
          </p:cNvPr>
          <p:cNvGrpSpPr/>
          <p:nvPr/>
        </p:nvGrpSpPr>
        <p:grpSpPr>
          <a:xfrm>
            <a:off x="3124464" y="1962375"/>
            <a:ext cx="5185436" cy="3782993"/>
            <a:chOff x="178048" y="1429783"/>
            <a:chExt cx="5185436" cy="3782993"/>
          </a:xfrm>
        </p:grpSpPr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09959984-CAF5-4CA6-899F-A79E827D1063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1605458" y="1890259"/>
              <a:ext cx="0" cy="2520000"/>
            </a:xfrm>
            <a:prstGeom prst="straightConnector1">
              <a:avLst/>
            </a:prstGeom>
            <a:ln w="69850">
              <a:solidFill>
                <a:srgbClr val="00B0F0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90D8E20C-C7FB-4D84-931C-0EA5DF3DBFBB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1422880" y="1807268"/>
              <a:ext cx="0" cy="2520000"/>
            </a:xfrm>
            <a:prstGeom prst="straightConnector1">
              <a:avLst/>
            </a:prstGeom>
            <a:ln w="69850">
              <a:solidFill>
                <a:srgbClr val="00B0F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8C18C98C-BDA5-4B13-A67F-C23697F696D3}"/>
                </a:ext>
              </a:extLst>
            </p:cNvPr>
            <p:cNvCxnSpPr>
              <a:cxnSpLocks/>
            </p:cNvCxnSpPr>
            <p:nvPr/>
          </p:nvCxnSpPr>
          <p:spPr>
            <a:xfrm rot="-1800000" flipV="1">
              <a:off x="3991949" y="1903532"/>
              <a:ext cx="0" cy="2520000"/>
            </a:xfrm>
            <a:prstGeom prst="straightConnector1">
              <a:avLst/>
            </a:prstGeom>
            <a:ln w="69850">
              <a:solidFill>
                <a:srgbClr val="00B0F0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A37588DD-013B-42F4-A78A-4A5335765D7F}"/>
                </a:ext>
              </a:extLst>
            </p:cNvPr>
            <p:cNvCxnSpPr>
              <a:cxnSpLocks/>
            </p:cNvCxnSpPr>
            <p:nvPr/>
          </p:nvCxnSpPr>
          <p:spPr>
            <a:xfrm rot="-1800000" flipV="1">
              <a:off x="4189615" y="1811488"/>
              <a:ext cx="0" cy="2520000"/>
            </a:xfrm>
            <a:prstGeom prst="straightConnector1">
              <a:avLst/>
            </a:prstGeom>
            <a:ln w="69850">
              <a:solidFill>
                <a:srgbClr val="00B0F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0400DDC7-26C1-4A06-94C5-9CDA8D5372D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028163" y="3163420"/>
              <a:ext cx="0" cy="2520000"/>
            </a:xfrm>
            <a:prstGeom prst="straightConnector1">
              <a:avLst/>
            </a:prstGeom>
            <a:ln w="69850">
              <a:solidFill>
                <a:srgbClr val="00B0F0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883F47E4-5AB7-46C3-AADD-ED67820F91A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028163" y="3370141"/>
              <a:ext cx="0" cy="2520000"/>
            </a:xfrm>
            <a:prstGeom prst="straightConnector1">
              <a:avLst/>
            </a:prstGeom>
            <a:ln w="69850">
              <a:solidFill>
                <a:srgbClr val="00B0F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F670E89-DE61-4258-B0C6-BB5BA73002A4}"/>
                </a:ext>
              </a:extLst>
            </p:cNvPr>
            <p:cNvSpPr txBox="1"/>
            <p:nvPr/>
          </p:nvSpPr>
          <p:spPr>
            <a:xfrm rot="-3600000">
              <a:off x="1191385" y="2791608"/>
              <a:ext cx="1471749" cy="65584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>
                  <a:solidFill>
                    <a:srgbClr val="00B0F0"/>
                  </a:solidFill>
                </a:rPr>
                <a:t>Fusion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52490E9-2132-4E39-B630-74680D319C00}"/>
                </a:ext>
              </a:extLst>
            </p:cNvPr>
            <p:cNvSpPr txBox="1"/>
            <p:nvPr/>
          </p:nvSpPr>
          <p:spPr>
            <a:xfrm>
              <a:off x="1735236" y="4572877"/>
              <a:ext cx="2394858" cy="63989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>
                  <a:solidFill>
                    <a:srgbClr val="00B0F0"/>
                  </a:solidFill>
                </a:rPr>
                <a:t>Vaporisation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91EFBC1-F12D-415B-81AF-90329CB92B8A}"/>
                </a:ext>
              </a:extLst>
            </p:cNvPr>
            <p:cNvSpPr txBox="1"/>
            <p:nvPr/>
          </p:nvSpPr>
          <p:spPr>
            <a:xfrm>
              <a:off x="2052880" y="3765819"/>
              <a:ext cx="2478167" cy="74805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>
                  <a:solidFill>
                    <a:srgbClr val="00B0F0"/>
                  </a:solidFill>
                </a:rPr>
                <a:t>Liquéfaction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03B568B-D678-49AC-ADEF-7D3B149B0C01}"/>
                </a:ext>
              </a:extLst>
            </p:cNvPr>
            <p:cNvSpPr txBox="1"/>
            <p:nvPr/>
          </p:nvSpPr>
          <p:spPr>
            <a:xfrm rot="3600000">
              <a:off x="3266457" y="2671282"/>
              <a:ext cx="2478167" cy="69652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>
                  <a:solidFill>
                    <a:srgbClr val="00B0F0"/>
                  </a:solidFill>
                </a:rPr>
                <a:t>Condensation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757F2AE-DB7E-4891-A735-DA2814750DE9}"/>
                </a:ext>
              </a:extLst>
            </p:cNvPr>
            <p:cNvSpPr txBox="1"/>
            <p:nvPr/>
          </p:nvSpPr>
          <p:spPr>
            <a:xfrm rot="3600000">
              <a:off x="2587260" y="2794545"/>
              <a:ext cx="2173367" cy="64997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>
                  <a:solidFill>
                    <a:srgbClr val="00B0F0"/>
                  </a:solidFill>
                </a:rPr>
                <a:t>Sublimation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76EEF25-4B15-4B8F-A9F9-9CA84E375D5D}"/>
                </a:ext>
              </a:extLst>
            </p:cNvPr>
            <p:cNvSpPr txBox="1"/>
            <p:nvPr/>
          </p:nvSpPr>
          <p:spPr>
            <a:xfrm rot="-3600000">
              <a:off x="-108758" y="2641695"/>
              <a:ext cx="2478167" cy="66175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>
                  <a:solidFill>
                    <a:srgbClr val="00B0F0"/>
                  </a:solidFill>
                </a:rPr>
                <a:t>Solidification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D1D97CE-E6B5-40CA-8415-8945A672F005}"/>
                </a:ext>
              </a:extLst>
            </p:cNvPr>
            <p:cNvSpPr txBox="1"/>
            <p:nvPr/>
          </p:nvSpPr>
          <p:spPr>
            <a:xfrm>
              <a:off x="2150879" y="1429783"/>
              <a:ext cx="1471749" cy="65584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="1" baseline="0" dirty="0">
                  <a:solidFill>
                    <a:srgbClr val="2F528F"/>
                  </a:solidFill>
                </a:rPr>
                <a:t>SOLIDE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8E4BA08-3591-41DC-9742-9513F8531704}"/>
                </a:ext>
              </a:extLst>
            </p:cNvPr>
            <p:cNvSpPr txBox="1"/>
            <p:nvPr/>
          </p:nvSpPr>
          <p:spPr>
            <a:xfrm>
              <a:off x="4321090" y="4161419"/>
              <a:ext cx="1042394" cy="65584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="1" baseline="0" dirty="0">
                  <a:solidFill>
                    <a:srgbClr val="2F528F"/>
                  </a:solidFill>
                </a:rPr>
                <a:t>GAZ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288158A-A069-4541-A61E-813FBAEBE607}"/>
                </a:ext>
              </a:extLst>
            </p:cNvPr>
            <p:cNvSpPr txBox="1"/>
            <p:nvPr/>
          </p:nvSpPr>
          <p:spPr>
            <a:xfrm>
              <a:off x="178048" y="4167107"/>
              <a:ext cx="1660239" cy="65584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="1" baseline="0" dirty="0">
                  <a:solidFill>
                    <a:srgbClr val="2F528F"/>
                  </a:solidFill>
                </a:rPr>
                <a:t>LIQUIDE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639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81A1D-E277-49BB-A80D-D0226EB1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Généralités et rappels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97649-6CC7-4B55-8004-2DFBF9BA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E4604A-440C-4381-B166-52911746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LP07 – Transitions de phase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B23850-F25F-479F-97A8-91BE026F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501AE06-8C18-493F-9722-675D2BDBE5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Diagrammes de phases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397515-2F56-4D22-8C1C-65270EE8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3" y="1484918"/>
            <a:ext cx="5062062" cy="41956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B208C52-F9F2-4AAB-ADA8-3BB5E53A9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75" y="2460498"/>
            <a:ext cx="6661302" cy="356496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AA996EE-A76E-4B52-8130-83ABC6D26CB6}"/>
              </a:ext>
            </a:extLst>
          </p:cNvPr>
          <p:cNvSpPr txBox="1"/>
          <p:nvPr/>
        </p:nvSpPr>
        <p:spPr>
          <a:xfrm>
            <a:off x="5659449" y="5833975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http://www.mestice.net/cours_de_physique/doc/coursMATHML/22_thermodynamique_changement_etat/221_thermodynamique_changement_etat.xml</a:t>
            </a:r>
          </a:p>
        </p:txBody>
      </p:sp>
    </p:spTree>
    <p:extLst>
      <p:ext uri="{BB962C8B-B14F-4D97-AF65-F5344CB8AC3E}">
        <p14:creationId xmlns:p14="http://schemas.microsoft.com/office/powerpoint/2010/main" val="124836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7EFBF-BB24-4A5E-ADFB-800CF93B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Évolution d’un corps pur sous deux phases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1E7B84-3A98-4F6E-8EB3-C38163F5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B099C8-981A-456E-B8B9-CB478956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LP07 – Transitions de phase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E2509D-359D-4783-A29E-913ED423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6E94578-6779-49B7-824E-8759D27B0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Enthalpie de changement d’état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10C88084-9614-41A7-B500-93C930BB0D6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9830529"/>
                  </p:ext>
                </p:extLst>
              </p:nvPr>
            </p:nvGraphicFramePr>
            <p:xfrm>
              <a:off x="506437" y="1929773"/>
              <a:ext cx="10945838" cy="379577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051495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3643533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  <a:gridCol w="3250810">
                      <a:extLst>
                        <a:ext uri="{9D8B030D-6E8A-4147-A177-3AD203B41FA5}">
                          <a16:colId xmlns:a16="http://schemas.microsoft.com/office/drawing/2014/main" val="1282597810"/>
                        </a:ext>
                      </a:extLst>
                    </a:gridCol>
                  </a:tblGrid>
                  <a:tr h="806237">
                    <a:tc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fr-FR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0" dirty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z="2400" b="1" i="0" dirty="0" smtClean="0">
                                        <a:latin typeface="Cambria Math" panose="02040503050406030204" pitchFamily="18" charset="0"/>
                                      </a:rPr>
                                      <m:t>𝐟𝐮𝐬𝐢𝐨𝐧</m:t>
                                    </m:r>
                                  </m:sub>
                                </m:sSub>
                                <m: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𝐤𝐉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𝐤𝐠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400" b="1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fr-FR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0" dirty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z="2400" b="1" i="0" dirty="0" smtClean="0">
                                        <a:latin typeface="Cambria Math" panose="02040503050406030204" pitchFamily="18" charset="0"/>
                                      </a:rPr>
                                      <m:t>𝐯𝐚𝐩𝐨𝐫𝐢𝐬𝐚𝐭𝐢𝐨𝐧</m:t>
                                    </m:r>
                                  </m:sub>
                                </m:sSub>
                                <m: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𝐤𝐉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𝐤𝐠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400" b="1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Eau (H</a:t>
                          </a:r>
                          <a:r>
                            <a:rPr lang="fr-FR" sz="2400" b="1" baseline="-25000" dirty="0"/>
                            <a:t>2</a:t>
                          </a:r>
                          <a:r>
                            <a:rPr lang="fr-FR" sz="2400" b="1" dirty="0"/>
                            <a:t>O)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334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2265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Dioxyde de carbone (CO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400" b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184</m:t>
                                </m:r>
                              </m:oMath>
                            </m:oMathPara>
                          </a14:m>
                          <a:endParaRPr lang="fr-FR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574</m:t>
                                </m:r>
                              </m:oMath>
                            </m:oMathPara>
                          </a14:m>
                          <a:endParaRPr lang="fr-FR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122121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Ethanol (CH</a:t>
                          </a:r>
                          <a:r>
                            <a:rPr lang="fr-FR" sz="2400" b="1" baseline="-25000" dirty="0"/>
                            <a:t>3</a:t>
                          </a:r>
                          <a:r>
                            <a:rPr lang="fr-FR" sz="2400" b="1" baseline="0" dirty="0"/>
                            <a:t>CH</a:t>
                          </a:r>
                          <a:r>
                            <a:rPr lang="fr-FR" sz="2400" b="1" baseline="-25000" dirty="0"/>
                            <a:t>2</a:t>
                          </a:r>
                          <a:r>
                            <a:rPr lang="fr-FR" sz="2400" b="1" dirty="0"/>
                            <a:t>OH)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108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855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Diazote (N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25,7</m:t>
                                </m:r>
                              </m:oMath>
                            </m:oMathPara>
                          </a14:m>
                          <a:endParaRPr lang="fr-FR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fr-FR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Plomb (Pb)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871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6203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10C88084-9614-41A7-B500-93C930BB0D6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9830529"/>
                  </p:ext>
                </p:extLst>
              </p:nvPr>
            </p:nvGraphicFramePr>
            <p:xfrm>
              <a:off x="506437" y="1929773"/>
              <a:ext cx="10945838" cy="379577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051495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3643533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  <a:gridCol w="3250810">
                      <a:extLst>
                        <a:ext uri="{9D8B030D-6E8A-4147-A177-3AD203B41FA5}">
                          <a16:colId xmlns:a16="http://schemas.microsoft.com/office/drawing/2014/main" val="1282597810"/>
                        </a:ext>
                      </a:extLst>
                    </a:gridCol>
                  </a:tblGrid>
                  <a:tr h="806237">
                    <a:tc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752" r="-89799" b="-377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752" r="-750" b="-377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Eau (H</a:t>
                          </a:r>
                          <a:r>
                            <a:rPr lang="fr-FR" sz="2400" b="1" baseline="-25000" dirty="0"/>
                            <a:t>2</a:t>
                          </a:r>
                          <a:r>
                            <a:rPr lang="fr-FR" sz="2400" b="1" dirty="0"/>
                            <a:t>O)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136735" r="-89799" b="-4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136735" r="-750" b="-4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Dioxyde de carbone (CO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400" b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236735" r="-89799" b="-3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236735" r="-750" b="-3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122121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Ethanol (CH</a:t>
                          </a:r>
                          <a:r>
                            <a:rPr lang="fr-FR" sz="2400" b="1" baseline="-25000" dirty="0"/>
                            <a:t>3</a:t>
                          </a:r>
                          <a:r>
                            <a:rPr lang="fr-FR" sz="2400" b="1" baseline="0" dirty="0"/>
                            <a:t>CH</a:t>
                          </a:r>
                          <a:r>
                            <a:rPr lang="fr-FR" sz="2400" b="1" baseline="-25000" dirty="0"/>
                            <a:t>2</a:t>
                          </a:r>
                          <a:r>
                            <a:rPr lang="fr-FR" sz="2400" b="1" dirty="0"/>
                            <a:t>OH)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336735" r="-89799" b="-2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336735" r="-750" b="-2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Diazote (N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432323" r="-89799" b="-1101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432323" r="-750" b="-1101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Plomb (Pb)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537755" r="-89799" b="-11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537755" r="-750" b="-11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6203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684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C1E64-D5B4-49B1-B2EE-CAF370E9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Une transition du second ordre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966747-3882-49E6-95DF-9393E076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BB564-8591-4461-B36B-E5132BE7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LP07 – Transitions de phase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1DE28-2A82-402F-B278-ED6CDEDF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32AB7F0-B611-4A10-A73D-CE1C70B63C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B072AA5-1A54-4FF9-82D6-8A5B27C6E7AE}"/>
              </a:ext>
            </a:extLst>
          </p:cNvPr>
          <p:cNvGrpSpPr/>
          <p:nvPr/>
        </p:nvGrpSpPr>
        <p:grpSpPr>
          <a:xfrm>
            <a:off x="1141913" y="1329228"/>
            <a:ext cx="4316952" cy="5042158"/>
            <a:chOff x="7439916" y="1304360"/>
            <a:chExt cx="4316952" cy="5042158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B8BEAA8-B6F1-401E-BF3A-BBC8553A6491}"/>
                </a:ext>
              </a:extLst>
            </p:cNvPr>
            <p:cNvGrpSpPr/>
            <p:nvPr/>
          </p:nvGrpSpPr>
          <p:grpSpPr>
            <a:xfrm>
              <a:off x="7439916" y="1361225"/>
              <a:ext cx="4316952" cy="4985293"/>
              <a:chOff x="621102" y="1285089"/>
              <a:chExt cx="4316952" cy="4985293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8296D52-E2F9-438B-A25C-C3268B594FA2}"/>
                  </a:ext>
                </a:extLst>
              </p:cNvPr>
              <p:cNvSpPr txBox="1"/>
              <p:nvPr/>
            </p:nvSpPr>
            <p:spPr>
              <a:xfrm>
                <a:off x="621102" y="5901050"/>
                <a:ext cx="37095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hlinkClick r:id="rId2"/>
                  </a:rPr>
                  <a:t>https://youtu.be/dtmgpy8gxao?t=25</a:t>
                </a:r>
                <a:r>
                  <a:rPr lang="fr-FR" dirty="0"/>
                  <a:t> </a:t>
                </a:r>
              </a:p>
            </p:txBody>
          </p:sp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093D0F8B-52A3-4E21-BB41-59CE2ECE62DC}"/>
                  </a:ext>
                </a:extLst>
              </p:cNvPr>
              <p:cNvGrpSpPr/>
              <p:nvPr/>
            </p:nvGrpSpPr>
            <p:grpSpPr>
              <a:xfrm rot="5400000">
                <a:off x="3466301" y="3345878"/>
                <a:ext cx="870860" cy="2072646"/>
                <a:chOff x="3074126" y="1554061"/>
                <a:chExt cx="870860" cy="207264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4A78594-0FA5-4C53-A2AB-F5D1857AE554}"/>
                    </a:ext>
                  </a:extLst>
                </p:cNvPr>
                <p:cNvSpPr/>
                <p:nvPr/>
              </p:nvSpPr>
              <p:spPr>
                <a:xfrm>
                  <a:off x="3074128" y="1554062"/>
                  <a:ext cx="870857" cy="103632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DDD419C-BEAA-48EA-B85E-C41057BB1C15}"/>
                    </a:ext>
                  </a:extLst>
                </p:cNvPr>
                <p:cNvSpPr/>
                <p:nvPr/>
              </p:nvSpPr>
              <p:spPr>
                <a:xfrm>
                  <a:off x="3074129" y="2590382"/>
                  <a:ext cx="870857" cy="1036320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0E0CEAB0-C67A-4A46-84A2-92F6A22C0A9E}"/>
                    </a:ext>
                  </a:extLst>
                </p:cNvPr>
                <p:cNvSpPr txBox="1"/>
                <p:nvPr/>
              </p:nvSpPr>
              <p:spPr>
                <a:xfrm rot="16200000">
                  <a:off x="2990804" y="2673707"/>
                  <a:ext cx="1036322" cy="869678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rmAutofit/>
                </a:bodyPr>
                <a:lstStyle/>
                <a:p>
                  <a:pPr algn="ctr"/>
                  <a:r>
                    <a:rPr lang="fr-FR" sz="3600" baseline="0" dirty="0"/>
                    <a:t>N</a:t>
                  </a:r>
                </a:p>
              </p:txBody>
            </p: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BE776857-3BD5-47AF-BF03-491B1AE341C3}"/>
                    </a:ext>
                  </a:extLst>
                </p:cNvPr>
                <p:cNvSpPr txBox="1"/>
                <p:nvPr/>
              </p:nvSpPr>
              <p:spPr>
                <a:xfrm rot="16200000">
                  <a:off x="2990805" y="1637382"/>
                  <a:ext cx="1036323" cy="869682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rmAutofit/>
                </a:bodyPr>
                <a:lstStyle/>
                <a:p>
                  <a:pPr algn="ctr"/>
                  <a:r>
                    <a:rPr lang="fr-FR" sz="3600" dirty="0"/>
                    <a:t>S</a:t>
                  </a:r>
                  <a:endParaRPr lang="fr-FR" sz="3600" baseline="0" dirty="0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D61641-893C-413F-B943-537B3697A1C4}"/>
                  </a:ext>
                </a:extLst>
              </p:cNvPr>
              <p:cNvSpPr/>
              <p:nvPr/>
            </p:nvSpPr>
            <p:spPr>
              <a:xfrm rot="20266113">
                <a:off x="1727251" y="1285089"/>
                <a:ext cx="190039" cy="332141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74417046-FCC9-47B9-B424-83A3C1EC921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33005" y="4848109"/>
                <a:ext cx="809899" cy="809899"/>
                <a:chOff x="2944553" y="5154427"/>
                <a:chExt cx="792000" cy="792000"/>
              </a:xfrm>
            </p:grpSpPr>
            <p:sp>
              <p:nvSpPr>
                <p:cNvPr id="18" name="Larme 17">
                  <a:extLst>
                    <a:ext uri="{FF2B5EF4-FFF2-40B4-BE49-F238E27FC236}">
                      <a16:creationId xmlns:a16="http://schemas.microsoft.com/office/drawing/2014/main" id="{1C559B18-94D4-43C9-9D3B-835DAA0D0358}"/>
                    </a:ext>
                  </a:extLst>
                </p:cNvPr>
                <p:cNvSpPr/>
                <p:nvPr/>
              </p:nvSpPr>
              <p:spPr>
                <a:xfrm rot="18900000">
                  <a:off x="2944553" y="5154427"/>
                  <a:ext cx="792000" cy="792000"/>
                </a:xfrm>
                <a:prstGeom prst="teardrop">
                  <a:avLst>
                    <a:gd name="adj" fmla="val 125751"/>
                  </a:avLst>
                </a:prstGeom>
                <a:solidFill>
                  <a:srgbClr val="FF0000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" name="Larme 18">
                  <a:extLst>
                    <a:ext uri="{FF2B5EF4-FFF2-40B4-BE49-F238E27FC236}">
                      <a16:creationId xmlns:a16="http://schemas.microsoft.com/office/drawing/2014/main" id="{3BD1D02B-9378-4BA9-8221-F0E13805C208}"/>
                    </a:ext>
                  </a:extLst>
                </p:cNvPr>
                <p:cNvSpPr/>
                <p:nvPr/>
              </p:nvSpPr>
              <p:spPr>
                <a:xfrm rot="18900000">
                  <a:off x="3088553" y="5394221"/>
                  <a:ext cx="504000" cy="504000"/>
                </a:xfrm>
                <a:prstGeom prst="teardrop">
                  <a:avLst>
                    <a:gd name="adj" fmla="val 125751"/>
                  </a:avLst>
                </a:prstGeom>
                <a:solidFill>
                  <a:srgbClr val="FFFF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F6183E-243D-492A-828F-FB7489CBD9AF}"/>
                  </a:ext>
                </a:extLst>
              </p:cNvPr>
              <p:cNvSpPr/>
              <p:nvPr/>
            </p:nvSpPr>
            <p:spPr>
              <a:xfrm>
                <a:off x="2574713" y="2325129"/>
                <a:ext cx="230681" cy="31349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BC3A4C5-7420-4BD7-8F39-DBD620620FE3}"/>
                </a:ext>
              </a:extLst>
            </p:cNvPr>
            <p:cNvSpPr txBox="1"/>
            <p:nvPr/>
          </p:nvSpPr>
          <p:spPr>
            <a:xfrm>
              <a:off x="8151225" y="1304360"/>
              <a:ext cx="1611085" cy="69476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400" b="1" dirty="0">
                  <a:solidFill>
                    <a:srgbClr val="3B3838"/>
                  </a:solidFill>
                </a:rPr>
                <a:t>Tige en fer</a:t>
              </a:r>
              <a:endParaRPr lang="fr-FR" sz="2400" b="1" baseline="0" dirty="0">
                <a:solidFill>
                  <a:srgbClr val="3B3838"/>
                </a:solidFill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5BC6B7D3-8A9A-43CD-A15D-FC43F0918EA2}"/>
                </a:ext>
              </a:extLst>
            </p:cNvPr>
            <p:cNvSpPr txBox="1"/>
            <p:nvPr/>
          </p:nvSpPr>
          <p:spPr>
            <a:xfrm>
              <a:off x="9660369" y="2388262"/>
              <a:ext cx="1532532" cy="69476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2F2F2"/>
                  </a:solidFill>
                </a:rPr>
                <a:t>Isolant thermique</a:t>
              </a:r>
              <a:endParaRPr lang="fr-FR" sz="2400" b="1" baseline="0" dirty="0">
                <a:ln>
                  <a:solidFill>
                    <a:sysClr val="windowText" lastClr="000000"/>
                  </a:solidFill>
                </a:ln>
                <a:solidFill>
                  <a:srgbClr val="F2F2F2"/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16A7B45-A0CB-4E95-907E-6B1E11516E55}"/>
                </a:ext>
              </a:extLst>
            </p:cNvPr>
            <p:cNvSpPr txBox="1"/>
            <p:nvPr/>
          </p:nvSpPr>
          <p:spPr>
            <a:xfrm>
              <a:off x="9679025" y="4892585"/>
              <a:ext cx="2077842" cy="78554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lnSpcReduction="10000"/>
            </a:bodyPr>
            <a:lstStyle/>
            <a:p>
              <a:pPr algn="r"/>
              <a:r>
                <a:rPr lang="fr-FR" sz="2400" b="1" dirty="0">
                  <a:solidFill>
                    <a:srgbClr val="FF0000"/>
                  </a:solidFill>
                </a:rPr>
                <a:t>Aimant permanent</a:t>
              </a:r>
              <a:endParaRPr lang="fr-FR" sz="2400" b="1" baseline="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au 31">
                <a:extLst>
                  <a:ext uri="{FF2B5EF4-FFF2-40B4-BE49-F238E27FC236}">
                    <a16:creationId xmlns:a16="http://schemas.microsoft.com/office/drawing/2014/main" id="{14724BAF-F917-426F-B101-2666312B5D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4271749"/>
                  </p:ext>
                </p:extLst>
              </p:nvPr>
            </p:nvGraphicFramePr>
            <p:xfrm>
              <a:off x="7987947" y="2299629"/>
              <a:ext cx="267729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645">
                      <a:extLst>
                        <a:ext uri="{9D8B030D-6E8A-4147-A177-3AD203B41FA5}">
                          <a16:colId xmlns:a16="http://schemas.microsoft.com/office/drawing/2014/main" val="2791271135"/>
                        </a:ext>
                      </a:extLst>
                    </a:gridCol>
                    <a:gridCol w="1338645">
                      <a:extLst>
                        <a:ext uri="{9D8B030D-6E8A-4147-A177-3AD203B41FA5}">
                          <a16:colId xmlns:a16="http://schemas.microsoft.com/office/drawing/2014/main" val="3165294839"/>
                        </a:ext>
                      </a:extLst>
                    </a:gridCol>
                  </a:tblGrid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fr-FR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fr-FR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𝐓</m:t>
                                    </m:r>
                                  </m:e>
                                  <m:sub>
                                    <m:r>
                                      <a:rPr kumimoji="0" lang="fr-FR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𝐂</m:t>
                                    </m:r>
                                  </m:sub>
                                </m:sSub>
                                <m:r>
                                  <a:rPr kumimoji="0" lang="fr-FR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kumimoji="0" lang="fr-FR" sz="18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𝐊</m:t>
                                </m:r>
                                <m:r>
                                  <a:rPr kumimoji="0" lang="fr-FR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fr-FR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7452175"/>
                      </a:ext>
                    </a:extLst>
                  </a:tr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Co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1388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9884946"/>
                      </a:ext>
                    </a:extLst>
                  </a:tr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Fe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1043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1001667"/>
                      </a:ext>
                    </a:extLst>
                  </a:tr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767790"/>
                      </a:ext>
                    </a:extLst>
                  </a:tr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MnOFe</a:t>
                          </a:r>
                          <a:r>
                            <a:rPr kumimoji="0" lang="fr-FR" sz="1800" b="1" i="0" u="none" strike="noStrike" kern="1200" cap="none" spc="0" normalizeH="0" baseline="-2500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O</a:t>
                          </a:r>
                          <a:r>
                            <a:rPr kumimoji="0" lang="fr-FR" sz="1800" b="1" i="0" u="none" strike="noStrike" kern="1200" cap="none" spc="0" normalizeH="0" baseline="-2500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4740465"/>
                      </a:ext>
                    </a:extLst>
                  </a:tr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CrO</a:t>
                          </a:r>
                          <a:r>
                            <a:rPr kumimoji="0" lang="fr-FR" sz="1800" b="1" i="0" u="none" strike="noStrike" kern="1200" cap="none" spc="0" normalizeH="0" baseline="-2500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386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418129"/>
                      </a:ext>
                    </a:extLst>
                  </a:tr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MnAs</a:t>
                          </a:r>
                          <a:endParaRPr kumimoji="0" lang="fr-FR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4393961"/>
                      </a:ext>
                    </a:extLst>
                  </a:tr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Gd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292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525609"/>
                      </a:ext>
                    </a:extLst>
                  </a:tr>
                  <a:tr h="293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EuO</a:t>
                          </a:r>
                          <a:endParaRPr kumimoji="0" lang="fr-FR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74230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au 31">
                <a:extLst>
                  <a:ext uri="{FF2B5EF4-FFF2-40B4-BE49-F238E27FC236}">
                    <a16:creationId xmlns:a16="http://schemas.microsoft.com/office/drawing/2014/main" id="{14724BAF-F917-426F-B101-2666312B5D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4271749"/>
                  </p:ext>
                </p:extLst>
              </p:nvPr>
            </p:nvGraphicFramePr>
            <p:xfrm>
              <a:off x="7987947" y="2299629"/>
              <a:ext cx="267729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645">
                      <a:extLst>
                        <a:ext uri="{9D8B030D-6E8A-4147-A177-3AD203B41FA5}">
                          <a16:colId xmlns:a16="http://schemas.microsoft.com/office/drawing/2014/main" val="2791271135"/>
                        </a:ext>
                      </a:extLst>
                    </a:gridCol>
                    <a:gridCol w="1338645">
                      <a:extLst>
                        <a:ext uri="{9D8B030D-6E8A-4147-A177-3AD203B41FA5}">
                          <a16:colId xmlns:a16="http://schemas.microsoft.com/office/drawing/2014/main" val="31652948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455" t="-1667" r="-909" b="-8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7452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Co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1388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98849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Fe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1043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10016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Ni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7677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MnOFe</a:t>
                          </a:r>
                          <a:r>
                            <a:rPr kumimoji="0" lang="fr-FR" sz="1800" b="1" i="0" u="none" strike="noStrike" kern="1200" cap="none" spc="0" normalizeH="0" baseline="-2500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O</a:t>
                          </a:r>
                          <a:r>
                            <a:rPr kumimoji="0" lang="fr-FR" sz="1800" b="1" i="0" u="none" strike="noStrike" kern="1200" cap="none" spc="0" normalizeH="0" baseline="-2500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47404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CrO</a:t>
                          </a:r>
                          <a:r>
                            <a:rPr kumimoji="0" lang="fr-FR" sz="1800" b="1" i="0" u="none" strike="noStrike" kern="1200" cap="none" spc="0" normalizeH="0" baseline="-2500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386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4181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MnAs</a:t>
                          </a:r>
                          <a:endParaRPr kumimoji="0" lang="fr-FR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43939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Gd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292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5256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1" i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EuO</a:t>
                          </a:r>
                          <a:endParaRPr kumimoji="0" lang="fr-FR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7423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71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4FF42-7065-4146-AA04-D1FCFD85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Une transition du second ordre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2928D2-F81F-45D7-8774-C3D1BBB5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FC46C-F8A7-449A-A4C8-35DDF42C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LP07 – Transitions de phase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7F265-FB36-45BA-B76E-E31AA6BD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98FAAEC-F4A7-411C-ABDC-8318E51757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2ABB0EE-DF8F-4583-B039-EC6D51A12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50" y="1406793"/>
            <a:ext cx="8462926" cy="505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650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10329</TotalTime>
  <Words>297</Words>
  <Application>Microsoft Office PowerPoint</Application>
  <PresentationFormat>Grand écran</PresentationFormat>
  <Paragraphs>95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Thème Office</vt:lpstr>
      <vt:lpstr>LP07 – Transitions de phase</vt:lpstr>
      <vt:lpstr>Transitions de phase</vt:lpstr>
      <vt:lpstr>I – Généralités et rappels</vt:lpstr>
      <vt:lpstr>I – Généralités et rappels</vt:lpstr>
      <vt:lpstr>II – Évolution d’un corps pur sous deux phases</vt:lpstr>
      <vt:lpstr>IV – Une transition du second ordre</vt:lpstr>
      <vt:lpstr>IV – Une transition du second ordre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55</cp:revision>
  <dcterms:created xsi:type="dcterms:W3CDTF">2020-12-17T09:18:48Z</dcterms:created>
  <dcterms:modified xsi:type="dcterms:W3CDTF">2021-06-02T00:37:53Z</dcterms:modified>
</cp:coreProperties>
</file>