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3FC"/>
    <a:srgbClr val="C3E4F3"/>
    <a:srgbClr val="00B0F0"/>
    <a:srgbClr val="7F7F7F"/>
    <a:srgbClr val="0070C0"/>
    <a:srgbClr val="FFA626"/>
    <a:srgbClr val="FF5926"/>
    <a:srgbClr val="537DC9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LP08 – Phénomènes de transport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007850"/>
          </a:xfrm>
        </p:spPr>
        <p:txBody>
          <a:bodyPr/>
          <a:lstStyle/>
          <a:p>
            <a:r>
              <a:rPr lang="fr-FR" sz="5400" dirty="0"/>
              <a:t>LP08 – Phénomènes de transport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05" y="2883880"/>
            <a:ext cx="9402015" cy="2208629"/>
          </a:xfrm>
        </p:spPr>
        <p:txBody>
          <a:bodyPr>
            <a:noAutofit/>
          </a:bodyPr>
          <a:lstStyle/>
          <a:p>
            <a:pPr algn="l"/>
            <a:r>
              <a:rPr lang="fr-FR" sz="2600" b="1" dirty="0"/>
              <a:t>Niveau : L2</a:t>
            </a:r>
            <a:endParaRPr lang="fr-FR" sz="2600" dirty="0"/>
          </a:p>
          <a:p>
            <a:pPr algn="l">
              <a:spcBef>
                <a:spcPts val="0"/>
              </a:spcBef>
            </a:pPr>
            <a:r>
              <a:rPr lang="fr-FR" sz="2600" b="1" dirty="0"/>
              <a:t>Prérequis :</a:t>
            </a:r>
            <a:r>
              <a:rPr lang="fr-FR" sz="2600" dirty="0"/>
              <a:t> 1</a:t>
            </a:r>
            <a:r>
              <a:rPr lang="fr-FR" sz="2600" baseline="30000" dirty="0"/>
              <a:t>er</a:t>
            </a:r>
            <a:r>
              <a:rPr lang="fr-FR" sz="2600" dirty="0"/>
              <a:t> et 2</a:t>
            </a:r>
            <a:r>
              <a:rPr lang="fr-FR" sz="2600" baseline="30000" dirty="0"/>
              <a:t>nd</a:t>
            </a:r>
            <a:r>
              <a:rPr lang="fr-FR" sz="2600" dirty="0"/>
              <a:t> principes de la thermodynamique</a:t>
            </a:r>
          </a:p>
          <a:p>
            <a:pPr indent="1519238" algn="l">
              <a:spcBef>
                <a:spcPts val="0"/>
              </a:spcBef>
            </a:pPr>
            <a:r>
              <a:rPr lang="fr-FR" sz="2600" dirty="0"/>
              <a:t>Thermodynamique à l’équilibre</a:t>
            </a:r>
          </a:p>
          <a:p>
            <a:pPr indent="1519238" algn="l">
              <a:spcBef>
                <a:spcPts val="0"/>
              </a:spcBef>
            </a:pPr>
            <a:r>
              <a:rPr lang="fr-FR" sz="2600" dirty="0"/>
              <a:t>Conservation de la masse et de l’énergie</a:t>
            </a:r>
          </a:p>
          <a:p>
            <a:pPr indent="1519238" algn="l">
              <a:spcBef>
                <a:spcPts val="0"/>
              </a:spcBef>
            </a:pPr>
            <a:r>
              <a:rPr lang="fr-FR" sz="2600" dirty="0"/>
              <a:t>Mécanique des fluides (viscosité)</a:t>
            </a:r>
          </a:p>
          <a:p>
            <a:pPr indent="1519238" algn="l">
              <a:spcBef>
                <a:spcPts val="0"/>
              </a:spcBef>
            </a:pPr>
            <a:r>
              <a:rPr lang="fr-FR" sz="2600" dirty="0"/>
              <a:t>Électromagnétisme (loi d’Ohm locale)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Phénomènes </a:t>
            </a:r>
            <a:r>
              <a:rPr lang="fr-FR" sz="4400"/>
              <a:t>de transport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Les phénomènes de transport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Les différents modes de transport 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Équilibre thermodynamique local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Diffusion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conservation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Fick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Équation de diffusion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Phénomènes diffusifs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Comparaison des modes de transfert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6F141-7FBA-49E4-8288-BADACE0A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Les phénomènes de transport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52C6E-D3D9-41D5-B929-D488207A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07B93-6FFC-44CD-BDF3-25A9DBC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A2EF7-8868-46E2-AEEF-A760EA3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2CEF038-B6B1-4B69-97A4-EBDE213A49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Les différents modes de transport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10FD0A51-590B-4693-8EE5-A16059E3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5941" r="381"/>
          <a:stretch/>
        </p:blipFill>
        <p:spPr>
          <a:xfrm>
            <a:off x="515589" y="1793728"/>
            <a:ext cx="6428149" cy="4328975"/>
          </a:xfrm>
          <a:prstGeom prst="rect">
            <a:avLst/>
          </a:prstGeom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773050D-B122-4F75-89AF-302004AF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77" y="2551781"/>
            <a:ext cx="4126080" cy="2812868"/>
          </a:xfrm>
        </p:spPr>
        <p:txBody>
          <a:bodyPr>
            <a:normAutofit/>
          </a:bodyPr>
          <a:lstStyle/>
          <a:p>
            <a:r>
              <a:rPr lang="fr-FR" dirty="0"/>
              <a:t>Avec support matériel 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2600" dirty="0"/>
              <a:t>Advection (convection)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2600" dirty="0"/>
              <a:t>Diffusion (conduction)</a:t>
            </a:r>
          </a:p>
          <a:p>
            <a:endParaRPr lang="fr-FR" dirty="0"/>
          </a:p>
          <a:p>
            <a:r>
              <a:rPr lang="fr-FR" dirty="0"/>
              <a:t>Sans support matériel 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2600" dirty="0"/>
              <a:t>Rayonnement 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30C3DC6-9F09-4252-80B4-75563DDA8B36}"/>
              </a:ext>
            </a:extLst>
          </p:cNvPr>
          <p:cNvSpPr/>
          <p:nvPr/>
        </p:nvSpPr>
        <p:spPr>
          <a:xfrm>
            <a:off x="7331603" y="2316808"/>
            <a:ext cx="4292554" cy="3074126"/>
          </a:xfrm>
          <a:prstGeom prst="roundRect">
            <a:avLst>
              <a:gd name="adj" fmla="val 11285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80220-6361-489E-9488-408A2E6B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Les phénomènes de transport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9EA80-5EAF-4667-AA63-C487629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649CFF-FBC8-4F15-896C-DBC82F97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831AD-3798-405C-9DFD-6EADD32C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2D0DDFB-ED75-4240-A7CE-B64AFF74B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Équilibre thermodynamique local</a:t>
            </a:r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D323A757-9EAD-47A0-BCA2-A266C98EB4CE}"/>
              </a:ext>
            </a:extLst>
          </p:cNvPr>
          <p:cNvSpPr/>
          <p:nvPr/>
        </p:nvSpPr>
        <p:spPr>
          <a:xfrm rot="5400000">
            <a:off x="5785833" y="-2794185"/>
            <a:ext cx="506411" cy="10629520"/>
          </a:xfrm>
          <a:prstGeom prst="can">
            <a:avLst>
              <a:gd name="adj" fmla="val 41936"/>
            </a:avLst>
          </a:prstGeom>
          <a:gradFill flip="none" rotWithShape="1">
            <a:gsLst>
              <a:gs pos="0">
                <a:srgbClr val="FFFF00">
                  <a:alpha val="85000"/>
                </a:srgbClr>
              </a:gs>
              <a:gs pos="64000">
                <a:srgbClr val="7030A0">
                  <a:alpha val="85000"/>
                </a:srgbClr>
              </a:gs>
              <a:gs pos="39000">
                <a:srgbClr val="FF0000">
                  <a:alpha val="85000"/>
                </a:srgbClr>
              </a:gs>
              <a:gs pos="100000">
                <a:srgbClr val="00B0F0">
                  <a:alpha val="85000"/>
                </a:srgbClr>
              </a:gs>
            </a:gsLst>
            <a:lin ang="16200000" scaled="1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BD76E75-9266-45D7-821D-2FDE0C83E25F}"/>
                  </a:ext>
                </a:extLst>
              </p:cNvPr>
              <p:cNvSpPr txBox="1"/>
              <p:nvPr/>
            </p:nvSpPr>
            <p:spPr>
              <a:xfrm>
                <a:off x="724279" y="134224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chaud</m:t>
                          </m:r>
                        </m:sub>
                      </m:sSub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BD76E75-9266-45D7-821D-2FDE0C83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79" y="1342241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50DC649-FC6A-4AD6-BB5E-BC0B2C6412E3}"/>
                  </a:ext>
                </a:extLst>
              </p:cNvPr>
              <p:cNvSpPr txBox="1"/>
              <p:nvPr/>
            </p:nvSpPr>
            <p:spPr>
              <a:xfrm>
                <a:off x="10240994" y="1342241"/>
                <a:ext cx="1112806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froid</m:t>
                          </m:r>
                        </m:sub>
                      </m:sSub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50DC649-FC6A-4AD6-BB5E-BC0B2C641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994" y="1342241"/>
                <a:ext cx="111280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1A02CED-C4BD-41F5-ADEB-1A5C2F44B1DA}"/>
              </a:ext>
            </a:extLst>
          </p:cNvPr>
          <p:cNvCxnSpPr/>
          <p:nvPr/>
        </p:nvCxnSpPr>
        <p:spPr>
          <a:xfrm>
            <a:off x="4620857" y="2533085"/>
            <a:ext cx="2725093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3A62324-D783-48E6-8C2F-A3982FDBEC5E}"/>
                  </a:ext>
                </a:extLst>
              </p:cNvPr>
              <p:cNvSpPr txBox="1"/>
              <p:nvPr/>
            </p:nvSpPr>
            <p:spPr>
              <a:xfrm>
                <a:off x="5651447" y="140218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3A62324-D783-48E6-8C2F-A3982FDB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447" y="1402182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ylindre 13">
            <a:extLst>
              <a:ext uri="{FF2B5EF4-FFF2-40B4-BE49-F238E27FC236}">
                <a16:creationId xmlns:a16="http://schemas.microsoft.com/office/drawing/2014/main" id="{53F9764C-5BFC-4699-87EB-E60C1EC3874D}"/>
              </a:ext>
            </a:extLst>
          </p:cNvPr>
          <p:cNvSpPr/>
          <p:nvPr/>
        </p:nvSpPr>
        <p:spPr>
          <a:xfrm rot="5400000">
            <a:off x="3197396" y="4466115"/>
            <a:ext cx="2041885" cy="894879"/>
          </a:xfrm>
          <a:prstGeom prst="can">
            <a:avLst>
              <a:gd name="adj" fmla="val 41936"/>
            </a:avLst>
          </a:prstGeom>
          <a:solidFill>
            <a:srgbClr val="FFA62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10BA3-8516-43AD-AD25-F68AFD3D71C2}"/>
              </a:ext>
            </a:extLst>
          </p:cNvPr>
          <p:cNvSpPr/>
          <p:nvPr/>
        </p:nvSpPr>
        <p:spPr>
          <a:xfrm>
            <a:off x="2275706" y="1968803"/>
            <a:ext cx="345260" cy="1045673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50B21-9D32-4FAE-9800-C3F204E14F54}"/>
              </a:ext>
            </a:extLst>
          </p:cNvPr>
          <p:cNvSpPr/>
          <p:nvPr/>
        </p:nvSpPr>
        <p:spPr>
          <a:xfrm>
            <a:off x="3352691" y="3114220"/>
            <a:ext cx="2697429" cy="3090712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E75EAB3-9C83-4508-B150-BDBBDB08D1A2}"/>
                  </a:ext>
                </a:extLst>
              </p:cNvPr>
              <p:cNvSpPr txBox="1"/>
              <p:nvPr/>
            </p:nvSpPr>
            <p:spPr>
              <a:xfrm>
                <a:off x="3770899" y="3023004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E75EAB3-9C83-4508-B150-BDBBDB08D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899" y="3023004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7B4B50D7-5BAE-43D3-A75D-A8D8B1280063}"/>
              </a:ext>
            </a:extLst>
          </p:cNvPr>
          <p:cNvSpPr/>
          <p:nvPr/>
        </p:nvSpPr>
        <p:spPr>
          <a:xfrm flipV="1">
            <a:off x="2388248" y="3149752"/>
            <a:ext cx="804965" cy="1575303"/>
          </a:xfrm>
          <a:prstGeom prst="bentArrow">
            <a:avLst>
              <a:gd name="adj1" fmla="val 12580"/>
              <a:gd name="adj2" fmla="val 25000"/>
              <a:gd name="adj3" fmla="val 39621"/>
              <a:gd name="adj4" fmla="val 437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A7D59F1-8DFB-4E10-BB46-FCACD411CAAA}"/>
                  </a:ext>
                </a:extLst>
              </p:cNvPr>
              <p:cNvSpPr txBox="1"/>
              <p:nvPr/>
            </p:nvSpPr>
            <p:spPr>
              <a:xfrm>
                <a:off x="4665778" y="4384555"/>
                <a:ext cx="1384342" cy="913571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A7D59F1-8DFB-4E10-BB46-FCACD411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78" y="4384555"/>
                <a:ext cx="1384342" cy="91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1E00703-C32C-4355-BCD3-A0D75F655F01}"/>
                  </a:ext>
                </a:extLst>
              </p:cNvPr>
              <p:cNvSpPr txBox="1"/>
              <p:nvPr/>
            </p:nvSpPr>
            <p:spPr>
              <a:xfrm>
                <a:off x="2167003" y="1371815"/>
                <a:ext cx="5626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1E00703-C32C-4355-BCD3-A0D75F655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003" y="1371815"/>
                <a:ext cx="56266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B335AB9-1051-4C2C-9066-AB3EA6E95CBE}"/>
                  </a:ext>
                </a:extLst>
              </p:cNvPr>
              <p:cNvSpPr txBox="1"/>
              <p:nvPr/>
            </p:nvSpPr>
            <p:spPr>
              <a:xfrm>
                <a:off x="7505898" y="4162707"/>
                <a:ext cx="2108882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3600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fr-FR" sz="3600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3600" baseline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B335AB9-1051-4C2C-9066-AB3EA6E9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98" y="4162707"/>
                <a:ext cx="2108882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64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BE856-781E-46F1-B234-9B76613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Diffusion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BED04-C7C0-40CF-BD13-563CB17F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D4D0C-C534-4DBC-B204-488C0D6C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4AABC-7DF5-4419-B72B-7EC8EF62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B3D625A-D743-4C77-96AF-3B86748AA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Loi de conservation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E33E94A0-14D4-486C-A545-AD6F4200A800}"/>
              </a:ext>
            </a:extLst>
          </p:cNvPr>
          <p:cNvSpPr/>
          <p:nvPr/>
        </p:nvSpPr>
        <p:spPr>
          <a:xfrm>
            <a:off x="927296" y="2411695"/>
            <a:ext cx="3219820" cy="3232374"/>
          </a:xfrm>
          <a:custGeom>
            <a:avLst/>
            <a:gdLst>
              <a:gd name="connsiteX0" fmla="*/ 1114125 w 2536983"/>
              <a:gd name="connsiteY0" fmla="*/ 59421 h 2512910"/>
              <a:gd name="connsiteX1" fmla="*/ 1114125 w 2536983"/>
              <a:gd name="connsiteY1" fmla="*/ 59421 h 2512910"/>
              <a:gd name="connsiteX2" fmla="*/ 1014536 w 2536983"/>
              <a:gd name="connsiteY2" fmla="*/ 104688 h 2512910"/>
              <a:gd name="connsiteX3" fmla="*/ 942109 w 2536983"/>
              <a:gd name="connsiteY3" fmla="*/ 131849 h 2512910"/>
              <a:gd name="connsiteX4" fmla="*/ 815360 w 2536983"/>
              <a:gd name="connsiteY4" fmla="*/ 186170 h 2512910"/>
              <a:gd name="connsiteX5" fmla="*/ 751986 w 2536983"/>
              <a:gd name="connsiteY5" fmla="*/ 213330 h 2512910"/>
              <a:gd name="connsiteX6" fmla="*/ 688612 w 2536983"/>
              <a:gd name="connsiteY6" fmla="*/ 249544 h 2512910"/>
              <a:gd name="connsiteX7" fmla="*/ 634291 w 2536983"/>
              <a:gd name="connsiteY7" fmla="*/ 267651 h 2512910"/>
              <a:gd name="connsiteX8" fmla="*/ 407954 w 2536983"/>
              <a:gd name="connsiteY8" fmla="*/ 403453 h 2512910"/>
              <a:gd name="connsiteX9" fmla="*/ 344580 w 2536983"/>
              <a:gd name="connsiteY9" fmla="*/ 466827 h 2512910"/>
              <a:gd name="connsiteX10" fmla="*/ 299313 w 2536983"/>
              <a:gd name="connsiteY10" fmla="*/ 503041 h 2512910"/>
              <a:gd name="connsiteX11" fmla="*/ 254045 w 2536983"/>
              <a:gd name="connsiteY11" fmla="*/ 575469 h 2512910"/>
              <a:gd name="connsiteX12" fmla="*/ 136350 w 2536983"/>
              <a:gd name="connsiteY12" fmla="*/ 729378 h 2512910"/>
              <a:gd name="connsiteX13" fmla="*/ 72976 w 2536983"/>
              <a:gd name="connsiteY13" fmla="*/ 810859 h 2512910"/>
              <a:gd name="connsiteX14" fmla="*/ 36762 w 2536983"/>
              <a:gd name="connsiteY14" fmla="*/ 865180 h 2512910"/>
              <a:gd name="connsiteX15" fmla="*/ 18655 w 2536983"/>
              <a:gd name="connsiteY15" fmla="*/ 928554 h 2512910"/>
              <a:gd name="connsiteX16" fmla="*/ 548 w 2536983"/>
              <a:gd name="connsiteY16" fmla="*/ 982875 h 2512910"/>
              <a:gd name="connsiteX17" fmla="*/ 9602 w 2536983"/>
              <a:gd name="connsiteY17" fmla="*/ 1345013 h 2512910"/>
              <a:gd name="connsiteX18" fmla="*/ 27709 w 2536983"/>
              <a:gd name="connsiteY18" fmla="*/ 1752419 h 2512910"/>
              <a:gd name="connsiteX19" fmla="*/ 82030 w 2536983"/>
              <a:gd name="connsiteY19" fmla="*/ 1951595 h 2512910"/>
              <a:gd name="connsiteX20" fmla="*/ 163511 w 2536983"/>
              <a:gd name="connsiteY20" fmla="*/ 2123611 h 2512910"/>
              <a:gd name="connsiteX21" fmla="*/ 272152 w 2536983"/>
              <a:gd name="connsiteY21" fmla="*/ 2268467 h 2512910"/>
              <a:gd name="connsiteX22" fmla="*/ 453222 w 2536983"/>
              <a:gd name="connsiteY22" fmla="*/ 2404269 h 2512910"/>
              <a:gd name="connsiteX23" fmla="*/ 498489 w 2536983"/>
              <a:gd name="connsiteY23" fmla="*/ 2422376 h 2512910"/>
              <a:gd name="connsiteX24" fmla="*/ 688612 w 2536983"/>
              <a:gd name="connsiteY24" fmla="*/ 2476696 h 2512910"/>
              <a:gd name="connsiteX25" fmla="*/ 914948 w 2536983"/>
              <a:gd name="connsiteY25" fmla="*/ 2512910 h 2512910"/>
              <a:gd name="connsiteX26" fmla="*/ 1394782 w 2536983"/>
              <a:gd name="connsiteY26" fmla="*/ 2467643 h 2512910"/>
              <a:gd name="connsiteX27" fmla="*/ 1621119 w 2536983"/>
              <a:gd name="connsiteY27" fmla="*/ 2413322 h 2512910"/>
              <a:gd name="connsiteX28" fmla="*/ 1738814 w 2536983"/>
              <a:gd name="connsiteY28" fmla="*/ 2349948 h 2512910"/>
              <a:gd name="connsiteX29" fmla="*/ 1820295 w 2536983"/>
              <a:gd name="connsiteY29" fmla="*/ 2286574 h 2512910"/>
              <a:gd name="connsiteX30" fmla="*/ 1847455 w 2536983"/>
              <a:gd name="connsiteY30" fmla="*/ 2250360 h 2512910"/>
              <a:gd name="connsiteX31" fmla="*/ 1892723 w 2536983"/>
              <a:gd name="connsiteY31" fmla="*/ 2150772 h 2512910"/>
              <a:gd name="connsiteX32" fmla="*/ 1965150 w 2536983"/>
              <a:gd name="connsiteY32" fmla="*/ 2014970 h 2512910"/>
              <a:gd name="connsiteX33" fmla="*/ 2001364 w 2536983"/>
              <a:gd name="connsiteY33" fmla="*/ 1933488 h 2512910"/>
              <a:gd name="connsiteX34" fmla="*/ 2037578 w 2536983"/>
              <a:gd name="connsiteY34" fmla="*/ 1842954 h 2512910"/>
              <a:gd name="connsiteX35" fmla="*/ 2164327 w 2536983"/>
              <a:gd name="connsiteY35" fmla="*/ 1643778 h 2512910"/>
              <a:gd name="connsiteX36" fmla="*/ 2209594 w 2536983"/>
              <a:gd name="connsiteY36" fmla="*/ 1589457 h 2512910"/>
              <a:gd name="connsiteX37" fmla="*/ 2354449 w 2536983"/>
              <a:gd name="connsiteY37" fmla="*/ 1453655 h 2512910"/>
              <a:gd name="connsiteX38" fmla="*/ 2444984 w 2536983"/>
              <a:gd name="connsiteY38" fmla="*/ 1345013 h 2512910"/>
              <a:gd name="connsiteX39" fmla="*/ 2481198 w 2536983"/>
              <a:gd name="connsiteY39" fmla="*/ 1281639 h 2512910"/>
              <a:gd name="connsiteX40" fmla="*/ 2526465 w 2536983"/>
              <a:gd name="connsiteY40" fmla="*/ 1172997 h 2512910"/>
              <a:gd name="connsiteX41" fmla="*/ 2526465 w 2536983"/>
              <a:gd name="connsiteY41" fmla="*/ 901393 h 2512910"/>
              <a:gd name="connsiteX42" fmla="*/ 2472144 w 2536983"/>
              <a:gd name="connsiteY42" fmla="*/ 792752 h 2512910"/>
              <a:gd name="connsiteX43" fmla="*/ 2444984 w 2536983"/>
              <a:gd name="connsiteY43" fmla="*/ 729378 h 2512910"/>
              <a:gd name="connsiteX44" fmla="*/ 2417824 w 2536983"/>
              <a:gd name="connsiteY44" fmla="*/ 693164 h 2512910"/>
              <a:gd name="connsiteX45" fmla="*/ 2318236 w 2536983"/>
              <a:gd name="connsiteY45" fmla="*/ 557362 h 2512910"/>
              <a:gd name="connsiteX46" fmla="*/ 2272968 w 2536983"/>
              <a:gd name="connsiteY46" fmla="*/ 512094 h 2512910"/>
              <a:gd name="connsiteX47" fmla="*/ 2227701 w 2536983"/>
              <a:gd name="connsiteY47" fmla="*/ 457774 h 2512910"/>
              <a:gd name="connsiteX48" fmla="*/ 2128113 w 2536983"/>
              <a:gd name="connsiteY48" fmla="*/ 376292 h 2512910"/>
              <a:gd name="connsiteX49" fmla="*/ 2082845 w 2536983"/>
              <a:gd name="connsiteY49" fmla="*/ 340079 h 2512910"/>
              <a:gd name="connsiteX50" fmla="*/ 1937990 w 2536983"/>
              <a:gd name="connsiteY50" fmla="*/ 213330 h 2512910"/>
              <a:gd name="connsiteX51" fmla="*/ 1892723 w 2536983"/>
              <a:gd name="connsiteY51" fmla="*/ 177116 h 2512910"/>
              <a:gd name="connsiteX52" fmla="*/ 1729760 w 2536983"/>
              <a:gd name="connsiteY52" fmla="*/ 68475 h 2512910"/>
              <a:gd name="connsiteX53" fmla="*/ 1639226 w 2536983"/>
              <a:gd name="connsiteY53" fmla="*/ 32261 h 2512910"/>
              <a:gd name="connsiteX54" fmla="*/ 1485317 w 2536983"/>
              <a:gd name="connsiteY54" fmla="*/ 14154 h 2512910"/>
              <a:gd name="connsiteX55" fmla="*/ 1385729 w 2536983"/>
              <a:gd name="connsiteY55" fmla="*/ 5100 h 2512910"/>
              <a:gd name="connsiteX56" fmla="*/ 1150338 w 2536983"/>
              <a:gd name="connsiteY56" fmla="*/ 32261 h 2512910"/>
              <a:gd name="connsiteX57" fmla="*/ 1114125 w 2536983"/>
              <a:gd name="connsiteY57" fmla="*/ 59421 h 251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36983" h="2512910">
                <a:moveTo>
                  <a:pt x="1114125" y="59421"/>
                </a:moveTo>
                <a:lnTo>
                  <a:pt x="1114125" y="59421"/>
                </a:lnTo>
                <a:cubicBezTo>
                  <a:pt x="1080929" y="74510"/>
                  <a:pt x="1048143" y="90538"/>
                  <a:pt x="1014536" y="104688"/>
                </a:cubicBezTo>
                <a:cubicBezTo>
                  <a:pt x="990772" y="114694"/>
                  <a:pt x="965973" y="122086"/>
                  <a:pt x="942109" y="131849"/>
                </a:cubicBezTo>
                <a:cubicBezTo>
                  <a:pt x="899565" y="149254"/>
                  <a:pt x="857610" y="168063"/>
                  <a:pt x="815360" y="186170"/>
                </a:cubicBezTo>
                <a:cubicBezTo>
                  <a:pt x="794235" y="195223"/>
                  <a:pt x="771941" y="201927"/>
                  <a:pt x="751986" y="213330"/>
                </a:cubicBezTo>
                <a:cubicBezTo>
                  <a:pt x="730861" y="225401"/>
                  <a:pt x="710703" y="239348"/>
                  <a:pt x="688612" y="249544"/>
                </a:cubicBezTo>
                <a:cubicBezTo>
                  <a:pt x="671282" y="257542"/>
                  <a:pt x="651777" y="260001"/>
                  <a:pt x="634291" y="267651"/>
                </a:cubicBezTo>
                <a:cubicBezTo>
                  <a:pt x="570786" y="295434"/>
                  <a:pt x="449782" y="361625"/>
                  <a:pt x="407954" y="403453"/>
                </a:cubicBezTo>
                <a:cubicBezTo>
                  <a:pt x="386829" y="424578"/>
                  <a:pt x="366602" y="446640"/>
                  <a:pt x="344580" y="466827"/>
                </a:cubicBezTo>
                <a:cubicBezTo>
                  <a:pt x="330336" y="479884"/>
                  <a:pt x="311684" y="488196"/>
                  <a:pt x="299313" y="503041"/>
                </a:cubicBezTo>
                <a:cubicBezTo>
                  <a:pt x="281087" y="524912"/>
                  <a:pt x="270680" y="552364"/>
                  <a:pt x="254045" y="575469"/>
                </a:cubicBezTo>
                <a:cubicBezTo>
                  <a:pt x="216308" y="627881"/>
                  <a:pt x="175728" y="678187"/>
                  <a:pt x="136350" y="729378"/>
                </a:cubicBezTo>
                <a:cubicBezTo>
                  <a:pt x="115371" y="756651"/>
                  <a:pt x="92062" y="782230"/>
                  <a:pt x="72976" y="810859"/>
                </a:cubicBezTo>
                <a:lnTo>
                  <a:pt x="36762" y="865180"/>
                </a:lnTo>
                <a:cubicBezTo>
                  <a:pt x="30726" y="886305"/>
                  <a:pt x="25116" y="907556"/>
                  <a:pt x="18655" y="928554"/>
                </a:cubicBezTo>
                <a:cubicBezTo>
                  <a:pt x="13042" y="946796"/>
                  <a:pt x="963" y="963793"/>
                  <a:pt x="548" y="982875"/>
                </a:cubicBezTo>
                <a:cubicBezTo>
                  <a:pt x="-2076" y="1103597"/>
                  <a:pt x="5343" y="1224338"/>
                  <a:pt x="9602" y="1345013"/>
                </a:cubicBezTo>
                <a:cubicBezTo>
                  <a:pt x="14397" y="1480864"/>
                  <a:pt x="11592" y="1617442"/>
                  <a:pt x="27709" y="1752419"/>
                </a:cubicBezTo>
                <a:cubicBezTo>
                  <a:pt x="35868" y="1820750"/>
                  <a:pt x="52571" y="1889403"/>
                  <a:pt x="82030" y="1951595"/>
                </a:cubicBezTo>
                <a:cubicBezTo>
                  <a:pt x="109190" y="2008934"/>
                  <a:pt x="128317" y="2070821"/>
                  <a:pt x="163511" y="2123611"/>
                </a:cubicBezTo>
                <a:cubicBezTo>
                  <a:pt x="193859" y="2169133"/>
                  <a:pt x="230176" y="2230689"/>
                  <a:pt x="272152" y="2268467"/>
                </a:cubicBezTo>
                <a:cubicBezTo>
                  <a:pt x="286048" y="2280974"/>
                  <a:pt x="406832" y="2378965"/>
                  <a:pt x="453222" y="2404269"/>
                </a:cubicBezTo>
                <a:cubicBezTo>
                  <a:pt x="467489" y="2412051"/>
                  <a:pt x="483164" y="2416967"/>
                  <a:pt x="498489" y="2422376"/>
                </a:cubicBezTo>
                <a:cubicBezTo>
                  <a:pt x="567258" y="2446647"/>
                  <a:pt x="618168" y="2465425"/>
                  <a:pt x="688612" y="2476696"/>
                </a:cubicBezTo>
                <a:cubicBezTo>
                  <a:pt x="958086" y="2519812"/>
                  <a:pt x="730497" y="2471921"/>
                  <a:pt x="914948" y="2512910"/>
                </a:cubicBezTo>
                <a:cubicBezTo>
                  <a:pt x="1516041" y="2484952"/>
                  <a:pt x="1136084" y="2534165"/>
                  <a:pt x="1394782" y="2467643"/>
                </a:cubicBezTo>
                <a:cubicBezTo>
                  <a:pt x="1469926" y="2448320"/>
                  <a:pt x="1621119" y="2413322"/>
                  <a:pt x="1621119" y="2413322"/>
                </a:cubicBezTo>
                <a:cubicBezTo>
                  <a:pt x="1653308" y="2397227"/>
                  <a:pt x="1706893" y="2372748"/>
                  <a:pt x="1738814" y="2349948"/>
                </a:cubicBezTo>
                <a:cubicBezTo>
                  <a:pt x="1766813" y="2329949"/>
                  <a:pt x="1799650" y="2314101"/>
                  <a:pt x="1820295" y="2286574"/>
                </a:cubicBezTo>
                <a:cubicBezTo>
                  <a:pt x="1829348" y="2274503"/>
                  <a:pt x="1839692" y="2263299"/>
                  <a:pt x="1847455" y="2250360"/>
                </a:cubicBezTo>
                <a:cubicBezTo>
                  <a:pt x="1895334" y="2170562"/>
                  <a:pt x="1856300" y="2223619"/>
                  <a:pt x="1892723" y="2150772"/>
                </a:cubicBezTo>
                <a:cubicBezTo>
                  <a:pt x="1999088" y="1938039"/>
                  <a:pt x="1855086" y="2248856"/>
                  <a:pt x="1965150" y="2014970"/>
                </a:cubicBezTo>
                <a:cubicBezTo>
                  <a:pt x="1977806" y="1988077"/>
                  <a:pt x="1989830" y="1960881"/>
                  <a:pt x="2001364" y="1933488"/>
                </a:cubicBezTo>
                <a:cubicBezTo>
                  <a:pt x="2013977" y="1903532"/>
                  <a:pt x="2022583" y="1871791"/>
                  <a:pt x="2037578" y="1842954"/>
                </a:cubicBezTo>
                <a:cubicBezTo>
                  <a:pt x="2068606" y="1783284"/>
                  <a:pt x="2119754" y="1701723"/>
                  <a:pt x="2164327" y="1643778"/>
                </a:cubicBezTo>
                <a:cubicBezTo>
                  <a:pt x="2178698" y="1625096"/>
                  <a:pt x="2192928" y="1606124"/>
                  <a:pt x="2209594" y="1589457"/>
                </a:cubicBezTo>
                <a:cubicBezTo>
                  <a:pt x="2310087" y="1488963"/>
                  <a:pt x="2223011" y="1611381"/>
                  <a:pt x="2354449" y="1453655"/>
                </a:cubicBezTo>
                <a:cubicBezTo>
                  <a:pt x="2384627" y="1417441"/>
                  <a:pt x="2421596" y="1385942"/>
                  <a:pt x="2444984" y="1345013"/>
                </a:cubicBezTo>
                <a:cubicBezTo>
                  <a:pt x="2457055" y="1323888"/>
                  <a:pt x="2470783" y="1303627"/>
                  <a:pt x="2481198" y="1281639"/>
                </a:cubicBezTo>
                <a:cubicBezTo>
                  <a:pt x="2497993" y="1246184"/>
                  <a:pt x="2526465" y="1172997"/>
                  <a:pt x="2526465" y="1172997"/>
                </a:cubicBezTo>
                <a:cubicBezTo>
                  <a:pt x="2537086" y="1056173"/>
                  <a:pt x="2543527" y="1037885"/>
                  <a:pt x="2526465" y="901393"/>
                </a:cubicBezTo>
                <a:cubicBezTo>
                  <a:pt x="2522971" y="873440"/>
                  <a:pt x="2481016" y="810495"/>
                  <a:pt x="2472144" y="792752"/>
                </a:cubicBezTo>
                <a:cubicBezTo>
                  <a:pt x="2461866" y="772195"/>
                  <a:pt x="2455989" y="749555"/>
                  <a:pt x="2444984" y="729378"/>
                </a:cubicBezTo>
                <a:cubicBezTo>
                  <a:pt x="2437759" y="716131"/>
                  <a:pt x="2426194" y="705719"/>
                  <a:pt x="2417824" y="693164"/>
                </a:cubicBezTo>
                <a:cubicBezTo>
                  <a:pt x="2374092" y="627565"/>
                  <a:pt x="2394381" y="633507"/>
                  <a:pt x="2318236" y="557362"/>
                </a:cubicBezTo>
                <a:cubicBezTo>
                  <a:pt x="2303147" y="542273"/>
                  <a:pt x="2287323" y="527884"/>
                  <a:pt x="2272968" y="512094"/>
                </a:cubicBezTo>
                <a:cubicBezTo>
                  <a:pt x="2257113" y="494654"/>
                  <a:pt x="2244896" y="473894"/>
                  <a:pt x="2227701" y="457774"/>
                </a:cubicBezTo>
                <a:cubicBezTo>
                  <a:pt x="2196410" y="428439"/>
                  <a:pt x="2161402" y="403339"/>
                  <a:pt x="2128113" y="376292"/>
                </a:cubicBezTo>
                <a:cubicBezTo>
                  <a:pt x="2113116" y="364107"/>
                  <a:pt x="2096509" y="353743"/>
                  <a:pt x="2082845" y="340079"/>
                </a:cubicBezTo>
                <a:cubicBezTo>
                  <a:pt x="2001197" y="258429"/>
                  <a:pt x="2048522" y="301756"/>
                  <a:pt x="1937990" y="213330"/>
                </a:cubicBezTo>
                <a:lnTo>
                  <a:pt x="1892723" y="177116"/>
                </a:lnTo>
                <a:cubicBezTo>
                  <a:pt x="1841787" y="136367"/>
                  <a:pt x="1791675" y="93241"/>
                  <a:pt x="1729760" y="68475"/>
                </a:cubicBezTo>
                <a:cubicBezTo>
                  <a:pt x="1699582" y="56404"/>
                  <a:pt x="1670758" y="40144"/>
                  <a:pt x="1639226" y="32261"/>
                </a:cubicBezTo>
                <a:cubicBezTo>
                  <a:pt x="1563256" y="13267"/>
                  <a:pt x="1620425" y="25413"/>
                  <a:pt x="1485317" y="14154"/>
                </a:cubicBezTo>
                <a:lnTo>
                  <a:pt x="1385729" y="5100"/>
                </a:lnTo>
                <a:cubicBezTo>
                  <a:pt x="1230618" y="11844"/>
                  <a:pt x="1225285" y="-23948"/>
                  <a:pt x="1150338" y="32261"/>
                </a:cubicBezTo>
                <a:lnTo>
                  <a:pt x="1114125" y="594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14125 w 2536983"/>
                      <a:gd name="connsiteY0" fmla="*/ 59421 h 2512910"/>
                      <a:gd name="connsiteX1" fmla="*/ 1114125 w 2536983"/>
                      <a:gd name="connsiteY1" fmla="*/ 59421 h 2512910"/>
                      <a:gd name="connsiteX2" fmla="*/ 1014536 w 2536983"/>
                      <a:gd name="connsiteY2" fmla="*/ 104688 h 2512910"/>
                      <a:gd name="connsiteX3" fmla="*/ 942109 w 2536983"/>
                      <a:gd name="connsiteY3" fmla="*/ 131849 h 2512910"/>
                      <a:gd name="connsiteX4" fmla="*/ 815360 w 2536983"/>
                      <a:gd name="connsiteY4" fmla="*/ 186170 h 2512910"/>
                      <a:gd name="connsiteX5" fmla="*/ 751986 w 2536983"/>
                      <a:gd name="connsiteY5" fmla="*/ 213330 h 2512910"/>
                      <a:gd name="connsiteX6" fmla="*/ 688612 w 2536983"/>
                      <a:gd name="connsiteY6" fmla="*/ 249544 h 2512910"/>
                      <a:gd name="connsiteX7" fmla="*/ 634291 w 2536983"/>
                      <a:gd name="connsiteY7" fmla="*/ 267651 h 2512910"/>
                      <a:gd name="connsiteX8" fmla="*/ 407954 w 2536983"/>
                      <a:gd name="connsiteY8" fmla="*/ 403453 h 2512910"/>
                      <a:gd name="connsiteX9" fmla="*/ 344580 w 2536983"/>
                      <a:gd name="connsiteY9" fmla="*/ 466827 h 2512910"/>
                      <a:gd name="connsiteX10" fmla="*/ 299313 w 2536983"/>
                      <a:gd name="connsiteY10" fmla="*/ 503041 h 2512910"/>
                      <a:gd name="connsiteX11" fmla="*/ 254045 w 2536983"/>
                      <a:gd name="connsiteY11" fmla="*/ 575469 h 2512910"/>
                      <a:gd name="connsiteX12" fmla="*/ 136350 w 2536983"/>
                      <a:gd name="connsiteY12" fmla="*/ 729378 h 2512910"/>
                      <a:gd name="connsiteX13" fmla="*/ 72976 w 2536983"/>
                      <a:gd name="connsiteY13" fmla="*/ 810859 h 2512910"/>
                      <a:gd name="connsiteX14" fmla="*/ 36762 w 2536983"/>
                      <a:gd name="connsiteY14" fmla="*/ 865180 h 2512910"/>
                      <a:gd name="connsiteX15" fmla="*/ 18655 w 2536983"/>
                      <a:gd name="connsiteY15" fmla="*/ 928554 h 2512910"/>
                      <a:gd name="connsiteX16" fmla="*/ 548 w 2536983"/>
                      <a:gd name="connsiteY16" fmla="*/ 982875 h 2512910"/>
                      <a:gd name="connsiteX17" fmla="*/ 9602 w 2536983"/>
                      <a:gd name="connsiteY17" fmla="*/ 1345013 h 2512910"/>
                      <a:gd name="connsiteX18" fmla="*/ 27709 w 2536983"/>
                      <a:gd name="connsiteY18" fmla="*/ 1752419 h 2512910"/>
                      <a:gd name="connsiteX19" fmla="*/ 82030 w 2536983"/>
                      <a:gd name="connsiteY19" fmla="*/ 1951595 h 2512910"/>
                      <a:gd name="connsiteX20" fmla="*/ 163511 w 2536983"/>
                      <a:gd name="connsiteY20" fmla="*/ 2123611 h 2512910"/>
                      <a:gd name="connsiteX21" fmla="*/ 272152 w 2536983"/>
                      <a:gd name="connsiteY21" fmla="*/ 2268467 h 2512910"/>
                      <a:gd name="connsiteX22" fmla="*/ 453222 w 2536983"/>
                      <a:gd name="connsiteY22" fmla="*/ 2404269 h 2512910"/>
                      <a:gd name="connsiteX23" fmla="*/ 498489 w 2536983"/>
                      <a:gd name="connsiteY23" fmla="*/ 2422376 h 2512910"/>
                      <a:gd name="connsiteX24" fmla="*/ 688612 w 2536983"/>
                      <a:gd name="connsiteY24" fmla="*/ 2476696 h 2512910"/>
                      <a:gd name="connsiteX25" fmla="*/ 914948 w 2536983"/>
                      <a:gd name="connsiteY25" fmla="*/ 2512910 h 2512910"/>
                      <a:gd name="connsiteX26" fmla="*/ 1394782 w 2536983"/>
                      <a:gd name="connsiteY26" fmla="*/ 2467643 h 2512910"/>
                      <a:gd name="connsiteX27" fmla="*/ 1621119 w 2536983"/>
                      <a:gd name="connsiteY27" fmla="*/ 2413322 h 2512910"/>
                      <a:gd name="connsiteX28" fmla="*/ 1738814 w 2536983"/>
                      <a:gd name="connsiteY28" fmla="*/ 2349948 h 2512910"/>
                      <a:gd name="connsiteX29" fmla="*/ 1820295 w 2536983"/>
                      <a:gd name="connsiteY29" fmla="*/ 2286574 h 2512910"/>
                      <a:gd name="connsiteX30" fmla="*/ 1847455 w 2536983"/>
                      <a:gd name="connsiteY30" fmla="*/ 2250360 h 2512910"/>
                      <a:gd name="connsiteX31" fmla="*/ 1892723 w 2536983"/>
                      <a:gd name="connsiteY31" fmla="*/ 2150772 h 2512910"/>
                      <a:gd name="connsiteX32" fmla="*/ 1965150 w 2536983"/>
                      <a:gd name="connsiteY32" fmla="*/ 2014970 h 2512910"/>
                      <a:gd name="connsiteX33" fmla="*/ 2001364 w 2536983"/>
                      <a:gd name="connsiteY33" fmla="*/ 1933488 h 2512910"/>
                      <a:gd name="connsiteX34" fmla="*/ 2037578 w 2536983"/>
                      <a:gd name="connsiteY34" fmla="*/ 1842954 h 2512910"/>
                      <a:gd name="connsiteX35" fmla="*/ 2164327 w 2536983"/>
                      <a:gd name="connsiteY35" fmla="*/ 1643778 h 2512910"/>
                      <a:gd name="connsiteX36" fmla="*/ 2209594 w 2536983"/>
                      <a:gd name="connsiteY36" fmla="*/ 1589457 h 2512910"/>
                      <a:gd name="connsiteX37" fmla="*/ 2354449 w 2536983"/>
                      <a:gd name="connsiteY37" fmla="*/ 1453655 h 2512910"/>
                      <a:gd name="connsiteX38" fmla="*/ 2444984 w 2536983"/>
                      <a:gd name="connsiteY38" fmla="*/ 1345013 h 2512910"/>
                      <a:gd name="connsiteX39" fmla="*/ 2481198 w 2536983"/>
                      <a:gd name="connsiteY39" fmla="*/ 1281639 h 2512910"/>
                      <a:gd name="connsiteX40" fmla="*/ 2526465 w 2536983"/>
                      <a:gd name="connsiteY40" fmla="*/ 1172997 h 2512910"/>
                      <a:gd name="connsiteX41" fmla="*/ 2526465 w 2536983"/>
                      <a:gd name="connsiteY41" fmla="*/ 901393 h 2512910"/>
                      <a:gd name="connsiteX42" fmla="*/ 2472144 w 2536983"/>
                      <a:gd name="connsiteY42" fmla="*/ 792752 h 2512910"/>
                      <a:gd name="connsiteX43" fmla="*/ 2444984 w 2536983"/>
                      <a:gd name="connsiteY43" fmla="*/ 729378 h 2512910"/>
                      <a:gd name="connsiteX44" fmla="*/ 2417824 w 2536983"/>
                      <a:gd name="connsiteY44" fmla="*/ 693164 h 2512910"/>
                      <a:gd name="connsiteX45" fmla="*/ 2318236 w 2536983"/>
                      <a:gd name="connsiteY45" fmla="*/ 557362 h 2512910"/>
                      <a:gd name="connsiteX46" fmla="*/ 2272968 w 2536983"/>
                      <a:gd name="connsiteY46" fmla="*/ 512094 h 2512910"/>
                      <a:gd name="connsiteX47" fmla="*/ 2227701 w 2536983"/>
                      <a:gd name="connsiteY47" fmla="*/ 457774 h 2512910"/>
                      <a:gd name="connsiteX48" fmla="*/ 2128113 w 2536983"/>
                      <a:gd name="connsiteY48" fmla="*/ 376292 h 2512910"/>
                      <a:gd name="connsiteX49" fmla="*/ 2082845 w 2536983"/>
                      <a:gd name="connsiteY49" fmla="*/ 340079 h 2512910"/>
                      <a:gd name="connsiteX50" fmla="*/ 1937990 w 2536983"/>
                      <a:gd name="connsiteY50" fmla="*/ 213330 h 2512910"/>
                      <a:gd name="connsiteX51" fmla="*/ 1892723 w 2536983"/>
                      <a:gd name="connsiteY51" fmla="*/ 177116 h 2512910"/>
                      <a:gd name="connsiteX52" fmla="*/ 1729760 w 2536983"/>
                      <a:gd name="connsiteY52" fmla="*/ 68475 h 2512910"/>
                      <a:gd name="connsiteX53" fmla="*/ 1639226 w 2536983"/>
                      <a:gd name="connsiteY53" fmla="*/ 32261 h 2512910"/>
                      <a:gd name="connsiteX54" fmla="*/ 1485317 w 2536983"/>
                      <a:gd name="connsiteY54" fmla="*/ 14154 h 2512910"/>
                      <a:gd name="connsiteX55" fmla="*/ 1385729 w 2536983"/>
                      <a:gd name="connsiteY55" fmla="*/ 5100 h 2512910"/>
                      <a:gd name="connsiteX56" fmla="*/ 1150338 w 2536983"/>
                      <a:gd name="connsiteY56" fmla="*/ 32261 h 2512910"/>
                      <a:gd name="connsiteX57" fmla="*/ 1114125 w 2536983"/>
                      <a:gd name="connsiteY57" fmla="*/ 59421 h 2512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2536983" h="2512910" extrusionOk="0">
                        <a:moveTo>
                          <a:pt x="1114125" y="59421"/>
                        </a:moveTo>
                        <a:lnTo>
                          <a:pt x="1114125" y="59421"/>
                        </a:lnTo>
                        <a:cubicBezTo>
                          <a:pt x="1078367" y="72930"/>
                          <a:pt x="1044154" y="92035"/>
                          <a:pt x="1014536" y="104688"/>
                        </a:cubicBezTo>
                        <a:cubicBezTo>
                          <a:pt x="992530" y="115064"/>
                          <a:pt x="961372" y="122232"/>
                          <a:pt x="942109" y="131849"/>
                        </a:cubicBezTo>
                        <a:cubicBezTo>
                          <a:pt x="896959" y="151799"/>
                          <a:pt x="856771" y="172702"/>
                          <a:pt x="815360" y="186170"/>
                        </a:cubicBezTo>
                        <a:cubicBezTo>
                          <a:pt x="793616" y="194884"/>
                          <a:pt x="774554" y="203175"/>
                          <a:pt x="751986" y="213330"/>
                        </a:cubicBezTo>
                        <a:cubicBezTo>
                          <a:pt x="732388" y="225582"/>
                          <a:pt x="712303" y="236055"/>
                          <a:pt x="688612" y="249544"/>
                        </a:cubicBezTo>
                        <a:cubicBezTo>
                          <a:pt x="667680" y="256990"/>
                          <a:pt x="650474" y="261227"/>
                          <a:pt x="634291" y="267651"/>
                        </a:cubicBezTo>
                        <a:cubicBezTo>
                          <a:pt x="569884" y="286832"/>
                          <a:pt x="449240" y="362378"/>
                          <a:pt x="407954" y="403453"/>
                        </a:cubicBezTo>
                        <a:cubicBezTo>
                          <a:pt x="388644" y="425594"/>
                          <a:pt x="370741" y="447635"/>
                          <a:pt x="344580" y="466827"/>
                        </a:cubicBezTo>
                        <a:cubicBezTo>
                          <a:pt x="327771" y="479469"/>
                          <a:pt x="313685" y="489832"/>
                          <a:pt x="299313" y="503041"/>
                        </a:cubicBezTo>
                        <a:cubicBezTo>
                          <a:pt x="281778" y="525941"/>
                          <a:pt x="271050" y="556200"/>
                          <a:pt x="254045" y="575469"/>
                        </a:cubicBezTo>
                        <a:cubicBezTo>
                          <a:pt x="217505" y="629724"/>
                          <a:pt x="178215" y="681234"/>
                          <a:pt x="136350" y="729378"/>
                        </a:cubicBezTo>
                        <a:cubicBezTo>
                          <a:pt x="117012" y="755214"/>
                          <a:pt x="93364" y="776106"/>
                          <a:pt x="72976" y="810859"/>
                        </a:cubicBezTo>
                        <a:cubicBezTo>
                          <a:pt x="66588" y="819251"/>
                          <a:pt x="38810" y="856934"/>
                          <a:pt x="36762" y="865180"/>
                        </a:cubicBezTo>
                        <a:cubicBezTo>
                          <a:pt x="30032" y="886256"/>
                          <a:pt x="24722" y="906753"/>
                          <a:pt x="18655" y="928554"/>
                        </a:cubicBezTo>
                        <a:cubicBezTo>
                          <a:pt x="13137" y="945516"/>
                          <a:pt x="-69" y="964396"/>
                          <a:pt x="548" y="982875"/>
                        </a:cubicBezTo>
                        <a:cubicBezTo>
                          <a:pt x="-8482" y="1115051"/>
                          <a:pt x="23798" y="1238052"/>
                          <a:pt x="9602" y="1345013"/>
                        </a:cubicBezTo>
                        <a:cubicBezTo>
                          <a:pt x="13413" y="1504248"/>
                          <a:pt x="26111" y="1608830"/>
                          <a:pt x="27709" y="1752419"/>
                        </a:cubicBezTo>
                        <a:cubicBezTo>
                          <a:pt x="32280" y="1826447"/>
                          <a:pt x="42277" y="1889952"/>
                          <a:pt x="82030" y="1951595"/>
                        </a:cubicBezTo>
                        <a:cubicBezTo>
                          <a:pt x="111547" y="2013601"/>
                          <a:pt x="119046" y="2075710"/>
                          <a:pt x="163511" y="2123611"/>
                        </a:cubicBezTo>
                        <a:cubicBezTo>
                          <a:pt x="195209" y="2161410"/>
                          <a:pt x="223275" y="2230298"/>
                          <a:pt x="272152" y="2268467"/>
                        </a:cubicBezTo>
                        <a:cubicBezTo>
                          <a:pt x="290638" y="2284925"/>
                          <a:pt x="406038" y="2381363"/>
                          <a:pt x="453222" y="2404269"/>
                        </a:cubicBezTo>
                        <a:cubicBezTo>
                          <a:pt x="466453" y="2414130"/>
                          <a:pt x="481817" y="2415180"/>
                          <a:pt x="498489" y="2422376"/>
                        </a:cubicBezTo>
                        <a:cubicBezTo>
                          <a:pt x="575025" y="2449080"/>
                          <a:pt x="618132" y="2464679"/>
                          <a:pt x="688612" y="2476696"/>
                        </a:cubicBezTo>
                        <a:cubicBezTo>
                          <a:pt x="967482" y="2525732"/>
                          <a:pt x="723232" y="2473515"/>
                          <a:pt x="914948" y="2512910"/>
                        </a:cubicBezTo>
                        <a:cubicBezTo>
                          <a:pt x="1508453" y="2508610"/>
                          <a:pt x="1123762" y="2495360"/>
                          <a:pt x="1394782" y="2467643"/>
                        </a:cubicBezTo>
                        <a:cubicBezTo>
                          <a:pt x="1469926" y="2448320"/>
                          <a:pt x="1621119" y="2413321"/>
                          <a:pt x="1621119" y="2413322"/>
                        </a:cubicBezTo>
                        <a:cubicBezTo>
                          <a:pt x="1650742" y="2396243"/>
                          <a:pt x="1708339" y="2371326"/>
                          <a:pt x="1738814" y="2349948"/>
                        </a:cubicBezTo>
                        <a:cubicBezTo>
                          <a:pt x="1765630" y="2330612"/>
                          <a:pt x="1801548" y="2319244"/>
                          <a:pt x="1820295" y="2286574"/>
                        </a:cubicBezTo>
                        <a:cubicBezTo>
                          <a:pt x="1829868" y="2274400"/>
                          <a:pt x="1839312" y="2264721"/>
                          <a:pt x="1847455" y="2250360"/>
                        </a:cubicBezTo>
                        <a:cubicBezTo>
                          <a:pt x="1898750" y="2171542"/>
                          <a:pt x="1853278" y="2213766"/>
                          <a:pt x="1892723" y="2150772"/>
                        </a:cubicBezTo>
                        <a:cubicBezTo>
                          <a:pt x="2034045" y="1939150"/>
                          <a:pt x="1878363" y="2272975"/>
                          <a:pt x="1965150" y="2014970"/>
                        </a:cubicBezTo>
                        <a:cubicBezTo>
                          <a:pt x="1980101" y="1990275"/>
                          <a:pt x="1991441" y="1964820"/>
                          <a:pt x="2001364" y="1933488"/>
                        </a:cubicBezTo>
                        <a:cubicBezTo>
                          <a:pt x="2015619" y="1905156"/>
                          <a:pt x="2021116" y="1869829"/>
                          <a:pt x="2037578" y="1842954"/>
                        </a:cubicBezTo>
                        <a:cubicBezTo>
                          <a:pt x="2064632" y="1787229"/>
                          <a:pt x="2132479" y="1704579"/>
                          <a:pt x="2164327" y="1643778"/>
                        </a:cubicBezTo>
                        <a:cubicBezTo>
                          <a:pt x="2181566" y="1622033"/>
                          <a:pt x="2191344" y="1603294"/>
                          <a:pt x="2209594" y="1589457"/>
                        </a:cubicBezTo>
                        <a:cubicBezTo>
                          <a:pt x="2291361" y="1497666"/>
                          <a:pt x="2224082" y="1627451"/>
                          <a:pt x="2354449" y="1453655"/>
                        </a:cubicBezTo>
                        <a:cubicBezTo>
                          <a:pt x="2380129" y="1412295"/>
                          <a:pt x="2424051" y="1383286"/>
                          <a:pt x="2444984" y="1345013"/>
                        </a:cubicBezTo>
                        <a:cubicBezTo>
                          <a:pt x="2457432" y="1324352"/>
                          <a:pt x="2474333" y="1304236"/>
                          <a:pt x="2481198" y="1281639"/>
                        </a:cubicBezTo>
                        <a:cubicBezTo>
                          <a:pt x="2497993" y="1246184"/>
                          <a:pt x="2526465" y="1172996"/>
                          <a:pt x="2526465" y="1172997"/>
                        </a:cubicBezTo>
                        <a:cubicBezTo>
                          <a:pt x="2537394" y="1053059"/>
                          <a:pt x="2544376" y="1035375"/>
                          <a:pt x="2526465" y="901393"/>
                        </a:cubicBezTo>
                        <a:cubicBezTo>
                          <a:pt x="2522035" y="873513"/>
                          <a:pt x="2481514" y="809720"/>
                          <a:pt x="2472144" y="792752"/>
                        </a:cubicBezTo>
                        <a:cubicBezTo>
                          <a:pt x="2464946" y="769771"/>
                          <a:pt x="2460525" y="749203"/>
                          <a:pt x="2444984" y="729378"/>
                        </a:cubicBezTo>
                        <a:cubicBezTo>
                          <a:pt x="2437861" y="715738"/>
                          <a:pt x="2426355" y="705115"/>
                          <a:pt x="2417824" y="693164"/>
                        </a:cubicBezTo>
                        <a:cubicBezTo>
                          <a:pt x="2373333" y="631337"/>
                          <a:pt x="2393459" y="632519"/>
                          <a:pt x="2318236" y="557362"/>
                        </a:cubicBezTo>
                        <a:cubicBezTo>
                          <a:pt x="2306025" y="544591"/>
                          <a:pt x="2284597" y="528646"/>
                          <a:pt x="2272968" y="512094"/>
                        </a:cubicBezTo>
                        <a:cubicBezTo>
                          <a:pt x="2253987" y="495751"/>
                          <a:pt x="2244858" y="472022"/>
                          <a:pt x="2227701" y="457774"/>
                        </a:cubicBezTo>
                        <a:cubicBezTo>
                          <a:pt x="2189623" y="430957"/>
                          <a:pt x="2161362" y="403942"/>
                          <a:pt x="2128113" y="376292"/>
                        </a:cubicBezTo>
                        <a:cubicBezTo>
                          <a:pt x="2111479" y="362672"/>
                          <a:pt x="2099248" y="353992"/>
                          <a:pt x="2082845" y="340079"/>
                        </a:cubicBezTo>
                        <a:cubicBezTo>
                          <a:pt x="1993998" y="257741"/>
                          <a:pt x="2042843" y="304244"/>
                          <a:pt x="1937990" y="213330"/>
                        </a:cubicBezTo>
                        <a:cubicBezTo>
                          <a:pt x="1923412" y="201129"/>
                          <a:pt x="1904374" y="185655"/>
                          <a:pt x="1892723" y="177116"/>
                        </a:cubicBezTo>
                        <a:cubicBezTo>
                          <a:pt x="1835530" y="145455"/>
                          <a:pt x="1790838" y="95330"/>
                          <a:pt x="1729760" y="68475"/>
                        </a:cubicBezTo>
                        <a:cubicBezTo>
                          <a:pt x="1698271" y="56719"/>
                          <a:pt x="1672463" y="44820"/>
                          <a:pt x="1639226" y="32261"/>
                        </a:cubicBezTo>
                        <a:cubicBezTo>
                          <a:pt x="1553000" y="11487"/>
                          <a:pt x="1620207" y="19769"/>
                          <a:pt x="1485317" y="14154"/>
                        </a:cubicBezTo>
                        <a:cubicBezTo>
                          <a:pt x="1474850" y="6430"/>
                          <a:pt x="1397751" y="-1325"/>
                          <a:pt x="1385729" y="5100"/>
                        </a:cubicBezTo>
                        <a:cubicBezTo>
                          <a:pt x="1231257" y="11404"/>
                          <a:pt x="1228640" y="-26786"/>
                          <a:pt x="1150338" y="32261"/>
                        </a:cubicBezTo>
                        <a:cubicBezTo>
                          <a:pt x="1141316" y="41592"/>
                          <a:pt x="1130507" y="48098"/>
                          <a:pt x="1114125" y="594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D44DBD5-78B7-4406-A3C5-8A68C874049C}"/>
                  </a:ext>
                </a:extLst>
              </p:cNvPr>
              <p:cNvSpPr txBox="1"/>
              <p:nvPr/>
            </p:nvSpPr>
            <p:spPr>
              <a:xfrm>
                <a:off x="1087045" y="2029224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1" i="0" baseline="0" smtClean="0">
                          <a:latin typeface="Cambria Math" panose="02040503050406030204" pitchFamily="18" charset="0"/>
                        </a:rPr>
                        <m:t>𝐒</m:t>
                      </m:r>
                    </m:oMath>
                  </m:oMathPara>
                </a14:m>
                <a:endParaRPr lang="fr-FR" sz="4000" b="1" baseline="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D44DBD5-78B7-4406-A3C5-8A68C8740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45" y="202922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1BB3114-E0CE-4F54-83B0-22C6ED2679D0}"/>
              </a:ext>
            </a:extLst>
          </p:cNvPr>
          <p:cNvSpPr/>
          <p:nvPr/>
        </p:nvSpPr>
        <p:spPr>
          <a:xfrm rot="20021491">
            <a:off x="2964782" y="2861200"/>
            <a:ext cx="516253" cy="519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14125 w 2536983"/>
                      <a:gd name="connsiteY0" fmla="*/ 59421 h 2512910"/>
                      <a:gd name="connsiteX1" fmla="*/ 1114125 w 2536983"/>
                      <a:gd name="connsiteY1" fmla="*/ 59421 h 2512910"/>
                      <a:gd name="connsiteX2" fmla="*/ 1014536 w 2536983"/>
                      <a:gd name="connsiteY2" fmla="*/ 104688 h 2512910"/>
                      <a:gd name="connsiteX3" fmla="*/ 942109 w 2536983"/>
                      <a:gd name="connsiteY3" fmla="*/ 131849 h 2512910"/>
                      <a:gd name="connsiteX4" fmla="*/ 815360 w 2536983"/>
                      <a:gd name="connsiteY4" fmla="*/ 186170 h 2512910"/>
                      <a:gd name="connsiteX5" fmla="*/ 751986 w 2536983"/>
                      <a:gd name="connsiteY5" fmla="*/ 213330 h 2512910"/>
                      <a:gd name="connsiteX6" fmla="*/ 688612 w 2536983"/>
                      <a:gd name="connsiteY6" fmla="*/ 249544 h 2512910"/>
                      <a:gd name="connsiteX7" fmla="*/ 634291 w 2536983"/>
                      <a:gd name="connsiteY7" fmla="*/ 267651 h 2512910"/>
                      <a:gd name="connsiteX8" fmla="*/ 407954 w 2536983"/>
                      <a:gd name="connsiteY8" fmla="*/ 403453 h 2512910"/>
                      <a:gd name="connsiteX9" fmla="*/ 344580 w 2536983"/>
                      <a:gd name="connsiteY9" fmla="*/ 466827 h 2512910"/>
                      <a:gd name="connsiteX10" fmla="*/ 299313 w 2536983"/>
                      <a:gd name="connsiteY10" fmla="*/ 503041 h 2512910"/>
                      <a:gd name="connsiteX11" fmla="*/ 254045 w 2536983"/>
                      <a:gd name="connsiteY11" fmla="*/ 575469 h 2512910"/>
                      <a:gd name="connsiteX12" fmla="*/ 136350 w 2536983"/>
                      <a:gd name="connsiteY12" fmla="*/ 729378 h 2512910"/>
                      <a:gd name="connsiteX13" fmla="*/ 72976 w 2536983"/>
                      <a:gd name="connsiteY13" fmla="*/ 810859 h 2512910"/>
                      <a:gd name="connsiteX14" fmla="*/ 36762 w 2536983"/>
                      <a:gd name="connsiteY14" fmla="*/ 865180 h 2512910"/>
                      <a:gd name="connsiteX15" fmla="*/ 18655 w 2536983"/>
                      <a:gd name="connsiteY15" fmla="*/ 928554 h 2512910"/>
                      <a:gd name="connsiteX16" fmla="*/ 548 w 2536983"/>
                      <a:gd name="connsiteY16" fmla="*/ 982875 h 2512910"/>
                      <a:gd name="connsiteX17" fmla="*/ 9602 w 2536983"/>
                      <a:gd name="connsiteY17" fmla="*/ 1345013 h 2512910"/>
                      <a:gd name="connsiteX18" fmla="*/ 27709 w 2536983"/>
                      <a:gd name="connsiteY18" fmla="*/ 1752419 h 2512910"/>
                      <a:gd name="connsiteX19" fmla="*/ 82030 w 2536983"/>
                      <a:gd name="connsiteY19" fmla="*/ 1951595 h 2512910"/>
                      <a:gd name="connsiteX20" fmla="*/ 163511 w 2536983"/>
                      <a:gd name="connsiteY20" fmla="*/ 2123611 h 2512910"/>
                      <a:gd name="connsiteX21" fmla="*/ 272152 w 2536983"/>
                      <a:gd name="connsiteY21" fmla="*/ 2268467 h 2512910"/>
                      <a:gd name="connsiteX22" fmla="*/ 453222 w 2536983"/>
                      <a:gd name="connsiteY22" fmla="*/ 2404269 h 2512910"/>
                      <a:gd name="connsiteX23" fmla="*/ 498489 w 2536983"/>
                      <a:gd name="connsiteY23" fmla="*/ 2422376 h 2512910"/>
                      <a:gd name="connsiteX24" fmla="*/ 688612 w 2536983"/>
                      <a:gd name="connsiteY24" fmla="*/ 2476696 h 2512910"/>
                      <a:gd name="connsiteX25" fmla="*/ 914948 w 2536983"/>
                      <a:gd name="connsiteY25" fmla="*/ 2512910 h 2512910"/>
                      <a:gd name="connsiteX26" fmla="*/ 1394782 w 2536983"/>
                      <a:gd name="connsiteY26" fmla="*/ 2467643 h 2512910"/>
                      <a:gd name="connsiteX27" fmla="*/ 1621119 w 2536983"/>
                      <a:gd name="connsiteY27" fmla="*/ 2413322 h 2512910"/>
                      <a:gd name="connsiteX28" fmla="*/ 1738814 w 2536983"/>
                      <a:gd name="connsiteY28" fmla="*/ 2349948 h 2512910"/>
                      <a:gd name="connsiteX29" fmla="*/ 1820295 w 2536983"/>
                      <a:gd name="connsiteY29" fmla="*/ 2286574 h 2512910"/>
                      <a:gd name="connsiteX30" fmla="*/ 1847455 w 2536983"/>
                      <a:gd name="connsiteY30" fmla="*/ 2250360 h 2512910"/>
                      <a:gd name="connsiteX31" fmla="*/ 1892723 w 2536983"/>
                      <a:gd name="connsiteY31" fmla="*/ 2150772 h 2512910"/>
                      <a:gd name="connsiteX32" fmla="*/ 1965150 w 2536983"/>
                      <a:gd name="connsiteY32" fmla="*/ 2014970 h 2512910"/>
                      <a:gd name="connsiteX33" fmla="*/ 2001364 w 2536983"/>
                      <a:gd name="connsiteY33" fmla="*/ 1933488 h 2512910"/>
                      <a:gd name="connsiteX34" fmla="*/ 2037578 w 2536983"/>
                      <a:gd name="connsiteY34" fmla="*/ 1842954 h 2512910"/>
                      <a:gd name="connsiteX35" fmla="*/ 2164327 w 2536983"/>
                      <a:gd name="connsiteY35" fmla="*/ 1643778 h 2512910"/>
                      <a:gd name="connsiteX36" fmla="*/ 2209594 w 2536983"/>
                      <a:gd name="connsiteY36" fmla="*/ 1589457 h 2512910"/>
                      <a:gd name="connsiteX37" fmla="*/ 2354449 w 2536983"/>
                      <a:gd name="connsiteY37" fmla="*/ 1453655 h 2512910"/>
                      <a:gd name="connsiteX38" fmla="*/ 2444984 w 2536983"/>
                      <a:gd name="connsiteY38" fmla="*/ 1345013 h 2512910"/>
                      <a:gd name="connsiteX39" fmla="*/ 2481198 w 2536983"/>
                      <a:gd name="connsiteY39" fmla="*/ 1281639 h 2512910"/>
                      <a:gd name="connsiteX40" fmla="*/ 2526465 w 2536983"/>
                      <a:gd name="connsiteY40" fmla="*/ 1172997 h 2512910"/>
                      <a:gd name="connsiteX41" fmla="*/ 2526465 w 2536983"/>
                      <a:gd name="connsiteY41" fmla="*/ 901393 h 2512910"/>
                      <a:gd name="connsiteX42" fmla="*/ 2472144 w 2536983"/>
                      <a:gd name="connsiteY42" fmla="*/ 792752 h 2512910"/>
                      <a:gd name="connsiteX43" fmla="*/ 2444984 w 2536983"/>
                      <a:gd name="connsiteY43" fmla="*/ 729378 h 2512910"/>
                      <a:gd name="connsiteX44" fmla="*/ 2417824 w 2536983"/>
                      <a:gd name="connsiteY44" fmla="*/ 693164 h 2512910"/>
                      <a:gd name="connsiteX45" fmla="*/ 2318236 w 2536983"/>
                      <a:gd name="connsiteY45" fmla="*/ 557362 h 2512910"/>
                      <a:gd name="connsiteX46" fmla="*/ 2272968 w 2536983"/>
                      <a:gd name="connsiteY46" fmla="*/ 512094 h 2512910"/>
                      <a:gd name="connsiteX47" fmla="*/ 2227701 w 2536983"/>
                      <a:gd name="connsiteY47" fmla="*/ 457774 h 2512910"/>
                      <a:gd name="connsiteX48" fmla="*/ 2128113 w 2536983"/>
                      <a:gd name="connsiteY48" fmla="*/ 376292 h 2512910"/>
                      <a:gd name="connsiteX49" fmla="*/ 2082845 w 2536983"/>
                      <a:gd name="connsiteY49" fmla="*/ 340079 h 2512910"/>
                      <a:gd name="connsiteX50" fmla="*/ 1937990 w 2536983"/>
                      <a:gd name="connsiteY50" fmla="*/ 213330 h 2512910"/>
                      <a:gd name="connsiteX51" fmla="*/ 1892723 w 2536983"/>
                      <a:gd name="connsiteY51" fmla="*/ 177116 h 2512910"/>
                      <a:gd name="connsiteX52" fmla="*/ 1729760 w 2536983"/>
                      <a:gd name="connsiteY52" fmla="*/ 68475 h 2512910"/>
                      <a:gd name="connsiteX53" fmla="*/ 1639226 w 2536983"/>
                      <a:gd name="connsiteY53" fmla="*/ 32261 h 2512910"/>
                      <a:gd name="connsiteX54" fmla="*/ 1485317 w 2536983"/>
                      <a:gd name="connsiteY54" fmla="*/ 14154 h 2512910"/>
                      <a:gd name="connsiteX55" fmla="*/ 1385729 w 2536983"/>
                      <a:gd name="connsiteY55" fmla="*/ 5100 h 2512910"/>
                      <a:gd name="connsiteX56" fmla="*/ 1150338 w 2536983"/>
                      <a:gd name="connsiteY56" fmla="*/ 32261 h 2512910"/>
                      <a:gd name="connsiteX57" fmla="*/ 1114125 w 2536983"/>
                      <a:gd name="connsiteY57" fmla="*/ 59421 h 2512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2536983" h="2512910" extrusionOk="0">
                        <a:moveTo>
                          <a:pt x="1114125" y="59421"/>
                        </a:moveTo>
                        <a:lnTo>
                          <a:pt x="1114125" y="59421"/>
                        </a:lnTo>
                        <a:cubicBezTo>
                          <a:pt x="1078367" y="72930"/>
                          <a:pt x="1044154" y="92035"/>
                          <a:pt x="1014536" y="104688"/>
                        </a:cubicBezTo>
                        <a:cubicBezTo>
                          <a:pt x="992530" y="115064"/>
                          <a:pt x="961372" y="122232"/>
                          <a:pt x="942109" y="131849"/>
                        </a:cubicBezTo>
                        <a:cubicBezTo>
                          <a:pt x="896959" y="151799"/>
                          <a:pt x="856771" y="172702"/>
                          <a:pt x="815360" y="186170"/>
                        </a:cubicBezTo>
                        <a:cubicBezTo>
                          <a:pt x="793616" y="194884"/>
                          <a:pt x="774554" y="203175"/>
                          <a:pt x="751986" y="213330"/>
                        </a:cubicBezTo>
                        <a:cubicBezTo>
                          <a:pt x="732388" y="225582"/>
                          <a:pt x="712303" y="236055"/>
                          <a:pt x="688612" y="249544"/>
                        </a:cubicBezTo>
                        <a:cubicBezTo>
                          <a:pt x="667680" y="256990"/>
                          <a:pt x="650474" y="261227"/>
                          <a:pt x="634291" y="267651"/>
                        </a:cubicBezTo>
                        <a:cubicBezTo>
                          <a:pt x="569884" y="286832"/>
                          <a:pt x="449240" y="362378"/>
                          <a:pt x="407954" y="403453"/>
                        </a:cubicBezTo>
                        <a:cubicBezTo>
                          <a:pt x="388644" y="425594"/>
                          <a:pt x="370741" y="447635"/>
                          <a:pt x="344580" y="466827"/>
                        </a:cubicBezTo>
                        <a:cubicBezTo>
                          <a:pt x="327771" y="479469"/>
                          <a:pt x="313685" y="489832"/>
                          <a:pt x="299313" y="503041"/>
                        </a:cubicBezTo>
                        <a:cubicBezTo>
                          <a:pt x="281778" y="525941"/>
                          <a:pt x="271050" y="556200"/>
                          <a:pt x="254045" y="575469"/>
                        </a:cubicBezTo>
                        <a:cubicBezTo>
                          <a:pt x="217505" y="629724"/>
                          <a:pt x="178215" y="681234"/>
                          <a:pt x="136350" y="729378"/>
                        </a:cubicBezTo>
                        <a:cubicBezTo>
                          <a:pt x="117012" y="755214"/>
                          <a:pt x="93364" y="776106"/>
                          <a:pt x="72976" y="810859"/>
                        </a:cubicBezTo>
                        <a:cubicBezTo>
                          <a:pt x="66588" y="819251"/>
                          <a:pt x="38810" y="856934"/>
                          <a:pt x="36762" y="865180"/>
                        </a:cubicBezTo>
                        <a:cubicBezTo>
                          <a:pt x="30032" y="886256"/>
                          <a:pt x="24722" y="906753"/>
                          <a:pt x="18655" y="928554"/>
                        </a:cubicBezTo>
                        <a:cubicBezTo>
                          <a:pt x="13137" y="945516"/>
                          <a:pt x="-69" y="964396"/>
                          <a:pt x="548" y="982875"/>
                        </a:cubicBezTo>
                        <a:cubicBezTo>
                          <a:pt x="-8482" y="1115051"/>
                          <a:pt x="23798" y="1238052"/>
                          <a:pt x="9602" y="1345013"/>
                        </a:cubicBezTo>
                        <a:cubicBezTo>
                          <a:pt x="13413" y="1504248"/>
                          <a:pt x="26111" y="1608830"/>
                          <a:pt x="27709" y="1752419"/>
                        </a:cubicBezTo>
                        <a:cubicBezTo>
                          <a:pt x="32280" y="1826447"/>
                          <a:pt x="42277" y="1889952"/>
                          <a:pt x="82030" y="1951595"/>
                        </a:cubicBezTo>
                        <a:cubicBezTo>
                          <a:pt x="111547" y="2013601"/>
                          <a:pt x="119046" y="2075710"/>
                          <a:pt x="163511" y="2123611"/>
                        </a:cubicBezTo>
                        <a:cubicBezTo>
                          <a:pt x="195209" y="2161410"/>
                          <a:pt x="223275" y="2230298"/>
                          <a:pt x="272152" y="2268467"/>
                        </a:cubicBezTo>
                        <a:cubicBezTo>
                          <a:pt x="290638" y="2284925"/>
                          <a:pt x="406038" y="2381363"/>
                          <a:pt x="453222" y="2404269"/>
                        </a:cubicBezTo>
                        <a:cubicBezTo>
                          <a:pt x="466453" y="2414130"/>
                          <a:pt x="481817" y="2415180"/>
                          <a:pt x="498489" y="2422376"/>
                        </a:cubicBezTo>
                        <a:cubicBezTo>
                          <a:pt x="575025" y="2449080"/>
                          <a:pt x="618132" y="2464679"/>
                          <a:pt x="688612" y="2476696"/>
                        </a:cubicBezTo>
                        <a:cubicBezTo>
                          <a:pt x="967482" y="2525732"/>
                          <a:pt x="723232" y="2473515"/>
                          <a:pt x="914948" y="2512910"/>
                        </a:cubicBezTo>
                        <a:cubicBezTo>
                          <a:pt x="1508453" y="2508610"/>
                          <a:pt x="1123762" y="2495360"/>
                          <a:pt x="1394782" y="2467643"/>
                        </a:cubicBezTo>
                        <a:cubicBezTo>
                          <a:pt x="1469926" y="2448320"/>
                          <a:pt x="1621119" y="2413321"/>
                          <a:pt x="1621119" y="2413322"/>
                        </a:cubicBezTo>
                        <a:cubicBezTo>
                          <a:pt x="1650742" y="2396243"/>
                          <a:pt x="1708339" y="2371326"/>
                          <a:pt x="1738814" y="2349948"/>
                        </a:cubicBezTo>
                        <a:cubicBezTo>
                          <a:pt x="1765630" y="2330612"/>
                          <a:pt x="1801548" y="2319244"/>
                          <a:pt x="1820295" y="2286574"/>
                        </a:cubicBezTo>
                        <a:cubicBezTo>
                          <a:pt x="1829868" y="2274400"/>
                          <a:pt x="1839312" y="2264721"/>
                          <a:pt x="1847455" y="2250360"/>
                        </a:cubicBezTo>
                        <a:cubicBezTo>
                          <a:pt x="1898750" y="2171542"/>
                          <a:pt x="1853278" y="2213766"/>
                          <a:pt x="1892723" y="2150772"/>
                        </a:cubicBezTo>
                        <a:cubicBezTo>
                          <a:pt x="2034045" y="1939150"/>
                          <a:pt x="1878363" y="2272975"/>
                          <a:pt x="1965150" y="2014970"/>
                        </a:cubicBezTo>
                        <a:cubicBezTo>
                          <a:pt x="1980101" y="1990275"/>
                          <a:pt x="1991441" y="1964820"/>
                          <a:pt x="2001364" y="1933488"/>
                        </a:cubicBezTo>
                        <a:cubicBezTo>
                          <a:pt x="2015619" y="1905156"/>
                          <a:pt x="2021116" y="1869829"/>
                          <a:pt x="2037578" y="1842954"/>
                        </a:cubicBezTo>
                        <a:cubicBezTo>
                          <a:pt x="2064632" y="1787229"/>
                          <a:pt x="2132479" y="1704579"/>
                          <a:pt x="2164327" y="1643778"/>
                        </a:cubicBezTo>
                        <a:cubicBezTo>
                          <a:pt x="2181566" y="1622033"/>
                          <a:pt x="2191344" y="1603294"/>
                          <a:pt x="2209594" y="1589457"/>
                        </a:cubicBezTo>
                        <a:cubicBezTo>
                          <a:pt x="2291361" y="1497666"/>
                          <a:pt x="2224082" y="1627451"/>
                          <a:pt x="2354449" y="1453655"/>
                        </a:cubicBezTo>
                        <a:cubicBezTo>
                          <a:pt x="2380129" y="1412295"/>
                          <a:pt x="2424051" y="1383286"/>
                          <a:pt x="2444984" y="1345013"/>
                        </a:cubicBezTo>
                        <a:cubicBezTo>
                          <a:pt x="2457432" y="1324352"/>
                          <a:pt x="2474333" y="1304236"/>
                          <a:pt x="2481198" y="1281639"/>
                        </a:cubicBezTo>
                        <a:cubicBezTo>
                          <a:pt x="2497993" y="1246184"/>
                          <a:pt x="2526465" y="1172996"/>
                          <a:pt x="2526465" y="1172997"/>
                        </a:cubicBezTo>
                        <a:cubicBezTo>
                          <a:pt x="2537394" y="1053059"/>
                          <a:pt x="2544376" y="1035375"/>
                          <a:pt x="2526465" y="901393"/>
                        </a:cubicBezTo>
                        <a:cubicBezTo>
                          <a:pt x="2522035" y="873513"/>
                          <a:pt x="2481514" y="809720"/>
                          <a:pt x="2472144" y="792752"/>
                        </a:cubicBezTo>
                        <a:cubicBezTo>
                          <a:pt x="2464946" y="769771"/>
                          <a:pt x="2460525" y="749203"/>
                          <a:pt x="2444984" y="729378"/>
                        </a:cubicBezTo>
                        <a:cubicBezTo>
                          <a:pt x="2437861" y="715738"/>
                          <a:pt x="2426355" y="705115"/>
                          <a:pt x="2417824" y="693164"/>
                        </a:cubicBezTo>
                        <a:cubicBezTo>
                          <a:pt x="2373333" y="631337"/>
                          <a:pt x="2393459" y="632519"/>
                          <a:pt x="2318236" y="557362"/>
                        </a:cubicBezTo>
                        <a:cubicBezTo>
                          <a:pt x="2306025" y="544591"/>
                          <a:pt x="2284597" y="528646"/>
                          <a:pt x="2272968" y="512094"/>
                        </a:cubicBezTo>
                        <a:cubicBezTo>
                          <a:pt x="2253987" y="495751"/>
                          <a:pt x="2244858" y="472022"/>
                          <a:pt x="2227701" y="457774"/>
                        </a:cubicBezTo>
                        <a:cubicBezTo>
                          <a:pt x="2189623" y="430957"/>
                          <a:pt x="2161362" y="403942"/>
                          <a:pt x="2128113" y="376292"/>
                        </a:cubicBezTo>
                        <a:cubicBezTo>
                          <a:pt x="2111479" y="362672"/>
                          <a:pt x="2099248" y="353992"/>
                          <a:pt x="2082845" y="340079"/>
                        </a:cubicBezTo>
                        <a:cubicBezTo>
                          <a:pt x="1993998" y="257741"/>
                          <a:pt x="2042843" y="304244"/>
                          <a:pt x="1937990" y="213330"/>
                        </a:cubicBezTo>
                        <a:cubicBezTo>
                          <a:pt x="1923412" y="201129"/>
                          <a:pt x="1904374" y="185655"/>
                          <a:pt x="1892723" y="177116"/>
                        </a:cubicBezTo>
                        <a:cubicBezTo>
                          <a:pt x="1835530" y="145455"/>
                          <a:pt x="1790838" y="95330"/>
                          <a:pt x="1729760" y="68475"/>
                        </a:cubicBezTo>
                        <a:cubicBezTo>
                          <a:pt x="1698271" y="56719"/>
                          <a:pt x="1672463" y="44820"/>
                          <a:pt x="1639226" y="32261"/>
                        </a:cubicBezTo>
                        <a:cubicBezTo>
                          <a:pt x="1553000" y="11487"/>
                          <a:pt x="1620207" y="19769"/>
                          <a:pt x="1485317" y="14154"/>
                        </a:cubicBezTo>
                        <a:cubicBezTo>
                          <a:pt x="1474850" y="6430"/>
                          <a:pt x="1397751" y="-1325"/>
                          <a:pt x="1385729" y="5100"/>
                        </a:cubicBezTo>
                        <a:cubicBezTo>
                          <a:pt x="1231257" y="11404"/>
                          <a:pt x="1228640" y="-26786"/>
                          <a:pt x="1150338" y="32261"/>
                        </a:cubicBezTo>
                        <a:cubicBezTo>
                          <a:pt x="1141316" y="41592"/>
                          <a:pt x="1130507" y="48098"/>
                          <a:pt x="1114125" y="594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95B8E0D-AA40-4E0F-BBEE-B19C754EE174}"/>
              </a:ext>
            </a:extLst>
          </p:cNvPr>
          <p:cNvCxnSpPr>
            <a:cxnSpLocks/>
          </p:cNvCxnSpPr>
          <p:nvPr/>
        </p:nvCxnSpPr>
        <p:spPr>
          <a:xfrm flipV="1">
            <a:off x="3214609" y="2766546"/>
            <a:ext cx="804293" cy="354156"/>
          </a:xfrm>
          <a:prstGeom prst="straightConnector1">
            <a:avLst/>
          </a:prstGeom>
          <a:noFill/>
          <a:ln w="50800">
            <a:solidFill>
              <a:srgbClr val="0070C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14125 w 2536983"/>
                      <a:gd name="connsiteY0" fmla="*/ 59421 h 2512910"/>
                      <a:gd name="connsiteX1" fmla="*/ 1114125 w 2536983"/>
                      <a:gd name="connsiteY1" fmla="*/ 59421 h 2512910"/>
                      <a:gd name="connsiteX2" fmla="*/ 1014536 w 2536983"/>
                      <a:gd name="connsiteY2" fmla="*/ 104688 h 2512910"/>
                      <a:gd name="connsiteX3" fmla="*/ 942109 w 2536983"/>
                      <a:gd name="connsiteY3" fmla="*/ 131849 h 2512910"/>
                      <a:gd name="connsiteX4" fmla="*/ 815360 w 2536983"/>
                      <a:gd name="connsiteY4" fmla="*/ 186170 h 2512910"/>
                      <a:gd name="connsiteX5" fmla="*/ 751986 w 2536983"/>
                      <a:gd name="connsiteY5" fmla="*/ 213330 h 2512910"/>
                      <a:gd name="connsiteX6" fmla="*/ 688612 w 2536983"/>
                      <a:gd name="connsiteY6" fmla="*/ 249544 h 2512910"/>
                      <a:gd name="connsiteX7" fmla="*/ 634291 w 2536983"/>
                      <a:gd name="connsiteY7" fmla="*/ 267651 h 2512910"/>
                      <a:gd name="connsiteX8" fmla="*/ 407954 w 2536983"/>
                      <a:gd name="connsiteY8" fmla="*/ 403453 h 2512910"/>
                      <a:gd name="connsiteX9" fmla="*/ 344580 w 2536983"/>
                      <a:gd name="connsiteY9" fmla="*/ 466827 h 2512910"/>
                      <a:gd name="connsiteX10" fmla="*/ 299313 w 2536983"/>
                      <a:gd name="connsiteY10" fmla="*/ 503041 h 2512910"/>
                      <a:gd name="connsiteX11" fmla="*/ 254045 w 2536983"/>
                      <a:gd name="connsiteY11" fmla="*/ 575469 h 2512910"/>
                      <a:gd name="connsiteX12" fmla="*/ 136350 w 2536983"/>
                      <a:gd name="connsiteY12" fmla="*/ 729378 h 2512910"/>
                      <a:gd name="connsiteX13" fmla="*/ 72976 w 2536983"/>
                      <a:gd name="connsiteY13" fmla="*/ 810859 h 2512910"/>
                      <a:gd name="connsiteX14" fmla="*/ 36762 w 2536983"/>
                      <a:gd name="connsiteY14" fmla="*/ 865180 h 2512910"/>
                      <a:gd name="connsiteX15" fmla="*/ 18655 w 2536983"/>
                      <a:gd name="connsiteY15" fmla="*/ 928554 h 2512910"/>
                      <a:gd name="connsiteX16" fmla="*/ 548 w 2536983"/>
                      <a:gd name="connsiteY16" fmla="*/ 982875 h 2512910"/>
                      <a:gd name="connsiteX17" fmla="*/ 9602 w 2536983"/>
                      <a:gd name="connsiteY17" fmla="*/ 1345013 h 2512910"/>
                      <a:gd name="connsiteX18" fmla="*/ 27709 w 2536983"/>
                      <a:gd name="connsiteY18" fmla="*/ 1752419 h 2512910"/>
                      <a:gd name="connsiteX19" fmla="*/ 82030 w 2536983"/>
                      <a:gd name="connsiteY19" fmla="*/ 1951595 h 2512910"/>
                      <a:gd name="connsiteX20" fmla="*/ 163511 w 2536983"/>
                      <a:gd name="connsiteY20" fmla="*/ 2123611 h 2512910"/>
                      <a:gd name="connsiteX21" fmla="*/ 272152 w 2536983"/>
                      <a:gd name="connsiteY21" fmla="*/ 2268467 h 2512910"/>
                      <a:gd name="connsiteX22" fmla="*/ 453222 w 2536983"/>
                      <a:gd name="connsiteY22" fmla="*/ 2404269 h 2512910"/>
                      <a:gd name="connsiteX23" fmla="*/ 498489 w 2536983"/>
                      <a:gd name="connsiteY23" fmla="*/ 2422376 h 2512910"/>
                      <a:gd name="connsiteX24" fmla="*/ 688612 w 2536983"/>
                      <a:gd name="connsiteY24" fmla="*/ 2476696 h 2512910"/>
                      <a:gd name="connsiteX25" fmla="*/ 914948 w 2536983"/>
                      <a:gd name="connsiteY25" fmla="*/ 2512910 h 2512910"/>
                      <a:gd name="connsiteX26" fmla="*/ 1394782 w 2536983"/>
                      <a:gd name="connsiteY26" fmla="*/ 2467643 h 2512910"/>
                      <a:gd name="connsiteX27" fmla="*/ 1621119 w 2536983"/>
                      <a:gd name="connsiteY27" fmla="*/ 2413322 h 2512910"/>
                      <a:gd name="connsiteX28" fmla="*/ 1738814 w 2536983"/>
                      <a:gd name="connsiteY28" fmla="*/ 2349948 h 2512910"/>
                      <a:gd name="connsiteX29" fmla="*/ 1820295 w 2536983"/>
                      <a:gd name="connsiteY29" fmla="*/ 2286574 h 2512910"/>
                      <a:gd name="connsiteX30" fmla="*/ 1847455 w 2536983"/>
                      <a:gd name="connsiteY30" fmla="*/ 2250360 h 2512910"/>
                      <a:gd name="connsiteX31" fmla="*/ 1892723 w 2536983"/>
                      <a:gd name="connsiteY31" fmla="*/ 2150772 h 2512910"/>
                      <a:gd name="connsiteX32" fmla="*/ 1965150 w 2536983"/>
                      <a:gd name="connsiteY32" fmla="*/ 2014970 h 2512910"/>
                      <a:gd name="connsiteX33" fmla="*/ 2001364 w 2536983"/>
                      <a:gd name="connsiteY33" fmla="*/ 1933488 h 2512910"/>
                      <a:gd name="connsiteX34" fmla="*/ 2037578 w 2536983"/>
                      <a:gd name="connsiteY34" fmla="*/ 1842954 h 2512910"/>
                      <a:gd name="connsiteX35" fmla="*/ 2164327 w 2536983"/>
                      <a:gd name="connsiteY35" fmla="*/ 1643778 h 2512910"/>
                      <a:gd name="connsiteX36" fmla="*/ 2209594 w 2536983"/>
                      <a:gd name="connsiteY36" fmla="*/ 1589457 h 2512910"/>
                      <a:gd name="connsiteX37" fmla="*/ 2354449 w 2536983"/>
                      <a:gd name="connsiteY37" fmla="*/ 1453655 h 2512910"/>
                      <a:gd name="connsiteX38" fmla="*/ 2444984 w 2536983"/>
                      <a:gd name="connsiteY38" fmla="*/ 1345013 h 2512910"/>
                      <a:gd name="connsiteX39" fmla="*/ 2481198 w 2536983"/>
                      <a:gd name="connsiteY39" fmla="*/ 1281639 h 2512910"/>
                      <a:gd name="connsiteX40" fmla="*/ 2526465 w 2536983"/>
                      <a:gd name="connsiteY40" fmla="*/ 1172997 h 2512910"/>
                      <a:gd name="connsiteX41" fmla="*/ 2526465 w 2536983"/>
                      <a:gd name="connsiteY41" fmla="*/ 901393 h 2512910"/>
                      <a:gd name="connsiteX42" fmla="*/ 2472144 w 2536983"/>
                      <a:gd name="connsiteY42" fmla="*/ 792752 h 2512910"/>
                      <a:gd name="connsiteX43" fmla="*/ 2444984 w 2536983"/>
                      <a:gd name="connsiteY43" fmla="*/ 729378 h 2512910"/>
                      <a:gd name="connsiteX44" fmla="*/ 2417824 w 2536983"/>
                      <a:gd name="connsiteY44" fmla="*/ 693164 h 2512910"/>
                      <a:gd name="connsiteX45" fmla="*/ 2318236 w 2536983"/>
                      <a:gd name="connsiteY45" fmla="*/ 557362 h 2512910"/>
                      <a:gd name="connsiteX46" fmla="*/ 2272968 w 2536983"/>
                      <a:gd name="connsiteY46" fmla="*/ 512094 h 2512910"/>
                      <a:gd name="connsiteX47" fmla="*/ 2227701 w 2536983"/>
                      <a:gd name="connsiteY47" fmla="*/ 457774 h 2512910"/>
                      <a:gd name="connsiteX48" fmla="*/ 2128113 w 2536983"/>
                      <a:gd name="connsiteY48" fmla="*/ 376292 h 2512910"/>
                      <a:gd name="connsiteX49" fmla="*/ 2082845 w 2536983"/>
                      <a:gd name="connsiteY49" fmla="*/ 340079 h 2512910"/>
                      <a:gd name="connsiteX50" fmla="*/ 1937990 w 2536983"/>
                      <a:gd name="connsiteY50" fmla="*/ 213330 h 2512910"/>
                      <a:gd name="connsiteX51" fmla="*/ 1892723 w 2536983"/>
                      <a:gd name="connsiteY51" fmla="*/ 177116 h 2512910"/>
                      <a:gd name="connsiteX52" fmla="*/ 1729760 w 2536983"/>
                      <a:gd name="connsiteY52" fmla="*/ 68475 h 2512910"/>
                      <a:gd name="connsiteX53" fmla="*/ 1639226 w 2536983"/>
                      <a:gd name="connsiteY53" fmla="*/ 32261 h 2512910"/>
                      <a:gd name="connsiteX54" fmla="*/ 1485317 w 2536983"/>
                      <a:gd name="connsiteY54" fmla="*/ 14154 h 2512910"/>
                      <a:gd name="connsiteX55" fmla="*/ 1385729 w 2536983"/>
                      <a:gd name="connsiteY55" fmla="*/ 5100 h 2512910"/>
                      <a:gd name="connsiteX56" fmla="*/ 1150338 w 2536983"/>
                      <a:gd name="connsiteY56" fmla="*/ 32261 h 2512910"/>
                      <a:gd name="connsiteX57" fmla="*/ 1114125 w 2536983"/>
                      <a:gd name="connsiteY57" fmla="*/ 59421 h 2512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2536983" h="2512910" extrusionOk="0">
                        <a:moveTo>
                          <a:pt x="1114125" y="59421"/>
                        </a:moveTo>
                        <a:lnTo>
                          <a:pt x="1114125" y="59421"/>
                        </a:lnTo>
                        <a:cubicBezTo>
                          <a:pt x="1078367" y="72930"/>
                          <a:pt x="1044154" y="92035"/>
                          <a:pt x="1014536" y="104688"/>
                        </a:cubicBezTo>
                        <a:cubicBezTo>
                          <a:pt x="992530" y="115064"/>
                          <a:pt x="961372" y="122232"/>
                          <a:pt x="942109" y="131849"/>
                        </a:cubicBezTo>
                        <a:cubicBezTo>
                          <a:pt x="896959" y="151799"/>
                          <a:pt x="856771" y="172702"/>
                          <a:pt x="815360" y="186170"/>
                        </a:cubicBezTo>
                        <a:cubicBezTo>
                          <a:pt x="793616" y="194884"/>
                          <a:pt x="774554" y="203175"/>
                          <a:pt x="751986" y="213330"/>
                        </a:cubicBezTo>
                        <a:cubicBezTo>
                          <a:pt x="732388" y="225582"/>
                          <a:pt x="712303" y="236055"/>
                          <a:pt x="688612" y="249544"/>
                        </a:cubicBezTo>
                        <a:cubicBezTo>
                          <a:pt x="667680" y="256990"/>
                          <a:pt x="650474" y="261227"/>
                          <a:pt x="634291" y="267651"/>
                        </a:cubicBezTo>
                        <a:cubicBezTo>
                          <a:pt x="569884" y="286832"/>
                          <a:pt x="449240" y="362378"/>
                          <a:pt x="407954" y="403453"/>
                        </a:cubicBezTo>
                        <a:cubicBezTo>
                          <a:pt x="388644" y="425594"/>
                          <a:pt x="370741" y="447635"/>
                          <a:pt x="344580" y="466827"/>
                        </a:cubicBezTo>
                        <a:cubicBezTo>
                          <a:pt x="327771" y="479469"/>
                          <a:pt x="313685" y="489832"/>
                          <a:pt x="299313" y="503041"/>
                        </a:cubicBezTo>
                        <a:cubicBezTo>
                          <a:pt x="281778" y="525941"/>
                          <a:pt x="271050" y="556200"/>
                          <a:pt x="254045" y="575469"/>
                        </a:cubicBezTo>
                        <a:cubicBezTo>
                          <a:pt x="217505" y="629724"/>
                          <a:pt x="178215" y="681234"/>
                          <a:pt x="136350" y="729378"/>
                        </a:cubicBezTo>
                        <a:cubicBezTo>
                          <a:pt x="117012" y="755214"/>
                          <a:pt x="93364" y="776106"/>
                          <a:pt x="72976" y="810859"/>
                        </a:cubicBezTo>
                        <a:cubicBezTo>
                          <a:pt x="66588" y="819251"/>
                          <a:pt x="38810" y="856934"/>
                          <a:pt x="36762" y="865180"/>
                        </a:cubicBezTo>
                        <a:cubicBezTo>
                          <a:pt x="30032" y="886256"/>
                          <a:pt x="24722" y="906753"/>
                          <a:pt x="18655" y="928554"/>
                        </a:cubicBezTo>
                        <a:cubicBezTo>
                          <a:pt x="13137" y="945516"/>
                          <a:pt x="-69" y="964396"/>
                          <a:pt x="548" y="982875"/>
                        </a:cubicBezTo>
                        <a:cubicBezTo>
                          <a:pt x="-8482" y="1115051"/>
                          <a:pt x="23798" y="1238052"/>
                          <a:pt x="9602" y="1345013"/>
                        </a:cubicBezTo>
                        <a:cubicBezTo>
                          <a:pt x="13413" y="1504248"/>
                          <a:pt x="26111" y="1608830"/>
                          <a:pt x="27709" y="1752419"/>
                        </a:cubicBezTo>
                        <a:cubicBezTo>
                          <a:pt x="32280" y="1826447"/>
                          <a:pt x="42277" y="1889952"/>
                          <a:pt x="82030" y="1951595"/>
                        </a:cubicBezTo>
                        <a:cubicBezTo>
                          <a:pt x="111547" y="2013601"/>
                          <a:pt x="119046" y="2075710"/>
                          <a:pt x="163511" y="2123611"/>
                        </a:cubicBezTo>
                        <a:cubicBezTo>
                          <a:pt x="195209" y="2161410"/>
                          <a:pt x="223275" y="2230298"/>
                          <a:pt x="272152" y="2268467"/>
                        </a:cubicBezTo>
                        <a:cubicBezTo>
                          <a:pt x="290638" y="2284925"/>
                          <a:pt x="406038" y="2381363"/>
                          <a:pt x="453222" y="2404269"/>
                        </a:cubicBezTo>
                        <a:cubicBezTo>
                          <a:pt x="466453" y="2414130"/>
                          <a:pt x="481817" y="2415180"/>
                          <a:pt x="498489" y="2422376"/>
                        </a:cubicBezTo>
                        <a:cubicBezTo>
                          <a:pt x="575025" y="2449080"/>
                          <a:pt x="618132" y="2464679"/>
                          <a:pt x="688612" y="2476696"/>
                        </a:cubicBezTo>
                        <a:cubicBezTo>
                          <a:pt x="967482" y="2525732"/>
                          <a:pt x="723232" y="2473515"/>
                          <a:pt x="914948" y="2512910"/>
                        </a:cubicBezTo>
                        <a:cubicBezTo>
                          <a:pt x="1508453" y="2508610"/>
                          <a:pt x="1123762" y="2495360"/>
                          <a:pt x="1394782" y="2467643"/>
                        </a:cubicBezTo>
                        <a:cubicBezTo>
                          <a:pt x="1469926" y="2448320"/>
                          <a:pt x="1621119" y="2413321"/>
                          <a:pt x="1621119" y="2413322"/>
                        </a:cubicBezTo>
                        <a:cubicBezTo>
                          <a:pt x="1650742" y="2396243"/>
                          <a:pt x="1708339" y="2371326"/>
                          <a:pt x="1738814" y="2349948"/>
                        </a:cubicBezTo>
                        <a:cubicBezTo>
                          <a:pt x="1765630" y="2330612"/>
                          <a:pt x="1801548" y="2319244"/>
                          <a:pt x="1820295" y="2286574"/>
                        </a:cubicBezTo>
                        <a:cubicBezTo>
                          <a:pt x="1829868" y="2274400"/>
                          <a:pt x="1839312" y="2264721"/>
                          <a:pt x="1847455" y="2250360"/>
                        </a:cubicBezTo>
                        <a:cubicBezTo>
                          <a:pt x="1898750" y="2171542"/>
                          <a:pt x="1853278" y="2213766"/>
                          <a:pt x="1892723" y="2150772"/>
                        </a:cubicBezTo>
                        <a:cubicBezTo>
                          <a:pt x="2034045" y="1939150"/>
                          <a:pt x="1878363" y="2272975"/>
                          <a:pt x="1965150" y="2014970"/>
                        </a:cubicBezTo>
                        <a:cubicBezTo>
                          <a:pt x="1980101" y="1990275"/>
                          <a:pt x="1991441" y="1964820"/>
                          <a:pt x="2001364" y="1933488"/>
                        </a:cubicBezTo>
                        <a:cubicBezTo>
                          <a:pt x="2015619" y="1905156"/>
                          <a:pt x="2021116" y="1869829"/>
                          <a:pt x="2037578" y="1842954"/>
                        </a:cubicBezTo>
                        <a:cubicBezTo>
                          <a:pt x="2064632" y="1787229"/>
                          <a:pt x="2132479" y="1704579"/>
                          <a:pt x="2164327" y="1643778"/>
                        </a:cubicBezTo>
                        <a:cubicBezTo>
                          <a:pt x="2181566" y="1622033"/>
                          <a:pt x="2191344" y="1603294"/>
                          <a:pt x="2209594" y="1589457"/>
                        </a:cubicBezTo>
                        <a:cubicBezTo>
                          <a:pt x="2291361" y="1497666"/>
                          <a:pt x="2224082" y="1627451"/>
                          <a:pt x="2354449" y="1453655"/>
                        </a:cubicBezTo>
                        <a:cubicBezTo>
                          <a:pt x="2380129" y="1412295"/>
                          <a:pt x="2424051" y="1383286"/>
                          <a:pt x="2444984" y="1345013"/>
                        </a:cubicBezTo>
                        <a:cubicBezTo>
                          <a:pt x="2457432" y="1324352"/>
                          <a:pt x="2474333" y="1304236"/>
                          <a:pt x="2481198" y="1281639"/>
                        </a:cubicBezTo>
                        <a:cubicBezTo>
                          <a:pt x="2497993" y="1246184"/>
                          <a:pt x="2526465" y="1172996"/>
                          <a:pt x="2526465" y="1172997"/>
                        </a:cubicBezTo>
                        <a:cubicBezTo>
                          <a:pt x="2537394" y="1053059"/>
                          <a:pt x="2544376" y="1035375"/>
                          <a:pt x="2526465" y="901393"/>
                        </a:cubicBezTo>
                        <a:cubicBezTo>
                          <a:pt x="2522035" y="873513"/>
                          <a:pt x="2481514" y="809720"/>
                          <a:pt x="2472144" y="792752"/>
                        </a:cubicBezTo>
                        <a:cubicBezTo>
                          <a:pt x="2464946" y="769771"/>
                          <a:pt x="2460525" y="749203"/>
                          <a:pt x="2444984" y="729378"/>
                        </a:cubicBezTo>
                        <a:cubicBezTo>
                          <a:pt x="2437861" y="715738"/>
                          <a:pt x="2426355" y="705115"/>
                          <a:pt x="2417824" y="693164"/>
                        </a:cubicBezTo>
                        <a:cubicBezTo>
                          <a:pt x="2373333" y="631337"/>
                          <a:pt x="2393459" y="632519"/>
                          <a:pt x="2318236" y="557362"/>
                        </a:cubicBezTo>
                        <a:cubicBezTo>
                          <a:pt x="2306025" y="544591"/>
                          <a:pt x="2284597" y="528646"/>
                          <a:pt x="2272968" y="512094"/>
                        </a:cubicBezTo>
                        <a:cubicBezTo>
                          <a:pt x="2253987" y="495751"/>
                          <a:pt x="2244858" y="472022"/>
                          <a:pt x="2227701" y="457774"/>
                        </a:cubicBezTo>
                        <a:cubicBezTo>
                          <a:pt x="2189623" y="430957"/>
                          <a:pt x="2161362" y="403942"/>
                          <a:pt x="2128113" y="376292"/>
                        </a:cubicBezTo>
                        <a:cubicBezTo>
                          <a:pt x="2111479" y="362672"/>
                          <a:pt x="2099248" y="353992"/>
                          <a:pt x="2082845" y="340079"/>
                        </a:cubicBezTo>
                        <a:cubicBezTo>
                          <a:pt x="1993998" y="257741"/>
                          <a:pt x="2042843" y="304244"/>
                          <a:pt x="1937990" y="213330"/>
                        </a:cubicBezTo>
                        <a:cubicBezTo>
                          <a:pt x="1923412" y="201129"/>
                          <a:pt x="1904374" y="185655"/>
                          <a:pt x="1892723" y="177116"/>
                        </a:cubicBezTo>
                        <a:cubicBezTo>
                          <a:pt x="1835530" y="145455"/>
                          <a:pt x="1790838" y="95330"/>
                          <a:pt x="1729760" y="68475"/>
                        </a:cubicBezTo>
                        <a:cubicBezTo>
                          <a:pt x="1698271" y="56719"/>
                          <a:pt x="1672463" y="44820"/>
                          <a:pt x="1639226" y="32261"/>
                        </a:cubicBezTo>
                        <a:cubicBezTo>
                          <a:pt x="1553000" y="11487"/>
                          <a:pt x="1620207" y="19769"/>
                          <a:pt x="1485317" y="14154"/>
                        </a:cubicBezTo>
                        <a:cubicBezTo>
                          <a:pt x="1474850" y="6430"/>
                          <a:pt x="1397751" y="-1325"/>
                          <a:pt x="1385729" y="5100"/>
                        </a:cubicBezTo>
                        <a:cubicBezTo>
                          <a:pt x="1231257" y="11404"/>
                          <a:pt x="1228640" y="-26786"/>
                          <a:pt x="1150338" y="32261"/>
                        </a:cubicBezTo>
                        <a:cubicBezTo>
                          <a:pt x="1141316" y="41592"/>
                          <a:pt x="1130507" y="48098"/>
                          <a:pt x="1114125" y="594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2C44979-0A42-4828-A898-CDC7D4AEA5C5}"/>
                  </a:ext>
                </a:extLst>
              </p:cNvPr>
              <p:cNvSpPr txBox="1"/>
              <p:nvPr/>
            </p:nvSpPr>
            <p:spPr>
              <a:xfrm>
                <a:off x="3378658" y="1758569"/>
                <a:ext cx="1280487" cy="12235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3600" i="1" baseline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sz="3600" b="0" i="1" baseline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sz="3600" b="0" i="1" baseline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sz="3600" baseline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2C44979-0A42-4828-A898-CDC7D4AEA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58" y="1758569"/>
                <a:ext cx="1280487" cy="1223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A902ED-E927-4C05-AFF7-A3AFC7AA7303}"/>
              </a:ext>
            </a:extLst>
          </p:cNvPr>
          <p:cNvCxnSpPr/>
          <p:nvPr/>
        </p:nvCxnSpPr>
        <p:spPr>
          <a:xfrm>
            <a:off x="3227040" y="3133442"/>
            <a:ext cx="2362955" cy="0"/>
          </a:xfrm>
          <a:prstGeom prst="straightConnector1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14125 w 2536983"/>
                      <a:gd name="connsiteY0" fmla="*/ 59421 h 2512910"/>
                      <a:gd name="connsiteX1" fmla="*/ 1114125 w 2536983"/>
                      <a:gd name="connsiteY1" fmla="*/ 59421 h 2512910"/>
                      <a:gd name="connsiteX2" fmla="*/ 1014536 w 2536983"/>
                      <a:gd name="connsiteY2" fmla="*/ 104688 h 2512910"/>
                      <a:gd name="connsiteX3" fmla="*/ 942109 w 2536983"/>
                      <a:gd name="connsiteY3" fmla="*/ 131849 h 2512910"/>
                      <a:gd name="connsiteX4" fmla="*/ 815360 w 2536983"/>
                      <a:gd name="connsiteY4" fmla="*/ 186170 h 2512910"/>
                      <a:gd name="connsiteX5" fmla="*/ 751986 w 2536983"/>
                      <a:gd name="connsiteY5" fmla="*/ 213330 h 2512910"/>
                      <a:gd name="connsiteX6" fmla="*/ 688612 w 2536983"/>
                      <a:gd name="connsiteY6" fmla="*/ 249544 h 2512910"/>
                      <a:gd name="connsiteX7" fmla="*/ 634291 w 2536983"/>
                      <a:gd name="connsiteY7" fmla="*/ 267651 h 2512910"/>
                      <a:gd name="connsiteX8" fmla="*/ 407954 w 2536983"/>
                      <a:gd name="connsiteY8" fmla="*/ 403453 h 2512910"/>
                      <a:gd name="connsiteX9" fmla="*/ 344580 w 2536983"/>
                      <a:gd name="connsiteY9" fmla="*/ 466827 h 2512910"/>
                      <a:gd name="connsiteX10" fmla="*/ 299313 w 2536983"/>
                      <a:gd name="connsiteY10" fmla="*/ 503041 h 2512910"/>
                      <a:gd name="connsiteX11" fmla="*/ 254045 w 2536983"/>
                      <a:gd name="connsiteY11" fmla="*/ 575469 h 2512910"/>
                      <a:gd name="connsiteX12" fmla="*/ 136350 w 2536983"/>
                      <a:gd name="connsiteY12" fmla="*/ 729378 h 2512910"/>
                      <a:gd name="connsiteX13" fmla="*/ 72976 w 2536983"/>
                      <a:gd name="connsiteY13" fmla="*/ 810859 h 2512910"/>
                      <a:gd name="connsiteX14" fmla="*/ 36762 w 2536983"/>
                      <a:gd name="connsiteY14" fmla="*/ 865180 h 2512910"/>
                      <a:gd name="connsiteX15" fmla="*/ 18655 w 2536983"/>
                      <a:gd name="connsiteY15" fmla="*/ 928554 h 2512910"/>
                      <a:gd name="connsiteX16" fmla="*/ 548 w 2536983"/>
                      <a:gd name="connsiteY16" fmla="*/ 982875 h 2512910"/>
                      <a:gd name="connsiteX17" fmla="*/ 9602 w 2536983"/>
                      <a:gd name="connsiteY17" fmla="*/ 1345013 h 2512910"/>
                      <a:gd name="connsiteX18" fmla="*/ 27709 w 2536983"/>
                      <a:gd name="connsiteY18" fmla="*/ 1752419 h 2512910"/>
                      <a:gd name="connsiteX19" fmla="*/ 82030 w 2536983"/>
                      <a:gd name="connsiteY19" fmla="*/ 1951595 h 2512910"/>
                      <a:gd name="connsiteX20" fmla="*/ 163511 w 2536983"/>
                      <a:gd name="connsiteY20" fmla="*/ 2123611 h 2512910"/>
                      <a:gd name="connsiteX21" fmla="*/ 272152 w 2536983"/>
                      <a:gd name="connsiteY21" fmla="*/ 2268467 h 2512910"/>
                      <a:gd name="connsiteX22" fmla="*/ 453222 w 2536983"/>
                      <a:gd name="connsiteY22" fmla="*/ 2404269 h 2512910"/>
                      <a:gd name="connsiteX23" fmla="*/ 498489 w 2536983"/>
                      <a:gd name="connsiteY23" fmla="*/ 2422376 h 2512910"/>
                      <a:gd name="connsiteX24" fmla="*/ 688612 w 2536983"/>
                      <a:gd name="connsiteY24" fmla="*/ 2476696 h 2512910"/>
                      <a:gd name="connsiteX25" fmla="*/ 914948 w 2536983"/>
                      <a:gd name="connsiteY25" fmla="*/ 2512910 h 2512910"/>
                      <a:gd name="connsiteX26" fmla="*/ 1394782 w 2536983"/>
                      <a:gd name="connsiteY26" fmla="*/ 2467643 h 2512910"/>
                      <a:gd name="connsiteX27" fmla="*/ 1621119 w 2536983"/>
                      <a:gd name="connsiteY27" fmla="*/ 2413322 h 2512910"/>
                      <a:gd name="connsiteX28" fmla="*/ 1738814 w 2536983"/>
                      <a:gd name="connsiteY28" fmla="*/ 2349948 h 2512910"/>
                      <a:gd name="connsiteX29" fmla="*/ 1820295 w 2536983"/>
                      <a:gd name="connsiteY29" fmla="*/ 2286574 h 2512910"/>
                      <a:gd name="connsiteX30" fmla="*/ 1847455 w 2536983"/>
                      <a:gd name="connsiteY30" fmla="*/ 2250360 h 2512910"/>
                      <a:gd name="connsiteX31" fmla="*/ 1892723 w 2536983"/>
                      <a:gd name="connsiteY31" fmla="*/ 2150772 h 2512910"/>
                      <a:gd name="connsiteX32" fmla="*/ 1965150 w 2536983"/>
                      <a:gd name="connsiteY32" fmla="*/ 2014970 h 2512910"/>
                      <a:gd name="connsiteX33" fmla="*/ 2001364 w 2536983"/>
                      <a:gd name="connsiteY33" fmla="*/ 1933488 h 2512910"/>
                      <a:gd name="connsiteX34" fmla="*/ 2037578 w 2536983"/>
                      <a:gd name="connsiteY34" fmla="*/ 1842954 h 2512910"/>
                      <a:gd name="connsiteX35" fmla="*/ 2164327 w 2536983"/>
                      <a:gd name="connsiteY35" fmla="*/ 1643778 h 2512910"/>
                      <a:gd name="connsiteX36" fmla="*/ 2209594 w 2536983"/>
                      <a:gd name="connsiteY36" fmla="*/ 1589457 h 2512910"/>
                      <a:gd name="connsiteX37" fmla="*/ 2354449 w 2536983"/>
                      <a:gd name="connsiteY37" fmla="*/ 1453655 h 2512910"/>
                      <a:gd name="connsiteX38" fmla="*/ 2444984 w 2536983"/>
                      <a:gd name="connsiteY38" fmla="*/ 1345013 h 2512910"/>
                      <a:gd name="connsiteX39" fmla="*/ 2481198 w 2536983"/>
                      <a:gd name="connsiteY39" fmla="*/ 1281639 h 2512910"/>
                      <a:gd name="connsiteX40" fmla="*/ 2526465 w 2536983"/>
                      <a:gd name="connsiteY40" fmla="*/ 1172997 h 2512910"/>
                      <a:gd name="connsiteX41" fmla="*/ 2526465 w 2536983"/>
                      <a:gd name="connsiteY41" fmla="*/ 901393 h 2512910"/>
                      <a:gd name="connsiteX42" fmla="*/ 2472144 w 2536983"/>
                      <a:gd name="connsiteY42" fmla="*/ 792752 h 2512910"/>
                      <a:gd name="connsiteX43" fmla="*/ 2444984 w 2536983"/>
                      <a:gd name="connsiteY43" fmla="*/ 729378 h 2512910"/>
                      <a:gd name="connsiteX44" fmla="*/ 2417824 w 2536983"/>
                      <a:gd name="connsiteY44" fmla="*/ 693164 h 2512910"/>
                      <a:gd name="connsiteX45" fmla="*/ 2318236 w 2536983"/>
                      <a:gd name="connsiteY45" fmla="*/ 557362 h 2512910"/>
                      <a:gd name="connsiteX46" fmla="*/ 2272968 w 2536983"/>
                      <a:gd name="connsiteY46" fmla="*/ 512094 h 2512910"/>
                      <a:gd name="connsiteX47" fmla="*/ 2227701 w 2536983"/>
                      <a:gd name="connsiteY47" fmla="*/ 457774 h 2512910"/>
                      <a:gd name="connsiteX48" fmla="*/ 2128113 w 2536983"/>
                      <a:gd name="connsiteY48" fmla="*/ 376292 h 2512910"/>
                      <a:gd name="connsiteX49" fmla="*/ 2082845 w 2536983"/>
                      <a:gd name="connsiteY49" fmla="*/ 340079 h 2512910"/>
                      <a:gd name="connsiteX50" fmla="*/ 1937990 w 2536983"/>
                      <a:gd name="connsiteY50" fmla="*/ 213330 h 2512910"/>
                      <a:gd name="connsiteX51" fmla="*/ 1892723 w 2536983"/>
                      <a:gd name="connsiteY51" fmla="*/ 177116 h 2512910"/>
                      <a:gd name="connsiteX52" fmla="*/ 1729760 w 2536983"/>
                      <a:gd name="connsiteY52" fmla="*/ 68475 h 2512910"/>
                      <a:gd name="connsiteX53" fmla="*/ 1639226 w 2536983"/>
                      <a:gd name="connsiteY53" fmla="*/ 32261 h 2512910"/>
                      <a:gd name="connsiteX54" fmla="*/ 1485317 w 2536983"/>
                      <a:gd name="connsiteY54" fmla="*/ 14154 h 2512910"/>
                      <a:gd name="connsiteX55" fmla="*/ 1385729 w 2536983"/>
                      <a:gd name="connsiteY55" fmla="*/ 5100 h 2512910"/>
                      <a:gd name="connsiteX56" fmla="*/ 1150338 w 2536983"/>
                      <a:gd name="connsiteY56" fmla="*/ 32261 h 2512910"/>
                      <a:gd name="connsiteX57" fmla="*/ 1114125 w 2536983"/>
                      <a:gd name="connsiteY57" fmla="*/ 59421 h 2512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2536983" h="2512910" extrusionOk="0">
                        <a:moveTo>
                          <a:pt x="1114125" y="59421"/>
                        </a:moveTo>
                        <a:lnTo>
                          <a:pt x="1114125" y="59421"/>
                        </a:lnTo>
                        <a:cubicBezTo>
                          <a:pt x="1078367" y="72930"/>
                          <a:pt x="1044154" y="92035"/>
                          <a:pt x="1014536" y="104688"/>
                        </a:cubicBezTo>
                        <a:cubicBezTo>
                          <a:pt x="992530" y="115064"/>
                          <a:pt x="961372" y="122232"/>
                          <a:pt x="942109" y="131849"/>
                        </a:cubicBezTo>
                        <a:cubicBezTo>
                          <a:pt x="896959" y="151799"/>
                          <a:pt x="856771" y="172702"/>
                          <a:pt x="815360" y="186170"/>
                        </a:cubicBezTo>
                        <a:cubicBezTo>
                          <a:pt x="793616" y="194884"/>
                          <a:pt x="774554" y="203175"/>
                          <a:pt x="751986" y="213330"/>
                        </a:cubicBezTo>
                        <a:cubicBezTo>
                          <a:pt x="732388" y="225582"/>
                          <a:pt x="712303" y="236055"/>
                          <a:pt x="688612" y="249544"/>
                        </a:cubicBezTo>
                        <a:cubicBezTo>
                          <a:pt x="667680" y="256990"/>
                          <a:pt x="650474" y="261227"/>
                          <a:pt x="634291" y="267651"/>
                        </a:cubicBezTo>
                        <a:cubicBezTo>
                          <a:pt x="569884" y="286832"/>
                          <a:pt x="449240" y="362378"/>
                          <a:pt x="407954" y="403453"/>
                        </a:cubicBezTo>
                        <a:cubicBezTo>
                          <a:pt x="388644" y="425594"/>
                          <a:pt x="370741" y="447635"/>
                          <a:pt x="344580" y="466827"/>
                        </a:cubicBezTo>
                        <a:cubicBezTo>
                          <a:pt x="327771" y="479469"/>
                          <a:pt x="313685" y="489832"/>
                          <a:pt x="299313" y="503041"/>
                        </a:cubicBezTo>
                        <a:cubicBezTo>
                          <a:pt x="281778" y="525941"/>
                          <a:pt x="271050" y="556200"/>
                          <a:pt x="254045" y="575469"/>
                        </a:cubicBezTo>
                        <a:cubicBezTo>
                          <a:pt x="217505" y="629724"/>
                          <a:pt x="178215" y="681234"/>
                          <a:pt x="136350" y="729378"/>
                        </a:cubicBezTo>
                        <a:cubicBezTo>
                          <a:pt x="117012" y="755214"/>
                          <a:pt x="93364" y="776106"/>
                          <a:pt x="72976" y="810859"/>
                        </a:cubicBezTo>
                        <a:cubicBezTo>
                          <a:pt x="66588" y="819251"/>
                          <a:pt x="38810" y="856934"/>
                          <a:pt x="36762" y="865180"/>
                        </a:cubicBezTo>
                        <a:cubicBezTo>
                          <a:pt x="30032" y="886256"/>
                          <a:pt x="24722" y="906753"/>
                          <a:pt x="18655" y="928554"/>
                        </a:cubicBezTo>
                        <a:cubicBezTo>
                          <a:pt x="13137" y="945516"/>
                          <a:pt x="-69" y="964396"/>
                          <a:pt x="548" y="982875"/>
                        </a:cubicBezTo>
                        <a:cubicBezTo>
                          <a:pt x="-8482" y="1115051"/>
                          <a:pt x="23798" y="1238052"/>
                          <a:pt x="9602" y="1345013"/>
                        </a:cubicBezTo>
                        <a:cubicBezTo>
                          <a:pt x="13413" y="1504248"/>
                          <a:pt x="26111" y="1608830"/>
                          <a:pt x="27709" y="1752419"/>
                        </a:cubicBezTo>
                        <a:cubicBezTo>
                          <a:pt x="32280" y="1826447"/>
                          <a:pt x="42277" y="1889952"/>
                          <a:pt x="82030" y="1951595"/>
                        </a:cubicBezTo>
                        <a:cubicBezTo>
                          <a:pt x="111547" y="2013601"/>
                          <a:pt x="119046" y="2075710"/>
                          <a:pt x="163511" y="2123611"/>
                        </a:cubicBezTo>
                        <a:cubicBezTo>
                          <a:pt x="195209" y="2161410"/>
                          <a:pt x="223275" y="2230298"/>
                          <a:pt x="272152" y="2268467"/>
                        </a:cubicBezTo>
                        <a:cubicBezTo>
                          <a:pt x="290638" y="2284925"/>
                          <a:pt x="406038" y="2381363"/>
                          <a:pt x="453222" y="2404269"/>
                        </a:cubicBezTo>
                        <a:cubicBezTo>
                          <a:pt x="466453" y="2414130"/>
                          <a:pt x="481817" y="2415180"/>
                          <a:pt x="498489" y="2422376"/>
                        </a:cubicBezTo>
                        <a:cubicBezTo>
                          <a:pt x="575025" y="2449080"/>
                          <a:pt x="618132" y="2464679"/>
                          <a:pt x="688612" y="2476696"/>
                        </a:cubicBezTo>
                        <a:cubicBezTo>
                          <a:pt x="967482" y="2525732"/>
                          <a:pt x="723232" y="2473515"/>
                          <a:pt x="914948" y="2512910"/>
                        </a:cubicBezTo>
                        <a:cubicBezTo>
                          <a:pt x="1508453" y="2508610"/>
                          <a:pt x="1123762" y="2495360"/>
                          <a:pt x="1394782" y="2467643"/>
                        </a:cubicBezTo>
                        <a:cubicBezTo>
                          <a:pt x="1469926" y="2448320"/>
                          <a:pt x="1621119" y="2413321"/>
                          <a:pt x="1621119" y="2413322"/>
                        </a:cubicBezTo>
                        <a:cubicBezTo>
                          <a:pt x="1650742" y="2396243"/>
                          <a:pt x="1708339" y="2371326"/>
                          <a:pt x="1738814" y="2349948"/>
                        </a:cubicBezTo>
                        <a:cubicBezTo>
                          <a:pt x="1765630" y="2330612"/>
                          <a:pt x="1801548" y="2319244"/>
                          <a:pt x="1820295" y="2286574"/>
                        </a:cubicBezTo>
                        <a:cubicBezTo>
                          <a:pt x="1829868" y="2274400"/>
                          <a:pt x="1839312" y="2264721"/>
                          <a:pt x="1847455" y="2250360"/>
                        </a:cubicBezTo>
                        <a:cubicBezTo>
                          <a:pt x="1898750" y="2171542"/>
                          <a:pt x="1853278" y="2213766"/>
                          <a:pt x="1892723" y="2150772"/>
                        </a:cubicBezTo>
                        <a:cubicBezTo>
                          <a:pt x="2034045" y="1939150"/>
                          <a:pt x="1878363" y="2272975"/>
                          <a:pt x="1965150" y="2014970"/>
                        </a:cubicBezTo>
                        <a:cubicBezTo>
                          <a:pt x="1980101" y="1990275"/>
                          <a:pt x="1991441" y="1964820"/>
                          <a:pt x="2001364" y="1933488"/>
                        </a:cubicBezTo>
                        <a:cubicBezTo>
                          <a:pt x="2015619" y="1905156"/>
                          <a:pt x="2021116" y="1869829"/>
                          <a:pt x="2037578" y="1842954"/>
                        </a:cubicBezTo>
                        <a:cubicBezTo>
                          <a:pt x="2064632" y="1787229"/>
                          <a:pt x="2132479" y="1704579"/>
                          <a:pt x="2164327" y="1643778"/>
                        </a:cubicBezTo>
                        <a:cubicBezTo>
                          <a:pt x="2181566" y="1622033"/>
                          <a:pt x="2191344" y="1603294"/>
                          <a:pt x="2209594" y="1589457"/>
                        </a:cubicBezTo>
                        <a:cubicBezTo>
                          <a:pt x="2291361" y="1497666"/>
                          <a:pt x="2224082" y="1627451"/>
                          <a:pt x="2354449" y="1453655"/>
                        </a:cubicBezTo>
                        <a:cubicBezTo>
                          <a:pt x="2380129" y="1412295"/>
                          <a:pt x="2424051" y="1383286"/>
                          <a:pt x="2444984" y="1345013"/>
                        </a:cubicBezTo>
                        <a:cubicBezTo>
                          <a:pt x="2457432" y="1324352"/>
                          <a:pt x="2474333" y="1304236"/>
                          <a:pt x="2481198" y="1281639"/>
                        </a:cubicBezTo>
                        <a:cubicBezTo>
                          <a:pt x="2497993" y="1246184"/>
                          <a:pt x="2526465" y="1172996"/>
                          <a:pt x="2526465" y="1172997"/>
                        </a:cubicBezTo>
                        <a:cubicBezTo>
                          <a:pt x="2537394" y="1053059"/>
                          <a:pt x="2544376" y="1035375"/>
                          <a:pt x="2526465" y="901393"/>
                        </a:cubicBezTo>
                        <a:cubicBezTo>
                          <a:pt x="2522035" y="873513"/>
                          <a:pt x="2481514" y="809720"/>
                          <a:pt x="2472144" y="792752"/>
                        </a:cubicBezTo>
                        <a:cubicBezTo>
                          <a:pt x="2464946" y="769771"/>
                          <a:pt x="2460525" y="749203"/>
                          <a:pt x="2444984" y="729378"/>
                        </a:cubicBezTo>
                        <a:cubicBezTo>
                          <a:pt x="2437861" y="715738"/>
                          <a:pt x="2426355" y="705115"/>
                          <a:pt x="2417824" y="693164"/>
                        </a:cubicBezTo>
                        <a:cubicBezTo>
                          <a:pt x="2373333" y="631337"/>
                          <a:pt x="2393459" y="632519"/>
                          <a:pt x="2318236" y="557362"/>
                        </a:cubicBezTo>
                        <a:cubicBezTo>
                          <a:pt x="2306025" y="544591"/>
                          <a:pt x="2284597" y="528646"/>
                          <a:pt x="2272968" y="512094"/>
                        </a:cubicBezTo>
                        <a:cubicBezTo>
                          <a:pt x="2253987" y="495751"/>
                          <a:pt x="2244858" y="472022"/>
                          <a:pt x="2227701" y="457774"/>
                        </a:cubicBezTo>
                        <a:cubicBezTo>
                          <a:pt x="2189623" y="430957"/>
                          <a:pt x="2161362" y="403942"/>
                          <a:pt x="2128113" y="376292"/>
                        </a:cubicBezTo>
                        <a:cubicBezTo>
                          <a:pt x="2111479" y="362672"/>
                          <a:pt x="2099248" y="353992"/>
                          <a:pt x="2082845" y="340079"/>
                        </a:cubicBezTo>
                        <a:cubicBezTo>
                          <a:pt x="1993998" y="257741"/>
                          <a:pt x="2042843" y="304244"/>
                          <a:pt x="1937990" y="213330"/>
                        </a:cubicBezTo>
                        <a:cubicBezTo>
                          <a:pt x="1923412" y="201129"/>
                          <a:pt x="1904374" y="185655"/>
                          <a:pt x="1892723" y="177116"/>
                        </a:cubicBezTo>
                        <a:cubicBezTo>
                          <a:pt x="1835530" y="145455"/>
                          <a:pt x="1790838" y="95330"/>
                          <a:pt x="1729760" y="68475"/>
                        </a:cubicBezTo>
                        <a:cubicBezTo>
                          <a:pt x="1698271" y="56719"/>
                          <a:pt x="1672463" y="44820"/>
                          <a:pt x="1639226" y="32261"/>
                        </a:cubicBezTo>
                        <a:cubicBezTo>
                          <a:pt x="1553000" y="11487"/>
                          <a:pt x="1620207" y="19769"/>
                          <a:pt x="1485317" y="14154"/>
                        </a:cubicBezTo>
                        <a:cubicBezTo>
                          <a:pt x="1474850" y="6430"/>
                          <a:pt x="1397751" y="-1325"/>
                          <a:pt x="1385729" y="5100"/>
                        </a:cubicBezTo>
                        <a:cubicBezTo>
                          <a:pt x="1231257" y="11404"/>
                          <a:pt x="1228640" y="-26786"/>
                          <a:pt x="1150338" y="32261"/>
                        </a:cubicBezTo>
                        <a:cubicBezTo>
                          <a:pt x="1141316" y="41592"/>
                          <a:pt x="1130507" y="48098"/>
                          <a:pt x="1114125" y="594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CC3496C-FFF3-4D89-9CDF-114982C6BA75}"/>
                  </a:ext>
                </a:extLst>
              </p:cNvPr>
              <p:cNvSpPr txBox="1"/>
              <p:nvPr/>
            </p:nvSpPr>
            <p:spPr>
              <a:xfrm>
                <a:off x="4548377" y="317862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i="1" baseline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baseline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fr-FR" sz="3600" b="0" i="1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3600" b="0" i="1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3600" b="0" i="1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aseline="0" dirty="0">
                  <a:solidFill>
                    <a:srgbClr val="7F7F7F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CC3496C-FFF3-4D89-9CDF-114982C6B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77" y="317862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l="-4000" r="-3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7004CE3-6C81-46BD-A37C-00672581E957}"/>
                  </a:ext>
                </a:extLst>
              </p:cNvPr>
              <p:cNvSpPr txBox="1"/>
              <p:nvPr/>
            </p:nvSpPr>
            <p:spPr>
              <a:xfrm>
                <a:off x="2845262" y="3364562"/>
                <a:ext cx="6753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7004CE3-6C81-46BD-A37C-00672581E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262" y="3364562"/>
                <a:ext cx="67530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54933-7B53-4909-8E71-F8D9B775670E}"/>
                  </a:ext>
                </a:extLst>
              </p:cNvPr>
              <p:cNvSpPr txBox="1"/>
              <p:nvPr/>
            </p:nvSpPr>
            <p:spPr>
              <a:xfrm>
                <a:off x="6096000" y="4093021"/>
                <a:ext cx="5205047" cy="169659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36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fr-FR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3600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54933-7B53-4909-8E71-F8D9B775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3021"/>
                <a:ext cx="5205047" cy="1696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7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7272E-DC79-4108-B014-D5706F9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Diffusion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84ADD-CB4D-4045-8827-2A741D41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9D1867-E185-4360-B232-3D2FDAD0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78F9E-CCC5-43DA-AC4F-CF67764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A680A0-42C3-4826-8374-43A9FBD89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Loi de Fick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36A125D-95A3-4037-9503-946BAFFF9C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338837"/>
                  </p:ext>
                </p:extLst>
              </p:nvPr>
            </p:nvGraphicFramePr>
            <p:xfrm>
              <a:off x="2297696" y="1556256"/>
              <a:ext cx="7366807" cy="456644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30897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235910">
                      <a:extLst>
                        <a:ext uri="{9D8B030D-6E8A-4147-A177-3AD203B41FA5}">
                          <a16:colId xmlns:a16="http://schemas.microsoft.com/office/drawing/2014/main" val="1779675889"/>
                        </a:ext>
                      </a:extLst>
                    </a:gridCol>
                  </a:tblGrid>
                  <a:tr h="776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>
                              <a:solidFill>
                                <a:schemeClr val="tx1"/>
                              </a:solidFill>
                            </a:rPr>
                            <a:t>À 300 K 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fr-FR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𝐚𝐭𝐦</m:t>
                                  </m:r>
                                </m:sub>
                              </m:sSub>
                            </m:oMath>
                          </a14:m>
                          <a:endParaRPr lang="fr-FR" sz="2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fr-FR" sz="2800" b="1" i="0" smtClean="0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sSup>
                                  <m:sSupPr>
                                    <m:ctrlPr>
                                      <a:rPr lang="fr-FR" sz="28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p>
                                    <m:r>
                                      <a:rPr lang="fr-FR" sz="2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fr-FR" sz="2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8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fr-FR" sz="2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8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Dans un gaz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  <m:r>
                                  <a:rPr lang="fr-FR" sz="2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b="1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Dans un liquide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p>
                                </m:sSup>
                                <m:r>
                                  <a:rPr lang="fr-FR" sz="2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2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b="1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Dans un solide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𝟑𝟎</m:t>
                                    </m:r>
                                  </m:sup>
                                </m:sSup>
                                <m:r>
                                  <a:rPr lang="fr-FR" sz="22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fr-FR" sz="22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fr-FR" sz="2200" b="1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</a:t>
                          </a:r>
                          <a:r>
                            <a:rPr lang="fr-FR" sz="2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dans l’air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1,4⋅</m:t>
                                </m:r>
                                <m:sSup>
                                  <m:sSupPr>
                                    <m:ctrlPr>
                                      <a:rPr lang="fr-FR" sz="22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2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O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dans l’air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1,8⋅</m:t>
                                </m:r>
                                <m:sSup>
                                  <m:sSupPr>
                                    <m:ctrlP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Sucre dans l’eau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6,1⋅</m:t>
                                </m:r>
                                <m:sSup>
                                  <m:sSupPr>
                                    <m:ctrlP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Al dans Cu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1,3⋅</m:t>
                                </m:r>
                                <m:sSup>
                                  <m:sSupPr>
                                    <m:ctrlP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200" b="0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759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36A125D-95A3-4037-9503-946BAFFF9C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338837"/>
                  </p:ext>
                </p:extLst>
              </p:nvPr>
            </p:nvGraphicFramePr>
            <p:xfrm>
              <a:off x="2297696" y="1556256"/>
              <a:ext cx="7366807" cy="456644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30897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235910">
                      <a:extLst>
                        <a:ext uri="{9D8B030D-6E8A-4147-A177-3AD203B41FA5}">
                          <a16:colId xmlns:a16="http://schemas.microsoft.com/office/drawing/2014/main" val="1779675889"/>
                        </a:ext>
                      </a:extLst>
                    </a:gridCol>
                  </a:tblGrid>
                  <a:tr h="77695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7" t="-781" r="-78792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781" r="-753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Dans un gaz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144944" r="-753" b="-6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Dans un liquide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247727" r="-753" b="-517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Dans un solide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343820" r="-753" b="-411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</a:t>
                          </a:r>
                          <a:r>
                            <a:rPr lang="fr-FR" sz="2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dans l’air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443820" r="-753" b="-311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O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dans l’air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543820" r="-753" b="-211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Sucre dans l’eau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643820" r="-753" b="-111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  <a:tr h="541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Al dans Cu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060" t="-743820" r="-753" b="-11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759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643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8867C-1C94-4555-AC71-EA376E95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Diffusion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59E31-F2CF-4C04-9CAC-01D3598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16BD0-C6EC-4349-A477-220AEB59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18374-6F7D-43A9-BCD3-83A5FD64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F18054-C7D6-49EA-A5F5-9743EC998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Équation de diffusion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39E8FB2-C210-4182-9558-865869EFF970}"/>
              </a:ext>
            </a:extLst>
          </p:cNvPr>
          <p:cNvGrpSpPr/>
          <p:nvPr/>
        </p:nvGrpSpPr>
        <p:grpSpPr>
          <a:xfrm>
            <a:off x="621102" y="1720159"/>
            <a:ext cx="6447702" cy="4096880"/>
            <a:chOff x="1998741" y="1819747"/>
            <a:chExt cx="6447702" cy="409688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4429DD8-9501-474F-B621-667373100A0E}"/>
                </a:ext>
              </a:extLst>
            </p:cNvPr>
            <p:cNvSpPr/>
            <p:nvPr/>
          </p:nvSpPr>
          <p:spPr>
            <a:xfrm rot="4434430">
              <a:off x="5594714" y="3820120"/>
              <a:ext cx="1080000" cy="1080000"/>
            </a:xfrm>
            <a:prstGeom prst="arc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F07CD5-BCBC-4129-BA0D-9E1A38C16A61}"/>
                </a:ext>
              </a:extLst>
            </p:cNvPr>
            <p:cNvSpPr/>
            <p:nvPr/>
          </p:nvSpPr>
          <p:spPr>
            <a:xfrm>
              <a:off x="5159220" y="1898508"/>
              <a:ext cx="936780" cy="3910726"/>
            </a:xfrm>
            <a:prstGeom prst="rect">
              <a:avLst/>
            </a:prstGeom>
            <a:gradFill>
              <a:gsLst>
                <a:gs pos="51000">
                  <a:schemeClr val="bg1"/>
                </a:gs>
                <a:gs pos="100000">
                  <a:schemeClr val="bg1"/>
                </a:gs>
                <a:gs pos="0">
                  <a:schemeClr val="bg2">
                    <a:lumMod val="90000"/>
                  </a:schemeClr>
                </a:gs>
              </a:gsLst>
              <a:lin ang="162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31310C-BF40-466B-9C3F-11E8A4C9A29E}"/>
                </a:ext>
              </a:extLst>
            </p:cNvPr>
            <p:cNvSpPr/>
            <p:nvPr/>
          </p:nvSpPr>
          <p:spPr>
            <a:xfrm>
              <a:off x="4943192" y="1819747"/>
              <a:ext cx="1448555" cy="15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478C362-DF22-4924-A33C-DC573F9637E5}"/>
                </a:ext>
              </a:extLst>
            </p:cNvPr>
            <p:cNvCxnSpPr/>
            <p:nvPr/>
          </p:nvCxnSpPr>
          <p:spPr>
            <a:xfrm>
              <a:off x="5151422" y="2860895"/>
              <a:ext cx="936000" cy="0"/>
            </a:xfrm>
            <a:prstGeom prst="line">
              <a:avLst/>
            </a:prstGeom>
            <a:gradFill>
              <a:gsLst>
                <a:gs pos="51000">
                  <a:schemeClr val="bg1"/>
                </a:gs>
                <a:gs pos="100000">
                  <a:schemeClr val="bg1"/>
                </a:gs>
                <a:gs pos="0">
                  <a:schemeClr val="bg2">
                    <a:lumMod val="90000"/>
                  </a:schemeClr>
                </a:gs>
              </a:gsLst>
              <a:lin ang="162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EEA0624-756C-4478-84C5-BE0F9443E6B3}"/>
                </a:ext>
              </a:extLst>
            </p:cNvPr>
            <p:cNvCxnSpPr/>
            <p:nvPr/>
          </p:nvCxnSpPr>
          <p:spPr>
            <a:xfrm>
              <a:off x="1998741" y="4200803"/>
              <a:ext cx="326830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96BB0817-DEB4-46FD-953B-58789DA2C062}"/>
                </a:ext>
              </a:extLst>
            </p:cNvPr>
            <p:cNvCxnSpPr/>
            <p:nvPr/>
          </p:nvCxnSpPr>
          <p:spPr>
            <a:xfrm>
              <a:off x="5178142" y="4200803"/>
              <a:ext cx="3268301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B4C6496-B506-41CF-88BB-F75D3B370F37}"/>
                </a:ext>
              </a:extLst>
            </p:cNvPr>
            <p:cNvSpPr/>
            <p:nvPr/>
          </p:nvSpPr>
          <p:spPr>
            <a:xfrm>
              <a:off x="5159220" y="4191754"/>
              <a:ext cx="1810693" cy="1484769"/>
            </a:xfrm>
            <a:custGeom>
              <a:avLst/>
              <a:gdLst>
                <a:gd name="connsiteX0" fmla="*/ 0 w 1810693"/>
                <a:gd name="connsiteY0" fmla="*/ 0 h 1484769"/>
                <a:gd name="connsiteX1" fmla="*/ 516047 w 1810693"/>
                <a:gd name="connsiteY1" fmla="*/ 144856 h 1484769"/>
                <a:gd name="connsiteX2" fmla="*/ 932507 w 1810693"/>
                <a:gd name="connsiteY2" fmla="*/ 479834 h 1484769"/>
                <a:gd name="connsiteX3" fmla="*/ 1810693 w 1810693"/>
                <a:gd name="connsiteY3" fmla="*/ 1484769 h 148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693" h="1484769">
                  <a:moveTo>
                    <a:pt x="0" y="0"/>
                  </a:moveTo>
                  <a:cubicBezTo>
                    <a:pt x="180314" y="32442"/>
                    <a:pt x="360629" y="64884"/>
                    <a:pt x="516047" y="144856"/>
                  </a:cubicBezTo>
                  <a:cubicBezTo>
                    <a:pt x="671465" y="224828"/>
                    <a:pt x="716733" y="256515"/>
                    <a:pt x="932507" y="479834"/>
                  </a:cubicBezTo>
                  <a:cubicBezTo>
                    <a:pt x="1148281" y="703153"/>
                    <a:pt x="1479487" y="1093961"/>
                    <a:pt x="1810693" y="1484769"/>
                  </a:cubicBezTo>
                </a:path>
              </a:pathLst>
            </a:custGeom>
            <a:ln w="571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0B3BD94-9643-4902-9490-DFD953BEE697}"/>
                    </a:ext>
                  </a:extLst>
                </p:cNvPr>
                <p:cNvSpPr txBox="1"/>
                <p:nvPr/>
              </p:nvSpPr>
              <p:spPr>
                <a:xfrm>
                  <a:off x="6429376" y="4180601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1" i="1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fr-FR" sz="3600" b="1" baseline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0B3BD94-9643-4902-9490-DFD953BEE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376" y="4180601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AFAED9DF-FBC9-47BA-9DB0-EC4B49BA833B}"/>
                </a:ext>
              </a:extLst>
            </p:cNvPr>
            <p:cNvCxnSpPr/>
            <p:nvPr/>
          </p:nvCxnSpPr>
          <p:spPr>
            <a:xfrm>
              <a:off x="2453236" y="4201088"/>
              <a:ext cx="1476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21F2397-DEA8-48A7-8FFE-199F74F5A462}"/>
                </a:ext>
              </a:extLst>
            </p:cNvPr>
            <p:cNvCxnSpPr/>
            <p:nvPr/>
          </p:nvCxnSpPr>
          <p:spPr>
            <a:xfrm>
              <a:off x="6424254" y="2915199"/>
              <a:ext cx="0" cy="70858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D6F47C7A-7098-459A-9855-BA23CD2760A9}"/>
                    </a:ext>
                  </a:extLst>
                </p:cNvPr>
                <p:cNvSpPr txBox="1"/>
                <p:nvPr/>
              </p:nvSpPr>
              <p:spPr>
                <a:xfrm>
                  <a:off x="6195808" y="2768516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1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3600" b="1" baseline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D6F47C7A-7098-459A-9855-BA23CD276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808" y="2768516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69C4951-5B51-49E8-8C3F-DD8F74486C8E}"/>
                    </a:ext>
                  </a:extLst>
                </p:cNvPr>
                <p:cNvSpPr txBox="1"/>
                <p:nvPr/>
              </p:nvSpPr>
              <p:spPr>
                <a:xfrm>
                  <a:off x="5178142" y="2592254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 b="0" i="0" baseline="0" smtClean="0">
                                <a:latin typeface="Cambria Math" panose="02040503050406030204" pitchFamily="18" charset="0"/>
                              </a:rPr>
                              <m:t>eau</m:t>
                            </m:r>
                          </m:sub>
                        </m:sSub>
                      </m:oMath>
                    </m:oMathPara>
                  </a14:m>
                  <a:endParaRPr lang="fr-FR" sz="3200" baseline="0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69C4951-5B51-49E8-8C3F-DD8F74486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142" y="259225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02AA707-6452-4951-B01B-94F59481F726}"/>
                    </a:ext>
                  </a:extLst>
                </p:cNvPr>
                <p:cNvSpPr txBox="1"/>
                <p:nvPr/>
              </p:nvSpPr>
              <p:spPr>
                <a:xfrm>
                  <a:off x="5178142" y="500222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 b="0" i="0" baseline="0" smtClean="0">
                                <a:latin typeface="Cambria Math" panose="02040503050406030204" pitchFamily="18" charset="0"/>
                              </a:rPr>
                              <m:t>gly</m:t>
                            </m:r>
                          </m:sub>
                        </m:sSub>
                      </m:oMath>
                    </m:oMathPara>
                  </a14:m>
                  <a:endParaRPr lang="fr-FR" sz="3200" baseline="0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02AA707-6452-4951-B01B-94F59481F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142" y="500222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Parallélogramme 27">
            <a:extLst>
              <a:ext uri="{FF2B5EF4-FFF2-40B4-BE49-F238E27FC236}">
                <a16:creationId xmlns:a16="http://schemas.microsoft.com/office/drawing/2014/main" id="{CADDCD67-4FDC-45FD-8AE4-AA1CAA6F7793}"/>
              </a:ext>
            </a:extLst>
          </p:cNvPr>
          <p:cNvSpPr/>
          <p:nvPr/>
        </p:nvSpPr>
        <p:spPr>
          <a:xfrm>
            <a:off x="7473641" y="2404204"/>
            <a:ext cx="4196276" cy="2839694"/>
          </a:xfrm>
          <a:prstGeom prst="parallelogram">
            <a:avLst>
              <a:gd name="adj" fmla="val 3927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73FB4B-C9E0-440B-9B47-4470ACB50768}"/>
              </a:ext>
            </a:extLst>
          </p:cNvPr>
          <p:cNvSpPr/>
          <p:nvPr/>
        </p:nvSpPr>
        <p:spPr>
          <a:xfrm rot="19302477">
            <a:off x="8787977" y="2701231"/>
            <a:ext cx="1474371" cy="2245641"/>
          </a:xfrm>
          <a:custGeom>
            <a:avLst/>
            <a:gdLst>
              <a:gd name="connsiteX0" fmla="*/ 57536 w 655065"/>
              <a:gd name="connsiteY0" fmla="*/ 0 h 1276539"/>
              <a:gd name="connsiteX1" fmla="*/ 193338 w 655065"/>
              <a:gd name="connsiteY1" fmla="*/ 407406 h 1276539"/>
              <a:gd name="connsiteX2" fmla="*/ 3215 w 655065"/>
              <a:gd name="connsiteY2" fmla="*/ 1023042 h 1276539"/>
              <a:gd name="connsiteX3" fmla="*/ 383461 w 655065"/>
              <a:gd name="connsiteY3" fmla="*/ 796705 h 1276539"/>
              <a:gd name="connsiteX4" fmla="*/ 655065 w 655065"/>
              <a:gd name="connsiteY4" fmla="*/ 1276539 h 127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065" h="1276539">
                <a:moveTo>
                  <a:pt x="57536" y="0"/>
                </a:moveTo>
                <a:cubicBezTo>
                  <a:pt x="129964" y="118449"/>
                  <a:pt x="202392" y="236899"/>
                  <a:pt x="193338" y="407406"/>
                </a:cubicBezTo>
                <a:cubicBezTo>
                  <a:pt x="184285" y="577913"/>
                  <a:pt x="-28472" y="958159"/>
                  <a:pt x="3215" y="1023042"/>
                </a:cubicBezTo>
                <a:cubicBezTo>
                  <a:pt x="34902" y="1087925"/>
                  <a:pt x="274819" y="754456"/>
                  <a:pt x="383461" y="796705"/>
                </a:cubicBezTo>
                <a:cubicBezTo>
                  <a:pt x="492103" y="838955"/>
                  <a:pt x="573584" y="1057747"/>
                  <a:pt x="655065" y="1276539"/>
                </a:cubicBezTo>
              </a:path>
            </a:pathLst>
          </a:cu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E457A25-AB72-440B-A26F-20A4C402C3C7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8352433" y="3319358"/>
            <a:ext cx="2447097" cy="887038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970801D-F038-41FC-A01B-993BAECA9F5B}"/>
              </a:ext>
            </a:extLst>
          </p:cNvPr>
          <p:cNvCxnSpPr>
            <a:cxnSpLocks/>
            <a:stCxn id="30" idx="2"/>
          </p:cNvCxnSpPr>
          <p:nvPr/>
        </p:nvCxnSpPr>
        <p:spPr>
          <a:xfrm flipV="1">
            <a:off x="9371693" y="3663188"/>
            <a:ext cx="0" cy="1144447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54AEB-5898-4ECE-8F8E-FC9B980B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Diffusion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86F11-F166-4708-89A8-0F818CCB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5D402-3192-432C-8999-23D36C59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LP08 – Phénomènes de transport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2BF62-9F02-4F2F-A853-548FAD79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9C98E80-38B7-427A-8493-1199274C2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Phénomènes diffusifs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660543B-F36B-4C46-85A6-9215557012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9603081"/>
                  </p:ext>
                </p:extLst>
              </p:nvPr>
            </p:nvGraphicFramePr>
            <p:xfrm>
              <a:off x="275492" y="1531382"/>
              <a:ext cx="11641016" cy="47554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23292">
                      <a:extLst>
                        <a:ext uri="{9D8B030D-6E8A-4147-A177-3AD203B41FA5}">
                          <a16:colId xmlns:a16="http://schemas.microsoft.com/office/drawing/2014/main" val="794093976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1779675889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1310587693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879935787"/>
                        </a:ext>
                      </a:extLst>
                    </a:gridCol>
                  </a:tblGrid>
                  <a:tr h="1034170">
                    <a:tc>
                      <a:txBody>
                        <a:bodyPr/>
                        <a:lstStyle/>
                        <a:p>
                          <a:pPr algn="ctr"/>
                          <a:endParaRPr lang="fr-FR" sz="28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>
                              <a:solidFill>
                                <a:schemeClr val="bg1"/>
                              </a:solidFill>
                            </a:rPr>
                            <a:t>Diffusion de particules</a:t>
                          </a:r>
                          <a:endParaRPr lang="fr-FR" sz="28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b="1" dirty="0">
                              <a:solidFill>
                                <a:schemeClr val="bg1"/>
                              </a:solidFill>
                            </a:rPr>
                            <a:t>Conduction thermique</a:t>
                          </a:r>
                          <a:endParaRPr lang="fr-FR" sz="28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i="0" dirty="0">
                              <a:solidFill>
                                <a:schemeClr val="bg1"/>
                              </a:solidFill>
                            </a:rPr>
                            <a:t>Conduction électrique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i="0" dirty="0">
                              <a:solidFill>
                                <a:schemeClr val="bg1"/>
                              </a:solidFill>
                            </a:rPr>
                            <a:t>Viscosité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8340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Grandeur transportée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Masse ou espèces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Énergie (chaleur)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Charges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Quantité de mouvement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1164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Loi de conservation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div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fr-F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22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n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2200" b="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div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fr-F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22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th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2200" b="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div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fr-F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2200" b="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div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fr-F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2200" b="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88842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Loi physique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Loi de Fick</a:t>
                          </a:r>
                        </a:p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2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fr-FR" sz="2200" b="0" i="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2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grad</m:t>
                                    </m:r>
                                  </m:e>
                                </m:acc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Loi de Fourier</a:t>
                          </a:r>
                        </a:p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2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fr-FR" sz="22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r>
                                  <a:rPr lang="fr-FR" sz="2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𝜆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2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grad</m:t>
                                    </m:r>
                                  </m:e>
                                </m:acc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Loi d’Ohm locale</a:t>
                          </a:r>
                        </a:p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2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grad</m:t>
                                    </m:r>
                                  </m:e>
                                </m:acc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Loi de Newton</a:t>
                          </a:r>
                        </a:p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2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grad</m:t>
                                    </m:r>
                                  </m:e>
                                </m:acc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fr-FR" sz="22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8340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Équation de diffusion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200" b="0" i="0" smtClean="0">
                                        <a:latin typeface="Cambria Math" panose="02040503050406030204" pitchFamily="18" charset="0"/>
                                      </a:rPr>
                                      <m:t>th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22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660543B-F36B-4C46-85A6-9215557012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9603081"/>
                  </p:ext>
                </p:extLst>
              </p:nvPr>
            </p:nvGraphicFramePr>
            <p:xfrm>
              <a:off x="275492" y="1531382"/>
              <a:ext cx="11641016" cy="47554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23292">
                      <a:extLst>
                        <a:ext uri="{9D8B030D-6E8A-4147-A177-3AD203B41FA5}">
                          <a16:colId xmlns:a16="http://schemas.microsoft.com/office/drawing/2014/main" val="794093976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1779675889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1310587693"/>
                        </a:ext>
                      </a:extLst>
                    </a:gridCol>
                    <a:gridCol w="2479431">
                      <a:extLst>
                        <a:ext uri="{9D8B030D-6E8A-4147-A177-3AD203B41FA5}">
                          <a16:colId xmlns:a16="http://schemas.microsoft.com/office/drawing/2014/main" val="879935787"/>
                        </a:ext>
                      </a:extLst>
                    </a:gridCol>
                  </a:tblGrid>
                  <a:tr h="1034170">
                    <a:tc>
                      <a:txBody>
                        <a:bodyPr/>
                        <a:lstStyle/>
                        <a:p>
                          <a:pPr algn="ctr"/>
                          <a:endParaRPr lang="fr-FR" sz="28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>
                              <a:solidFill>
                                <a:schemeClr val="bg1"/>
                              </a:solidFill>
                            </a:rPr>
                            <a:t>Diffusion de particules</a:t>
                          </a:r>
                          <a:endParaRPr lang="fr-FR" sz="28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b="1" dirty="0">
                              <a:solidFill>
                                <a:schemeClr val="bg1"/>
                              </a:solidFill>
                            </a:rPr>
                            <a:t>Conduction thermique</a:t>
                          </a:r>
                          <a:endParaRPr lang="fr-FR" sz="28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i="0" dirty="0">
                              <a:solidFill>
                                <a:schemeClr val="bg1"/>
                              </a:solidFill>
                            </a:rPr>
                            <a:t>Conduction électrique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i="0" dirty="0">
                              <a:solidFill>
                                <a:schemeClr val="bg1"/>
                              </a:solidFill>
                            </a:rPr>
                            <a:t>Viscosité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8340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Grandeur transportée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Masse ou espèces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Énergie (chaleur)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Charges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/>
                            <a:t>Quantité de mouvement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1164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Loi de conservation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779" t="-161780" r="-300737" b="-155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197" t="-161780" r="-201478" b="-155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9533" t="-161780" r="-100983" b="-155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533" t="-161780" r="-983" b="-15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88842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Loi physique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779" t="-342466" r="-300737" b="-1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197" t="-342466" r="-201478" b="-1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9533" t="-342466" r="-100983" b="-1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533" t="-342466" r="-983" b="-103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8340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Équation de diffusion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779" t="-471533" r="-300737" b="-10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197" t="-471533" r="-201478" b="-10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9533" t="-471533" r="-100983" b="-10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533" t="-471533" r="-983" b="-102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2322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13314</TotalTime>
  <Words>403</Words>
  <Application>Microsoft Office PowerPoint</Application>
  <PresentationFormat>Grand écran</PresentationFormat>
  <Paragraphs>117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LP08 – Phénomènes de transport</vt:lpstr>
      <vt:lpstr>Phénomènes de transport</vt:lpstr>
      <vt:lpstr>I - Les phénomènes de transport</vt:lpstr>
      <vt:lpstr>I - Les phénomènes de transport</vt:lpstr>
      <vt:lpstr>II – Diffusion </vt:lpstr>
      <vt:lpstr>II – Diffusion </vt:lpstr>
      <vt:lpstr>II – Diffusion </vt:lpstr>
      <vt:lpstr>II – Diffusion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64</cp:revision>
  <dcterms:created xsi:type="dcterms:W3CDTF">2020-12-17T09:18:48Z</dcterms:created>
  <dcterms:modified xsi:type="dcterms:W3CDTF">2021-06-07T23:58:17Z</dcterms:modified>
</cp:coreProperties>
</file>