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DC9"/>
    <a:srgbClr val="FFCCFF"/>
    <a:srgbClr val="0070C0"/>
    <a:srgbClr val="FF0000"/>
    <a:srgbClr val="308BCC"/>
    <a:srgbClr val="2F528F"/>
    <a:srgbClr val="00B0F0"/>
    <a:srgbClr val="C55A11"/>
    <a:srgbClr val="4874C4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LP10 – Induction électromagnétique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LP10 – Induction électromagnétique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LP10 – Induction électromagnétique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LP10 – Induction électromagnétique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LP10 – Induction électromagnétique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LP10 – Induction électromagnétique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8"/>
            <a:ext cx="10153291" cy="867173"/>
          </a:xfrm>
        </p:spPr>
        <p:txBody>
          <a:bodyPr/>
          <a:lstStyle/>
          <a:p>
            <a:r>
              <a:rPr lang="fr-FR" sz="4400" dirty="0"/>
              <a:t>LP10 – Induction électromagnétique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2616591"/>
            <a:ext cx="10597880" cy="2505683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r>
              <a:rPr lang="fr-FR" dirty="0"/>
              <a:t> L2 / 1</a:t>
            </a:r>
            <a:r>
              <a:rPr lang="fr-FR" baseline="30000" dirty="0"/>
              <a:t>ère</a:t>
            </a:r>
            <a:r>
              <a:rPr lang="fr-FR" dirty="0"/>
              <a:t> année de prépa</a:t>
            </a:r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Electrostatique, magnétostatique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Equations de Maxwell</a:t>
            </a:r>
          </a:p>
          <a:p>
            <a:pPr indent="1350963" algn="l">
              <a:spcBef>
                <a:spcPts val="0"/>
              </a:spcBef>
            </a:pPr>
            <a:r>
              <a:rPr lang="fr-FR" dirty="0" err="1"/>
              <a:t>ARQS</a:t>
            </a:r>
            <a:endParaRPr lang="fr-FR" dirty="0"/>
          </a:p>
          <a:p>
            <a:pPr indent="1350963" algn="l">
              <a:spcBef>
                <a:spcPts val="0"/>
              </a:spcBef>
            </a:pPr>
            <a:r>
              <a:rPr lang="fr-FR" dirty="0"/>
              <a:t>Forces de Lorentz et de Laplace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Loi d’Ohm locale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Induction électromagnétique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Lois de l’induction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Flux du champ magnétique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Faraday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modération de Lenz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Circuit fixe dans un champ variable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Auto-induction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Mutuelle induction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Application : le transformateur parfait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LP10 – Induction électromagnétique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889CC-7C4C-417B-90FC-2738DC73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453EA-9B8D-4A66-9A47-5C0AD280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305C51-5E51-4386-B326-041A53F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LP10 – Induction électromagnétique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421817-1E3E-4702-BC18-9A34EB68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83C851A-BC30-41BE-B502-B95B38584B30}"/>
              </a:ext>
            </a:extLst>
          </p:cNvPr>
          <p:cNvGrpSpPr/>
          <p:nvPr/>
        </p:nvGrpSpPr>
        <p:grpSpPr>
          <a:xfrm>
            <a:off x="923113" y="3082834"/>
            <a:ext cx="5172887" cy="3174986"/>
            <a:chOff x="3509556" y="2995748"/>
            <a:chExt cx="5172887" cy="31749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DD3720-6668-4A58-95D6-A719A4439581}"/>
                </a:ext>
              </a:extLst>
            </p:cNvPr>
            <p:cNvSpPr/>
            <p:nvPr/>
          </p:nvSpPr>
          <p:spPr>
            <a:xfrm>
              <a:off x="4336869" y="3222171"/>
              <a:ext cx="3500845" cy="5486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8A6E5211-0DE9-444F-A40A-CF19B5BF781D}"/>
                </a:ext>
              </a:extLst>
            </p:cNvPr>
            <p:cNvSpPr/>
            <p:nvPr/>
          </p:nvSpPr>
          <p:spPr>
            <a:xfrm>
              <a:off x="3509556" y="2995749"/>
              <a:ext cx="5172887" cy="3174985"/>
            </a:xfrm>
            <a:custGeom>
              <a:avLst/>
              <a:gdLst>
                <a:gd name="connsiteX0" fmla="*/ 2586443 w 5172887"/>
                <a:gd name="connsiteY0" fmla="*/ 234736 h 3174985"/>
                <a:gd name="connsiteX1" fmla="*/ 988420 w 5172887"/>
                <a:gd name="connsiteY1" fmla="*/ 487285 h 3174985"/>
                <a:gd name="connsiteX2" fmla="*/ 2586443 w 5172887"/>
                <a:gd name="connsiteY2" fmla="*/ 739834 h 3174985"/>
                <a:gd name="connsiteX3" fmla="*/ 4184466 w 5172887"/>
                <a:gd name="connsiteY3" fmla="*/ 487285 h 3174985"/>
                <a:gd name="connsiteX4" fmla="*/ 2586443 w 5172887"/>
                <a:gd name="connsiteY4" fmla="*/ 234736 h 3174985"/>
                <a:gd name="connsiteX5" fmla="*/ 2586444 w 5172887"/>
                <a:gd name="connsiteY5" fmla="*/ 0 h 3174985"/>
                <a:gd name="connsiteX6" fmla="*/ 5172887 w 5172887"/>
                <a:gd name="connsiteY6" fmla="*/ 529270 h 3174985"/>
                <a:gd name="connsiteX7" fmla="*/ 5172887 w 5172887"/>
                <a:gd name="connsiteY7" fmla="*/ 2645715 h 3174985"/>
                <a:gd name="connsiteX8" fmla="*/ 2586444 w 5172887"/>
                <a:gd name="connsiteY8" fmla="*/ 3174985 h 3174985"/>
                <a:gd name="connsiteX9" fmla="*/ 757634 w 5172887"/>
                <a:gd name="connsiteY9" fmla="*/ 3020006 h 3174985"/>
                <a:gd name="connsiteX10" fmla="*/ 0 w 5172887"/>
                <a:gd name="connsiteY10" fmla="*/ 2645715 h 3174985"/>
                <a:gd name="connsiteX11" fmla="*/ 0 w 5172887"/>
                <a:gd name="connsiteY11" fmla="*/ 529270 h 3174985"/>
                <a:gd name="connsiteX12" fmla="*/ 2586444 w 5172887"/>
                <a:gd name="connsiteY12" fmla="*/ 0 h 317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72887" h="3174985">
                  <a:moveTo>
                    <a:pt x="2586443" y="234736"/>
                  </a:moveTo>
                  <a:cubicBezTo>
                    <a:pt x="1703879" y="234736"/>
                    <a:pt x="988420" y="347806"/>
                    <a:pt x="988420" y="487285"/>
                  </a:cubicBezTo>
                  <a:cubicBezTo>
                    <a:pt x="988420" y="626764"/>
                    <a:pt x="1703879" y="739834"/>
                    <a:pt x="2586443" y="739834"/>
                  </a:cubicBezTo>
                  <a:cubicBezTo>
                    <a:pt x="3469007" y="739834"/>
                    <a:pt x="4184466" y="626764"/>
                    <a:pt x="4184466" y="487285"/>
                  </a:cubicBezTo>
                  <a:cubicBezTo>
                    <a:pt x="4184466" y="347806"/>
                    <a:pt x="3469007" y="234736"/>
                    <a:pt x="2586443" y="234736"/>
                  </a:cubicBezTo>
                  <a:close/>
                  <a:moveTo>
                    <a:pt x="2586444" y="0"/>
                  </a:moveTo>
                  <a:cubicBezTo>
                    <a:pt x="4014678" y="0"/>
                    <a:pt x="5172887" y="236854"/>
                    <a:pt x="5172887" y="529270"/>
                  </a:cubicBezTo>
                  <a:lnTo>
                    <a:pt x="5172887" y="2645715"/>
                  </a:lnTo>
                  <a:cubicBezTo>
                    <a:pt x="5172887" y="2938131"/>
                    <a:pt x="4014678" y="3174985"/>
                    <a:pt x="2586444" y="3174985"/>
                  </a:cubicBezTo>
                  <a:cubicBezTo>
                    <a:pt x="1872327" y="3174985"/>
                    <a:pt x="1225716" y="3115772"/>
                    <a:pt x="757634" y="3020006"/>
                  </a:cubicBezTo>
                  <a:cubicBezTo>
                    <a:pt x="289553" y="2924241"/>
                    <a:pt x="0" y="2791923"/>
                    <a:pt x="0" y="2645715"/>
                  </a:cubicBezTo>
                  <a:lnTo>
                    <a:pt x="0" y="529270"/>
                  </a:lnTo>
                  <a:cubicBezTo>
                    <a:pt x="0" y="236854"/>
                    <a:pt x="1158210" y="0"/>
                    <a:pt x="2586444" y="0"/>
                  </a:cubicBezTo>
                  <a:close/>
                </a:path>
              </a:pathLst>
            </a:custGeom>
            <a:solidFill>
              <a:srgbClr val="537DC9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0F1CFFB-E77C-475B-A07C-8951FEEF76FE}"/>
                </a:ext>
              </a:extLst>
            </p:cNvPr>
            <p:cNvSpPr/>
            <p:nvPr/>
          </p:nvSpPr>
          <p:spPr>
            <a:xfrm>
              <a:off x="3509556" y="2995748"/>
              <a:ext cx="5172887" cy="106202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20F0171-9DA2-44D4-B1DE-88165FFBF431}"/>
              </a:ext>
            </a:extLst>
          </p:cNvPr>
          <p:cNvSpPr/>
          <p:nvPr/>
        </p:nvSpPr>
        <p:spPr>
          <a:xfrm>
            <a:off x="3074128" y="1554062"/>
            <a:ext cx="870857" cy="10363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4119F7-3EE9-401C-AA65-B1D61FB60B2A}"/>
              </a:ext>
            </a:extLst>
          </p:cNvPr>
          <p:cNvSpPr/>
          <p:nvPr/>
        </p:nvSpPr>
        <p:spPr>
          <a:xfrm>
            <a:off x="3074128" y="2590382"/>
            <a:ext cx="870857" cy="103632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 : haut 63">
            <a:extLst>
              <a:ext uri="{FF2B5EF4-FFF2-40B4-BE49-F238E27FC236}">
                <a16:creationId xmlns:a16="http://schemas.microsoft.com/office/drawing/2014/main" id="{FE902318-E68E-4CC4-BCB3-C539BB8725D8}"/>
              </a:ext>
            </a:extLst>
          </p:cNvPr>
          <p:cNvSpPr/>
          <p:nvPr/>
        </p:nvSpPr>
        <p:spPr>
          <a:xfrm rot="16200000">
            <a:off x="2770160" y="4056607"/>
            <a:ext cx="1191413" cy="222068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AD76168-E8AF-476E-820C-3058B39C0093}"/>
              </a:ext>
            </a:extLst>
          </p:cNvPr>
          <p:cNvSpPr txBox="1"/>
          <p:nvPr/>
        </p:nvSpPr>
        <p:spPr>
          <a:xfrm>
            <a:off x="3291847" y="2792661"/>
            <a:ext cx="644434" cy="659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3600" baseline="0" dirty="0"/>
              <a:t>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B2F149E-7668-4C99-9F03-097930F68572}"/>
              </a:ext>
            </a:extLst>
          </p:cNvPr>
          <p:cNvSpPr txBox="1"/>
          <p:nvPr/>
        </p:nvSpPr>
        <p:spPr>
          <a:xfrm>
            <a:off x="3326678" y="1728622"/>
            <a:ext cx="644434" cy="659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3600" dirty="0"/>
              <a:t>S</a:t>
            </a:r>
            <a:endParaRPr lang="fr-FR" sz="3600" baseline="0" dirty="0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8809522B-E489-4DD9-B25F-55DBC08A808B}"/>
              </a:ext>
            </a:extLst>
          </p:cNvPr>
          <p:cNvCxnSpPr>
            <a:stCxn id="37" idx="6"/>
          </p:cNvCxnSpPr>
          <p:nvPr/>
        </p:nvCxnSpPr>
        <p:spPr>
          <a:xfrm>
            <a:off x="6096000" y="3613848"/>
            <a:ext cx="26474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45EFFCDE-0412-4D88-8B38-13292FEFB8F1}"/>
              </a:ext>
            </a:extLst>
          </p:cNvPr>
          <p:cNvCxnSpPr/>
          <p:nvPr/>
        </p:nvCxnSpPr>
        <p:spPr>
          <a:xfrm>
            <a:off x="6096000" y="5762656"/>
            <a:ext cx="26474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FEBEFC6-7FA0-4017-B36D-669EC67DF229}"/>
              </a:ext>
            </a:extLst>
          </p:cNvPr>
          <p:cNvSpPr/>
          <p:nvPr/>
        </p:nvSpPr>
        <p:spPr>
          <a:xfrm>
            <a:off x="8743406" y="3419559"/>
            <a:ext cx="2847703" cy="250153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EFAD7049-E33A-4AE2-B80E-E4E8DB76D969}"/>
              </a:ext>
            </a:extLst>
          </p:cNvPr>
          <p:cNvSpPr txBox="1"/>
          <p:nvPr/>
        </p:nvSpPr>
        <p:spPr>
          <a:xfrm>
            <a:off x="9265631" y="3857896"/>
            <a:ext cx="1942295" cy="9927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ctr"/>
            <a:r>
              <a:rPr lang="fr-FR" sz="3600" baseline="0" dirty="0"/>
              <a:t>Oscilloscope</a:t>
            </a:r>
          </a:p>
          <a:p>
            <a:pPr algn="ctr"/>
            <a:r>
              <a:rPr lang="fr-FR" sz="3600" dirty="0"/>
              <a:t>numérique</a:t>
            </a:r>
            <a:endParaRPr lang="fr-FR" sz="3600" baseline="0" dirty="0"/>
          </a:p>
        </p:txBody>
      </p:sp>
    </p:spTree>
    <p:extLst>
      <p:ext uri="{BB962C8B-B14F-4D97-AF65-F5344CB8AC3E}">
        <p14:creationId xmlns:p14="http://schemas.microsoft.com/office/powerpoint/2010/main" val="191797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DE8CB-9DFF-4DC1-B950-A3AB1661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Circuit fixe dans un champ variable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68D4A-DAAE-4915-B6BF-E26F4392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B0A69-6891-4376-9D7C-EA01484D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LP10 – Induction électromagnétique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890969-34B5-492A-8850-23A52F6E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0BB8845-C6DB-4F37-A15E-4ADCBBEB7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Mutuelle induction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BE7E8E3-3C08-4179-A5DC-5DE67D354AC7}"/>
              </a:ext>
            </a:extLst>
          </p:cNvPr>
          <p:cNvGrpSpPr/>
          <p:nvPr/>
        </p:nvGrpSpPr>
        <p:grpSpPr>
          <a:xfrm>
            <a:off x="621102" y="2048912"/>
            <a:ext cx="4981441" cy="4073791"/>
            <a:chOff x="650326" y="1630970"/>
            <a:chExt cx="4981441" cy="407379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33EB475C-6D54-4CB8-9382-AE8C0C884FF8}"/>
                </a:ext>
              </a:extLst>
            </p:cNvPr>
            <p:cNvGrpSpPr/>
            <p:nvPr/>
          </p:nvGrpSpPr>
          <p:grpSpPr>
            <a:xfrm>
              <a:off x="5016046" y="2346691"/>
              <a:ext cx="615721" cy="2464954"/>
              <a:chOff x="6258619" y="2103120"/>
              <a:chExt cx="780762" cy="3017599"/>
            </a:xfrm>
          </p:grpSpPr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4A7914F0-C493-4034-93FB-787E108A2A89}"/>
                  </a:ext>
                </a:extLst>
              </p:cNvPr>
              <p:cNvSpPr/>
              <p:nvPr/>
            </p:nvSpPr>
            <p:spPr>
              <a:xfrm rot="5400000">
                <a:off x="5264101" y="3241075"/>
                <a:ext cx="2823405" cy="727155"/>
              </a:xfrm>
              <a:custGeom>
                <a:avLst/>
                <a:gdLst>
                  <a:gd name="connsiteX0" fmla="*/ 2471088 w 2823405"/>
                  <a:gd name="connsiteY0" fmla="*/ 43 h 727155"/>
                  <a:gd name="connsiteX1" fmla="*/ 2740938 w 2823405"/>
                  <a:gd name="connsiteY1" fmla="*/ 259515 h 727155"/>
                  <a:gd name="connsiteX2" fmla="*/ 2823405 w 2823405"/>
                  <a:gd name="connsiteY2" fmla="*/ 726917 h 727155"/>
                  <a:gd name="connsiteX3" fmla="*/ 2119042 w 2823405"/>
                  <a:gd name="connsiteY3" fmla="*/ 727155 h 727155"/>
                  <a:gd name="connsiteX4" fmla="*/ 2201335 w 2823405"/>
                  <a:gd name="connsiteY4" fmla="*/ 259942 h 727155"/>
                  <a:gd name="connsiteX5" fmla="*/ 2471088 w 2823405"/>
                  <a:gd name="connsiteY5" fmla="*/ 43 h 727155"/>
                  <a:gd name="connsiteX6" fmla="*/ 1058391 w 2823405"/>
                  <a:gd name="connsiteY6" fmla="*/ 43 h 727155"/>
                  <a:gd name="connsiteX7" fmla="*/ 1328241 w 2823405"/>
                  <a:gd name="connsiteY7" fmla="*/ 259515 h 727155"/>
                  <a:gd name="connsiteX8" fmla="*/ 1410708 w 2823405"/>
                  <a:gd name="connsiteY8" fmla="*/ 726917 h 727155"/>
                  <a:gd name="connsiteX9" fmla="*/ 706345 w 2823405"/>
                  <a:gd name="connsiteY9" fmla="*/ 727155 h 727155"/>
                  <a:gd name="connsiteX10" fmla="*/ 788638 w 2823405"/>
                  <a:gd name="connsiteY10" fmla="*/ 259942 h 727155"/>
                  <a:gd name="connsiteX11" fmla="*/ 1058391 w 2823405"/>
                  <a:gd name="connsiteY11" fmla="*/ 43 h 727155"/>
                  <a:gd name="connsiteX12" fmla="*/ 1764743 w 2823405"/>
                  <a:gd name="connsiteY12" fmla="*/ 0 h 727155"/>
                  <a:gd name="connsiteX13" fmla="*/ 2034593 w 2823405"/>
                  <a:gd name="connsiteY13" fmla="*/ 259472 h 727155"/>
                  <a:gd name="connsiteX14" fmla="*/ 2117060 w 2823405"/>
                  <a:gd name="connsiteY14" fmla="*/ 726874 h 727155"/>
                  <a:gd name="connsiteX15" fmla="*/ 1412697 w 2823405"/>
                  <a:gd name="connsiteY15" fmla="*/ 727112 h 727155"/>
                  <a:gd name="connsiteX16" fmla="*/ 1494990 w 2823405"/>
                  <a:gd name="connsiteY16" fmla="*/ 259899 h 727155"/>
                  <a:gd name="connsiteX17" fmla="*/ 1764743 w 2823405"/>
                  <a:gd name="connsiteY17" fmla="*/ 0 h 727155"/>
                  <a:gd name="connsiteX18" fmla="*/ 352046 w 2823405"/>
                  <a:gd name="connsiteY18" fmla="*/ 0 h 727155"/>
                  <a:gd name="connsiteX19" fmla="*/ 621896 w 2823405"/>
                  <a:gd name="connsiteY19" fmla="*/ 259472 h 727155"/>
                  <a:gd name="connsiteX20" fmla="*/ 704363 w 2823405"/>
                  <a:gd name="connsiteY20" fmla="*/ 726874 h 727155"/>
                  <a:gd name="connsiteX21" fmla="*/ 0 w 2823405"/>
                  <a:gd name="connsiteY21" fmla="*/ 727112 h 727155"/>
                  <a:gd name="connsiteX22" fmla="*/ 82293 w 2823405"/>
                  <a:gd name="connsiteY22" fmla="*/ 259899 h 727155"/>
                  <a:gd name="connsiteX23" fmla="*/ 352046 w 2823405"/>
                  <a:gd name="connsiteY23" fmla="*/ 0 h 727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23405" h="727155">
                    <a:moveTo>
                      <a:pt x="2471088" y="43"/>
                    </a:moveTo>
                    <a:cubicBezTo>
                      <a:pt x="2570802" y="-36"/>
                      <a:pt x="2670531" y="86447"/>
                      <a:pt x="2740938" y="259515"/>
                    </a:cubicBezTo>
                    <a:cubicBezTo>
                      <a:pt x="2794205" y="390450"/>
                      <a:pt x="2823405" y="555948"/>
                      <a:pt x="2823405" y="726917"/>
                    </a:cubicBezTo>
                    <a:lnTo>
                      <a:pt x="2119042" y="727155"/>
                    </a:lnTo>
                    <a:cubicBezTo>
                      <a:pt x="2119015" y="556296"/>
                      <a:pt x="2148151" y="390878"/>
                      <a:pt x="2201335" y="259942"/>
                    </a:cubicBezTo>
                    <a:cubicBezTo>
                      <a:pt x="2271678" y="86763"/>
                      <a:pt x="2371375" y="122"/>
                      <a:pt x="2471088" y="43"/>
                    </a:cubicBezTo>
                    <a:close/>
                    <a:moveTo>
                      <a:pt x="1058391" y="43"/>
                    </a:moveTo>
                    <a:cubicBezTo>
                      <a:pt x="1158105" y="-36"/>
                      <a:pt x="1257834" y="86447"/>
                      <a:pt x="1328241" y="259515"/>
                    </a:cubicBezTo>
                    <a:cubicBezTo>
                      <a:pt x="1381508" y="390450"/>
                      <a:pt x="1410708" y="555948"/>
                      <a:pt x="1410708" y="726917"/>
                    </a:cubicBezTo>
                    <a:lnTo>
                      <a:pt x="706345" y="727155"/>
                    </a:lnTo>
                    <a:cubicBezTo>
                      <a:pt x="706318" y="556296"/>
                      <a:pt x="735454" y="390878"/>
                      <a:pt x="788638" y="259942"/>
                    </a:cubicBezTo>
                    <a:cubicBezTo>
                      <a:pt x="858981" y="86763"/>
                      <a:pt x="958678" y="122"/>
                      <a:pt x="1058391" y="43"/>
                    </a:cubicBezTo>
                    <a:close/>
                    <a:moveTo>
                      <a:pt x="1764743" y="0"/>
                    </a:moveTo>
                    <a:cubicBezTo>
                      <a:pt x="1864457" y="-79"/>
                      <a:pt x="1964186" y="86404"/>
                      <a:pt x="2034593" y="259472"/>
                    </a:cubicBezTo>
                    <a:cubicBezTo>
                      <a:pt x="2087860" y="390407"/>
                      <a:pt x="2117060" y="555905"/>
                      <a:pt x="2117060" y="726874"/>
                    </a:cubicBezTo>
                    <a:lnTo>
                      <a:pt x="1412697" y="727112"/>
                    </a:lnTo>
                    <a:cubicBezTo>
                      <a:pt x="1412670" y="556253"/>
                      <a:pt x="1441806" y="390835"/>
                      <a:pt x="1494990" y="259899"/>
                    </a:cubicBezTo>
                    <a:cubicBezTo>
                      <a:pt x="1565333" y="86720"/>
                      <a:pt x="1665030" y="79"/>
                      <a:pt x="1764743" y="0"/>
                    </a:cubicBezTo>
                    <a:close/>
                    <a:moveTo>
                      <a:pt x="352046" y="0"/>
                    </a:moveTo>
                    <a:cubicBezTo>
                      <a:pt x="451760" y="-79"/>
                      <a:pt x="551489" y="86404"/>
                      <a:pt x="621896" y="259472"/>
                    </a:cubicBezTo>
                    <a:cubicBezTo>
                      <a:pt x="675163" y="390407"/>
                      <a:pt x="704363" y="555905"/>
                      <a:pt x="704363" y="726874"/>
                    </a:cubicBezTo>
                    <a:lnTo>
                      <a:pt x="0" y="727112"/>
                    </a:lnTo>
                    <a:cubicBezTo>
                      <a:pt x="-27" y="556253"/>
                      <a:pt x="29109" y="390835"/>
                      <a:pt x="82293" y="259899"/>
                    </a:cubicBezTo>
                    <a:cubicBezTo>
                      <a:pt x="152636" y="86720"/>
                      <a:pt x="252333" y="79"/>
                      <a:pt x="352046" y="0"/>
                    </a:cubicBezTo>
                    <a:close/>
                  </a:path>
                </a:pathLst>
              </a:cu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EFFE2AB-85B7-41A7-95DB-49771104F551}"/>
                  </a:ext>
                </a:extLst>
              </p:cNvPr>
              <p:cNvSpPr/>
              <p:nvPr/>
            </p:nvSpPr>
            <p:spPr>
              <a:xfrm>
                <a:off x="6258619" y="2103120"/>
                <a:ext cx="101925" cy="30175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5355BD-F69A-433B-A3FE-82A479652C5E}"/>
                </a:ext>
              </a:extLst>
            </p:cNvPr>
            <p:cNvSpPr/>
            <p:nvPr/>
          </p:nvSpPr>
          <p:spPr>
            <a:xfrm>
              <a:off x="650326" y="2950643"/>
              <a:ext cx="1080000" cy="10800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4200D0-58E9-4D5D-86CD-ED542B93FA3F}"/>
                </a:ext>
              </a:extLst>
            </p:cNvPr>
            <p:cNvSpPr/>
            <p:nvPr/>
          </p:nvSpPr>
          <p:spPr>
            <a:xfrm>
              <a:off x="1730326" y="4873923"/>
              <a:ext cx="2339263" cy="83083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08A3BB7-DA57-42C2-B142-42143C22B88F}"/>
                </a:ext>
              </a:extLst>
            </p:cNvPr>
            <p:cNvCxnSpPr/>
            <p:nvPr/>
          </p:nvCxnSpPr>
          <p:spPr>
            <a:xfrm>
              <a:off x="1188616" y="1630970"/>
              <a:ext cx="0" cy="3686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F0D40C4-B8B5-4492-80FA-FFBA7B966FB4}"/>
                </a:ext>
              </a:extLst>
            </p:cNvPr>
            <p:cNvCxnSpPr/>
            <p:nvPr/>
          </p:nvCxnSpPr>
          <p:spPr>
            <a:xfrm>
              <a:off x="1192402" y="1659548"/>
              <a:ext cx="39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39530C1C-64FF-406E-82E8-9AB46927778E}"/>
                </a:ext>
              </a:extLst>
            </p:cNvPr>
            <p:cNvCxnSpPr/>
            <p:nvPr/>
          </p:nvCxnSpPr>
          <p:spPr>
            <a:xfrm>
              <a:off x="5123577" y="1688123"/>
              <a:ext cx="0" cy="720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9AFA3C0C-D90D-4A63-9D18-F1EABFF3098F}"/>
                </a:ext>
              </a:extLst>
            </p:cNvPr>
            <p:cNvCxnSpPr/>
            <p:nvPr/>
          </p:nvCxnSpPr>
          <p:spPr>
            <a:xfrm>
              <a:off x="4069589" y="5289342"/>
              <a:ext cx="10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1AAEBEC5-C250-4F92-9DC6-9F6B52DE7B71}"/>
                </a:ext>
              </a:extLst>
            </p:cNvPr>
            <p:cNvCxnSpPr/>
            <p:nvPr/>
          </p:nvCxnSpPr>
          <p:spPr>
            <a:xfrm>
              <a:off x="5124268" y="4713342"/>
              <a:ext cx="0" cy="57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AE79DD7E-2EDC-4067-AE3F-B2090358FA7E}"/>
                </a:ext>
              </a:extLst>
            </p:cNvPr>
            <p:cNvCxnSpPr/>
            <p:nvPr/>
          </p:nvCxnSpPr>
          <p:spPr>
            <a:xfrm>
              <a:off x="1188616" y="5287546"/>
              <a:ext cx="5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4583BD6-590C-40EF-9487-F3322F54C987}"/>
              </a:ext>
            </a:extLst>
          </p:cNvPr>
          <p:cNvGrpSpPr/>
          <p:nvPr/>
        </p:nvGrpSpPr>
        <p:grpSpPr>
          <a:xfrm flipH="1">
            <a:off x="6564604" y="2048912"/>
            <a:ext cx="4981441" cy="4073791"/>
            <a:chOff x="650326" y="1630970"/>
            <a:chExt cx="4981441" cy="4073791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9318F867-A8BF-4A96-9AE0-C55EC52CAD41}"/>
                </a:ext>
              </a:extLst>
            </p:cNvPr>
            <p:cNvGrpSpPr/>
            <p:nvPr/>
          </p:nvGrpSpPr>
          <p:grpSpPr>
            <a:xfrm>
              <a:off x="5016046" y="2346691"/>
              <a:ext cx="615721" cy="2464954"/>
              <a:chOff x="6258619" y="2103120"/>
              <a:chExt cx="780762" cy="3017599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B37C810F-7087-4A2B-A33E-560A4A20D068}"/>
                  </a:ext>
                </a:extLst>
              </p:cNvPr>
              <p:cNvSpPr/>
              <p:nvPr/>
            </p:nvSpPr>
            <p:spPr>
              <a:xfrm rot="5400000">
                <a:off x="5264101" y="3241075"/>
                <a:ext cx="2823405" cy="727155"/>
              </a:xfrm>
              <a:custGeom>
                <a:avLst/>
                <a:gdLst>
                  <a:gd name="connsiteX0" fmla="*/ 2471088 w 2823405"/>
                  <a:gd name="connsiteY0" fmla="*/ 43 h 727155"/>
                  <a:gd name="connsiteX1" fmla="*/ 2740938 w 2823405"/>
                  <a:gd name="connsiteY1" fmla="*/ 259515 h 727155"/>
                  <a:gd name="connsiteX2" fmla="*/ 2823405 w 2823405"/>
                  <a:gd name="connsiteY2" fmla="*/ 726917 h 727155"/>
                  <a:gd name="connsiteX3" fmla="*/ 2119042 w 2823405"/>
                  <a:gd name="connsiteY3" fmla="*/ 727155 h 727155"/>
                  <a:gd name="connsiteX4" fmla="*/ 2201335 w 2823405"/>
                  <a:gd name="connsiteY4" fmla="*/ 259942 h 727155"/>
                  <a:gd name="connsiteX5" fmla="*/ 2471088 w 2823405"/>
                  <a:gd name="connsiteY5" fmla="*/ 43 h 727155"/>
                  <a:gd name="connsiteX6" fmla="*/ 1058391 w 2823405"/>
                  <a:gd name="connsiteY6" fmla="*/ 43 h 727155"/>
                  <a:gd name="connsiteX7" fmla="*/ 1328241 w 2823405"/>
                  <a:gd name="connsiteY7" fmla="*/ 259515 h 727155"/>
                  <a:gd name="connsiteX8" fmla="*/ 1410708 w 2823405"/>
                  <a:gd name="connsiteY8" fmla="*/ 726917 h 727155"/>
                  <a:gd name="connsiteX9" fmla="*/ 706345 w 2823405"/>
                  <a:gd name="connsiteY9" fmla="*/ 727155 h 727155"/>
                  <a:gd name="connsiteX10" fmla="*/ 788638 w 2823405"/>
                  <a:gd name="connsiteY10" fmla="*/ 259942 h 727155"/>
                  <a:gd name="connsiteX11" fmla="*/ 1058391 w 2823405"/>
                  <a:gd name="connsiteY11" fmla="*/ 43 h 727155"/>
                  <a:gd name="connsiteX12" fmla="*/ 1764743 w 2823405"/>
                  <a:gd name="connsiteY12" fmla="*/ 0 h 727155"/>
                  <a:gd name="connsiteX13" fmla="*/ 2034593 w 2823405"/>
                  <a:gd name="connsiteY13" fmla="*/ 259472 h 727155"/>
                  <a:gd name="connsiteX14" fmla="*/ 2117060 w 2823405"/>
                  <a:gd name="connsiteY14" fmla="*/ 726874 h 727155"/>
                  <a:gd name="connsiteX15" fmla="*/ 1412697 w 2823405"/>
                  <a:gd name="connsiteY15" fmla="*/ 727112 h 727155"/>
                  <a:gd name="connsiteX16" fmla="*/ 1494990 w 2823405"/>
                  <a:gd name="connsiteY16" fmla="*/ 259899 h 727155"/>
                  <a:gd name="connsiteX17" fmla="*/ 1764743 w 2823405"/>
                  <a:gd name="connsiteY17" fmla="*/ 0 h 727155"/>
                  <a:gd name="connsiteX18" fmla="*/ 352046 w 2823405"/>
                  <a:gd name="connsiteY18" fmla="*/ 0 h 727155"/>
                  <a:gd name="connsiteX19" fmla="*/ 621896 w 2823405"/>
                  <a:gd name="connsiteY19" fmla="*/ 259472 h 727155"/>
                  <a:gd name="connsiteX20" fmla="*/ 704363 w 2823405"/>
                  <a:gd name="connsiteY20" fmla="*/ 726874 h 727155"/>
                  <a:gd name="connsiteX21" fmla="*/ 0 w 2823405"/>
                  <a:gd name="connsiteY21" fmla="*/ 727112 h 727155"/>
                  <a:gd name="connsiteX22" fmla="*/ 82293 w 2823405"/>
                  <a:gd name="connsiteY22" fmla="*/ 259899 h 727155"/>
                  <a:gd name="connsiteX23" fmla="*/ 352046 w 2823405"/>
                  <a:gd name="connsiteY23" fmla="*/ 0 h 727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23405" h="727155">
                    <a:moveTo>
                      <a:pt x="2471088" y="43"/>
                    </a:moveTo>
                    <a:cubicBezTo>
                      <a:pt x="2570802" y="-36"/>
                      <a:pt x="2670531" y="86447"/>
                      <a:pt x="2740938" y="259515"/>
                    </a:cubicBezTo>
                    <a:cubicBezTo>
                      <a:pt x="2794205" y="390450"/>
                      <a:pt x="2823405" y="555948"/>
                      <a:pt x="2823405" y="726917"/>
                    </a:cubicBezTo>
                    <a:lnTo>
                      <a:pt x="2119042" y="727155"/>
                    </a:lnTo>
                    <a:cubicBezTo>
                      <a:pt x="2119015" y="556296"/>
                      <a:pt x="2148151" y="390878"/>
                      <a:pt x="2201335" y="259942"/>
                    </a:cubicBezTo>
                    <a:cubicBezTo>
                      <a:pt x="2271678" y="86763"/>
                      <a:pt x="2371375" y="122"/>
                      <a:pt x="2471088" y="43"/>
                    </a:cubicBezTo>
                    <a:close/>
                    <a:moveTo>
                      <a:pt x="1058391" y="43"/>
                    </a:moveTo>
                    <a:cubicBezTo>
                      <a:pt x="1158105" y="-36"/>
                      <a:pt x="1257834" y="86447"/>
                      <a:pt x="1328241" y="259515"/>
                    </a:cubicBezTo>
                    <a:cubicBezTo>
                      <a:pt x="1381508" y="390450"/>
                      <a:pt x="1410708" y="555948"/>
                      <a:pt x="1410708" y="726917"/>
                    </a:cubicBezTo>
                    <a:lnTo>
                      <a:pt x="706345" y="727155"/>
                    </a:lnTo>
                    <a:cubicBezTo>
                      <a:pt x="706318" y="556296"/>
                      <a:pt x="735454" y="390878"/>
                      <a:pt x="788638" y="259942"/>
                    </a:cubicBezTo>
                    <a:cubicBezTo>
                      <a:pt x="858981" y="86763"/>
                      <a:pt x="958678" y="122"/>
                      <a:pt x="1058391" y="43"/>
                    </a:cubicBezTo>
                    <a:close/>
                    <a:moveTo>
                      <a:pt x="1764743" y="0"/>
                    </a:moveTo>
                    <a:cubicBezTo>
                      <a:pt x="1864457" y="-79"/>
                      <a:pt x="1964186" y="86404"/>
                      <a:pt x="2034593" y="259472"/>
                    </a:cubicBezTo>
                    <a:cubicBezTo>
                      <a:pt x="2087860" y="390407"/>
                      <a:pt x="2117060" y="555905"/>
                      <a:pt x="2117060" y="726874"/>
                    </a:cubicBezTo>
                    <a:lnTo>
                      <a:pt x="1412697" y="727112"/>
                    </a:lnTo>
                    <a:cubicBezTo>
                      <a:pt x="1412670" y="556253"/>
                      <a:pt x="1441806" y="390835"/>
                      <a:pt x="1494990" y="259899"/>
                    </a:cubicBezTo>
                    <a:cubicBezTo>
                      <a:pt x="1565333" y="86720"/>
                      <a:pt x="1665030" y="79"/>
                      <a:pt x="1764743" y="0"/>
                    </a:cubicBezTo>
                    <a:close/>
                    <a:moveTo>
                      <a:pt x="352046" y="0"/>
                    </a:moveTo>
                    <a:cubicBezTo>
                      <a:pt x="451760" y="-79"/>
                      <a:pt x="551489" y="86404"/>
                      <a:pt x="621896" y="259472"/>
                    </a:cubicBezTo>
                    <a:cubicBezTo>
                      <a:pt x="675163" y="390407"/>
                      <a:pt x="704363" y="555905"/>
                      <a:pt x="704363" y="726874"/>
                    </a:cubicBezTo>
                    <a:lnTo>
                      <a:pt x="0" y="727112"/>
                    </a:lnTo>
                    <a:cubicBezTo>
                      <a:pt x="-27" y="556253"/>
                      <a:pt x="29109" y="390835"/>
                      <a:pt x="82293" y="259899"/>
                    </a:cubicBezTo>
                    <a:cubicBezTo>
                      <a:pt x="152636" y="86720"/>
                      <a:pt x="252333" y="79"/>
                      <a:pt x="352046" y="0"/>
                    </a:cubicBezTo>
                    <a:close/>
                  </a:path>
                </a:pathLst>
              </a:cu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2AFE09F-EB6E-4676-9BF6-0E05AFB6BB85}"/>
                  </a:ext>
                </a:extLst>
              </p:cNvPr>
              <p:cNvSpPr/>
              <p:nvPr/>
            </p:nvSpPr>
            <p:spPr>
              <a:xfrm>
                <a:off x="6258619" y="2103120"/>
                <a:ext cx="101925" cy="30175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2D18F18-B6A3-43D5-8750-EF220956AB4C}"/>
                </a:ext>
              </a:extLst>
            </p:cNvPr>
            <p:cNvSpPr/>
            <p:nvPr/>
          </p:nvSpPr>
          <p:spPr>
            <a:xfrm>
              <a:off x="650326" y="2950643"/>
              <a:ext cx="1080000" cy="10800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953EA5-033F-46D4-B5F7-4CC3998238A6}"/>
                </a:ext>
              </a:extLst>
            </p:cNvPr>
            <p:cNvSpPr/>
            <p:nvPr/>
          </p:nvSpPr>
          <p:spPr>
            <a:xfrm>
              <a:off x="1730326" y="4873923"/>
              <a:ext cx="2339263" cy="83083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850FC968-67EC-46E7-886F-E43BA70C15C1}"/>
                </a:ext>
              </a:extLst>
            </p:cNvPr>
            <p:cNvCxnSpPr/>
            <p:nvPr/>
          </p:nvCxnSpPr>
          <p:spPr>
            <a:xfrm>
              <a:off x="1188616" y="1630970"/>
              <a:ext cx="0" cy="3686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576273AB-B42B-4CB4-802C-BC47C668BF0A}"/>
                </a:ext>
              </a:extLst>
            </p:cNvPr>
            <p:cNvCxnSpPr/>
            <p:nvPr/>
          </p:nvCxnSpPr>
          <p:spPr>
            <a:xfrm>
              <a:off x="1192402" y="1659548"/>
              <a:ext cx="39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7F8EEF44-FC90-4CE1-878C-467976DAD23C}"/>
                </a:ext>
              </a:extLst>
            </p:cNvPr>
            <p:cNvCxnSpPr/>
            <p:nvPr/>
          </p:nvCxnSpPr>
          <p:spPr>
            <a:xfrm>
              <a:off x="5123577" y="1688123"/>
              <a:ext cx="0" cy="720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35C11D4-9AF5-427C-A03A-E07BDBE018C9}"/>
                </a:ext>
              </a:extLst>
            </p:cNvPr>
            <p:cNvCxnSpPr/>
            <p:nvPr/>
          </p:nvCxnSpPr>
          <p:spPr>
            <a:xfrm>
              <a:off x="4069589" y="5289342"/>
              <a:ext cx="10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FD675FAF-CE40-4B2E-840A-637ED0562B17}"/>
                </a:ext>
              </a:extLst>
            </p:cNvPr>
            <p:cNvCxnSpPr/>
            <p:nvPr/>
          </p:nvCxnSpPr>
          <p:spPr>
            <a:xfrm>
              <a:off x="5124268" y="4713342"/>
              <a:ext cx="0" cy="57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D166881-35BD-47A9-8BB9-9E294D75E11A}"/>
                </a:ext>
              </a:extLst>
            </p:cNvPr>
            <p:cNvCxnSpPr/>
            <p:nvPr/>
          </p:nvCxnSpPr>
          <p:spPr>
            <a:xfrm>
              <a:off x="1188616" y="5287546"/>
              <a:ext cx="5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66E485-3B52-49F1-828D-E114372EA5C1}"/>
                  </a:ext>
                </a:extLst>
              </p:cNvPr>
              <p:cNvSpPr txBox="1"/>
              <p:nvPr/>
            </p:nvSpPr>
            <p:spPr>
              <a:xfrm>
                <a:off x="2427852" y="5229587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3600" b="1" baseline="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66E485-3B52-49F1-828D-E114372E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52" y="5229587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1DE69BC-7F8A-4327-8EB5-C6EC7BFC8990}"/>
                  </a:ext>
                </a:extLst>
              </p:cNvPr>
              <p:cNvSpPr txBox="1"/>
              <p:nvPr/>
            </p:nvSpPr>
            <p:spPr>
              <a:xfrm>
                <a:off x="8825300" y="5229587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3600" b="1" baseline="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1DE69BC-7F8A-4327-8EB5-C6EC7BFC8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300" y="5229587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F6AC7C1-6C26-434E-90C3-4EC2709C8EE4}"/>
                  </a:ext>
                </a:extLst>
              </p:cNvPr>
              <p:cNvSpPr txBox="1"/>
              <p:nvPr/>
            </p:nvSpPr>
            <p:spPr>
              <a:xfrm>
                <a:off x="-63504" y="248227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3600" b="1" baseline="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F6AC7C1-6C26-434E-90C3-4EC2709C8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248227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A594E83-4816-4B39-9565-B8711BE32F0B}"/>
                  </a:ext>
                </a:extLst>
              </p:cNvPr>
              <p:cNvSpPr txBox="1"/>
              <p:nvPr/>
            </p:nvSpPr>
            <p:spPr>
              <a:xfrm>
                <a:off x="11383113" y="2456476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3600" b="1" baseline="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A594E83-4816-4B39-9565-B8711BE32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113" y="2456476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6A9ACC3E-1FCB-4FF6-B3DD-8FC56437A543}"/>
                  </a:ext>
                </a:extLst>
              </p:cNvPr>
              <p:cNvSpPr txBox="1"/>
              <p:nvPr/>
            </p:nvSpPr>
            <p:spPr>
              <a:xfrm>
                <a:off x="7180730" y="347170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3600" b="1" baseline="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6A9ACC3E-1FCB-4FF6-B3DD-8FC56437A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30" y="3471701"/>
                <a:ext cx="914400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96D42F45-71BE-4F94-9AA0-754A4D72616E}"/>
                  </a:ext>
                </a:extLst>
              </p:cNvPr>
              <p:cNvSpPr txBox="1"/>
              <p:nvPr/>
            </p:nvSpPr>
            <p:spPr>
              <a:xfrm>
                <a:off x="4109743" y="346983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3600" b="1" baseline="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96D42F45-71BE-4F94-9AA0-754A4D72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743" y="3469831"/>
                <a:ext cx="914400" cy="914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16EA7B05-5C32-45FD-A1D5-8552FD1E2EA9}"/>
                  </a:ext>
                </a:extLst>
              </p:cNvPr>
              <p:cNvSpPr txBox="1"/>
              <p:nvPr/>
            </p:nvSpPr>
            <p:spPr>
              <a:xfrm>
                <a:off x="5634354" y="1390747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1" i="1" baseline="0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fr-FR" sz="3600" b="1" baseline="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16EA7B05-5C32-45FD-A1D5-8552FD1E2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54" y="1390747"/>
                <a:ext cx="914400" cy="914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DF54522-4F50-4DD1-8973-3645677C5408}"/>
                  </a:ext>
                </a:extLst>
              </p:cNvPr>
              <p:cNvSpPr txBox="1"/>
              <p:nvPr/>
            </p:nvSpPr>
            <p:spPr>
              <a:xfrm>
                <a:off x="8825300" y="114880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3600" b="1" i="1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1" i="1" baseline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3600" b="1" i="1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b="1" baseline="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DF54522-4F50-4DD1-8973-3645677C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300" y="1148801"/>
                <a:ext cx="914400" cy="914400"/>
              </a:xfrm>
              <a:prstGeom prst="rect">
                <a:avLst/>
              </a:prstGeom>
              <a:blipFill>
                <a:blip r:embed="rId9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A164BF65-DEE9-44C4-80EB-B67B2D098BB9}"/>
                  </a:ext>
                </a:extLst>
              </p:cNvPr>
              <p:cNvSpPr txBox="1"/>
              <p:nvPr/>
            </p:nvSpPr>
            <p:spPr>
              <a:xfrm>
                <a:off x="2427852" y="1155960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fr-FR" sz="3600" b="1" i="1" baseline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3600" b="1" i="1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1" i="1" baseline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3600" b="1" i="1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b="1" baseline="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A164BF65-DEE9-44C4-80EB-B67B2D098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52" y="1155960"/>
                <a:ext cx="914400" cy="914400"/>
              </a:xfrm>
              <a:prstGeom prst="rect">
                <a:avLst/>
              </a:prstGeom>
              <a:blipFill>
                <a:blip r:embed="rId10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CF81CE4-0A5C-401C-AAAE-47AA1480FDD8}"/>
              </a:ext>
            </a:extLst>
          </p:cNvPr>
          <p:cNvCxnSpPr/>
          <p:nvPr/>
        </p:nvCxnSpPr>
        <p:spPr>
          <a:xfrm flipV="1">
            <a:off x="11854541" y="3293949"/>
            <a:ext cx="0" cy="126616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782A8C3-2266-4A70-9A52-694D79E2D63C}"/>
              </a:ext>
            </a:extLst>
          </p:cNvPr>
          <p:cNvCxnSpPr/>
          <p:nvPr/>
        </p:nvCxnSpPr>
        <p:spPr>
          <a:xfrm flipV="1">
            <a:off x="337455" y="3293948"/>
            <a:ext cx="0" cy="126616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AE41631-E1E3-4397-8581-D2C4A8D45FD4}"/>
              </a:ext>
            </a:extLst>
          </p:cNvPr>
          <p:cNvCxnSpPr>
            <a:cxnSpLocks/>
          </p:cNvCxnSpPr>
          <p:nvPr/>
        </p:nvCxnSpPr>
        <p:spPr>
          <a:xfrm>
            <a:off x="2685408" y="2077490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5FFF959C-A831-4CAC-BF4D-43194715B9E3}"/>
              </a:ext>
            </a:extLst>
          </p:cNvPr>
          <p:cNvCxnSpPr>
            <a:cxnSpLocks/>
          </p:cNvCxnSpPr>
          <p:nvPr/>
        </p:nvCxnSpPr>
        <p:spPr>
          <a:xfrm flipH="1">
            <a:off x="9001744" y="2077490"/>
            <a:ext cx="3600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7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D9551-6099-46D8-9A12-3A901531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Application : le transformateur parfait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26609-B763-4460-81CB-F63DD9E1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5FDC1-B973-4BFA-9566-96AB5BDC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LP10 – Induction électromagnétique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2DA6D6-4526-44DC-AAE7-AEB8B591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Cadre 7">
            <a:extLst>
              <a:ext uri="{FF2B5EF4-FFF2-40B4-BE49-F238E27FC236}">
                <a16:creationId xmlns:a16="http://schemas.microsoft.com/office/drawing/2014/main" id="{46FC9FFA-FE39-407D-8E52-250F960FB079}"/>
              </a:ext>
            </a:extLst>
          </p:cNvPr>
          <p:cNvSpPr/>
          <p:nvPr/>
        </p:nvSpPr>
        <p:spPr>
          <a:xfrm>
            <a:off x="3882683" y="1899137"/>
            <a:ext cx="3960000" cy="3960000"/>
          </a:xfrm>
          <a:prstGeom prst="frame">
            <a:avLst>
              <a:gd name="adj1" fmla="val 21488"/>
            </a:avLst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1F2C1D8-7CF3-4D0E-A1D8-27921C7233E9}"/>
              </a:ext>
            </a:extLst>
          </p:cNvPr>
          <p:cNvGrpSpPr/>
          <p:nvPr/>
        </p:nvGrpSpPr>
        <p:grpSpPr>
          <a:xfrm>
            <a:off x="3428633" y="2729132"/>
            <a:ext cx="1350499" cy="2109610"/>
            <a:chOff x="3414565" y="2729132"/>
            <a:chExt cx="1350499" cy="2109610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C32A02C9-2170-4FA7-A891-CD51728B2F8C}"/>
                </a:ext>
              </a:extLst>
            </p:cNvPr>
            <p:cNvCxnSpPr/>
            <p:nvPr/>
          </p:nvCxnSpPr>
          <p:spPr>
            <a:xfrm>
              <a:off x="3414565" y="2729132"/>
              <a:ext cx="1350499" cy="699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AA918-2D8D-49EA-9208-97FD04E6558D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3300671"/>
              <a:ext cx="936014" cy="5001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00CF0FF-0712-41EE-8FBE-FBF1546C5B48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3680705"/>
              <a:ext cx="936014" cy="5001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B3C89E35-3EFA-49C7-BFD7-5B2A208D234B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4018114"/>
              <a:ext cx="936014" cy="5001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E3804CE-B04F-4357-A36C-CC73866A5F18}"/>
                </a:ext>
              </a:extLst>
            </p:cNvPr>
            <p:cNvCxnSpPr/>
            <p:nvPr/>
          </p:nvCxnSpPr>
          <p:spPr>
            <a:xfrm>
              <a:off x="3414565" y="4138874"/>
              <a:ext cx="1350499" cy="699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91C09D0-FEA0-40BC-ABA9-775D3F3C0CE1}"/>
              </a:ext>
            </a:extLst>
          </p:cNvPr>
          <p:cNvGrpSpPr/>
          <p:nvPr/>
        </p:nvGrpSpPr>
        <p:grpSpPr>
          <a:xfrm flipH="1">
            <a:off x="6932166" y="2724960"/>
            <a:ext cx="1350499" cy="2109610"/>
            <a:chOff x="7986277" y="2607410"/>
            <a:chExt cx="1350499" cy="2109610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9F802FE-64B7-4F7D-9137-C99492A676A0}"/>
                </a:ext>
              </a:extLst>
            </p:cNvPr>
            <p:cNvCxnSpPr/>
            <p:nvPr/>
          </p:nvCxnSpPr>
          <p:spPr>
            <a:xfrm>
              <a:off x="7986277" y="2607410"/>
              <a:ext cx="1350499" cy="69986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C40B3B6-426C-4C83-B8E0-5B04F23F6480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2" y="3178949"/>
              <a:ext cx="936014" cy="50010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54DCA9A-5921-420B-B9CD-E67E19E1B938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2" y="3558983"/>
              <a:ext cx="936014" cy="50010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26D2B10-8BB5-4838-BAB6-84C2E74F8964}"/>
                </a:ext>
              </a:extLst>
            </p:cNvPr>
            <p:cNvCxnSpPr>
              <a:cxnSpLocks/>
            </p:cNvCxnSpPr>
            <p:nvPr/>
          </p:nvCxnSpPr>
          <p:spPr>
            <a:xfrm>
              <a:off x="8400762" y="3896392"/>
              <a:ext cx="936014" cy="50010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AD3536A-3F3D-402D-A0D4-97B279028DCA}"/>
                </a:ext>
              </a:extLst>
            </p:cNvPr>
            <p:cNvCxnSpPr/>
            <p:nvPr/>
          </p:nvCxnSpPr>
          <p:spPr>
            <a:xfrm>
              <a:off x="7986277" y="4017152"/>
              <a:ext cx="1350499" cy="69986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8A12531-42B8-49C8-9AFE-7CBED877499B}"/>
              </a:ext>
            </a:extLst>
          </p:cNvPr>
          <p:cNvCxnSpPr/>
          <p:nvPr/>
        </p:nvCxnSpPr>
        <p:spPr>
          <a:xfrm flipV="1">
            <a:off x="2865408" y="2625900"/>
            <a:ext cx="0" cy="14516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CC26B8B-FEAF-48F3-A4E3-ACFF876556A6}"/>
              </a:ext>
            </a:extLst>
          </p:cNvPr>
          <p:cNvCxnSpPr/>
          <p:nvPr/>
        </p:nvCxnSpPr>
        <p:spPr>
          <a:xfrm flipV="1">
            <a:off x="8588615" y="2599930"/>
            <a:ext cx="0" cy="14516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EDB93C1-CBB6-4E25-B849-2A3FB2294658}"/>
                  </a:ext>
                </a:extLst>
              </p:cNvPr>
              <p:cNvSpPr txBox="1"/>
              <p:nvPr/>
            </p:nvSpPr>
            <p:spPr>
              <a:xfrm>
                <a:off x="1887699" y="2766305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b="1" i="1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fr-FR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3600" b="1" baseline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EDB93C1-CBB6-4E25-B849-2A3FB2294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699" y="2766305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2D7CB5AA-639E-434A-9723-234F7240DD87}"/>
                  </a:ext>
                </a:extLst>
              </p:cNvPr>
              <p:cNvSpPr txBox="1"/>
              <p:nvPr/>
            </p:nvSpPr>
            <p:spPr>
              <a:xfrm>
                <a:off x="8754407" y="2763808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b="1" i="1" baseline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fr-FR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3600" b="1" baseline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2D7CB5AA-639E-434A-9723-234F7240D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407" y="2763808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F3E5091-13D8-401B-A957-FF51EBF86BD6}"/>
              </a:ext>
            </a:extLst>
          </p:cNvPr>
          <p:cNvCxnSpPr/>
          <p:nvPr/>
        </p:nvCxnSpPr>
        <p:spPr>
          <a:xfrm>
            <a:off x="3450661" y="2738655"/>
            <a:ext cx="288000" cy="1512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081336D-2A9E-4C1C-85EA-20FF38B3D6E0}"/>
                  </a:ext>
                </a:extLst>
              </p:cNvPr>
              <p:cNvSpPr txBox="1"/>
              <p:nvPr/>
            </p:nvSpPr>
            <p:spPr>
              <a:xfrm>
                <a:off x="3312367" y="2003248"/>
                <a:ext cx="4201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fr-FR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081336D-2A9E-4C1C-85EA-20FF38B3D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67" y="2003248"/>
                <a:ext cx="420198" cy="646331"/>
              </a:xfrm>
              <a:prstGeom prst="rect">
                <a:avLst/>
              </a:prstGeom>
              <a:blipFill>
                <a:blip r:embed="rId4"/>
                <a:stretch>
                  <a:fillRect r="-57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908AE9B4-8794-444D-8BDE-2CD925F17BB5}"/>
                  </a:ext>
                </a:extLst>
              </p:cNvPr>
              <p:cNvSpPr txBox="1"/>
              <p:nvPr/>
            </p:nvSpPr>
            <p:spPr>
              <a:xfrm>
                <a:off x="7882248" y="2003248"/>
                <a:ext cx="4201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fr-FR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908AE9B4-8794-444D-8BDE-2CD925F1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248" y="2003248"/>
                <a:ext cx="420198" cy="646331"/>
              </a:xfrm>
              <a:prstGeom prst="rect">
                <a:avLst/>
              </a:prstGeom>
              <a:blipFill>
                <a:blip r:embed="rId5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2BF3D5D-AFE0-45B5-8CB1-20134129CD74}"/>
              </a:ext>
            </a:extLst>
          </p:cNvPr>
          <p:cNvCxnSpPr>
            <a:cxnSpLocks/>
          </p:cNvCxnSpPr>
          <p:nvPr/>
        </p:nvCxnSpPr>
        <p:spPr>
          <a:xfrm flipH="1">
            <a:off x="7976919" y="2731661"/>
            <a:ext cx="288000" cy="15120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924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</TotalTime>
  <Words>129</Words>
  <Application>Microsoft Office PowerPoint</Application>
  <PresentationFormat>Grand écran</PresentationFormat>
  <Paragraphs>51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Thème Office</vt:lpstr>
      <vt:lpstr>LP10 – Induction électromagnétique</vt:lpstr>
      <vt:lpstr>Induction électromagnétique</vt:lpstr>
      <vt:lpstr>Introduction</vt:lpstr>
      <vt:lpstr>II – Circuit fixe dans un champ variable</vt:lpstr>
      <vt:lpstr>III – Application : le transformateur parfait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45</cp:revision>
  <dcterms:created xsi:type="dcterms:W3CDTF">2020-12-17T09:18:48Z</dcterms:created>
  <dcterms:modified xsi:type="dcterms:W3CDTF">2021-05-04T09:11:29Z</dcterms:modified>
</cp:coreProperties>
</file>