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  <a:srgbClr val="F2F2F2"/>
    <a:srgbClr val="3B3838"/>
    <a:srgbClr val="537DC9"/>
    <a:srgbClr val="FFCCFF"/>
    <a:srgbClr val="0070C0"/>
    <a:srgbClr val="308BCC"/>
    <a:srgbClr val="2F528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LP22 – Propriétés macroscopiques des corps ferromagnétiques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tmgpy8gxao?t=2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261068"/>
          </a:xfrm>
        </p:spPr>
        <p:txBody>
          <a:bodyPr/>
          <a:lstStyle/>
          <a:p>
            <a:r>
              <a:rPr lang="fr-FR" sz="4400" dirty="0"/>
              <a:t>LP22 – Propriétés macroscopiques des corps ferromagnétiques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010486"/>
            <a:ext cx="10597880" cy="211178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r>
              <a:rPr lang="fr-FR" dirty="0"/>
              <a:t> L3 / 2</a:t>
            </a:r>
            <a:r>
              <a:rPr lang="fr-FR" baseline="30000" dirty="0"/>
              <a:t>ème</a:t>
            </a:r>
            <a:r>
              <a:rPr lang="fr-FR" dirty="0"/>
              <a:t> année de prépa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Equations de Maxwell dans un milieu matériel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Induction, transformateur idéal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Modèle microscopique du magnétisme, dipôles magnétiques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Paramagnétisme, diamagnétisme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0A2C37F-3A90-492D-9155-7B5F5CFDDAC4}"/>
              </a:ext>
            </a:extLst>
          </p:cNvPr>
          <p:cNvCxnSpPr>
            <a:cxnSpLocks/>
          </p:cNvCxnSpPr>
          <p:nvPr/>
        </p:nvCxnSpPr>
        <p:spPr>
          <a:xfrm flipV="1">
            <a:off x="9624546" y="1835746"/>
            <a:ext cx="0" cy="403200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62103FE-2B9A-412E-8C69-170957BBF56D}"/>
              </a:ext>
            </a:extLst>
          </p:cNvPr>
          <p:cNvCxnSpPr>
            <a:cxnSpLocks/>
          </p:cNvCxnSpPr>
          <p:nvPr/>
        </p:nvCxnSpPr>
        <p:spPr>
          <a:xfrm>
            <a:off x="7735656" y="4095201"/>
            <a:ext cx="4180828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84AE754-6927-4C63-8796-4E3E283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Applications : circuits magnétiques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C32E6-E949-4E56-BB5D-8C8488AE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0511D-0269-46E7-AB92-C9E03307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01D24-222B-4C87-BEA9-F0DAEB4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01C0A5E-B779-4380-8B05-8F27CF51D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Aimant permanent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CAA476C-E50D-4FBC-A253-188A283C6517}"/>
              </a:ext>
            </a:extLst>
          </p:cNvPr>
          <p:cNvGrpSpPr/>
          <p:nvPr/>
        </p:nvGrpSpPr>
        <p:grpSpPr>
          <a:xfrm>
            <a:off x="429147" y="2448492"/>
            <a:ext cx="6502182" cy="3858673"/>
            <a:chOff x="477788" y="1749704"/>
            <a:chExt cx="6502182" cy="3858673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1D413872-4083-48D2-A8F3-F2D236996E4A}"/>
                </a:ext>
              </a:extLst>
            </p:cNvPr>
            <p:cNvSpPr/>
            <p:nvPr/>
          </p:nvSpPr>
          <p:spPr>
            <a:xfrm rot="5400000">
              <a:off x="802531" y="2082836"/>
              <a:ext cx="2441082" cy="3090568"/>
            </a:xfrm>
            <a:custGeom>
              <a:avLst/>
              <a:gdLst>
                <a:gd name="connsiteX0" fmla="*/ 0 w 1080120"/>
                <a:gd name="connsiteY0" fmla="*/ 1367502 h 1367502"/>
                <a:gd name="connsiteX1" fmla="*/ 0 w 1080120"/>
                <a:gd name="connsiteY1" fmla="*/ 1365541 h 1367502"/>
                <a:gd name="connsiteX2" fmla="*/ 0 w 1080120"/>
                <a:gd name="connsiteY2" fmla="*/ 1079470 h 1367502"/>
                <a:gd name="connsiteX3" fmla="*/ 0 w 1080120"/>
                <a:gd name="connsiteY3" fmla="*/ 216024 h 1367502"/>
                <a:gd name="connsiteX4" fmla="*/ 0 w 1080120"/>
                <a:gd name="connsiteY4" fmla="*/ 81249 h 1367502"/>
                <a:gd name="connsiteX5" fmla="*/ 81249 w 1080120"/>
                <a:gd name="connsiteY5" fmla="*/ 0 h 1367502"/>
                <a:gd name="connsiteX6" fmla="*/ 206751 w 1080120"/>
                <a:gd name="connsiteY6" fmla="*/ 0 h 1367502"/>
                <a:gd name="connsiteX7" fmla="*/ 288000 w 1080120"/>
                <a:gd name="connsiteY7" fmla="*/ 81249 h 1367502"/>
                <a:gd name="connsiteX8" fmla="*/ 288000 w 1080120"/>
                <a:gd name="connsiteY8" fmla="*/ 216024 h 1367502"/>
                <a:gd name="connsiteX9" fmla="*/ 288032 w 1080120"/>
                <a:gd name="connsiteY9" fmla="*/ 216024 h 1367502"/>
                <a:gd name="connsiteX10" fmla="*/ 288032 w 1080120"/>
                <a:gd name="connsiteY10" fmla="*/ 1079470 h 1367502"/>
                <a:gd name="connsiteX11" fmla="*/ 792088 w 1080120"/>
                <a:gd name="connsiteY11" fmla="*/ 1079470 h 1367502"/>
                <a:gd name="connsiteX12" fmla="*/ 792088 w 1080120"/>
                <a:gd name="connsiteY12" fmla="*/ 573453 h 1367502"/>
                <a:gd name="connsiteX13" fmla="*/ 1080120 w 1080120"/>
                <a:gd name="connsiteY13" fmla="*/ 573453 h 1367502"/>
                <a:gd name="connsiteX14" fmla="*/ 1080120 w 1080120"/>
                <a:gd name="connsiteY14" fmla="*/ 1079470 h 1367502"/>
                <a:gd name="connsiteX15" fmla="*/ 1080120 w 1080120"/>
                <a:gd name="connsiteY15" fmla="*/ 1365541 h 1367502"/>
                <a:gd name="connsiteX16" fmla="*/ 1080120 w 1080120"/>
                <a:gd name="connsiteY16" fmla="*/ 1367502 h 136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0120" h="1367502">
                  <a:moveTo>
                    <a:pt x="0" y="1367502"/>
                  </a:moveTo>
                  <a:lnTo>
                    <a:pt x="0" y="1365541"/>
                  </a:lnTo>
                  <a:lnTo>
                    <a:pt x="0" y="1079470"/>
                  </a:lnTo>
                  <a:lnTo>
                    <a:pt x="0" y="216024"/>
                  </a:lnTo>
                  <a:lnTo>
                    <a:pt x="0" y="81249"/>
                  </a:lnTo>
                  <a:lnTo>
                    <a:pt x="81249" y="0"/>
                  </a:lnTo>
                  <a:lnTo>
                    <a:pt x="206751" y="0"/>
                  </a:lnTo>
                  <a:lnTo>
                    <a:pt x="288000" y="81249"/>
                  </a:lnTo>
                  <a:lnTo>
                    <a:pt x="288000" y="216024"/>
                  </a:lnTo>
                  <a:lnTo>
                    <a:pt x="288032" y="216024"/>
                  </a:lnTo>
                  <a:lnTo>
                    <a:pt x="288032" y="1079470"/>
                  </a:lnTo>
                  <a:lnTo>
                    <a:pt x="792088" y="1079470"/>
                  </a:lnTo>
                  <a:lnTo>
                    <a:pt x="792088" y="573453"/>
                  </a:lnTo>
                  <a:lnTo>
                    <a:pt x="1080120" y="573453"/>
                  </a:lnTo>
                  <a:lnTo>
                    <a:pt x="1080120" y="1079470"/>
                  </a:lnTo>
                  <a:lnTo>
                    <a:pt x="1080120" y="1365541"/>
                  </a:lnTo>
                  <a:lnTo>
                    <a:pt x="1080120" y="136750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96144"/>
                        <a:gd name="connsiteY0" fmla="*/ 1641002 h 1641002"/>
                        <a:gd name="connsiteX1" fmla="*/ 0 w 1296144"/>
                        <a:gd name="connsiteY1" fmla="*/ 1638648 h 1641002"/>
                        <a:gd name="connsiteX2" fmla="*/ 0 w 1296144"/>
                        <a:gd name="connsiteY2" fmla="*/ 1295363 h 1641002"/>
                        <a:gd name="connsiteX3" fmla="*/ 0 w 1296144"/>
                        <a:gd name="connsiteY3" fmla="*/ 259228 h 1641002"/>
                        <a:gd name="connsiteX4" fmla="*/ 0 w 1296144"/>
                        <a:gd name="connsiteY4" fmla="*/ 97498 h 1641002"/>
                        <a:gd name="connsiteX5" fmla="*/ 97498 w 1296144"/>
                        <a:gd name="connsiteY5" fmla="*/ 0 h 1641002"/>
                        <a:gd name="connsiteX6" fmla="*/ 248101 w 1296144"/>
                        <a:gd name="connsiteY6" fmla="*/ 0 h 1641002"/>
                        <a:gd name="connsiteX7" fmla="*/ 345600 w 1296144"/>
                        <a:gd name="connsiteY7" fmla="*/ 97498 h 1641002"/>
                        <a:gd name="connsiteX8" fmla="*/ 345600 w 1296144"/>
                        <a:gd name="connsiteY8" fmla="*/ 259228 h 1641002"/>
                        <a:gd name="connsiteX9" fmla="*/ 345638 w 1296144"/>
                        <a:gd name="connsiteY9" fmla="*/ 259228 h 1641002"/>
                        <a:gd name="connsiteX10" fmla="*/ 345638 w 1296144"/>
                        <a:gd name="connsiteY10" fmla="*/ 1295363 h 1641002"/>
                        <a:gd name="connsiteX11" fmla="*/ 950505 w 1296144"/>
                        <a:gd name="connsiteY11" fmla="*/ 1295363 h 1641002"/>
                        <a:gd name="connsiteX12" fmla="*/ 950505 w 1296144"/>
                        <a:gd name="connsiteY12" fmla="*/ 688143 h 1641002"/>
                        <a:gd name="connsiteX13" fmla="*/ 1296144 w 1296144"/>
                        <a:gd name="connsiteY13" fmla="*/ 688143 h 1641002"/>
                        <a:gd name="connsiteX14" fmla="*/ 1296144 w 1296144"/>
                        <a:gd name="connsiteY14" fmla="*/ 1295363 h 1641002"/>
                        <a:gd name="connsiteX15" fmla="*/ 1296144 w 1296144"/>
                        <a:gd name="connsiteY15" fmla="*/ 1638648 h 1641002"/>
                        <a:gd name="connsiteX16" fmla="*/ 1296144 w 1296144"/>
                        <a:gd name="connsiteY16" fmla="*/ 1641002 h 1641002"/>
                        <a:gd name="connsiteX17" fmla="*/ 0 w 1296144"/>
                        <a:gd name="connsiteY17" fmla="*/ 1641002 h 1641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1296144" h="1641002" fill="none" extrusionOk="0">
                          <a:moveTo>
                            <a:pt x="0" y="1641002"/>
                          </a:moveTo>
                          <a:cubicBezTo>
                            <a:pt x="29" y="1640278"/>
                            <a:pt x="-186" y="1639315"/>
                            <a:pt x="0" y="1638648"/>
                          </a:cubicBezTo>
                          <a:cubicBezTo>
                            <a:pt x="12704" y="1571723"/>
                            <a:pt x="19156" y="1356763"/>
                            <a:pt x="0" y="1295363"/>
                          </a:cubicBezTo>
                          <a:cubicBezTo>
                            <a:pt x="7683" y="973451"/>
                            <a:pt x="-28832" y="428680"/>
                            <a:pt x="0" y="259228"/>
                          </a:cubicBezTo>
                          <a:cubicBezTo>
                            <a:pt x="3055" y="236187"/>
                            <a:pt x="-4444" y="172958"/>
                            <a:pt x="0" y="97498"/>
                          </a:cubicBezTo>
                          <a:cubicBezTo>
                            <a:pt x="31089" y="49631"/>
                            <a:pt x="87328" y="14058"/>
                            <a:pt x="97498" y="0"/>
                          </a:cubicBezTo>
                          <a:cubicBezTo>
                            <a:pt x="118681" y="-12562"/>
                            <a:pt x="184090" y="-2699"/>
                            <a:pt x="248101" y="0"/>
                          </a:cubicBezTo>
                          <a:cubicBezTo>
                            <a:pt x="279294" y="23508"/>
                            <a:pt x="302381" y="44010"/>
                            <a:pt x="345600" y="97498"/>
                          </a:cubicBezTo>
                          <a:cubicBezTo>
                            <a:pt x="338708" y="116430"/>
                            <a:pt x="350841" y="183617"/>
                            <a:pt x="345600" y="259228"/>
                          </a:cubicBezTo>
                          <a:cubicBezTo>
                            <a:pt x="345612" y="259229"/>
                            <a:pt x="345622" y="259227"/>
                            <a:pt x="345638" y="259228"/>
                          </a:cubicBezTo>
                          <a:cubicBezTo>
                            <a:pt x="290711" y="578841"/>
                            <a:pt x="265610" y="830700"/>
                            <a:pt x="345638" y="1295363"/>
                          </a:cubicBezTo>
                          <a:cubicBezTo>
                            <a:pt x="440265" y="1325504"/>
                            <a:pt x="833850" y="1282628"/>
                            <a:pt x="950505" y="1295363"/>
                          </a:cubicBezTo>
                          <a:cubicBezTo>
                            <a:pt x="944944" y="1111537"/>
                            <a:pt x="922723" y="928269"/>
                            <a:pt x="950505" y="688143"/>
                          </a:cubicBezTo>
                          <a:cubicBezTo>
                            <a:pt x="1096356" y="683662"/>
                            <a:pt x="1248129" y="687346"/>
                            <a:pt x="1296144" y="688143"/>
                          </a:cubicBezTo>
                          <a:cubicBezTo>
                            <a:pt x="1346396" y="879977"/>
                            <a:pt x="1318438" y="1069993"/>
                            <a:pt x="1296144" y="1295363"/>
                          </a:cubicBezTo>
                          <a:cubicBezTo>
                            <a:pt x="1292276" y="1371137"/>
                            <a:pt x="1311464" y="1543823"/>
                            <a:pt x="1296144" y="1638648"/>
                          </a:cubicBezTo>
                          <a:cubicBezTo>
                            <a:pt x="1296350" y="1639795"/>
                            <a:pt x="1296233" y="1640489"/>
                            <a:pt x="1296144" y="1641002"/>
                          </a:cubicBezTo>
                          <a:cubicBezTo>
                            <a:pt x="786427" y="1715251"/>
                            <a:pt x="518040" y="1706590"/>
                            <a:pt x="0" y="1641002"/>
                          </a:cubicBezTo>
                          <a:close/>
                        </a:path>
                        <a:path w="1296144" h="1641002" stroke="0" extrusionOk="0">
                          <a:moveTo>
                            <a:pt x="0" y="1641002"/>
                          </a:moveTo>
                          <a:cubicBezTo>
                            <a:pt x="-189" y="1640546"/>
                            <a:pt x="-199" y="1639343"/>
                            <a:pt x="0" y="1638648"/>
                          </a:cubicBezTo>
                          <a:cubicBezTo>
                            <a:pt x="-26441" y="1525428"/>
                            <a:pt x="-10686" y="1416113"/>
                            <a:pt x="0" y="1295363"/>
                          </a:cubicBezTo>
                          <a:cubicBezTo>
                            <a:pt x="-18642" y="1180686"/>
                            <a:pt x="-89906" y="617780"/>
                            <a:pt x="0" y="259228"/>
                          </a:cubicBezTo>
                          <a:cubicBezTo>
                            <a:pt x="-8626" y="227110"/>
                            <a:pt x="-10505" y="117294"/>
                            <a:pt x="0" y="97498"/>
                          </a:cubicBezTo>
                          <a:cubicBezTo>
                            <a:pt x="17321" y="91577"/>
                            <a:pt x="79820" y="17712"/>
                            <a:pt x="97498" y="0"/>
                          </a:cubicBezTo>
                          <a:cubicBezTo>
                            <a:pt x="120645" y="-9351"/>
                            <a:pt x="213388" y="8389"/>
                            <a:pt x="248101" y="0"/>
                          </a:cubicBezTo>
                          <a:cubicBezTo>
                            <a:pt x="278762" y="48201"/>
                            <a:pt x="303993" y="53816"/>
                            <a:pt x="345600" y="97498"/>
                          </a:cubicBezTo>
                          <a:cubicBezTo>
                            <a:pt x="360021" y="148766"/>
                            <a:pt x="333402" y="186992"/>
                            <a:pt x="345600" y="259228"/>
                          </a:cubicBezTo>
                          <a:cubicBezTo>
                            <a:pt x="345611" y="259230"/>
                            <a:pt x="345635" y="259231"/>
                            <a:pt x="345638" y="259228"/>
                          </a:cubicBezTo>
                          <a:cubicBezTo>
                            <a:pt x="373931" y="557673"/>
                            <a:pt x="266927" y="1073520"/>
                            <a:pt x="345638" y="1295363"/>
                          </a:cubicBezTo>
                          <a:cubicBezTo>
                            <a:pt x="642999" y="1342392"/>
                            <a:pt x="878266" y="1311189"/>
                            <a:pt x="950505" y="1295363"/>
                          </a:cubicBezTo>
                          <a:cubicBezTo>
                            <a:pt x="925180" y="1118101"/>
                            <a:pt x="954898" y="784207"/>
                            <a:pt x="950505" y="688143"/>
                          </a:cubicBezTo>
                          <a:cubicBezTo>
                            <a:pt x="994207" y="688741"/>
                            <a:pt x="1247065" y="668430"/>
                            <a:pt x="1296144" y="688143"/>
                          </a:cubicBezTo>
                          <a:cubicBezTo>
                            <a:pt x="1296536" y="963108"/>
                            <a:pt x="1287004" y="1155234"/>
                            <a:pt x="1296144" y="1295363"/>
                          </a:cubicBezTo>
                          <a:cubicBezTo>
                            <a:pt x="1313381" y="1405032"/>
                            <a:pt x="1278367" y="1579373"/>
                            <a:pt x="1296144" y="1638648"/>
                          </a:cubicBezTo>
                          <a:cubicBezTo>
                            <a:pt x="1296231" y="1639008"/>
                            <a:pt x="1296306" y="1640566"/>
                            <a:pt x="1296144" y="1641002"/>
                          </a:cubicBezTo>
                          <a:cubicBezTo>
                            <a:pt x="657779" y="1550480"/>
                            <a:pt x="379065" y="1614493"/>
                            <a:pt x="0" y="164100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86D401BF-6377-4EDC-BF96-858D8B40F0B1}"/>
                </a:ext>
              </a:extLst>
            </p:cNvPr>
            <p:cNvSpPr/>
            <p:nvPr/>
          </p:nvSpPr>
          <p:spPr>
            <a:xfrm rot="16200000" flipH="1">
              <a:off x="4214145" y="2082836"/>
              <a:ext cx="2441082" cy="3090568"/>
            </a:xfrm>
            <a:custGeom>
              <a:avLst/>
              <a:gdLst>
                <a:gd name="connsiteX0" fmla="*/ 0 w 1080120"/>
                <a:gd name="connsiteY0" fmla="*/ 1367502 h 1367502"/>
                <a:gd name="connsiteX1" fmla="*/ 0 w 1080120"/>
                <a:gd name="connsiteY1" fmla="*/ 1365541 h 1367502"/>
                <a:gd name="connsiteX2" fmla="*/ 0 w 1080120"/>
                <a:gd name="connsiteY2" fmla="*/ 1079470 h 1367502"/>
                <a:gd name="connsiteX3" fmla="*/ 0 w 1080120"/>
                <a:gd name="connsiteY3" fmla="*/ 216024 h 1367502"/>
                <a:gd name="connsiteX4" fmla="*/ 0 w 1080120"/>
                <a:gd name="connsiteY4" fmla="*/ 81249 h 1367502"/>
                <a:gd name="connsiteX5" fmla="*/ 81249 w 1080120"/>
                <a:gd name="connsiteY5" fmla="*/ 0 h 1367502"/>
                <a:gd name="connsiteX6" fmla="*/ 206751 w 1080120"/>
                <a:gd name="connsiteY6" fmla="*/ 0 h 1367502"/>
                <a:gd name="connsiteX7" fmla="*/ 288000 w 1080120"/>
                <a:gd name="connsiteY7" fmla="*/ 81249 h 1367502"/>
                <a:gd name="connsiteX8" fmla="*/ 288000 w 1080120"/>
                <a:gd name="connsiteY8" fmla="*/ 216024 h 1367502"/>
                <a:gd name="connsiteX9" fmla="*/ 288032 w 1080120"/>
                <a:gd name="connsiteY9" fmla="*/ 216024 h 1367502"/>
                <a:gd name="connsiteX10" fmla="*/ 288032 w 1080120"/>
                <a:gd name="connsiteY10" fmla="*/ 1079470 h 1367502"/>
                <a:gd name="connsiteX11" fmla="*/ 792088 w 1080120"/>
                <a:gd name="connsiteY11" fmla="*/ 1079470 h 1367502"/>
                <a:gd name="connsiteX12" fmla="*/ 792088 w 1080120"/>
                <a:gd name="connsiteY12" fmla="*/ 573453 h 1367502"/>
                <a:gd name="connsiteX13" fmla="*/ 1080120 w 1080120"/>
                <a:gd name="connsiteY13" fmla="*/ 573453 h 1367502"/>
                <a:gd name="connsiteX14" fmla="*/ 1080120 w 1080120"/>
                <a:gd name="connsiteY14" fmla="*/ 1079470 h 1367502"/>
                <a:gd name="connsiteX15" fmla="*/ 1080120 w 1080120"/>
                <a:gd name="connsiteY15" fmla="*/ 1365541 h 1367502"/>
                <a:gd name="connsiteX16" fmla="*/ 1080120 w 1080120"/>
                <a:gd name="connsiteY16" fmla="*/ 1367502 h 136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0120" h="1367502">
                  <a:moveTo>
                    <a:pt x="0" y="1367502"/>
                  </a:moveTo>
                  <a:lnTo>
                    <a:pt x="0" y="1365541"/>
                  </a:lnTo>
                  <a:lnTo>
                    <a:pt x="0" y="1079470"/>
                  </a:lnTo>
                  <a:lnTo>
                    <a:pt x="0" y="216024"/>
                  </a:lnTo>
                  <a:lnTo>
                    <a:pt x="0" y="81249"/>
                  </a:lnTo>
                  <a:lnTo>
                    <a:pt x="81249" y="0"/>
                  </a:lnTo>
                  <a:lnTo>
                    <a:pt x="206751" y="0"/>
                  </a:lnTo>
                  <a:lnTo>
                    <a:pt x="288000" y="81249"/>
                  </a:lnTo>
                  <a:lnTo>
                    <a:pt x="288000" y="216024"/>
                  </a:lnTo>
                  <a:lnTo>
                    <a:pt x="288032" y="216024"/>
                  </a:lnTo>
                  <a:lnTo>
                    <a:pt x="288032" y="1079470"/>
                  </a:lnTo>
                  <a:lnTo>
                    <a:pt x="792088" y="1079470"/>
                  </a:lnTo>
                  <a:lnTo>
                    <a:pt x="792088" y="573453"/>
                  </a:lnTo>
                  <a:lnTo>
                    <a:pt x="1080120" y="573453"/>
                  </a:lnTo>
                  <a:lnTo>
                    <a:pt x="1080120" y="1079470"/>
                  </a:lnTo>
                  <a:lnTo>
                    <a:pt x="1080120" y="1365541"/>
                  </a:lnTo>
                  <a:lnTo>
                    <a:pt x="1080120" y="136750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054094018">
                    <a:custGeom>
                      <a:avLst/>
                      <a:gdLst>
                        <a:gd name="connsiteX0" fmla="*/ 0 w 1296144"/>
                        <a:gd name="connsiteY0" fmla="*/ 1641002 h 1641002"/>
                        <a:gd name="connsiteX1" fmla="*/ 0 w 1296144"/>
                        <a:gd name="connsiteY1" fmla="*/ 1638648 h 1641002"/>
                        <a:gd name="connsiteX2" fmla="*/ 0 w 1296144"/>
                        <a:gd name="connsiteY2" fmla="*/ 1295363 h 1641002"/>
                        <a:gd name="connsiteX3" fmla="*/ 0 w 1296144"/>
                        <a:gd name="connsiteY3" fmla="*/ 259228 h 1641002"/>
                        <a:gd name="connsiteX4" fmla="*/ 0 w 1296144"/>
                        <a:gd name="connsiteY4" fmla="*/ 97498 h 1641002"/>
                        <a:gd name="connsiteX5" fmla="*/ 97498 w 1296144"/>
                        <a:gd name="connsiteY5" fmla="*/ 0 h 1641002"/>
                        <a:gd name="connsiteX6" fmla="*/ 248101 w 1296144"/>
                        <a:gd name="connsiteY6" fmla="*/ 0 h 1641002"/>
                        <a:gd name="connsiteX7" fmla="*/ 345600 w 1296144"/>
                        <a:gd name="connsiteY7" fmla="*/ 97498 h 1641002"/>
                        <a:gd name="connsiteX8" fmla="*/ 345600 w 1296144"/>
                        <a:gd name="connsiteY8" fmla="*/ 259228 h 1641002"/>
                        <a:gd name="connsiteX9" fmla="*/ 345638 w 1296144"/>
                        <a:gd name="connsiteY9" fmla="*/ 259228 h 1641002"/>
                        <a:gd name="connsiteX10" fmla="*/ 345638 w 1296144"/>
                        <a:gd name="connsiteY10" fmla="*/ 1295363 h 1641002"/>
                        <a:gd name="connsiteX11" fmla="*/ 950505 w 1296144"/>
                        <a:gd name="connsiteY11" fmla="*/ 1295363 h 1641002"/>
                        <a:gd name="connsiteX12" fmla="*/ 950505 w 1296144"/>
                        <a:gd name="connsiteY12" fmla="*/ 688143 h 1641002"/>
                        <a:gd name="connsiteX13" fmla="*/ 1296144 w 1296144"/>
                        <a:gd name="connsiteY13" fmla="*/ 688143 h 1641002"/>
                        <a:gd name="connsiteX14" fmla="*/ 1296144 w 1296144"/>
                        <a:gd name="connsiteY14" fmla="*/ 1295363 h 1641002"/>
                        <a:gd name="connsiteX15" fmla="*/ 1296144 w 1296144"/>
                        <a:gd name="connsiteY15" fmla="*/ 1638648 h 1641002"/>
                        <a:gd name="connsiteX16" fmla="*/ 1296144 w 1296144"/>
                        <a:gd name="connsiteY16" fmla="*/ 1641002 h 1641002"/>
                        <a:gd name="connsiteX17" fmla="*/ 0 w 1296144"/>
                        <a:gd name="connsiteY17" fmla="*/ 1641002 h 1641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1296144" h="1641002" fill="none" extrusionOk="0">
                          <a:moveTo>
                            <a:pt x="0" y="1641002"/>
                          </a:moveTo>
                          <a:cubicBezTo>
                            <a:pt x="32" y="1640051"/>
                            <a:pt x="109" y="1639205"/>
                            <a:pt x="0" y="1638648"/>
                          </a:cubicBezTo>
                          <a:cubicBezTo>
                            <a:pt x="-6666" y="1510213"/>
                            <a:pt x="18497" y="1417929"/>
                            <a:pt x="0" y="1295363"/>
                          </a:cubicBezTo>
                          <a:cubicBezTo>
                            <a:pt x="-17882" y="980151"/>
                            <a:pt x="-45743" y="365558"/>
                            <a:pt x="0" y="259228"/>
                          </a:cubicBezTo>
                          <a:cubicBezTo>
                            <a:pt x="-2541" y="201787"/>
                            <a:pt x="-1681" y="137339"/>
                            <a:pt x="0" y="97498"/>
                          </a:cubicBezTo>
                          <a:cubicBezTo>
                            <a:pt x="42188" y="47943"/>
                            <a:pt x="62665" y="19047"/>
                            <a:pt x="97498" y="0"/>
                          </a:cubicBezTo>
                          <a:cubicBezTo>
                            <a:pt x="170699" y="6797"/>
                            <a:pt x="189542" y="10543"/>
                            <a:pt x="248101" y="0"/>
                          </a:cubicBezTo>
                          <a:cubicBezTo>
                            <a:pt x="271453" y="23124"/>
                            <a:pt x="308384" y="72809"/>
                            <a:pt x="345600" y="97498"/>
                          </a:cubicBezTo>
                          <a:cubicBezTo>
                            <a:pt x="331596" y="137668"/>
                            <a:pt x="334006" y="242153"/>
                            <a:pt x="345600" y="259228"/>
                          </a:cubicBezTo>
                          <a:cubicBezTo>
                            <a:pt x="345604" y="259230"/>
                            <a:pt x="345621" y="259228"/>
                            <a:pt x="345638" y="259228"/>
                          </a:cubicBezTo>
                          <a:cubicBezTo>
                            <a:pt x="418874" y="696576"/>
                            <a:pt x="257305" y="988221"/>
                            <a:pt x="345638" y="1295363"/>
                          </a:cubicBezTo>
                          <a:cubicBezTo>
                            <a:pt x="643785" y="1245365"/>
                            <a:pt x="648651" y="1299485"/>
                            <a:pt x="950505" y="1295363"/>
                          </a:cubicBezTo>
                          <a:cubicBezTo>
                            <a:pt x="981303" y="1045936"/>
                            <a:pt x="990305" y="838124"/>
                            <a:pt x="950505" y="688143"/>
                          </a:cubicBezTo>
                          <a:cubicBezTo>
                            <a:pt x="999320" y="692167"/>
                            <a:pt x="1256141" y="707311"/>
                            <a:pt x="1296144" y="688143"/>
                          </a:cubicBezTo>
                          <a:cubicBezTo>
                            <a:pt x="1317927" y="944365"/>
                            <a:pt x="1317636" y="1071469"/>
                            <a:pt x="1296144" y="1295363"/>
                          </a:cubicBezTo>
                          <a:cubicBezTo>
                            <a:pt x="1268917" y="1423072"/>
                            <a:pt x="1297600" y="1592750"/>
                            <a:pt x="1296144" y="1638648"/>
                          </a:cubicBezTo>
                          <a:cubicBezTo>
                            <a:pt x="1296154" y="1639214"/>
                            <a:pt x="1296246" y="1640086"/>
                            <a:pt x="1296144" y="1641002"/>
                          </a:cubicBezTo>
                          <a:cubicBezTo>
                            <a:pt x="1051817" y="1588741"/>
                            <a:pt x="488826" y="1664676"/>
                            <a:pt x="0" y="1641002"/>
                          </a:cubicBezTo>
                          <a:close/>
                        </a:path>
                        <a:path w="1296144" h="1641002" stroke="0" extrusionOk="0">
                          <a:moveTo>
                            <a:pt x="0" y="1641002"/>
                          </a:moveTo>
                          <a:cubicBezTo>
                            <a:pt x="121" y="1640267"/>
                            <a:pt x="-130" y="1639333"/>
                            <a:pt x="0" y="1638648"/>
                          </a:cubicBezTo>
                          <a:cubicBezTo>
                            <a:pt x="1548" y="1513565"/>
                            <a:pt x="19090" y="1367399"/>
                            <a:pt x="0" y="1295363"/>
                          </a:cubicBezTo>
                          <a:cubicBezTo>
                            <a:pt x="53949" y="850969"/>
                            <a:pt x="55064" y="633171"/>
                            <a:pt x="0" y="259228"/>
                          </a:cubicBezTo>
                          <a:cubicBezTo>
                            <a:pt x="6549" y="224306"/>
                            <a:pt x="-10793" y="161743"/>
                            <a:pt x="0" y="97498"/>
                          </a:cubicBezTo>
                          <a:cubicBezTo>
                            <a:pt x="25625" y="84448"/>
                            <a:pt x="52269" y="34203"/>
                            <a:pt x="97498" y="0"/>
                          </a:cubicBezTo>
                          <a:cubicBezTo>
                            <a:pt x="130898" y="-3747"/>
                            <a:pt x="191357" y="-10225"/>
                            <a:pt x="248101" y="0"/>
                          </a:cubicBezTo>
                          <a:cubicBezTo>
                            <a:pt x="286594" y="29942"/>
                            <a:pt x="332376" y="91042"/>
                            <a:pt x="345600" y="97498"/>
                          </a:cubicBezTo>
                          <a:cubicBezTo>
                            <a:pt x="351555" y="163485"/>
                            <a:pt x="349271" y="211440"/>
                            <a:pt x="345600" y="259228"/>
                          </a:cubicBezTo>
                          <a:cubicBezTo>
                            <a:pt x="345609" y="259231"/>
                            <a:pt x="345630" y="259225"/>
                            <a:pt x="345638" y="259228"/>
                          </a:cubicBezTo>
                          <a:cubicBezTo>
                            <a:pt x="302509" y="403299"/>
                            <a:pt x="429632" y="904012"/>
                            <a:pt x="345638" y="1295363"/>
                          </a:cubicBezTo>
                          <a:cubicBezTo>
                            <a:pt x="444956" y="1286494"/>
                            <a:pt x="821589" y="1326499"/>
                            <a:pt x="950505" y="1295363"/>
                          </a:cubicBezTo>
                          <a:cubicBezTo>
                            <a:pt x="908681" y="1003857"/>
                            <a:pt x="980563" y="775164"/>
                            <a:pt x="950505" y="688143"/>
                          </a:cubicBezTo>
                          <a:cubicBezTo>
                            <a:pt x="1118266" y="663611"/>
                            <a:pt x="1204759" y="666462"/>
                            <a:pt x="1296144" y="688143"/>
                          </a:cubicBezTo>
                          <a:cubicBezTo>
                            <a:pt x="1315838" y="778462"/>
                            <a:pt x="1299841" y="1194182"/>
                            <a:pt x="1296144" y="1295363"/>
                          </a:cubicBezTo>
                          <a:cubicBezTo>
                            <a:pt x="1306875" y="1452963"/>
                            <a:pt x="1307707" y="1484357"/>
                            <a:pt x="1296144" y="1638648"/>
                          </a:cubicBezTo>
                          <a:cubicBezTo>
                            <a:pt x="1296213" y="1639749"/>
                            <a:pt x="1296016" y="1640542"/>
                            <a:pt x="1296144" y="1641002"/>
                          </a:cubicBezTo>
                          <a:cubicBezTo>
                            <a:pt x="1011657" y="1528999"/>
                            <a:pt x="403324" y="1615956"/>
                            <a:pt x="0" y="164100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A83B65-0959-4AB6-A7F9-A86CC1E17206}"/>
                </a:ext>
              </a:extLst>
            </p:cNvPr>
            <p:cNvSpPr/>
            <p:nvPr/>
          </p:nvSpPr>
          <p:spPr>
            <a:xfrm>
              <a:off x="2262014" y="4197706"/>
              <a:ext cx="2929298" cy="6509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22013593">
                    <a:custGeom>
                      <a:avLst/>
                      <a:gdLst>
                        <a:gd name="connsiteX0" fmla="*/ 0 w 1555373"/>
                        <a:gd name="connsiteY0" fmla="*/ 0 h 345638"/>
                        <a:gd name="connsiteX1" fmla="*/ 1555373 w 1555373"/>
                        <a:gd name="connsiteY1" fmla="*/ 0 h 345638"/>
                        <a:gd name="connsiteX2" fmla="*/ 1555373 w 1555373"/>
                        <a:gd name="connsiteY2" fmla="*/ 345638 h 345638"/>
                        <a:gd name="connsiteX3" fmla="*/ 0 w 1555373"/>
                        <a:gd name="connsiteY3" fmla="*/ 345638 h 345638"/>
                        <a:gd name="connsiteX4" fmla="*/ 0 w 1555373"/>
                        <a:gd name="connsiteY4" fmla="*/ 0 h 345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55373" h="345638" fill="none" extrusionOk="0">
                          <a:moveTo>
                            <a:pt x="0" y="0"/>
                          </a:moveTo>
                          <a:cubicBezTo>
                            <a:pt x="241160" y="-107048"/>
                            <a:pt x="1132662" y="37549"/>
                            <a:pt x="1555373" y="0"/>
                          </a:cubicBezTo>
                          <a:cubicBezTo>
                            <a:pt x="1574144" y="170176"/>
                            <a:pt x="1555826" y="300309"/>
                            <a:pt x="1555373" y="345638"/>
                          </a:cubicBezTo>
                          <a:cubicBezTo>
                            <a:pt x="1072821" y="322770"/>
                            <a:pt x="247284" y="318586"/>
                            <a:pt x="0" y="345638"/>
                          </a:cubicBezTo>
                          <a:cubicBezTo>
                            <a:pt x="29952" y="287680"/>
                            <a:pt x="-409" y="86777"/>
                            <a:pt x="0" y="0"/>
                          </a:cubicBezTo>
                          <a:close/>
                        </a:path>
                        <a:path w="1555373" h="345638" stroke="0" extrusionOk="0">
                          <a:moveTo>
                            <a:pt x="0" y="0"/>
                          </a:moveTo>
                          <a:cubicBezTo>
                            <a:pt x="520875" y="-82700"/>
                            <a:pt x="890214" y="-95770"/>
                            <a:pt x="1555373" y="0"/>
                          </a:cubicBezTo>
                          <a:cubicBezTo>
                            <a:pt x="1530654" y="67808"/>
                            <a:pt x="1552524" y="195261"/>
                            <a:pt x="1555373" y="345638"/>
                          </a:cubicBezTo>
                          <a:cubicBezTo>
                            <a:pt x="1163541" y="297245"/>
                            <a:pt x="328869" y="412112"/>
                            <a:pt x="0" y="345638"/>
                          </a:cubicBezTo>
                          <a:cubicBezTo>
                            <a:pt x="621" y="249595"/>
                            <a:pt x="-22506" y="84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FA443E-E76F-4F28-B43D-76491F7755EA}"/>
                </a:ext>
              </a:extLst>
            </p:cNvPr>
            <p:cNvSpPr/>
            <p:nvPr/>
          </p:nvSpPr>
          <p:spPr>
            <a:xfrm>
              <a:off x="825986" y="2722658"/>
              <a:ext cx="5830825" cy="1817048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9B648E57-F63A-4BDA-874E-C810F43F547D}"/>
                </a:ext>
              </a:extLst>
            </p:cNvPr>
            <p:cNvCxnSpPr/>
            <p:nvPr/>
          </p:nvCxnSpPr>
          <p:spPr>
            <a:xfrm>
              <a:off x="2320663" y="5071943"/>
              <a:ext cx="284146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9CDE5E9-BDB9-43F9-A346-C3A479FFE4DD}"/>
                    </a:ext>
                  </a:extLst>
                </p:cNvPr>
                <p:cNvSpPr txBox="1"/>
                <p:nvPr/>
              </p:nvSpPr>
              <p:spPr>
                <a:xfrm>
                  <a:off x="3378575" y="5165179"/>
                  <a:ext cx="539635" cy="443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9CDE5E9-BDB9-43F9-A346-C3A479FFE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575" y="5165179"/>
                  <a:ext cx="539635" cy="4431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BD1C7C6-D85A-4D62-8AAE-E3C48587D848}"/>
                    </a:ext>
                  </a:extLst>
                </p:cNvPr>
                <p:cNvSpPr txBox="1"/>
                <p:nvPr/>
              </p:nvSpPr>
              <p:spPr>
                <a:xfrm>
                  <a:off x="3568356" y="1749704"/>
                  <a:ext cx="318997" cy="443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fr-FR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BD1C7C6-D85A-4D62-8AAE-E3C48587D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56" y="1749704"/>
                  <a:ext cx="318997" cy="443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2BB783E-9E0E-4003-9F18-98B15C62A286}"/>
                </a:ext>
              </a:extLst>
            </p:cNvPr>
            <p:cNvGrpSpPr/>
            <p:nvPr/>
          </p:nvGrpSpPr>
          <p:grpSpPr>
            <a:xfrm>
              <a:off x="3528835" y="2206323"/>
              <a:ext cx="396000" cy="0"/>
              <a:chOff x="3528835" y="2206323"/>
              <a:chExt cx="396000" cy="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82BCBC40-27D8-4FE2-892E-89FDA582F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755" y="2206323"/>
                <a:ext cx="36000" cy="0"/>
              </a:xfrm>
              <a:prstGeom prst="straightConnector1">
                <a:avLst/>
              </a:prstGeom>
              <a:ln w="34925" cap="sq">
                <a:solidFill>
                  <a:schemeClr val="tx1"/>
                </a:solidFill>
                <a:miter lim="800000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5FD3545E-9D66-4663-9DFC-EE941F74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402" y="2206323"/>
                <a:ext cx="36000" cy="0"/>
              </a:xfrm>
              <a:prstGeom prst="straightConnector1">
                <a:avLst/>
              </a:prstGeom>
              <a:ln w="34925" cap="sq">
                <a:solidFill>
                  <a:schemeClr val="tx1"/>
                </a:solidFill>
                <a:miter lim="800000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>
                <a:extLst>
                  <a:ext uri="{FF2B5EF4-FFF2-40B4-BE49-F238E27FC236}">
                    <a16:creationId xmlns:a16="http://schemas.microsoft.com/office/drawing/2014/main" id="{37D7FEF8-7CFE-4B8E-BD95-A4E54C2E87CE}"/>
                  </a:ext>
                </a:extLst>
              </p:cNvPr>
              <p:cNvCxnSpPr/>
              <p:nvPr/>
            </p:nvCxnSpPr>
            <p:spPr>
              <a:xfrm>
                <a:off x="3528835" y="2206323"/>
                <a:ext cx="396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02D2ACF-6BA0-437C-B228-2257B2088CEC}"/>
                </a:ext>
              </a:extLst>
            </p:cNvPr>
            <p:cNvSpPr txBox="1"/>
            <p:nvPr/>
          </p:nvSpPr>
          <p:spPr>
            <a:xfrm>
              <a:off x="3172823" y="3678418"/>
              <a:ext cx="173415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3200" b="1" dirty="0"/>
                <a:t>Aimant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5888A81-55B2-47AC-9040-A1653CC721E2}"/>
                </a:ext>
              </a:extLst>
            </p:cNvPr>
            <p:cNvSpPr txBox="1"/>
            <p:nvPr/>
          </p:nvSpPr>
          <p:spPr>
            <a:xfrm>
              <a:off x="1070365" y="1899584"/>
              <a:ext cx="174473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3200" b="1" dirty="0">
                  <a:solidFill>
                    <a:srgbClr val="717171"/>
                  </a:solidFill>
                </a:rPr>
                <a:t>Fer doux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7E15D5D-E4D2-4BFF-9F63-5E54D461A071}"/>
              </a:ext>
            </a:extLst>
          </p:cNvPr>
          <p:cNvGrpSpPr>
            <a:grpSpLocks noChangeAspect="1"/>
          </p:cNvGrpSpPr>
          <p:nvPr/>
        </p:nvGrpSpPr>
        <p:grpSpPr>
          <a:xfrm>
            <a:off x="7753325" y="2242595"/>
            <a:ext cx="3679130" cy="3595509"/>
            <a:chOff x="1682706" y="2582044"/>
            <a:chExt cx="3168000" cy="3096000"/>
          </a:xfrm>
          <a:noFill/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54C6B8F2-BA24-4A4A-B5D4-6B31FA117422}"/>
                </a:ext>
              </a:extLst>
            </p:cNvPr>
            <p:cNvSpPr/>
            <p:nvPr/>
          </p:nvSpPr>
          <p:spPr>
            <a:xfrm>
              <a:off x="1682706" y="2582044"/>
              <a:ext cx="3168000" cy="3096000"/>
            </a:xfrm>
            <a:custGeom>
              <a:avLst/>
              <a:gdLst>
                <a:gd name="connsiteX0" fmla="*/ 0 w 3143250"/>
                <a:gd name="connsiteY0" fmla="*/ 3076575 h 3076575"/>
                <a:gd name="connsiteX1" fmla="*/ 695325 w 3143250"/>
                <a:gd name="connsiteY1" fmla="*/ 2162175 h 3076575"/>
                <a:gd name="connsiteX2" fmla="*/ 1371600 w 3143250"/>
                <a:gd name="connsiteY2" fmla="*/ 438150 h 3076575"/>
                <a:gd name="connsiteX3" fmla="*/ 3143250 w 3143250"/>
                <a:gd name="connsiteY3" fmla="*/ 0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0" h="3076575">
                  <a:moveTo>
                    <a:pt x="0" y="3076575"/>
                  </a:moveTo>
                  <a:cubicBezTo>
                    <a:pt x="233362" y="2839243"/>
                    <a:pt x="466725" y="2601912"/>
                    <a:pt x="695325" y="2162175"/>
                  </a:cubicBezTo>
                  <a:cubicBezTo>
                    <a:pt x="923925" y="1722438"/>
                    <a:pt x="963613" y="798512"/>
                    <a:pt x="1371600" y="438150"/>
                  </a:cubicBezTo>
                  <a:cubicBezTo>
                    <a:pt x="1779588" y="77787"/>
                    <a:pt x="2461419" y="38893"/>
                    <a:pt x="3143250" y="0"/>
                  </a:cubicBezTo>
                </a:path>
              </a:pathLst>
            </a:custGeom>
            <a:grpFill/>
            <a:ln w="57150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534BD0-280E-4533-9840-9CE24202602A}"/>
                </a:ext>
              </a:extLst>
            </p:cNvPr>
            <p:cNvSpPr/>
            <p:nvPr/>
          </p:nvSpPr>
          <p:spPr>
            <a:xfrm flipH="1" flipV="1">
              <a:off x="1682706" y="2582044"/>
              <a:ext cx="3168000" cy="3096000"/>
            </a:xfrm>
            <a:custGeom>
              <a:avLst/>
              <a:gdLst>
                <a:gd name="connsiteX0" fmla="*/ 0 w 3143250"/>
                <a:gd name="connsiteY0" fmla="*/ 3076575 h 3076575"/>
                <a:gd name="connsiteX1" fmla="*/ 695325 w 3143250"/>
                <a:gd name="connsiteY1" fmla="*/ 2162175 h 3076575"/>
                <a:gd name="connsiteX2" fmla="*/ 1371600 w 3143250"/>
                <a:gd name="connsiteY2" fmla="*/ 438150 h 3076575"/>
                <a:gd name="connsiteX3" fmla="*/ 3143250 w 3143250"/>
                <a:gd name="connsiteY3" fmla="*/ 0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0" h="3076575">
                  <a:moveTo>
                    <a:pt x="0" y="3076575"/>
                  </a:moveTo>
                  <a:cubicBezTo>
                    <a:pt x="233362" y="2839243"/>
                    <a:pt x="466725" y="2601912"/>
                    <a:pt x="695325" y="2162175"/>
                  </a:cubicBezTo>
                  <a:cubicBezTo>
                    <a:pt x="923925" y="1722438"/>
                    <a:pt x="963613" y="798512"/>
                    <a:pt x="1371600" y="438150"/>
                  </a:cubicBezTo>
                  <a:cubicBezTo>
                    <a:pt x="1779588" y="77787"/>
                    <a:pt x="2461419" y="38893"/>
                    <a:pt x="3143250" y="0"/>
                  </a:cubicBezTo>
                </a:path>
              </a:pathLst>
            </a:custGeom>
            <a:grpFill/>
            <a:ln w="57150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9EDBD4-D8BF-4A7D-AF16-FD0925790AD3}"/>
                  </a:ext>
                </a:extLst>
              </p:cNvPr>
              <p:cNvSpPr txBox="1"/>
              <p:nvPr/>
            </p:nvSpPr>
            <p:spPr>
              <a:xfrm>
                <a:off x="9281325" y="1329139"/>
                <a:ext cx="709027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fr-FR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9EDBD4-D8BF-4A7D-AF16-FD092579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5" y="1329139"/>
                <a:ext cx="709027" cy="53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5F5C906-96B5-40FC-9276-7B27BB695136}"/>
                  </a:ext>
                </a:extLst>
              </p:cNvPr>
              <p:cNvSpPr txBox="1"/>
              <p:nvPr/>
            </p:nvSpPr>
            <p:spPr>
              <a:xfrm>
                <a:off x="11231970" y="4163356"/>
                <a:ext cx="33450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5F5C906-96B5-40FC-9276-7B27BB695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70" y="4163356"/>
                <a:ext cx="334502" cy="535531"/>
              </a:xfrm>
              <a:prstGeom prst="rect">
                <a:avLst/>
              </a:prstGeom>
              <a:blipFill>
                <a:blip r:embed="rId5"/>
                <a:stretch>
                  <a:fillRect r="-96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8217408-1D2B-401E-A6AB-21E48451429F}"/>
              </a:ext>
            </a:extLst>
          </p:cNvPr>
          <p:cNvCxnSpPr>
            <a:cxnSpLocks/>
          </p:cNvCxnSpPr>
          <p:nvPr/>
        </p:nvCxnSpPr>
        <p:spPr>
          <a:xfrm>
            <a:off x="8660620" y="1893594"/>
            <a:ext cx="1922241" cy="4348060"/>
          </a:xfrm>
          <a:prstGeom prst="line">
            <a:avLst/>
          </a:prstGeom>
          <a:ln w="5715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56822DEC-4714-4283-8DE3-95EDEE322916}"/>
              </a:ext>
            </a:extLst>
          </p:cNvPr>
          <p:cNvSpPr txBox="1"/>
          <p:nvPr/>
        </p:nvSpPr>
        <p:spPr>
          <a:xfrm>
            <a:off x="4629455" y="1799184"/>
            <a:ext cx="35140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fr-FR" sz="2400" b="1" dirty="0">
                <a:solidFill>
                  <a:srgbClr val="00B050"/>
                </a:solidFill>
              </a:rPr>
              <a:t>Point de fonctionnement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2EEB091-A774-4D42-9E2F-94AEDF3A9CAA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143537" y="2011550"/>
            <a:ext cx="991937" cy="983376"/>
          </a:xfrm>
          <a:prstGeom prst="straightConnector1">
            <a:avLst/>
          </a:prstGeom>
          <a:ln w="38100">
            <a:solidFill>
              <a:srgbClr val="00B05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3FC6C697-B1BD-42EE-8323-272F85AEFFE7}"/>
              </a:ext>
            </a:extLst>
          </p:cNvPr>
          <p:cNvSpPr txBox="1"/>
          <p:nvPr/>
        </p:nvSpPr>
        <p:spPr>
          <a:xfrm>
            <a:off x="8143537" y="5920898"/>
            <a:ext cx="236831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Droite d’entrefer</a:t>
            </a:r>
          </a:p>
        </p:txBody>
      </p:sp>
    </p:spTree>
    <p:extLst>
      <p:ext uri="{BB962C8B-B14F-4D97-AF65-F5344CB8AC3E}">
        <p14:creationId xmlns:p14="http://schemas.microsoft.com/office/powerpoint/2010/main" val="135800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2A46D-FD38-4A2A-8879-FEBD0A7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Applications : circuits magnétiques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818CA-0A9F-431A-9D6B-9740FE19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C508E-0B40-462C-9CD1-E5CD5224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F93BF-7C62-47A0-B752-0626D239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FBE218-904D-49A5-B024-B6986A4A5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Electroaimant – principe de l’aimant de levage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64A258A-CAE9-4D2E-917A-0353FD8498C2}"/>
              </a:ext>
            </a:extLst>
          </p:cNvPr>
          <p:cNvGrpSpPr/>
          <p:nvPr/>
        </p:nvGrpSpPr>
        <p:grpSpPr>
          <a:xfrm>
            <a:off x="409739" y="1386777"/>
            <a:ext cx="4529475" cy="4941319"/>
            <a:chOff x="386879" y="1457578"/>
            <a:chExt cx="4529475" cy="494131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D929D358-A3FF-4247-83AC-294042E7D856}"/>
                </a:ext>
              </a:extLst>
            </p:cNvPr>
            <p:cNvSpPr/>
            <p:nvPr/>
          </p:nvSpPr>
          <p:spPr>
            <a:xfrm>
              <a:off x="1033507" y="2312491"/>
              <a:ext cx="3484520" cy="1994087"/>
            </a:xfrm>
            <a:custGeom>
              <a:avLst/>
              <a:gdLst>
                <a:gd name="connsiteX0" fmla="*/ 0 w 1572858"/>
                <a:gd name="connsiteY0" fmla="*/ 0 h 900100"/>
                <a:gd name="connsiteX1" fmla="*/ 1572858 w 1572858"/>
                <a:gd name="connsiteY1" fmla="*/ 0 h 900100"/>
                <a:gd name="connsiteX2" fmla="*/ 1572858 w 1572858"/>
                <a:gd name="connsiteY2" fmla="*/ 180020 h 900100"/>
                <a:gd name="connsiteX3" fmla="*/ 1572858 w 1572858"/>
                <a:gd name="connsiteY3" fmla="*/ 360040 h 900100"/>
                <a:gd name="connsiteX4" fmla="*/ 1572858 w 1572858"/>
                <a:gd name="connsiteY4" fmla="*/ 900100 h 900100"/>
                <a:gd name="connsiteX5" fmla="*/ 1212818 w 1572858"/>
                <a:gd name="connsiteY5" fmla="*/ 900100 h 900100"/>
                <a:gd name="connsiteX6" fmla="*/ 1212818 w 1572858"/>
                <a:gd name="connsiteY6" fmla="*/ 360040 h 900100"/>
                <a:gd name="connsiteX7" fmla="*/ 360040 w 1572858"/>
                <a:gd name="connsiteY7" fmla="*/ 360040 h 900100"/>
                <a:gd name="connsiteX8" fmla="*/ 360040 w 1572858"/>
                <a:gd name="connsiteY8" fmla="*/ 900100 h 900100"/>
                <a:gd name="connsiteX9" fmla="*/ 0 w 1572858"/>
                <a:gd name="connsiteY9" fmla="*/ 900100 h 900100"/>
                <a:gd name="connsiteX10" fmla="*/ 0 w 1572858"/>
                <a:gd name="connsiteY10" fmla="*/ 360040 h 900100"/>
                <a:gd name="connsiteX11" fmla="*/ 0 w 1572858"/>
                <a:gd name="connsiteY11" fmla="*/ 180020 h 9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2858" h="900100">
                  <a:moveTo>
                    <a:pt x="0" y="0"/>
                  </a:moveTo>
                  <a:lnTo>
                    <a:pt x="1572858" y="0"/>
                  </a:lnTo>
                  <a:lnTo>
                    <a:pt x="1572858" y="180020"/>
                  </a:lnTo>
                  <a:lnTo>
                    <a:pt x="1572858" y="360040"/>
                  </a:lnTo>
                  <a:lnTo>
                    <a:pt x="1572858" y="900100"/>
                  </a:lnTo>
                  <a:lnTo>
                    <a:pt x="1212818" y="900100"/>
                  </a:lnTo>
                  <a:lnTo>
                    <a:pt x="1212818" y="360040"/>
                  </a:lnTo>
                  <a:lnTo>
                    <a:pt x="360040" y="360040"/>
                  </a:lnTo>
                  <a:lnTo>
                    <a:pt x="360040" y="900100"/>
                  </a:lnTo>
                  <a:lnTo>
                    <a:pt x="0" y="900100"/>
                  </a:lnTo>
                  <a:lnTo>
                    <a:pt x="0" y="360040"/>
                  </a:lnTo>
                  <a:lnTo>
                    <a:pt x="0" y="18002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1275">
              <a:solidFill>
                <a:schemeClr val="accent4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69A532-361D-4236-8DD9-2D62EEB9B502}"/>
                </a:ext>
              </a:extLst>
            </p:cNvPr>
            <p:cNvSpPr/>
            <p:nvPr/>
          </p:nvSpPr>
          <p:spPr>
            <a:xfrm rot="5400000">
              <a:off x="2376950" y="3516013"/>
              <a:ext cx="797635" cy="34845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41275">
              <a:solidFill>
                <a:schemeClr val="accent5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080B1AB-C9FC-4B8B-9FF6-9F733678B604}"/>
                    </a:ext>
                  </a:extLst>
                </p:cNvPr>
                <p:cNvSpPr txBox="1"/>
                <p:nvPr/>
              </p:nvSpPr>
              <p:spPr>
                <a:xfrm>
                  <a:off x="469263" y="4354628"/>
                  <a:ext cx="318997" cy="443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fr-FR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080B1AB-C9FC-4B8B-9FF6-9F733678B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63" y="4354628"/>
                  <a:ext cx="318997" cy="4431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B97C6A4-675D-467F-88D0-12E6BF3BBCC0}"/>
                </a:ext>
              </a:extLst>
            </p:cNvPr>
            <p:cNvGrpSpPr/>
            <p:nvPr/>
          </p:nvGrpSpPr>
          <p:grpSpPr>
            <a:xfrm>
              <a:off x="834851" y="4306227"/>
              <a:ext cx="1" cy="564731"/>
              <a:chOff x="769659" y="4320864"/>
              <a:chExt cx="1" cy="564731"/>
            </a:xfrm>
          </p:grpSpPr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73981CE2-83E5-4D2C-9D41-9D312BB502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9624" y="4351497"/>
                <a:ext cx="60071" cy="0"/>
              </a:xfrm>
              <a:prstGeom prst="straightConnector1">
                <a:avLst/>
              </a:prstGeom>
              <a:ln w="41275" cap="sq">
                <a:solidFill>
                  <a:schemeClr val="tx1"/>
                </a:solidFill>
                <a:miter lim="800000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8A8DFA18-4BE2-4C72-A3BE-905337203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9624" y="4855560"/>
                <a:ext cx="60071" cy="0"/>
              </a:xfrm>
              <a:prstGeom prst="straightConnector1">
                <a:avLst/>
              </a:prstGeom>
              <a:ln w="41275" cap="sq">
                <a:solidFill>
                  <a:schemeClr val="tx1"/>
                </a:solidFill>
                <a:miter lim="800000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42B4AA13-5DD2-4D6F-93D0-F7FF5F1EA94A}"/>
                  </a:ext>
                </a:extLst>
              </p:cNvPr>
              <p:cNvCxnSpPr/>
              <p:nvPr/>
            </p:nvCxnSpPr>
            <p:spPr>
              <a:xfrm rot="5400000">
                <a:off x="499659" y="4590864"/>
                <a:ext cx="540000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338E4FD6-FFEA-42EA-BD8F-5D375E8C2219}"/>
                </a:ext>
              </a:extLst>
            </p:cNvPr>
            <p:cNvCxnSpPr/>
            <p:nvPr/>
          </p:nvCxnSpPr>
          <p:spPr>
            <a:xfrm>
              <a:off x="1019937" y="5855392"/>
              <a:ext cx="3484133" cy="0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562D13F6-F5CB-451A-BB37-E680E3D689B7}"/>
                    </a:ext>
                  </a:extLst>
                </p:cNvPr>
                <p:cNvSpPr txBox="1"/>
                <p:nvPr/>
              </p:nvSpPr>
              <p:spPr>
                <a:xfrm>
                  <a:off x="2357339" y="5936270"/>
                  <a:ext cx="1008802" cy="46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fr-FR" sz="32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3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fr-FR" sz="3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3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fr-FR" sz="32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562D13F6-F5CB-451A-BB37-E680E3D68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339" y="5936270"/>
                  <a:ext cx="1008802" cy="462627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0B69C6-1AC1-49CB-A48E-DC61E24F1F31}"/>
                </a:ext>
              </a:extLst>
            </p:cNvPr>
            <p:cNvSpPr/>
            <p:nvPr/>
          </p:nvSpPr>
          <p:spPr>
            <a:xfrm>
              <a:off x="1430817" y="2717805"/>
              <a:ext cx="2703207" cy="2565635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FE20A474-FAA5-42F1-9B06-EF41BB941E5A}"/>
                </a:ext>
              </a:extLst>
            </p:cNvPr>
            <p:cNvCxnSpPr>
              <a:cxnSpLocks/>
            </p:cNvCxnSpPr>
            <p:nvPr/>
          </p:nvCxnSpPr>
          <p:spPr>
            <a:xfrm>
              <a:off x="4812101" y="2026188"/>
              <a:ext cx="0" cy="2342779"/>
            </a:xfrm>
            <a:prstGeom prst="straightConnector1">
              <a:avLst/>
            </a:prstGeom>
            <a:ln w="41275">
              <a:solidFill>
                <a:schemeClr val="accent4">
                  <a:lumMod val="75000"/>
                </a:schemeClr>
              </a:solidFill>
              <a:miter lim="800000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E3FAC75-103E-4C24-88C9-DF92C452D581}"/>
                </a:ext>
              </a:extLst>
            </p:cNvPr>
            <p:cNvCxnSpPr>
              <a:cxnSpLocks/>
            </p:cNvCxnSpPr>
            <p:nvPr/>
          </p:nvCxnSpPr>
          <p:spPr>
            <a:xfrm>
              <a:off x="404430" y="2026344"/>
              <a:ext cx="0" cy="2249281"/>
            </a:xfrm>
            <a:prstGeom prst="straightConnector1">
              <a:avLst/>
            </a:prstGeom>
            <a:ln w="41275">
              <a:solidFill>
                <a:schemeClr val="accent4">
                  <a:lumMod val="75000"/>
                </a:schemeClr>
              </a:solidFill>
              <a:miter lim="800000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A66E5EDF-D258-4335-A114-FF239F599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6879" y="2044360"/>
              <a:ext cx="4445273" cy="0"/>
            </a:xfrm>
            <a:prstGeom prst="straightConnector1">
              <a:avLst/>
            </a:prstGeom>
            <a:ln w="41275">
              <a:solidFill>
                <a:schemeClr val="accent4">
                  <a:lumMod val="75000"/>
                </a:schemeClr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8C4A062-00B6-4E79-A523-F60040BA66EA}"/>
                    </a:ext>
                  </a:extLst>
                </p:cNvPr>
                <p:cNvSpPr txBox="1"/>
                <p:nvPr/>
              </p:nvSpPr>
              <p:spPr>
                <a:xfrm>
                  <a:off x="3768091" y="1531972"/>
                  <a:ext cx="1148263" cy="46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fr-FR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32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fr-FR" sz="32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32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fr-FR" sz="32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8C4A062-00B6-4E79-A523-F60040BA6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091" y="1531972"/>
                  <a:ext cx="1148263" cy="462627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F6CB037-EE9A-4214-AD33-D1FF12B2A08E}"/>
                </a:ext>
              </a:extLst>
            </p:cNvPr>
            <p:cNvCxnSpPr>
              <a:cxnSpLocks/>
            </p:cNvCxnSpPr>
            <p:nvPr/>
          </p:nvCxnSpPr>
          <p:spPr>
            <a:xfrm>
              <a:off x="1616040" y="1601476"/>
              <a:ext cx="614527" cy="1541060"/>
            </a:xfrm>
            <a:prstGeom prst="line">
              <a:avLst/>
            </a:prstGeom>
            <a:ln w="508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F070CF5-8161-4468-8723-9C3124444BF5}"/>
                </a:ext>
              </a:extLst>
            </p:cNvPr>
            <p:cNvCxnSpPr>
              <a:cxnSpLocks/>
            </p:cNvCxnSpPr>
            <p:nvPr/>
          </p:nvCxnSpPr>
          <p:spPr>
            <a:xfrm>
              <a:off x="2176848" y="2236811"/>
              <a:ext cx="360982" cy="913887"/>
            </a:xfrm>
            <a:prstGeom prst="line">
              <a:avLst/>
            </a:prstGeom>
            <a:ln w="508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100519B5-8CA7-4A71-8CCA-FA46C1B36B5D}"/>
                </a:ext>
              </a:extLst>
            </p:cNvPr>
            <p:cNvCxnSpPr>
              <a:cxnSpLocks/>
            </p:cNvCxnSpPr>
            <p:nvPr/>
          </p:nvCxnSpPr>
          <p:spPr>
            <a:xfrm>
              <a:off x="2460468" y="2236811"/>
              <a:ext cx="360982" cy="913887"/>
            </a:xfrm>
            <a:prstGeom prst="line">
              <a:avLst/>
            </a:prstGeom>
            <a:ln w="508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3193121-3BEA-4DCE-A1CF-182882F7E611}"/>
                </a:ext>
              </a:extLst>
            </p:cNvPr>
            <p:cNvCxnSpPr>
              <a:cxnSpLocks/>
            </p:cNvCxnSpPr>
            <p:nvPr/>
          </p:nvCxnSpPr>
          <p:spPr>
            <a:xfrm>
              <a:off x="2762004" y="2248847"/>
              <a:ext cx="360982" cy="913887"/>
            </a:xfrm>
            <a:prstGeom prst="line">
              <a:avLst/>
            </a:prstGeom>
            <a:ln w="508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EF9499D-CF4B-4BA1-96DB-665D241B4714}"/>
                </a:ext>
              </a:extLst>
            </p:cNvPr>
            <p:cNvCxnSpPr>
              <a:cxnSpLocks/>
            </p:cNvCxnSpPr>
            <p:nvPr/>
          </p:nvCxnSpPr>
          <p:spPr>
            <a:xfrm>
              <a:off x="2807016" y="1621675"/>
              <a:ext cx="614527" cy="1541060"/>
            </a:xfrm>
            <a:prstGeom prst="line">
              <a:avLst/>
            </a:prstGeom>
            <a:ln w="508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93819A2-3E27-4756-A1BB-334C3E52271C}"/>
                    </a:ext>
                  </a:extLst>
                </p:cNvPr>
                <p:cNvSpPr txBox="1"/>
                <p:nvPr/>
              </p:nvSpPr>
              <p:spPr>
                <a:xfrm>
                  <a:off x="3027432" y="1457578"/>
                  <a:ext cx="245260" cy="443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fr-FR" sz="3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93819A2-3E27-4756-A1BB-334C3E522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432" y="1457578"/>
                  <a:ext cx="245260" cy="443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D41A1920-F6FB-4DE3-9074-907BED2B2FFA}"/>
                </a:ext>
              </a:extLst>
            </p:cNvPr>
            <p:cNvCxnSpPr>
              <a:cxnSpLocks/>
            </p:cNvCxnSpPr>
            <p:nvPr/>
          </p:nvCxnSpPr>
          <p:spPr>
            <a:xfrm>
              <a:off x="2807016" y="1622019"/>
              <a:ext cx="117159" cy="286843"/>
            </a:xfrm>
            <a:prstGeom prst="straightConnector1">
              <a:avLst/>
            </a:prstGeom>
            <a:ln w="50800">
              <a:solidFill>
                <a:srgbClr val="00B050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6E4A671-63C8-4870-A9D3-CE3F86FE8475}"/>
                  </a:ext>
                </a:extLst>
              </p:cNvPr>
              <p:cNvSpPr txBox="1"/>
              <p:nvPr/>
            </p:nvSpPr>
            <p:spPr>
              <a:xfrm>
                <a:off x="5373203" y="1607851"/>
                <a:ext cx="474392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b="0" dirty="0"/>
                  <a:t>Conservation du flux </a:t>
                </a:r>
                <a:r>
                  <a:rPr lang="fr-FR" sz="24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6E4A671-63C8-4870-A9D3-CE3F86FE8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03" y="1607851"/>
                <a:ext cx="4743927" cy="332399"/>
              </a:xfrm>
              <a:prstGeom prst="rect">
                <a:avLst/>
              </a:prstGeom>
              <a:blipFill>
                <a:blip r:embed="rId6"/>
                <a:stretch>
                  <a:fillRect l="-3851" t="-42593" b="-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F9A8C35-88BE-4E5A-AB1F-CFC28464D251}"/>
                  </a:ext>
                </a:extLst>
              </p:cNvPr>
              <p:cNvSpPr txBox="1"/>
              <p:nvPr/>
            </p:nvSpPr>
            <p:spPr>
              <a:xfrm>
                <a:off x="5373203" y="2181392"/>
                <a:ext cx="610538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b="0" dirty="0"/>
                  <a:t>Théorème d’Ampère </a:t>
                </a:r>
                <a:r>
                  <a:rPr lang="fr-FR" sz="24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𝑁𝑖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F9A8C35-88BE-4E5A-AB1F-CFC28464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03" y="2181392"/>
                <a:ext cx="6105389" cy="332399"/>
              </a:xfrm>
              <a:prstGeom prst="rect">
                <a:avLst/>
              </a:prstGeom>
              <a:blipFill>
                <a:blip r:embed="rId7"/>
                <a:stretch>
                  <a:fillRect l="-2994" t="-42593" b="-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940C1D7-1FED-413C-B700-943F7119009E}"/>
                  </a:ext>
                </a:extLst>
              </p:cNvPr>
              <p:cNvSpPr txBox="1"/>
              <p:nvPr/>
            </p:nvSpPr>
            <p:spPr>
              <a:xfrm>
                <a:off x="5373203" y="2932680"/>
                <a:ext cx="1795813" cy="347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940C1D7-1FED-413C-B700-943F71190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03" y="2932680"/>
                <a:ext cx="1795813" cy="347018"/>
              </a:xfrm>
              <a:prstGeom prst="rect">
                <a:avLst/>
              </a:prstGeom>
              <a:blipFill>
                <a:blip r:embed="rId8"/>
                <a:stretch>
                  <a:fillRect l="-5763" t="-1754" b="-22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FB045E30-6CD0-4409-8405-26EE384BA475}"/>
              </a:ext>
            </a:extLst>
          </p:cNvPr>
          <p:cNvSpPr/>
          <p:nvPr/>
        </p:nvSpPr>
        <p:spPr>
          <a:xfrm rot="10800000">
            <a:off x="7337866" y="2875580"/>
            <a:ext cx="249756" cy="1392253"/>
          </a:xfrm>
          <a:prstGeom prst="leftBrace">
            <a:avLst>
              <a:gd name="adj1" fmla="val 456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9E3455D-2A16-4221-9ED1-7AA5AFB5687A}"/>
                  </a:ext>
                </a:extLst>
              </p:cNvPr>
              <p:cNvSpPr txBox="1"/>
              <p:nvPr/>
            </p:nvSpPr>
            <p:spPr>
              <a:xfrm>
                <a:off x="5392972" y="3387361"/>
                <a:ext cx="2069772" cy="353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9E3455D-2A16-4221-9ED1-7AA5AFB5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72" y="3387361"/>
                <a:ext cx="2069772" cy="353366"/>
              </a:xfrm>
              <a:prstGeom prst="rect">
                <a:avLst/>
              </a:prstGeom>
              <a:blipFill>
                <a:blip r:embed="rId9"/>
                <a:stretch>
                  <a:fillRect l="-5310" t="-1724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0E8C71D-AA5B-483A-AC1F-EC79D534B4BA}"/>
                  </a:ext>
                </a:extLst>
              </p:cNvPr>
              <p:cNvSpPr txBox="1"/>
              <p:nvPr/>
            </p:nvSpPr>
            <p:spPr>
              <a:xfrm>
                <a:off x="5392972" y="3848390"/>
                <a:ext cx="144411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0E8C71D-AA5B-483A-AC1F-EC79D534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72" y="3848390"/>
                <a:ext cx="1444113" cy="332399"/>
              </a:xfrm>
              <a:prstGeom prst="rect">
                <a:avLst/>
              </a:prstGeom>
              <a:blipFill>
                <a:blip r:embed="rId10"/>
                <a:stretch>
                  <a:fillRect l="-7595" t="-3636" b="-2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EE47767-18DE-41F0-8491-4DA7A87A0ECB}"/>
                  </a:ext>
                </a:extLst>
              </p:cNvPr>
              <p:cNvSpPr txBox="1"/>
              <p:nvPr/>
            </p:nvSpPr>
            <p:spPr>
              <a:xfrm>
                <a:off x="7803350" y="3196922"/>
                <a:ext cx="4074577" cy="1023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EE47767-18DE-41F0-8491-4DA7A87A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350" y="3196922"/>
                <a:ext cx="4074577" cy="1023485"/>
              </a:xfrm>
              <a:prstGeom prst="rect">
                <a:avLst/>
              </a:prstGeom>
              <a:blipFill>
                <a:blip r:embed="rId11"/>
                <a:stretch>
                  <a:fillRect t="-3571" b="-17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1BE9B28-5E52-46BB-9015-7A59996AD463}"/>
                  </a:ext>
                </a:extLst>
              </p:cNvPr>
              <p:cNvSpPr txBox="1"/>
              <p:nvPr/>
            </p:nvSpPr>
            <p:spPr>
              <a:xfrm>
                <a:off x="9558702" y="2668549"/>
                <a:ext cx="18303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>
                    <a:solidFill>
                      <a:srgbClr val="00B0F0"/>
                    </a:solidFill>
                  </a:rPr>
                  <a:t>Inductance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𝓛</m:t>
                    </m:r>
                  </m:oMath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1BE9B28-5E52-46BB-9015-7A59996A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702" y="2668549"/>
                <a:ext cx="1830374" cy="461665"/>
              </a:xfrm>
              <a:prstGeom prst="rect">
                <a:avLst/>
              </a:prstGeom>
              <a:blipFill>
                <a:blip r:embed="rId12"/>
                <a:stretch>
                  <a:fillRect l="-5000" t="-10667" r="-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03E5110-E4B3-482A-A926-EADD47424063}"/>
              </a:ext>
            </a:extLst>
          </p:cNvPr>
          <p:cNvSpPr/>
          <p:nvPr/>
        </p:nvSpPr>
        <p:spPr>
          <a:xfrm>
            <a:off x="9457234" y="3096590"/>
            <a:ext cx="2088232" cy="12110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5496631-7E92-4593-861F-5BEDF7E0E6F7}"/>
                  </a:ext>
                </a:extLst>
              </p:cNvPr>
              <p:cNvSpPr txBox="1"/>
              <p:nvPr/>
            </p:nvSpPr>
            <p:spPr>
              <a:xfrm>
                <a:off x="5371209" y="4630778"/>
                <a:ext cx="4183068" cy="482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Energie magnétique </a:t>
                </a:r>
                <a:r>
                  <a:rPr lang="fr-FR" sz="24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𝓛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5496631-7E92-4593-861F-5BEDF7E0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209" y="4630778"/>
                <a:ext cx="4183068" cy="482440"/>
              </a:xfrm>
              <a:prstGeom prst="rect">
                <a:avLst/>
              </a:prstGeom>
              <a:blipFill>
                <a:blip r:embed="rId13"/>
                <a:stretch>
                  <a:fillRect l="-4373" t="-13924" b="-21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E801A72-9F12-4053-B9FF-01327C438790}"/>
                  </a:ext>
                </a:extLst>
              </p:cNvPr>
              <p:cNvSpPr txBox="1"/>
              <p:nvPr/>
            </p:nvSpPr>
            <p:spPr>
              <a:xfrm>
                <a:off x="5349526" y="5301378"/>
                <a:ext cx="6153736" cy="91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>
                    <a:sym typeface="Wingdings" panose="05000000000000000000" pitchFamily="2" charset="2"/>
                  </a:rPr>
                  <a:t>Force d’attraction </a:t>
                </a:r>
                <a:r>
                  <a:rPr lang="fr-FR" sz="24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fr-F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]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fr-F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𝜕𝜀</m:t>
                                    </m:r>
                                  </m:num>
                                  <m:den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ctrlPr>
                                  <a:rPr lang="fr-F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endChr m:val=""/>
                                    <m:ctrlP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𝑟𝐿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fr-F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E801A72-9F12-4053-B9FF-01327C43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526" y="5301378"/>
                <a:ext cx="6153736" cy="912879"/>
              </a:xfrm>
              <a:prstGeom prst="rect">
                <a:avLst/>
              </a:prstGeom>
              <a:blipFill>
                <a:blip r:embed="rId14"/>
                <a:stretch>
                  <a:fillRect l="-3072" t="-4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3" grpId="0"/>
      <p:bldP spid="44" grpId="0"/>
      <p:bldP spid="45" grpId="0" animBg="1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62" y="100434"/>
            <a:ext cx="11992938" cy="591868"/>
          </a:xfrm>
        </p:spPr>
        <p:txBody>
          <a:bodyPr/>
          <a:lstStyle/>
          <a:p>
            <a:r>
              <a:rPr lang="fr-FR" sz="4000" dirty="0"/>
              <a:t>Propriétés macroscopiques des corps ferromagnétiques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430472"/>
            <a:ext cx="10732698" cy="494728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Qu’est-ce qu’un matériau ferromagnétique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Rappels de magnétismes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Corps ferromagnétiques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Température de Curie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Phénomène d’hystérésis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Courbe de première aimantation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Cycle d’hystérésis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Ferromagnétiques durs/doux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Pertes – Etude énergétique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Applications : circuits magnétiques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Aimant permanent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Electroaimant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62" y="735297"/>
            <a:ext cx="10732697" cy="50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A9919-91C5-4EA5-8A9F-5383A3CB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Qu’est-ce qu’un matériau ferromagnétique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14BFD-84FA-415E-942F-48C51FF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A85BC-AEB0-4895-AAB1-B27A7CD8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4198E-927E-4A8D-AFDA-3F4C513E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46DE3F2-75F2-4481-8D05-E3178FDCA1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Corps ferromagnétiques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DF50767-9AA2-4339-9839-013012F77FC6}"/>
              </a:ext>
            </a:extLst>
          </p:cNvPr>
          <p:cNvGrpSpPr/>
          <p:nvPr/>
        </p:nvGrpSpPr>
        <p:grpSpPr>
          <a:xfrm>
            <a:off x="416457" y="2155195"/>
            <a:ext cx="3385138" cy="3761432"/>
            <a:chOff x="1078308" y="2271842"/>
            <a:chExt cx="3385138" cy="376143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EF6E6E0D-A244-49AB-A27A-F47A532F7C82}"/>
                </a:ext>
              </a:extLst>
            </p:cNvPr>
            <p:cNvSpPr/>
            <p:nvPr/>
          </p:nvSpPr>
          <p:spPr>
            <a:xfrm>
              <a:off x="3142420" y="2295144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56EA0A-4F42-45AE-AABB-5388B9A090AD}"/>
                </a:ext>
              </a:extLst>
            </p:cNvPr>
            <p:cNvSpPr/>
            <p:nvPr/>
          </p:nvSpPr>
          <p:spPr>
            <a:xfrm>
              <a:off x="3115366" y="2686385"/>
              <a:ext cx="1219193" cy="432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B8A69F-BC16-4790-A416-F90F20D03118}"/>
                </a:ext>
              </a:extLst>
            </p:cNvPr>
            <p:cNvSpPr/>
            <p:nvPr/>
          </p:nvSpPr>
          <p:spPr>
            <a:xfrm>
              <a:off x="1669271" y="2305060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6445259-B8BE-45E4-AEC1-BB3AE9731645}"/>
                </a:ext>
              </a:extLst>
            </p:cNvPr>
            <p:cNvSpPr/>
            <p:nvPr/>
          </p:nvSpPr>
          <p:spPr>
            <a:xfrm>
              <a:off x="1913466" y="2305060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AC2E6447-8F75-4B02-89F6-11EE32F3E253}"/>
                </a:ext>
              </a:extLst>
            </p:cNvPr>
            <p:cNvSpPr/>
            <p:nvPr/>
          </p:nvSpPr>
          <p:spPr>
            <a:xfrm>
              <a:off x="2157661" y="2305060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29ECAD4-D732-445D-A6AF-D830FE41E6DE}"/>
                </a:ext>
              </a:extLst>
            </p:cNvPr>
            <p:cNvSpPr/>
            <p:nvPr/>
          </p:nvSpPr>
          <p:spPr>
            <a:xfrm>
              <a:off x="2401696" y="2302275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FEEE1DCA-7EDD-466E-BC1D-CEE4B1333B4B}"/>
                </a:ext>
              </a:extLst>
            </p:cNvPr>
            <p:cNvSpPr/>
            <p:nvPr/>
          </p:nvSpPr>
          <p:spPr>
            <a:xfrm>
              <a:off x="2647974" y="2295145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8EAB793E-2F31-46C1-87BA-47C3B524CF72}"/>
                </a:ext>
              </a:extLst>
            </p:cNvPr>
            <p:cNvSpPr/>
            <p:nvPr/>
          </p:nvSpPr>
          <p:spPr>
            <a:xfrm>
              <a:off x="2896302" y="2295145"/>
              <a:ext cx="582543" cy="1215221"/>
            </a:xfrm>
            <a:prstGeom prst="arc">
              <a:avLst>
                <a:gd name="adj1" fmla="val 6151580"/>
                <a:gd name="adj2" fmla="val 14120831"/>
              </a:avLst>
            </a:prstGeom>
            <a:noFill/>
            <a:ln w="571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FEB748-810D-4173-A397-CF296BDB8404}"/>
                </a:ext>
              </a:extLst>
            </p:cNvPr>
            <p:cNvSpPr/>
            <p:nvPr/>
          </p:nvSpPr>
          <p:spPr>
            <a:xfrm>
              <a:off x="2087446" y="4174662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C5F135E-5DAB-4909-9842-AF29D76AFF06}"/>
                </a:ext>
              </a:extLst>
            </p:cNvPr>
            <p:cNvCxnSpPr>
              <a:stCxn id="8" idx="0"/>
              <a:endCxn id="8" idx="4"/>
            </p:cNvCxnSpPr>
            <p:nvPr/>
          </p:nvCxnSpPr>
          <p:spPr>
            <a:xfrm>
              <a:off x="2627446" y="4174662"/>
              <a:ext cx="0" cy="1080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CB58197-29D0-4B50-86D8-304267A8112D}"/>
                </a:ext>
              </a:extLst>
            </p:cNvPr>
            <p:cNvCxnSpPr>
              <a:cxnSpLocks/>
            </p:cNvCxnSpPr>
            <p:nvPr/>
          </p:nvCxnSpPr>
          <p:spPr>
            <a:xfrm>
              <a:off x="3167446" y="4714662"/>
              <a:ext cx="1296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415AA0E-B177-4778-8A60-9F90436EC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308" y="4714662"/>
              <a:ext cx="1008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AE812F5-56EC-4881-A02C-72BFBD21AE11}"/>
                </a:ext>
              </a:extLst>
            </p:cNvPr>
            <p:cNvCxnSpPr/>
            <p:nvPr/>
          </p:nvCxnSpPr>
          <p:spPr>
            <a:xfrm flipV="1">
              <a:off x="1106877" y="2560320"/>
              <a:ext cx="0" cy="2154342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1AC4711-C744-4BE3-A9B4-B37AA5D68B40}"/>
                </a:ext>
              </a:extLst>
            </p:cNvPr>
            <p:cNvCxnSpPr/>
            <p:nvPr/>
          </p:nvCxnSpPr>
          <p:spPr>
            <a:xfrm>
              <a:off x="1078312" y="2560320"/>
              <a:ext cx="43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13BBF3B-932E-4AFC-A018-BF37D0743FA2}"/>
                </a:ext>
              </a:extLst>
            </p:cNvPr>
            <p:cNvCxnSpPr/>
            <p:nvPr/>
          </p:nvCxnSpPr>
          <p:spPr>
            <a:xfrm flipV="1">
              <a:off x="4434299" y="3447941"/>
              <a:ext cx="0" cy="1260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93682F9-7D4C-4296-9052-F66458FC4477}"/>
                </a:ext>
              </a:extLst>
            </p:cNvPr>
            <p:cNvSpPr/>
            <p:nvPr/>
          </p:nvSpPr>
          <p:spPr>
            <a:xfrm>
              <a:off x="1425076" y="2281758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D215A4FD-62CC-4DC7-A228-1357FE6F02A2}"/>
                </a:ext>
              </a:extLst>
            </p:cNvPr>
            <p:cNvSpPr/>
            <p:nvPr/>
          </p:nvSpPr>
          <p:spPr>
            <a:xfrm>
              <a:off x="1669271" y="2281758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122E791-BEC1-4564-8175-BF225420E251}"/>
                </a:ext>
              </a:extLst>
            </p:cNvPr>
            <p:cNvSpPr/>
            <p:nvPr/>
          </p:nvSpPr>
          <p:spPr>
            <a:xfrm>
              <a:off x="1913466" y="2281758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9FC25E1-8B56-40AF-A7E0-C1CB0336AC6F}"/>
                </a:ext>
              </a:extLst>
            </p:cNvPr>
            <p:cNvSpPr/>
            <p:nvPr/>
          </p:nvSpPr>
          <p:spPr>
            <a:xfrm>
              <a:off x="2157501" y="2278973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682B489-FC6E-4130-B86E-37497F003F79}"/>
                </a:ext>
              </a:extLst>
            </p:cNvPr>
            <p:cNvSpPr/>
            <p:nvPr/>
          </p:nvSpPr>
          <p:spPr>
            <a:xfrm>
              <a:off x="2403779" y="2271843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53C38BF-90D4-48E0-8BA3-CCC351B15271}"/>
                </a:ext>
              </a:extLst>
            </p:cNvPr>
            <p:cNvSpPr/>
            <p:nvPr/>
          </p:nvSpPr>
          <p:spPr>
            <a:xfrm>
              <a:off x="2652107" y="2271843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986D99D-8D92-4FC7-860E-597261D7A292}"/>
                </a:ext>
              </a:extLst>
            </p:cNvPr>
            <p:cNvSpPr/>
            <p:nvPr/>
          </p:nvSpPr>
          <p:spPr>
            <a:xfrm>
              <a:off x="2898225" y="2271842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4BE5286-729E-49BF-915C-D10556C828AD}"/>
                </a:ext>
              </a:extLst>
            </p:cNvPr>
            <p:cNvSpPr/>
            <p:nvPr/>
          </p:nvSpPr>
          <p:spPr>
            <a:xfrm>
              <a:off x="3144922" y="2271842"/>
              <a:ext cx="549770" cy="1303760"/>
            </a:xfrm>
            <a:prstGeom prst="arc">
              <a:avLst>
                <a:gd name="adj1" fmla="val 14244725"/>
                <a:gd name="adj2" fmla="val 4565198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F80A6CD-5313-483B-9464-B8ED596C184D}"/>
                </a:ext>
              </a:extLst>
            </p:cNvPr>
            <p:cNvCxnSpPr/>
            <p:nvPr/>
          </p:nvCxnSpPr>
          <p:spPr>
            <a:xfrm>
              <a:off x="3553778" y="3477031"/>
              <a:ext cx="900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6324337C-2845-4C08-AC38-AB57AC5CBD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3720" y="4715084"/>
              <a:ext cx="3240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5C45A32-1C34-42CE-9996-FD7656661CF4}"/>
                    </a:ext>
                  </a:extLst>
                </p:cNvPr>
                <p:cNvSpPr txBox="1"/>
                <p:nvPr/>
              </p:nvSpPr>
              <p:spPr>
                <a:xfrm>
                  <a:off x="1294312" y="5088345"/>
                  <a:ext cx="1937009" cy="94492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fr-FR" sz="3600" baseline="0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5C45A32-1C34-42CE-9996-FD7656661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312" y="5088345"/>
                  <a:ext cx="1937009" cy="9449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0" name="Tableau 16">
            <a:extLst>
              <a:ext uri="{FF2B5EF4-FFF2-40B4-BE49-F238E27FC236}">
                <a16:creationId xmlns:a16="http://schemas.microsoft.com/office/drawing/2014/main" id="{FD31A585-19C5-4D40-92BE-E2E7459D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6812"/>
              </p:ext>
            </p:extLst>
          </p:nvPr>
        </p:nvGraphicFramePr>
        <p:xfrm>
          <a:off x="4375518" y="1533671"/>
          <a:ext cx="758704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3029539188"/>
                    </a:ext>
                  </a:extLst>
                </a:gridCol>
                <a:gridCol w="6139245">
                  <a:extLst>
                    <a:ext uri="{9D8B030D-6E8A-4147-A177-3AD203B41FA5}">
                      <a16:colId xmlns:a16="http://schemas.microsoft.com/office/drawing/2014/main" val="1265690892"/>
                    </a:ext>
                  </a:extLst>
                </a:gridCol>
              </a:tblGrid>
              <a:tr h="145194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Corps simples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Fe</a:t>
                      </a:r>
                    </a:p>
                    <a:p>
                      <a:pPr algn="ctr"/>
                      <a:r>
                        <a:rPr lang="fr-FR" sz="2400" b="0" dirty="0"/>
                        <a:t>Co</a:t>
                      </a:r>
                    </a:p>
                    <a:p>
                      <a:pPr algn="ctr"/>
                      <a:r>
                        <a:rPr lang="fr-FR" sz="2400" b="0" dirty="0"/>
                        <a:t>Ni</a:t>
                      </a:r>
                    </a:p>
                    <a:p>
                      <a:pPr algn="ctr"/>
                      <a:r>
                        <a:rPr lang="fr-FR" sz="2400" b="0" dirty="0"/>
                        <a:t>Terres-rares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(scandium, yttrium, 15 lanthanides)</a:t>
                      </a:r>
                      <a:endParaRPr lang="fr-F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597314"/>
                  </a:ext>
                </a:extLst>
              </a:tr>
              <a:tr h="1866784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Alliages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Alnico</a:t>
                      </a:r>
                    </a:p>
                    <a:p>
                      <a:pPr algn="ctr"/>
                      <a:r>
                        <a:rPr lang="fr-FR" sz="2400" b="0" dirty="0" err="1"/>
                        <a:t>Ticonal</a:t>
                      </a:r>
                      <a:endParaRPr lang="fr-FR" sz="2400" b="0" dirty="0"/>
                    </a:p>
                    <a:p>
                      <a:pPr algn="ctr"/>
                      <a:r>
                        <a:rPr lang="fr-FR" sz="2400" b="0" dirty="0"/>
                        <a:t>Permalloy (Ni, Fe)</a:t>
                      </a:r>
                    </a:p>
                    <a:p>
                      <a:pPr algn="ctr"/>
                      <a:r>
                        <a:rPr lang="fr-FR" sz="2400" b="0" dirty="0"/>
                        <a:t>Mumétal (Ni, Fe, Mo, Cu)</a:t>
                      </a:r>
                    </a:p>
                    <a:p>
                      <a:pPr algn="ctr"/>
                      <a:r>
                        <a:rPr lang="fr-FR" sz="2400" b="0" dirty="0"/>
                        <a:t>Alliage de </a:t>
                      </a:r>
                      <a:r>
                        <a:rPr lang="fr-FR" sz="2400" b="0" dirty="0" err="1"/>
                        <a:t>Heussler</a:t>
                      </a:r>
                      <a:r>
                        <a:rPr lang="fr-FR" sz="2400" b="0" dirty="0"/>
                        <a:t> (Cu, Mn, Al)</a:t>
                      </a:r>
                    </a:p>
                    <a:p>
                      <a:pPr algn="ctr"/>
                      <a:r>
                        <a:rPr lang="fr-FR" sz="2400" b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08662"/>
                  </a:ext>
                </a:extLst>
              </a:tr>
              <a:tr h="768675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Corps composés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Ferrites MOFe</a:t>
                      </a:r>
                      <a:r>
                        <a:rPr lang="fr-FR" sz="2400" b="0" baseline="-25000" dirty="0"/>
                        <a:t>2</a:t>
                      </a:r>
                      <a:r>
                        <a:rPr lang="fr-FR" sz="2400" b="0" dirty="0"/>
                        <a:t>O</a:t>
                      </a:r>
                      <a:r>
                        <a:rPr lang="fr-FR" sz="2400" b="0" baseline="-25000" dirty="0"/>
                        <a:t>3</a:t>
                      </a:r>
                      <a:r>
                        <a:rPr lang="fr-FR" sz="2400" b="0" baseline="0" dirty="0"/>
                        <a:t>    (M = métal de transition)</a:t>
                      </a:r>
                    </a:p>
                    <a:p>
                      <a:pPr algn="ctr"/>
                      <a:r>
                        <a:rPr lang="fr-FR" sz="2400" b="0" dirty="0"/>
                        <a:t>Oxydes métalliques (CrO</a:t>
                      </a:r>
                      <a:r>
                        <a:rPr lang="fr-FR" sz="2400" b="0" baseline="-25000" dirty="0"/>
                        <a:t>2</a:t>
                      </a:r>
                      <a:r>
                        <a:rPr lang="fr-FR" sz="240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02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9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3520B-47DA-4491-940C-A84AA2CB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Qu’est-ce qu’un matériau ferromagnétique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F3155-FB28-447B-A0A7-335EEE33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43205-EDA6-4F22-BDA6-C946EEF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D59E9-2F4D-4483-A26F-6C581222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D9CF78-0226-442F-8DF2-FEDD947C2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Température de Curie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au 94">
                <a:extLst>
                  <a:ext uri="{FF2B5EF4-FFF2-40B4-BE49-F238E27FC236}">
                    <a16:creationId xmlns:a16="http://schemas.microsoft.com/office/drawing/2014/main" id="{2DDB6EB6-EF42-4181-9710-E75999CFA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861170"/>
                  </p:ext>
                </p:extLst>
              </p:nvPr>
            </p:nvGraphicFramePr>
            <p:xfrm>
              <a:off x="155163" y="1514507"/>
              <a:ext cx="4310741" cy="18452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091">
                      <a:extLst>
                        <a:ext uri="{9D8B030D-6E8A-4147-A177-3AD203B41FA5}">
                          <a16:colId xmlns:a16="http://schemas.microsoft.com/office/drawing/2014/main" val="3818298000"/>
                        </a:ext>
                      </a:extLst>
                    </a:gridCol>
                    <a:gridCol w="1405765">
                      <a:extLst>
                        <a:ext uri="{9D8B030D-6E8A-4147-A177-3AD203B41FA5}">
                          <a16:colId xmlns:a16="http://schemas.microsoft.com/office/drawing/2014/main" val="4176470265"/>
                        </a:ext>
                      </a:extLst>
                    </a:gridCol>
                    <a:gridCol w="1084885">
                      <a:extLst>
                        <a:ext uri="{9D8B030D-6E8A-4147-A177-3AD203B41FA5}">
                          <a16:colId xmlns:a16="http://schemas.microsoft.com/office/drawing/2014/main" val="1512240459"/>
                        </a:ext>
                      </a:extLst>
                    </a:gridCol>
                  </a:tblGrid>
                  <a:tr h="401344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>
                                        <a:latin typeface="Cambria Math" panose="02040503050406030204" pitchFamily="18" charset="0"/>
                                      </a:rPr>
                                      <m:t>𝝌</m:t>
                                    </m:r>
                                  </m:e>
                                  <m:sub>
                                    <m:r>
                                      <a:rPr lang="fr-FR" sz="24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148703"/>
                      </a:ext>
                    </a:extLst>
                  </a:tr>
                  <a:tr h="341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Diamagnétique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∼−</m:t>
                                </m:r>
                                <m:sSup>
                                  <m:sSup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470967"/>
                      </a:ext>
                    </a:extLst>
                  </a:tr>
                  <a:tr h="341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Paramagnétique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p>
                                  <m:sSup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    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521559"/>
                      </a:ext>
                    </a:extLst>
                  </a:tr>
                  <a:tr h="341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Ferromagnétique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p>
                                  <m:sSupPr>
                                    <m:ctrlPr>
                                      <a:rPr lang="fr-F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f>
                                  <m:f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fr-FR" sz="18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fr-FR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sz="180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86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au 94">
                <a:extLst>
                  <a:ext uri="{FF2B5EF4-FFF2-40B4-BE49-F238E27FC236}">
                    <a16:creationId xmlns:a16="http://schemas.microsoft.com/office/drawing/2014/main" id="{2DDB6EB6-EF42-4181-9710-E75999CFA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861170"/>
                  </p:ext>
                </p:extLst>
              </p:nvPr>
            </p:nvGraphicFramePr>
            <p:xfrm>
              <a:off x="155163" y="1514507"/>
              <a:ext cx="4310741" cy="18452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091">
                      <a:extLst>
                        <a:ext uri="{9D8B030D-6E8A-4147-A177-3AD203B41FA5}">
                          <a16:colId xmlns:a16="http://schemas.microsoft.com/office/drawing/2014/main" val="3818298000"/>
                        </a:ext>
                      </a:extLst>
                    </a:gridCol>
                    <a:gridCol w="1405765">
                      <a:extLst>
                        <a:ext uri="{9D8B030D-6E8A-4147-A177-3AD203B41FA5}">
                          <a16:colId xmlns:a16="http://schemas.microsoft.com/office/drawing/2014/main" val="4176470265"/>
                        </a:ext>
                      </a:extLst>
                    </a:gridCol>
                    <a:gridCol w="1084885">
                      <a:extLst>
                        <a:ext uri="{9D8B030D-6E8A-4147-A177-3AD203B41FA5}">
                          <a16:colId xmlns:a16="http://schemas.microsoft.com/office/drawing/2014/main" val="15122404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3350" t="-1333" r="-489" b="-30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148703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Diamagnétique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50" t="-124590" r="-489" b="-2786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4709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Paramagnétique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50" t="-228333" r="-489" b="-1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521559"/>
                      </a:ext>
                    </a:extLst>
                  </a:tr>
                  <a:tr h="653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Ferromagnétique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870" t="-182407" r="-7792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315" t="-182407" r="-112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62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ECB7394F-6A77-4325-B95F-AA451E9D8B45}"/>
              </a:ext>
            </a:extLst>
          </p:cNvPr>
          <p:cNvGrpSpPr/>
          <p:nvPr/>
        </p:nvGrpSpPr>
        <p:grpSpPr>
          <a:xfrm>
            <a:off x="4250873" y="1270062"/>
            <a:ext cx="4316952" cy="5042158"/>
            <a:chOff x="7439916" y="1304360"/>
            <a:chExt cx="4316952" cy="5042158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7214E35-849E-47C9-9D22-33650B8BB003}"/>
                </a:ext>
              </a:extLst>
            </p:cNvPr>
            <p:cNvGrpSpPr/>
            <p:nvPr/>
          </p:nvGrpSpPr>
          <p:grpSpPr>
            <a:xfrm>
              <a:off x="7439916" y="1361225"/>
              <a:ext cx="4316952" cy="4985293"/>
              <a:chOff x="621102" y="1285089"/>
              <a:chExt cx="4316952" cy="4985293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6073B52-94E5-4F42-A3BA-566E2E9D1CE7}"/>
                  </a:ext>
                </a:extLst>
              </p:cNvPr>
              <p:cNvSpPr txBox="1"/>
              <p:nvPr/>
            </p:nvSpPr>
            <p:spPr>
              <a:xfrm>
                <a:off x="621102" y="5901050"/>
                <a:ext cx="3709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hlinkClick r:id="rId3"/>
                  </a:rPr>
                  <a:t>https://youtu.be/dtmgpy8gxao?t=25</a:t>
                </a:r>
                <a:r>
                  <a:rPr lang="fr-FR" dirty="0"/>
                  <a:t> </a:t>
                </a:r>
              </a:p>
            </p:txBody>
          </p: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75D513BE-DFF0-4991-9437-364802CE84A0}"/>
                  </a:ext>
                </a:extLst>
              </p:cNvPr>
              <p:cNvGrpSpPr/>
              <p:nvPr/>
            </p:nvGrpSpPr>
            <p:grpSpPr>
              <a:xfrm rot="5400000">
                <a:off x="3466301" y="3345878"/>
                <a:ext cx="870860" cy="2072646"/>
                <a:chOff x="3074126" y="1554061"/>
                <a:chExt cx="870860" cy="207264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4C66A35-ED17-4CA3-87AE-F2B15BFF2146}"/>
                    </a:ext>
                  </a:extLst>
                </p:cNvPr>
                <p:cNvSpPr/>
                <p:nvPr/>
              </p:nvSpPr>
              <p:spPr>
                <a:xfrm>
                  <a:off x="3074128" y="1554062"/>
                  <a:ext cx="870857" cy="103632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8672CA4-0BDA-4253-A34A-CE4DA1C47619}"/>
                    </a:ext>
                  </a:extLst>
                </p:cNvPr>
                <p:cNvSpPr/>
                <p:nvPr/>
              </p:nvSpPr>
              <p:spPr>
                <a:xfrm>
                  <a:off x="3074129" y="2590382"/>
                  <a:ext cx="870857" cy="103632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E0C2007-B4F4-4951-A2FB-B2A047E082E4}"/>
                    </a:ext>
                  </a:extLst>
                </p:cNvPr>
                <p:cNvSpPr txBox="1"/>
                <p:nvPr/>
              </p:nvSpPr>
              <p:spPr>
                <a:xfrm rot="16200000">
                  <a:off x="2990804" y="2673707"/>
                  <a:ext cx="1036322" cy="86967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ctr"/>
                  <a:r>
                    <a:rPr lang="fr-FR" sz="3600" baseline="0" dirty="0"/>
                    <a:t>N</a:t>
                  </a:r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B236D58B-7F54-4912-B193-C971360501A4}"/>
                    </a:ext>
                  </a:extLst>
                </p:cNvPr>
                <p:cNvSpPr txBox="1"/>
                <p:nvPr/>
              </p:nvSpPr>
              <p:spPr>
                <a:xfrm rot="16200000">
                  <a:off x="2990805" y="1637382"/>
                  <a:ext cx="1036323" cy="869682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ctr"/>
                  <a:r>
                    <a:rPr lang="fr-FR" sz="3600" dirty="0"/>
                    <a:t>S</a:t>
                  </a:r>
                  <a:endParaRPr lang="fr-FR" sz="3600" baseline="0" dirty="0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D487F0-BBEE-4055-B058-B0A81741B802}"/>
                  </a:ext>
                </a:extLst>
              </p:cNvPr>
              <p:cNvSpPr/>
              <p:nvPr/>
            </p:nvSpPr>
            <p:spPr>
              <a:xfrm rot="20266113">
                <a:off x="1727251" y="1285089"/>
                <a:ext cx="190039" cy="332141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E37A1FE-7798-4865-B711-EC8289CA0E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33005" y="4848109"/>
                <a:ext cx="809899" cy="809899"/>
                <a:chOff x="2944553" y="5154427"/>
                <a:chExt cx="792000" cy="792000"/>
              </a:xfrm>
            </p:grpSpPr>
            <p:sp>
              <p:nvSpPr>
                <p:cNvPr id="20" name="Larme 19">
                  <a:extLst>
                    <a:ext uri="{FF2B5EF4-FFF2-40B4-BE49-F238E27FC236}">
                      <a16:creationId xmlns:a16="http://schemas.microsoft.com/office/drawing/2014/main" id="{5A24A04C-A71A-456F-A623-D3FE371E4074}"/>
                    </a:ext>
                  </a:extLst>
                </p:cNvPr>
                <p:cNvSpPr/>
                <p:nvPr/>
              </p:nvSpPr>
              <p:spPr>
                <a:xfrm rot="18900000">
                  <a:off x="2944553" y="5154427"/>
                  <a:ext cx="792000" cy="792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0000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Larme 20">
                  <a:extLst>
                    <a:ext uri="{FF2B5EF4-FFF2-40B4-BE49-F238E27FC236}">
                      <a16:creationId xmlns:a16="http://schemas.microsoft.com/office/drawing/2014/main" id="{5EBD482D-4061-40D4-BF77-39FD71E8AADF}"/>
                    </a:ext>
                  </a:extLst>
                </p:cNvPr>
                <p:cNvSpPr/>
                <p:nvPr/>
              </p:nvSpPr>
              <p:spPr>
                <a:xfrm rot="18900000">
                  <a:off x="3088553" y="5394221"/>
                  <a:ext cx="504000" cy="504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FF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9901EE-3361-44F7-B6AE-69C45B4F50D4}"/>
                  </a:ext>
                </a:extLst>
              </p:cNvPr>
              <p:cNvSpPr/>
              <p:nvPr/>
            </p:nvSpPr>
            <p:spPr>
              <a:xfrm>
                <a:off x="2574713" y="2325129"/>
                <a:ext cx="230681" cy="31349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908F998-4185-40EB-BCCB-66A3B9D8F701}"/>
                </a:ext>
              </a:extLst>
            </p:cNvPr>
            <p:cNvSpPr txBox="1"/>
            <p:nvPr/>
          </p:nvSpPr>
          <p:spPr>
            <a:xfrm>
              <a:off x="8151225" y="1304360"/>
              <a:ext cx="1611085" cy="6947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400" b="1" dirty="0">
                  <a:solidFill>
                    <a:srgbClr val="3B3838"/>
                  </a:solidFill>
                </a:rPr>
                <a:t>Tige en fer</a:t>
              </a:r>
              <a:endParaRPr lang="fr-FR" sz="2400" b="1" baseline="0" dirty="0">
                <a:solidFill>
                  <a:srgbClr val="3B3838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E79A12C-4B67-49E1-BD0C-E84972724BF7}"/>
                </a:ext>
              </a:extLst>
            </p:cNvPr>
            <p:cNvSpPr txBox="1"/>
            <p:nvPr/>
          </p:nvSpPr>
          <p:spPr>
            <a:xfrm>
              <a:off x="9660369" y="2388262"/>
              <a:ext cx="1532532" cy="6947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2F2F2"/>
                  </a:solidFill>
                </a:rPr>
                <a:t>Isolant thermique</a:t>
              </a:r>
              <a:endParaRPr lang="fr-FR" sz="2400" b="1" baseline="0" dirty="0">
                <a:ln>
                  <a:solidFill>
                    <a:sysClr val="windowText" lastClr="000000"/>
                  </a:solidFill>
                </a:ln>
                <a:solidFill>
                  <a:srgbClr val="F2F2F2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1C0197-200D-473A-99F5-868C386A6444}"/>
                </a:ext>
              </a:extLst>
            </p:cNvPr>
            <p:cNvSpPr txBox="1"/>
            <p:nvPr/>
          </p:nvSpPr>
          <p:spPr>
            <a:xfrm>
              <a:off x="9679025" y="4892585"/>
              <a:ext cx="2077842" cy="7855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lnSpcReduction="10000"/>
            </a:bodyPr>
            <a:lstStyle/>
            <a:p>
              <a:pPr algn="r"/>
              <a:r>
                <a:rPr lang="fr-FR" sz="2400" b="1" dirty="0">
                  <a:solidFill>
                    <a:srgbClr val="FF0000"/>
                  </a:solidFill>
                </a:rPr>
                <a:t>Aimant permanent</a:t>
              </a:r>
              <a:endParaRPr lang="fr-FR" sz="2400" b="1" baseline="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au 31">
                <a:extLst>
                  <a:ext uri="{FF2B5EF4-FFF2-40B4-BE49-F238E27FC236}">
                    <a16:creationId xmlns:a16="http://schemas.microsoft.com/office/drawing/2014/main" id="{60FBC478-43FA-495A-9C2E-CB92A55DA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307585"/>
                  </p:ext>
                </p:extLst>
              </p:nvPr>
            </p:nvGraphicFramePr>
            <p:xfrm>
              <a:off x="9119850" y="2288512"/>
              <a:ext cx="267729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645">
                      <a:extLst>
                        <a:ext uri="{9D8B030D-6E8A-4147-A177-3AD203B41FA5}">
                          <a16:colId xmlns:a16="http://schemas.microsoft.com/office/drawing/2014/main" val="2791271135"/>
                        </a:ext>
                      </a:extLst>
                    </a:gridCol>
                    <a:gridCol w="1338645">
                      <a:extLst>
                        <a:ext uri="{9D8B030D-6E8A-4147-A177-3AD203B41FA5}">
                          <a16:colId xmlns:a16="http://schemas.microsoft.com/office/drawing/2014/main" val="3165294839"/>
                        </a:ext>
                      </a:extLst>
                    </a:gridCol>
                  </a:tblGrid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𝐓</m:t>
                                    </m:r>
                                  </m:e>
                                  <m:sub>
                                    <m:r>
                                      <a:rPr kumimoji="0" lang="fr-FR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sub>
                                </m:sSub>
                                <m:r>
                                  <a:rPr kumimoji="0" lang="fr-F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fr-FR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𝐊</m:t>
                                </m:r>
                                <m:r>
                                  <a:rPr kumimoji="0" lang="fr-F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7452175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884946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Fe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001667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67790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MnOFe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4740465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CrO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418129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MnAs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4393961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525609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EuO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4230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au 31">
                <a:extLst>
                  <a:ext uri="{FF2B5EF4-FFF2-40B4-BE49-F238E27FC236}">
                    <a16:creationId xmlns:a16="http://schemas.microsoft.com/office/drawing/2014/main" id="{60FBC478-43FA-495A-9C2E-CB92A55DA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307585"/>
                  </p:ext>
                </p:extLst>
              </p:nvPr>
            </p:nvGraphicFramePr>
            <p:xfrm>
              <a:off x="9119850" y="2288512"/>
              <a:ext cx="267729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645">
                      <a:extLst>
                        <a:ext uri="{9D8B030D-6E8A-4147-A177-3AD203B41FA5}">
                          <a16:colId xmlns:a16="http://schemas.microsoft.com/office/drawing/2014/main" val="2791271135"/>
                        </a:ext>
                      </a:extLst>
                    </a:gridCol>
                    <a:gridCol w="1338645">
                      <a:extLst>
                        <a:ext uri="{9D8B030D-6E8A-4147-A177-3AD203B41FA5}">
                          <a16:colId xmlns:a16="http://schemas.microsoft.com/office/drawing/2014/main" val="31652948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9" t="-1667" r="-909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452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884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Fe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0016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677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MnOFe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47404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CrO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418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MnAs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4393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525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EuO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423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C0EDE7CB-843E-4788-8C94-C7FD03B93D2F}"/>
              </a:ext>
            </a:extLst>
          </p:cNvPr>
          <p:cNvGrpSpPr/>
          <p:nvPr/>
        </p:nvGrpSpPr>
        <p:grpSpPr>
          <a:xfrm>
            <a:off x="712933" y="3679222"/>
            <a:ext cx="2764603" cy="2632998"/>
            <a:chOff x="874817" y="3645818"/>
            <a:chExt cx="2764603" cy="263299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9949467-AEB8-489E-B696-BFD99BD0CD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817" y="3645818"/>
              <a:ext cx="2764603" cy="2632998"/>
              <a:chOff x="9766820" y="2100719"/>
              <a:chExt cx="2107678" cy="2007345"/>
            </a:xfrm>
          </p:grpSpPr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7F571578-64BC-4CA7-827E-B479B53B22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742"/>
              <a:stretch/>
            </p:blipFill>
            <p:spPr>
              <a:xfrm>
                <a:off x="9766820" y="2100719"/>
                <a:ext cx="2107678" cy="2007345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8CF8C15-16BB-49B8-90F7-510649264E25}"/>
                  </a:ext>
                </a:extLst>
              </p:cNvPr>
              <p:cNvSpPr/>
              <p:nvPr/>
            </p:nvSpPr>
            <p:spPr>
              <a:xfrm>
                <a:off x="10323438" y="2132856"/>
                <a:ext cx="1531614" cy="289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988300A-6BB7-47F8-A6FD-E07B90A9F1C0}"/>
                </a:ext>
              </a:extLst>
            </p:cNvPr>
            <p:cNvSpPr txBox="1"/>
            <p:nvPr/>
          </p:nvSpPr>
          <p:spPr>
            <a:xfrm>
              <a:off x="1308930" y="3710330"/>
              <a:ext cx="21946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dirty="0"/>
                <a:t>Ferromagnétique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6123AA4F-5216-432D-94FC-1BE20AE1652C}"/>
              </a:ext>
            </a:extLst>
          </p:cNvPr>
          <p:cNvSpPr txBox="1"/>
          <p:nvPr/>
        </p:nvSpPr>
        <p:spPr>
          <a:xfrm>
            <a:off x="2006353" y="2713252"/>
            <a:ext cx="2426404" cy="6372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/>
            <a:r>
              <a:rPr lang="fr-FR" sz="3600" baseline="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907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150A-BBAE-49A2-9F2F-C2A79BC6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Phénomène d’hystérésis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BF532-57F4-44BC-91FF-6CE8FD22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91B23-978F-4344-9BB4-E9A336A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B20F6-943E-4D9C-967C-5253298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A3B3CCE-D981-41BB-93B6-6A08557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Courbe de première aimantation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A1D0CE4-4EC4-4932-991D-544F3BB315CE}"/>
              </a:ext>
            </a:extLst>
          </p:cNvPr>
          <p:cNvGrpSpPr/>
          <p:nvPr/>
        </p:nvGrpSpPr>
        <p:grpSpPr>
          <a:xfrm>
            <a:off x="475787" y="1347053"/>
            <a:ext cx="11463665" cy="3407018"/>
            <a:chOff x="484495" y="2018185"/>
            <a:chExt cx="11463665" cy="3407018"/>
          </a:xfrm>
        </p:grpSpPr>
        <p:sp>
          <p:nvSpPr>
            <p:cNvPr id="34" name="Cadre 33">
              <a:extLst>
                <a:ext uri="{FF2B5EF4-FFF2-40B4-BE49-F238E27FC236}">
                  <a16:creationId xmlns:a16="http://schemas.microsoft.com/office/drawing/2014/main" id="{AE91F8D1-A9C6-44DC-8EB7-93B5EF231DC2}"/>
                </a:ext>
              </a:extLst>
            </p:cNvPr>
            <p:cNvSpPr/>
            <p:nvPr/>
          </p:nvSpPr>
          <p:spPr>
            <a:xfrm>
              <a:off x="4493564" y="2482507"/>
              <a:ext cx="2520000" cy="2520000"/>
            </a:xfrm>
            <a:prstGeom prst="frame">
              <a:avLst>
                <a:gd name="adj1" fmla="val 18287"/>
              </a:avLst>
            </a:prstGeom>
            <a:solidFill>
              <a:schemeClr val="bg2">
                <a:lumMod val="75000"/>
                <a:alpha val="48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BEE4AC4-C15A-4759-920E-F6667E584664}"/>
                </a:ext>
              </a:extLst>
            </p:cNvPr>
            <p:cNvGrpSpPr/>
            <p:nvPr/>
          </p:nvGrpSpPr>
          <p:grpSpPr>
            <a:xfrm>
              <a:off x="484495" y="2459250"/>
              <a:ext cx="4555820" cy="2965953"/>
              <a:chOff x="-551825" y="2101343"/>
              <a:chExt cx="4555820" cy="2965953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649C0E6-3227-4DA1-90C5-8A19F768240E}"/>
                  </a:ext>
                </a:extLst>
              </p:cNvPr>
              <p:cNvGrpSpPr/>
              <p:nvPr/>
            </p:nvGrpSpPr>
            <p:grpSpPr>
              <a:xfrm>
                <a:off x="3349041" y="2448668"/>
                <a:ext cx="654954" cy="1980000"/>
                <a:chOff x="6275470" y="1738490"/>
                <a:chExt cx="1317305" cy="3466846"/>
              </a:xfrm>
            </p:grpSpPr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15333566-E1B2-4803-A4E9-926723CBF9BD}"/>
                    </a:ext>
                  </a:extLst>
                </p:cNvPr>
                <p:cNvSpPr/>
                <p:nvPr/>
              </p:nvSpPr>
              <p:spPr>
                <a:xfrm rot="5400000">
                  <a:off x="5240841" y="2853402"/>
                  <a:ext cx="3466846" cy="1237022"/>
                </a:xfrm>
                <a:custGeom>
                  <a:avLst/>
                  <a:gdLst>
                    <a:gd name="connsiteX0" fmla="*/ 2471088 w 2823405"/>
                    <a:gd name="connsiteY0" fmla="*/ 43 h 727155"/>
                    <a:gd name="connsiteX1" fmla="*/ 2740938 w 2823405"/>
                    <a:gd name="connsiteY1" fmla="*/ 259515 h 727155"/>
                    <a:gd name="connsiteX2" fmla="*/ 2823405 w 2823405"/>
                    <a:gd name="connsiteY2" fmla="*/ 726917 h 727155"/>
                    <a:gd name="connsiteX3" fmla="*/ 2119042 w 2823405"/>
                    <a:gd name="connsiteY3" fmla="*/ 727155 h 727155"/>
                    <a:gd name="connsiteX4" fmla="*/ 2201335 w 2823405"/>
                    <a:gd name="connsiteY4" fmla="*/ 259942 h 727155"/>
                    <a:gd name="connsiteX5" fmla="*/ 2471088 w 2823405"/>
                    <a:gd name="connsiteY5" fmla="*/ 43 h 727155"/>
                    <a:gd name="connsiteX6" fmla="*/ 1058391 w 2823405"/>
                    <a:gd name="connsiteY6" fmla="*/ 43 h 727155"/>
                    <a:gd name="connsiteX7" fmla="*/ 1328241 w 2823405"/>
                    <a:gd name="connsiteY7" fmla="*/ 259515 h 727155"/>
                    <a:gd name="connsiteX8" fmla="*/ 1410708 w 2823405"/>
                    <a:gd name="connsiteY8" fmla="*/ 726917 h 727155"/>
                    <a:gd name="connsiteX9" fmla="*/ 706345 w 2823405"/>
                    <a:gd name="connsiteY9" fmla="*/ 727155 h 727155"/>
                    <a:gd name="connsiteX10" fmla="*/ 788638 w 2823405"/>
                    <a:gd name="connsiteY10" fmla="*/ 259942 h 727155"/>
                    <a:gd name="connsiteX11" fmla="*/ 1058391 w 2823405"/>
                    <a:gd name="connsiteY11" fmla="*/ 43 h 727155"/>
                    <a:gd name="connsiteX12" fmla="*/ 1764743 w 2823405"/>
                    <a:gd name="connsiteY12" fmla="*/ 0 h 727155"/>
                    <a:gd name="connsiteX13" fmla="*/ 2034593 w 2823405"/>
                    <a:gd name="connsiteY13" fmla="*/ 259472 h 727155"/>
                    <a:gd name="connsiteX14" fmla="*/ 2117060 w 2823405"/>
                    <a:gd name="connsiteY14" fmla="*/ 726874 h 727155"/>
                    <a:gd name="connsiteX15" fmla="*/ 1412697 w 2823405"/>
                    <a:gd name="connsiteY15" fmla="*/ 727112 h 727155"/>
                    <a:gd name="connsiteX16" fmla="*/ 1494990 w 2823405"/>
                    <a:gd name="connsiteY16" fmla="*/ 259899 h 727155"/>
                    <a:gd name="connsiteX17" fmla="*/ 1764743 w 2823405"/>
                    <a:gd name="connsiteY17" fmla="*/ 0 h 727155"/>
                    <a:gd name="connsiteX18" fmla="*/ 352046 w 2823405"/>
                    <a:gd name="connsiteY18" fmla="*/ 0 h 727155"/>
                    <a:gd name="connsiteX19" fmla="*/ 621896 w 2823405"/>
                    <a:gd name="connsiteY19" fmla="*/ 259472 h 727155"/>
                    <a:gd name="connsiteX20" fmla="*/ 704363 w 2823405"/>
                    <a:gd name="connsiteY20" fmla="*/ 726874 h 727155"/>
                    <a:gd name="connsiteX21" fmla="*/ 0 w 2823405"/>
                    <a:gd name="connsiteY21" fmla="*/ 727112 h 727155"/>
                    <a:gd name="connsiteX22" fmla="*/ 82293 w 2823405"/>
                    <a:gd name="connsiteY22" fmla="*/ 259899 h 727155"/>
                    <a:gd name="connsiteX23" fmla="*/ 352046 w 2823405"/>
                    <a:gd name="connsiteY23" fmla="*/ 0 h 72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3405" h="727155">
                      <a:moveTo>
                        <a:pt x="2471088" y="43"/>
                      </a:moveTo>
                      <a:cubicBezTo>
                        <a:pt x="2570802" y="-36"/>
                        <a:pt x="2670531" y="86447"/>
                        <a:pt x="2740938" y="259515"/>
                      </a:cubicBezTo>
                      <a:cubicBezTo>
                        <a:pt x="2794205" y="390450"/>
                        <a:pt x="2823405" y="555948"/>
                        <a:pt x="2823405" y="726917"/>
                      </a:cubicBezTo>
                      <a:lnTo>
                        <a:pt x="2119042" y="727155"/>
                      </a:lnTo>
                      <a:cubicBezTo>
                        <a:pt x="2119015" y="556296"/>
                        <a:pt x="2148151" y="390878"/>
                        <a:pt x="2201335" y="259942"/>
                      </a:cubicBezTo>
                      <a:cubicBezTo>
                        <a:pt x="2271678" y="86763"/>
                        <a:pt x="2371375" y="122"/>
                        <a:pt x="2471088" y="43"/>
                      </a:cubicBezTo>
                      <a:close/>
                      <a:moveTo>
                        <a:pt x="1058391" y="43"/>
                      </a:moveTo>
                      <a:cubicBezTo>
                        <a:pt x="1158105" y="-36"/>
                        <a:pt x="1257834" y="86447"/>
                        <a:pt x="1328241" y="259515"/>
                      </a:cubicBezTo>
                      <a:cubicBezTo>
                        <a:pt x="1381508" y="390450"/>
                        <a:pt x="1410708" y="555948"/>
                        <a:pt x="1410708" y="726917"/>
                      </a:cubicBezTo>
                      <a:lnTo>
                        <a:pt x="706345" y="727155"/>
                      </a:lnTo>
                      <a:cubicBezTo>
                        <a:pt x="706318" y="556296"/>
                        <a:pt x="735454" y="390878"/>
                        <a:pt x="788638" y="259942"/>
                      </a:cubicBezTo>
                      <a:cubicBezTo>
                        <a:pt x="858981" y="86763"/>
                        <a:pt x="958678" y="122"/>
                        <a:pt x="1058391" y="43"/>
                      </a:cubicBezTo>
                      <a:close/>
                      <a:moveTo>
                        <a:pt x="1764743" y="0"/>
                      </a:moveTo>
                      <a:cubicBezTo>
                        <a:pt x="1864457" y="-79"/>
                        <a:pt x="1964186" y="86404"/>
                        <a:pt x="2034593" y="259472"/>
                      </a:cubicBezTo>
                      <a:cubicBezTo>
                        <a:pt x="2087860" y="390407"/>
                        <a:pt x="2117060" y="555905"/>
                        <a:pt x="2117060" y="726874"/>
                      </a:cubicBezTo>
                      <a:lnTo>
                        <a:pt x="1412697" y="727112"/>
                      </a:lnTo>
                      <a:cubicBezTo>
                        <a:pt x="1412670" y="556253"/>
                        <a:pt x="1441806" y="390835"/>
                        <a:pt x="1494990" y="259899"/>
                      </a:cubicBezTo>
                      <a:cubicBezTo>
                        <a:pt x="1565333" y="86720"/>
                        <a:pt x="1665030" y="79"/>
                        <a:pt x="1764743" y="0"/>
                      </a:cubicBezTo>
                      <a:close/>
                      <a:moveTo>
                        <a:pt x="352046" y="0"/>
                      </a:moveTo>
                      <a:cubicBezTo>
                        <a:pt x="451760" y="-79"/>
                        <a:pt x="551489" y="86404"/>
                        <a:pt x="621896" y="259472"/>
                      </a:cubicBezTo>
                      <a:cubicBezTo>
                        <a:pt x="675163" y="390407"/>
                        <a:pt x="704363" y="555905"/>
                        <a:pt x="704363" y="726874"/>
                      </a:cubicBezTo>
                      <a:lnTo>
                        <a:pt x="0" y="727112"/>
                      </a:lnTo>
                      <a:cubicBezTo>
                        <a:pt x="-27" y="556253"/>
                        <a:pt x="29109" y="390835"/>
                        <a:pt x="82293" y="259899"/>
                      </a:cubicBezTo>
                      <a:cubicBezTo>
                        <a:pt x="152636" y="86720"/>
                        <a:pt x="252333" y="79"/>
                        <a:pt x="352046" y="0"/>
                      </a:cubicBezTo>
                      <a:close/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CAC9881-D537-404C-8C69-4F71242E18D5}"/>
                    </a:ext>
                  </a:extLst>
                </p:cNvPr>
                <p:cNvSpPr/>
                <p:nvPr/>
              </p:nvSpPr>
              <p:spPr>
                <a:xfrm>
                  <a:off x="6275470" y="1787649"/>
                  <a:ext cx="144813" cy="3365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D17E0E9-FA06-4077-AB8D-CC17E69DF416}"/>
                  </a:ext>
                </a:extLst>
              </p:cNvPr>
              <p:cNvSpPr/>
              <p:nvPr/>
            </p:nvSpPr>
            <p:spPr>
              <a:xfrm>
                <a:off x="-551825" y="2820088"/>
                <a:ext cx="900000" cy="900000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AF2190-8FF6-4B54-BBCE-CF1612EEC07F}"/>
                  </a:ext>
                </a:extLst>
              </p:cNvPr>
              <p:cNvSpPr/>
              <p:nvPr/>
            </p:nvSpPr>
            <p:spPr>
              <a:xfrm>
                <a:off x="1261253" y="4349737"/>
                <a:ext cx="1474818" cy="64800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72507EF-FC96-4891-A19C-19E463078875}"/>
                  </a:ext>
                </a:extLst>
              </p:cNvPr>
              <p:cNvCxnSpPr/>
              <p:nvPr/>
            </p:nvCxnSpPr>
            <p:spPr>
              <a:xfrm>
                <a:off x="-107895" y="2101343"/>
                <a:ext cx="0" cy="72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B6869891-BE44-4456-B1D6-02233E533B20}"/>
                  </a:ext>
                </a:extLst>
              </p:cNvPr>
              <p:cNvCxnSpPr/>
              <p:nvPr/>
            </p:nvCxnSpPr>
            <p:spPr>
              <a:xfrm>
                <a:off x="-111064" y="2129261"/>
                <a:ext cx="3528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D5B344C-15CF-41C0-8CD3-333AC8132723}"/>
                  </a:ext>
                </a:extLst>
              </p:cNvPr>
              <p:cNvCxnSpPr/>
              <p:nvPr/>
            </p:nvCxnSpPr>
            <p:spPr>
              <a:xfrm>
                <a:off x="3388665" y="2148445"/>
                <a:ext cx="0" cy="28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77CEF2F6-5FCE-4197-9512-AD251B3BD63D}"/>
                  </a:ext>
                </a:extLst>
              </p:cNvPr>
              <p:cNvCxnSpPr/>
              <p:nvPr/>
            </p:nvCxnSpPr>
            <p:spPr>
              <a:xfrm>
                <a:off x="2736071" y="4666314"/>
                <a:ext cx="6809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424FF2FF-EB56-4678-B346-30D36DE02043}"/>
                  </a:ext>
                </a:extLst>
              </p:cNvPr>
              <p:cNvCxnSpPr/>
              <p:nvPr/>
            </p:nvCxnSpPr>
            <p:spPr>
              <a:xfrm>
                <a:off x="3389102" y="4432662"/>
                <a:ext cx="0" cy="25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0D6D0603-3CE3-43D0-A0BE-329D9CF61C18}"/>
                  </a:ext>
                </a:extLst>
              </p:cNvPr>
              <p:cNvCxnSpPr/>
              <p:nvPr/>
            </p:nvCxnSpPr>
            <p:spPr>
              <a:xfrm>
                <a:off x="-107895" y="4665058"/>
                <a:ext cx="1368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CCBDAEE-C408-4D6A-A568-2A20B5C6FFE4}"/>
                  </a:ext>
                </a:extLst>
              </p:cNvPr>
              <p:cNvCxnSpPr/>
              <p:nvPr/>
            </p:nvCxnSpPr>
            <p:spPr>
              <a:xfrm>
                <a:off x="-103595" y="3723009"/>
                <a:ext cx="0" cy="97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05E480BF-067A-43E0-AD8D-D26BEC0763D4}"/>
                      </a:ext>
                    </a:extLst>
                  </p:cNvPr>
                  <p:cNvSpPr txBox="1"/>
                  <p:nvPr/>
                </p:nvSpPr>
                <p:spPr>
                  <a:xfrm>
                    <a:off x="-406519" y="2831566"/>
                    <a:ext cx="751247" cy="86149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fr-FR" sz="4200" b="1" i="0" baseline="0" dirty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oMath>
                      </m:oMathPara>
                    </a14:m>
                    <a:endParaRPr lang="fr-FR" sz="4200" b="1" baseline="0" dirty="0"/>
                  </a:p>
                </p:txBody>
              </p:sp>
            </mc:Choice>
            <mc:Fallback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05E480BF-067A-43E0-AD8D-D26BEC0763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6519" y="2831566"/>
                    <a:ext cx="751247" cy="86149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6BFF2548-4D70-40BB-B36E-5E5F6EF5006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8802" y="4205803"/>
                    <a:ext cx="751247" cy="86149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4200" b="1" baseline="0" dirty="0"/>
                  </a:p>
                </p:txBody>
              </p:sp>
            </mc:Choice>
            <mc:Fallback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6BFF2548-4D70-40BB-B36E-5E5F6EF50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8802" y="4205803"/>
                    <a:ext cx="751247" cy="8614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DA43FF6A-3CC1-4D81-8820-66A193BEB25D}"/>
                </a:ext>
              </a:extLst>
            </p:cNvPr>
            <p:cNvGrpSpPr/>
            <p:nvPr/>
          </p:nvGrpSpPr>
          <p:grpSpPr>
            <a:xfrm>
              <a:off x="6446516" y="2018185"/>
              <a:ext cx="4367689" cy="3360486"/>
              <a:chOff x="6437808" y="1556630"/>
              <a:chExt cx="4367689" cy="3360486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4CEB817D-35E5-4A2E-A417-2BE16FDDB173}"/>
                  </a:ext>
                </a:extLst>
              </p:cNvPr>
              <p:cNvGrpSpPr/>
              <p:nvPr/>
            </p:nvGrpSpPr>
            <p:grpSpPr>
              <a:xfrm flipH="1">
                <a:off x="6437808" y="2345020"/>
                <a:ext cx="657335" cy="1980000"/>
                <a:chOff x="6270681" y="1738490"/>
                <a:chExt cx="1322094" cy="3466846"/>
              </a:xfrm>
            </p:grpSpPr>
            <p:sp>
              <p:nvSpPr>
                <p:cNvPr id="52" name="Forme libre : forme 51">
                  <a:extLst>
                    <a:ext uri="{FF2B5EF4-FFF2-40B4-BE49-F238E27FC236}">
                      <a16:creationId xmlns:a16="http://schemas.microsoft.com/office/drawing/2014/main" id="{E749C299-0A93-4C16-942C-607045C90D9E}"/>
                    </a:ext>
                  </a:extLst>
                </p:cNvPr>
                <p:cNvSpPr/>
                <p:nvPr/>
              </p:nvSpPr>
              <p:spPr>
                <a:xfrm rot="5400000">
                  <a:off x="5240841" y="2853402"/>
                  <a:ext cx="3466846" cy="1237022"/>
                </a:xfrm>
                <a:custGeom>
                  <a:avLst/>
                  <a:gdLst>
                    <a:gd name="connsiteX0" fmla="*/ 2471088 w 2823405"/>
                    <a:gd name="connsiteY0" fmla="*/ 43 h 727155"/>
                    <a:gd name="connsiteX1" fmla="*/ 2740938 w 2823405"/>
                    <a:gd name="connsiteY1" fmla="*/ 259515 h 727155"/>
                    <a:gd name="connsiteX2" fmla="*/ 2823405 w 2823405"/>
                    <a:gd name="connsiteY2" fmla="*/ 726917 h 727155"/>
                    <a:gd name="connsiteX3" fmla="*/ 2119042 w 2823405"/>
                    <a:gd name="connsiteY3" fmla="*/ 727155 h 727155"/>
                    <a:gd name="connsiteX4" fmla="*/ 2201335 w 2823405"/>
                    <a:gd name="connsiteY4" fmla="*/ 259942 h 727155"/>
                    <a:gd name="connsiteX5" fmla="*/ 2471088 w 2823405"/>
                    <a:gd name="connsiteY5" fmla="*/ 43 h 727155"/>
                    <a:gd name="connsiteX6" fmla="*/ 1058391 w 2823405"/>
                    <a:gd name="connsiteY6" fmla="*/ 43 h 727155"/>
                    <a:gd name="connsiteX7" fmla="*/ 1328241 w 2823405"/>
                    <a:gd name="connsiteY7" fmla="*/ 259515 h 727155"/>
                    <a:gd name="connsiteX8" fmla="*/ 1410708 w 2823405"/>
                    <a:gd name="connsiteY8" fmla="*/ 726917 h 727155"/>
                    <a:gd name="connsiteX9" fmla="*/ 706345 w 2823405"/>
                    <a:gd name="connsiteY9" fmla="*/ 727155 h 727155"/>
                    <a:gd name="connsiteX10" fmla="*/ 788638 w 2823405"/>
                    <a:gd name="connsiteY10" fmla="*/ 259942 h 727155"/>
                    <a:gd name="connsiteX11" fmla="*/ 1058391 w 2823405"/>
                    <a:gd name="connsiteY11" fmla="*/ 43 h 727155"/>
                    <a:gd name="connsiteX12" fmla="*/ 1764743 w 2823405"/>
                    <a:gd name="connsiteY12" fmla="*/ 0 h 727155"/>
                    <a:gd name="connsiteX13" fmla="*/ 2034593 w 2823405"/>
                    <a:gd name="connsiteY13" fmla="*/ 259472 h 727155"/>
                    <a:gd name="connsiteX14" fmla="*/ 2117060 w 2823405"/>
                    <a:gd name="connsiteY14" fmla="*/ 726874 h 727155"/>
                    <a:gd name="connsiteX15" fmla="*/ 1412697 w 2823405"/>
                    <a:gd name="connsiteY15" fmla="*/ 727112 h 727155"/>
                    <a:gd name="connsiteX16" fmla="*/ 1494990 w 2823405"/>
                    <a:gd name="connsiteY16" fmla="*/ 259899 h 727155"/>
                    <a:gd name="connsiteX17" fmla="*/ 1764743 w 2823405"/>
                    <a:gd name="connsiteY17" fmla="*/ 0 h 727155"/>
                    <a:gd name="connsiteX18" fmla="*/ 352046 w 2823405"/>
                    <a:gd name="connsiteY18" fmla="*/ 0 h 727155"/>
                    <a:gd name="connsiteX19" fmla="*/ 621896 w 2823405"/>
                    <a:gd name="connsiteY19" fmla="*/ 259472 h 727155"/>
                    <a:gd name="connsiteX20" fmla="*/ 704363 w 2823405"/>
                    <a:gd name="connsiteY20" fmla="*/ 726874 h 727155"/>
                    <a:gd name="connsiteX21" fmla="*/ 0 w 2823405"/>
                    <a:gd name="connsiteY21" fmla="*/ 727112 h 727155"/>
                    <a:gd name="connsiteX22" fmla="*/ 82293 w 2823405"/>
                    <a:gd name="connsiteY22" fmla="*/ 259899 h 727155"/>
                    <a:gd name="connsiteX23" fmla="*/ 352046 w 2823405"/>
                    <a:gd name="connsiteY23" fmla="*/ 0 h 72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3405" h="727155">
                      <a:moveTo>
                        <a:pt x="2471088" y="43"/>
                      </a:moveTo>
                      <a:cubicBezTo>
                        <a:pt x="2570802" y="-36"/>
                        <a:pt x="2670531" y="86447"/>
                        <a:pt x="2740938" y="259515"/>
                      </a:cubicBezTo>
                      <a:cubicBezTo>
                        <a:pt x="2794205" y="390450"/>
                        <a:pt x="2823405" y="555948"/>
                        <a:pt x="2823405" y="726917"/>
                      </a:cubicBezTo>
                      <a:lnTo>
                        <a:pt x="2119042" y="727155"/>
                      </a:lnTo>
                      <a:cubicBezTo>
                        <a:pt x="2119015" y="556296"/>
                        <a:pt x="2148151" y="390878"/>
                        <a:pt x="2201335" y="259942"/>
                      </a:cubicBezTo>
                      <a:cubicBezTo>
                        <a:pt x="2271678" y="86763"/>
                        <a:pt x="2371375" y="122"/>
                        <a:pt x="2471088" y="43"/>
                      </a:cubicBezTo>
                      <a:close/>
                      <a:moveTo>
                        <a:pt x="1058391" y="43"/>
                      </a:moveTo>
                      <a:cubicBezTo>
                        <a:pt x="1158105" y="-36"/>
                        <a:pt x="1257834" y="86447"/>
                        <a:pt x="1328241" y="259515"/>
                      </a:cubicBezTo>
                      <a:cubicBezTo>
                        <a:pt x="1381508" y="390450"/>
                        <a:pt x="1410708" y="555948"/>
                        <a:pt x="1410708" y="726917"/>
                      </a:cubicBezTo>
                      <a:lnTo>
                        <a:pt x="706345" y="727155"/>
                      </a:lnTo>
                      <a:cubicBezTo>
                        <a:pt x="706318" y="556296"/>
                        <a:pt x="735454" y="390878"/>
                        <a:pt x="788638" y="259942"/>
                      </a:cubicBezTo>
                      <a:cubicBezTo>
                        <a:pt x="858981" y="86763"/>
                        <a:pt x="958678" y="122"/>
                        <a:pt x="1058391" y="43"/>
                      </a:cubicBezTo>
                      <a:close/>
                      <a:moveTo>
                        <a:pt x="1764743" y="0"/>
                      </a:moveTo>
                      <a:cubicBezTo>
                        <a:pt x="1864457" y="-79"/>
                        <a:pt x="1964186" y="86404"/>
                        <a:pt x="2034593" y="259472"/>
                      </a:cubicBezTo>
                      <a:cubicBezTo>
                        <a:pt x="2087860" y="390407"/>
                        <a:pt x="2117060" y="555905"/>
                        <a:pt x="2117060" y="726874"/>
                      </a:cubicBezTo>
                      <a:lnTo>
                        <a:pt x="1412697" y="727112"/>
                      </a:lnTo>
                      <a:cubicBezTo>
                        <a:pt x="1412670" y="556253"/>
                        <a:pt x="1441806" y="390835"/>
                        <a:pt x="1494990" y="259899"/>
                      </a:cubicBezTo>
                      <a:cubicBezTo>
                        <a:pt x="1565333" y="86720"/>
                        <a:pt x="1665030" y="79"/>
                        <a:pt x="1764743" y="0"/>
                      </a:cubicBezTo>
                      <a:close/>
                      <a:moveTo>
                        <a:pt x="352046" y="0"/>
                      </a:moveTo>
                      <a:cubicBezTo>
                        <a:pt x="451760" y="-79"/>
                        <a:pt x="551489" y="86404"/>
                        <a:pt x="621896" y="259472"/>
                      </a:cubicBezTo>
                      <a:cubicBezTo>
                        <a:pt x="675163" y="390407"/>
                        <a:pt x="704363" y="555905"/>
                        <a:pt x="704363" y="726874"/>
                      </a:cubicBezTo>
                      <a:lnTo>
                        <a:pt x="0" y="727112"/>
                      </a:lnTo>
                      <a:cubicBezTo>
                        <a:pt x="-27" y="556253"/>
                        <a:pt x="29109" y="390835"/>
                        <a:pt x="82293" y="259899"/>
                      </a:cubicBezTo>
                      <a:cubicBezTo>
                        <a:pt x="152636" y="86720"/>
                        <a:pt x="252333" y="79"/>
                        <a:pt x="352046" y="0"/>
                      </a:cubicBezTo>
                      <a:close/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127E0E9-E20C-45CF-8C1D-F10857214B8F}"/>
                    </a:ext>
                  </a:extLst>
                </p:cNvPr>
                <p:cNvSpPr/>
                <p:nvPr/>
              </p:nvSpPr>
              <p:spPr>
                <a:xfrm>
                  <a:off x="6270681" y="1787649"/>
                  <a:ext cx="144813" cy="3365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02040D-2492-4F03-B8C6-2179BEECC03B}"/>
                  </a:ext>
                </a:extLst>
              </p:cNvPr>
              <p:cNvSpPr/>
              <p:nvPr/>
            </p:nvSpPr>
            <p:spPr>
              <a:xfrm rot="5400000" flipH="1">
                <a:off x="9625103" y="3101611"/>
                <a:ext cx="1474818" cy="64800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78F3528-4A17-4F63-BB9D-AA609869951C}"/>
                  </a:ext>
                </a:extLst>
              </p:cNvPr>
              <p:cNvCxnSpPr/>
              <p:nvPr/>
            </p:nvCxnSpPr>
            <p:spPr>
              <a:xfrm flipH="1">
                <a:off x="10366812" y="1995314"/>
                <a:ext cx="0" cy="684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727FA06C-8887-4900-9F1A-39276C315813}"/>
                  </a:ext>
                </a:extLst>
              </p:cNvPr>
              <p:cNvCxnSpPr/>
              <p:nvPr/>
            </p:nvCxnSpPr>
            <p:spPr>
              <a:xfrm flipH="1">
                <a:off x="7022265" y="2024819"/>
                <a:ext cx="648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5CD2667F-72E2-4B31-9AA6-86F2A49A9521}"/>
                  </a:ext>
                </a:extLst>
              </p:cNvPr>
              <p:cNvCxnSpPr/>
              <p:nvPr/>
            </p:nvCxnSpPr>
            <p:spPr>
              <a:xfrm flipH="1">
                <a:off x="7053138" y="2044797"/>
                <a:ext cx="0" cy="28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EA199C7-51D9-4567-8FC4-BAD5AC50016E}"/>
                  </a:ext>
                </a:extLst>
              </p:cNvPr>
              <p:cNvCxnSpPr/>
              <p:nvPr/>
            </p:nvCxnSpPr>
            <p:spPr>
              <a:xfrm flipH="1">
                <a:off x="7021657" y="4562666"/>
                <a:ext cx="3348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D35E018D-0F37-4B89-97EC-7370699C1349}"/>
                  </a:ext>
                </a:extLst>
              </p:cNvPr>
              <p:cNvCxnSpPr/>
              <p:nvPr/>
            </p:nvCxnSpPr>
            <p:spPr>
              <a:xfrm flipH="1">
                <a:off x="7052701" y="4329014"/>
                <a:ext cx="0" cy="25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333B18D2-DB90-419B-926E-1628DA1718BC}"/>
                  </a:ext>
                </a:extLst>
              </p:cNvPr>
              <p:cNvCxnSpPr/>
              <p:nvPr/>
            </p:nvCxnSpPr>
            <p:spPr>
              <a:xfrm flipH="1">
                <a:off x="10362512" y="4159111"/>
                <a:ext cx="0" cy="43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4EB3ECA6-7E1A-4E81-95F3-21792BD063D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0054250" y="2948411"/>
                    <a:ext cx="751247" cy="86149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fr-FR" sz="4200" b="1" baseline="0" dirty="0"/>
                  </a:p>
                </p:txBody>
              </p:sp>
            </mc:Choice>
            <mc:Fallback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4EB3ECA6-7E1A-4E81-95F3-21792BD063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0054250" y="2948411"/>
                    <a:ext cx="751247" cy="8614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1C667C-D24E-48E2-AB9D-4BF7BA47898F}"/>
                  </a:ext>
                </a:extLst>
              </p:cNvPr>
              <p:cNvSpPr/>
              <p:nvPr/>
            </p:nvSpPr>
            <p:spPr>
              <a:xfrm flipH="1">
                <a:off x="7673648" y="1704376"/>
                <a:ext cx="1474818" cy="64800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8FB7120D-8CF6-42AB-B6EC-F679CFCBEB1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01118" y="1556630"/>
                    <a:ext cx="751247" cy="86149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4200" b="1" i="0" baseline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fr-FR" sz="4200" b="1" baseline="0" dirty="0"/>
                  </a:p>
                </p:txBody>
              </p:sp>
            </mc:Choice>
            <mc:Fallback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8FB7120D-8CF6-42AB-B6EC-F679CFCBEB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101118" y="1556630"/>
                    <a:ext cx="751247" cy="86149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D5C21D1F-1AF8-4327-AE6F-38A65AB06662}"/>
                  </a:ext>
                </a:extLst>
              </p:cNvPr>
              <p:cNvCxnSpPr/>
              <p:nvPr/>
            </p:nvCxnSpPr>
            <p:spPr>
              <a:xfrm flipH="1">
                <a:off x="9152690" y="2023193"/>
                <a:ext cx="1224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42B82792-86D1-4FCC-A194-DC8E8A88D72F}"/>
                  </a:ext>
                </a:extLst>
              </p:cNvPr>
              <p:cNvGrpSpPr/>
              <p:nvPr/>
            </p:nvGrpSpPr>
            <p:grpSpPr>
              <a:xfrm>
                <a:off x="7997695" y="4583742"/>
                <a:ext cx="479046" cy="333374"/>
                <a:chOff x="6679400" y="5524500"/>
                <a:chExt cx="479046" cy="333374"/>
              </a:xfrm>
            </p:grpSpPr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E66FF904-3528-4421-89F7-A9C2CDF38E01}"/>
                    </a:ext>
                  </a:extLst>
                </p:cNvPr>
                <p:cNvCxnSpPr/>
                <p:nvPr/>
              </p:nvCxnSpPr>
              <p:spPr>
                <a:xfrm>
                  <a:off x="6745327" y="5695406"/>
                  <a:ext cx="41311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FBCD9571-2DDF-42F4-BDFE-DFC27C9DF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79400" y="5705474"/>
                  <a:ext cx="87353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6563C303-A0BE-4A3E-8278-E45C6BD63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6807" y="5704929"/>
                  <a:ext cx="87353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D9AE12F-159C-4A6B-9998-EDCBC2ABD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01768" y="5704929"/>
                  <a:ext cx="87353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F4F76331-3950-4908-83F2-840080B30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29174" y="5695405"/>
                  <a:ext cx="87353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4DD6E614-99D4-4D7C-AE81-FBB62AE78B24}"/>
                    </a:ext>
                  </a:extLst>
                </p:cNvPr>
                <p:cNvCxnSpPr/>
                <p:nvPr/>
              </p:nvCxnSpPr>
              <p:spPr>
                <a:xfrm flipV="1">
                  <a:off x="6929174" y="5524500"/>
                  <a:ext cx="0" cy="17090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4398336-ED52-4699-B192-76AD2EF8E136}"/>
                </a:ext>
              </a:extLst>
            </p:cNvPr>
            <p:cNvCxnSpPr/>
            <p:nvPr/>
          </p:nvCxnSpPr>
          <p:spPr>
            <a:xfrm flipV="1">
              <a:off x="11033760" y="2868720"/>
              <a:ext cx="0" cy="203689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8B091B5-CD08-46B1-BF9B-05C4BAD339CC}"/>
                    </a:ext>
                  </a:extLst>
                </p:cNvPr>
                <p:cNvSpPr txBox="1"/>
                <p:nvPr/>
              </p:nvSpPr>
              <p:spPr>
                <a:xfrm>
                  <a:off x="11033760" y="342996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600" b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1" i="0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lang="fr-FR" sz="3600" b="1" i="0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sub>
                        </m:sSub>
                      </m:oMath>
                    </m:oMathPara>
                  </a14:m>
                  <a:endParaRPr lang="fr-FR" sz="3600" b="1" baseline="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8B091B5-CD08-46B1-BF9B-05C4BAD33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760" y="3429965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E2F31220-0FE3-407F-A8A1-BB64E251354D}"/>
                </a:ext>
              </a:extLst>
            </p:cNvPr>
            <p:cNvCxnSpPr/>
            <p:nvPr/>
          </p:nvCxnSpPr>
          <p:spPr>
            <a:xfrm>
              <a:off x="1637759" y="4125015"/>
              <a:ext cx="12960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EC52002B-79F4-4271-B662-18986E6B1C4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21" y="4092365"/>
              <a:ext cx="0" cy="57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DF5754FF-B0F4-443F-823E-919E48F81C1D}"/>
                    </a:ext>
                  </a:extLst>
                </p:cNvPr>
                <p:cNvSpPr txBox="1"/>
                <p:nvPr/>
              </p:nvSpPr>
              <p:spPr>
                <a:xfrm>
                  <a:off x="1754527" y="3270354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600" b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1" i="0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lang="fr-FR" sz="3600" b="1" i="0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oMath>
                    </m:oMathPara>
                  </a14:m>
                  <a:endParaRPr lang="fr-FR" sz="3600" b="1" baseline="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DF5754FF-B0F4-443F-823E-919E48F81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527" y="3270354"/>
                  <a:ext cx="914400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2756BBFA-4EED-4510-A1B9-BC19266C5C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2516" y="4125015"/>
              <a:ext cx="0" cy="864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AAAF0F3-27C8-4AFD-8965-709CBF755B8F}"/>
                  </a:ext>
                </a:extLst>
              </p:cNvPr>
              <p:cNvSpPr txBox="1"/>
              <p:nvPr/>
            </p:nvSpPr>
            <p:spPr>
              <a:xfrm flipH="1">
                <a:off x="7052063" y="4928698"/>
                <a:ext cx="2849355" cy="12326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i="0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3600" b="0" i="0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0" baseline="0" dirty="0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fr-FR" sz="3600" b="0" i="0" baseline="0" dirty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fr-FR" sz="3600" b="0" baseline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i="1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3600" b="0" i="0" baseline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3600" b="0" i="0" baseline="0" dirty="0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fr-FR" sz="3600" b="0" i="0" baseline="0" dirty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AAAF0F3-27C8-4AFD-8965-709CBF75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52063" y="4928698"/>
                <a:ext cx="2849355" cy="12326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A1484DC9-3C61-4B0A-8C7C-592EBC4709BE}"/>
                  </a:ext>
                </a:extLst>
              </p:cNvPr>
              <p:cNvSpPr txBox="1"/>
              <p:nvPr/>
            </p:nvSpPr>
            <p:spPr>
              <a:xfrm flipH="1">
                <a:off x="800425" y="4926127"/>
                <a:ext cx="5295575" cy="12326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3600" i="0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600" b="0" i="0" baseline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3600" b="0" i="0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3600" b="0" baseline="0" dirty="0"/>
                  <a:t> (rhéostat)</a:t>
                </a:r>
              </a:p>
              <a:p>
                <a:pPr/>
                <a:r>
                  <a:rPr lang="fr-FR" sz="3600" baseline="0" dirty="0"/>
                  <a:t>Alimentation </a:t>
                </a:r>
                <a14:m>
                  <m:oMath xmlns:m="http://schemas.openxmlformats.org/officeDocument/2006/math">
                    <m: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 / 5 </m:t>
                    </m:r>
                    <m:r>
                      <m:rPr>
                        <m:sty m:val="p"/>
                      </m:rPr>
                      <a:rPr lang="fr-FR" sz="3600" b="0" i="0" baseline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sz="3600" baseline="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A1484DC9-3C61-4B0A-8C7C-592EBC47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425" y="4926127"/>
                <a:ext cx="5295575" cy="1232684"/>
              </a:xfrm>
              <a:prstGeom prst="rect">
                <a:avLst/>
              </a:prstGeom>
              <a:blipFill>
                <a:blip r:embed="rId9"/>
                <a:stretch>
                  <a:fillRect l="-3452" t="-5941" b="-173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3D9AD969-05E9-42B0-A4E6-1D66F4E40A74}"/>
              </a:ext>
            </a:extLst>
          </p:cNvPr>
          <p:cNvSpPr/>
          <p:nvPr/>
        </p:nvSpPr>
        <p:spPr>
          <a:xfrm>
            <a:off x="5104940" y="2441375"/>
            <a:ext cx="1260000" cy="1260000"/>
          </a:xfrm>
          <a:prstGeom prst="arc">
            <a:avLst>
              <a:gd name="adj1" fmla="val 16200000"/>
              <a:gd name="adj2" fmla="val 14478076"/>
            </a:avLst>
          </a:prstGeom>
          <a:ln w="381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49CE0E89-C037-4DC7-81B5-D3B3ABDB6B9E}"/>
                  </a:ext>
                </a:extLst>
              </p:cNvPr>
              <p:cNvSpPr txBox="1"/>
              <p:nvPr/>
            </p:nvSpPr>
            <p:spPr>
              <a:xfrm>
                <a:off x="5277507" y="2622610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fr-FR" sz="3600" baseline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49CE0E89-C037-4DC7-81B5-D3B3ABDB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07" y="2622610"/>
                <a:ext cx="9144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33F4DE7-B06D-4CB1-AF53-14059F596347}"/>
              </a:ext>
            </a:extLst>
          </p:cNvPr>
          <p:cNvCxnSpPr/>
          <p:nvPr/>
        </p:nvCxnSpPr>
        <p:spPr>
          <a:xfrm flipV="1">
            <a:off x="7296076" y="2067084"/>
            <a:ext cx="0" cy="20368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0EFA832-CDB9-4402-8E9D-DA389A19B8FE}"/>
                  </a:ext>
                </a:extLst>
              </p:cNvPr>
              <p:cNvSpPr txBox="1"/>
              <p:nvPr/>
            </p:nvSpPr>
            <p:spPr>
              <a:xfrm>
                <a:off x="7149222" y="2716332"/>
                <a:ext cx="914400" cy="9144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1" i="0" baseline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fr-FR" sz="3600" b="1" baseline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0EFA832-CDB9-4402-8E9D-DA389A19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22" y="2716332"/>
                <a:ext cx="914400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4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150A-BBAE-49A2-9F2F-C2A79BC6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Phénomène d’hystérésis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BF532-57F4-44BC-91FF-6CE8FD22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91B23-978F-4344-9BB4-E9A336A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B20F6-943E-4D9C-967C-5253298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A3B3CCE-D981-41BB-93B6-6A08557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Courbe de première aimantation</a:t>
            </a:r>
          </a:p>
        </p:txBody>
      </p:sp>
      <p:pic>
        <p:nvPicPr>
          <p:cNvPr id="55" name="Espace réservé du contenu 21">
            <a:extLst>
              <a:ext uri="{FF2B5EF4-FFF2-40B4-BE49-F238E27FC236}">
                <a16:creationId xmlns:a16="http://schemas.microsoft.com/office/drawing/2014/main" id="{A7464188-AD2A-493D-A1DB-8C5610BBA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/>
          <a:stretch/>
        </p:blipFill>
        <p:spPr>
          <a:xfrm>
            <a:off x="9362101" y="2396449"/>
            <a:ext cx="2823019" cy="2131265"/>
          </a:xfrm>
          <a:noFill/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098EB6C-124C-4422-93C1-3401935E48A9}"/>
              </a:ext>
            </a:extLst>
          </p:cNvPr>
          <p:cNvSpPr txBox="1"/>
          <p:nvPr/>
        </p:nvSpPr>
        <p:spPr>
          <a:xfrm>
            <a:off x="9561910" y="4580858"/>
            <a:ext cx="213355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Source : Wikipédia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89C7D3A-7FB0-40ED-9E74-7011985A58D2}"/>
              </a:ext>
            </a:extLst>
          </p:cNvPr>
          <p:cNvSpPr txBox="1"/>
          <p:nvPr/>
        </p:nvSpPr>
        <p:spPr>
          <a:xfrm>
            <a:off x="6417205" y="1404671"/>
            <a:ext cx="42114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200" b="1" dirty="0"/>
              <a:t>Comparaison dia / para / </a:t>
            </a:r>
            <a:r>
              <a:rPr lang="fr-FR" sz="2200" b="1" dirty="0" err="1"/>
              <a:t>ferro</a:t>
            </a:r>
            <a:endParaRPr lang="fr-FR" sz="2200" b="1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D8668CA-AB2A-4007-9072-EE6914D1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25" y="1894744"/>
            <a:ext cx="4307576" cy="3044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1" name="Tableau 18">
                <a:extLst>
                  <a:ext uri="{FF2B5EF4-FFF2-40B4-BE49-F238E27FC236}">
                    <a16:creationId xmlns:a16="http://schemas.microsoft.com/office/drawing/2014/main" id="{56A92AB0-1E1E-4831-9B44-32B32606F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203936"/>
                  </p:ext>
                </p:extLst>
              </p:nvPr>
            </p:nvGraphicFramePr>
            <p:xfrm>
              <a:off x="5072088" y="5362621"/>
              <a:ext cx="6854897" cy="8219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6931">
                      <a:extLst>
                        <a:ext uri="{9D8B030D-6E8A-4147-A177-3AD203B41FA5}">
                          <a16:colId xmlns:a16="http://schemas.microsoft.com/office/drawing/2014/main" val="3411037383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2258343055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1243779293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3780413794"/>
                        </a:ext>
                      </a:extLst>
                    </a:gridCol>
                    <a:gridCol w="1627173">
                      <a:extLst>
                        <a:ext uri="{9D8B030D-6E8A-4147-A177-3AD203B41FA5}">
                          <a16:colId xmlns:a16="http://schemas.microsoft.com/office/drawing/2014/main" val="2524913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Matériau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Fe (pur)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mumétal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permalloy</a:t>
                          </a:r>
                          <a:endParaRPr lang="fr-FR" sz="20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Acier trempé</a:t>
                          </a:r>
                          <a:endParaRPr lang="fr-FR" sz="20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18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sz="2000" b="1" i="0" smtClean="0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2000" b="1" dirty="0"/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567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1" name="Tableau 18">
                <a:extLst>
                  <a:ext uri="{FF2B5EF4-FFF2-40B4-BE49-F238E27FC236}">
                    <a16:creationId xmlns:a16="http://schemas.microsoft.com/office/drawing/2014/main" id="{56A92AB0-1E1E-4831-9B44-32B32606F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203936"/>
                  </p:ext>
                </p:extLst>
              </p:nvPr>
            </p:nvGraphicFramePr>
            <p:xfrm>
              <a:off x="5072088" y="5362621"/>
              <a:ext cx="6854897" cy="8219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6931">
                      <a:extLst>
                        <a:ext uri="{9D8B030D-6E8A-4147-A177-3AD203B41FA5}">
                          <a16:colId xmlns:a16="http://schemas.microsoft.com/office/drawing/2014/main" val="3411037383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2258343055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1243779293"/>
                        </a:ext>
                      </a:extLst>
                    </a:gridCol>
                    <a:gridCol w="1306931">
                      <a:extLst>
                        <a:ext uri="{9D8B030D-6E8A-4147-A177-3AD203B41FA5}">
                          <a16:colId xmlns:a16="http://schemas.microsoft.com/office/drawing/2014/main" val="3780413794"/>
                        </a:ext>
                      </a:extLst>
                    </a:gridCol>
                    <a:gridCol w="1627173">
                      <a:extLst>
                        <a:ext uri="{9D8B030D-6E8A-4147-A177-3AD203B41FA5}">
                          <a16:colId xmlns:a16="http://schemas.microsoft.com/office/drawing/2014/main" val="2524913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Matériau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Fe (pur)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mumétal</a:t>
                          </a: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permalloy</a:t>
                          </a:r>
                          <a:endParaRPr lang="fr-FR" sz="20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Acier trempé</a:t>
                          </a:r>
                          <a:endParaRPr lang="fr-FR" sz="20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FF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18055"/>
                      </a:ext>
                    </a:extLst>
                  </a:tr>
                  <a:tr h="4257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935" t="-101429" r="-426636" b="-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465" t="-101429" r="-324651" b="-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402" t="-101429" r="-226168" b="-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1429" r="-125116" b="-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5677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5" name="Groupe 64">
            <a:extLst>
              <a:ext uri="{FF2B5EF4-FFF2-40B4-BE49-F238E27FC236}">
                <a16:creationId xmlns:a16="http://schemas.microsoft.com/office/drawing/2014/main" id="{A79AEC91-8205-4038-B0BE-B563A3C05AF7}"/>
              </a:ext>
            </a:extLst>
          </p:cNvPr>
          <p:cNvGrpSpPr/>
          <p:nvPr/>
        </p:nvGrpSpPr>
        <p:grpSpPr>
          <a:xfrm>
            <a:off x="246560" y="1529814"/>
            <a:ext cx="4215085" cy="4739128"/>
            <a:chOff x="409522" y="1364037"/>
            <a:chExt cx="4215085" cy="473912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6FBE5F9-3288-4CFD-8634-36978F2FB7E8}"/>
                </a:ext>
              </a:extLst>
            </p:cNvPr>
            <p:cNvGrpSpPr/>
            <p:nvPr/>
          </p:nvGrpSpPr>
          <p:grpSpPr>
            <a:xfrm>
              <a:off x="409522" y="1757024"/>
              <a:ext cx="4006475" cy="4346141"/>
              <a:chOff x="621102" y="1711121"/>
              <a:chExt cx="4006475" cy="434614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58CC8904-6609-44C6-84D4-8416E0847399}"/>
                  </a:ext>
                </a:extLst>
              </p:cNvPr>
              <p:cNvGrpSpPr/>
              <p:nvPr/>
            </p:nvGrpSpPr>
            <p:grpSpPr>
              <a:xfrm>
                <a:off x="621102" y="1711121"/>
                <a:ext cx="4006475" cy="4278372"/>
                <a:chOff x="9025954" y="2966159"/>
                <a:chExt cx="2400243" cy="2896980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B522CCBC-263A-4EA2-8AC3-2C5B21CA1FC3}"/>
                    </a:ext>
                  </a:extLst>
                </p:cNvPr>
                <p:cNvGrpSpPr/>
                <p:nvPr/>
              </p:nvGrpSpPr>
              <p:grpSpPr>
                <a:xfrm>
                  <a:off x="9121941" y="3280839"/>
                  <a:ext cx="2304256" cy="2228056"/>
                  <a:chOff x="9286731" y="3217168"/>
                  <a:chExt cx="1776233" cy="1728192"/>
                </a:xfrm>
              </p:grpSpPr>
              <p:cxnSp>
                <p:nvCxnSpPr>
                  <p:cNvPr id="12" name="Connecteur droit avec flèche 11">
                    <a:extLst>
                      <a:ext uri="{FF2B5EF4-FFF2-40B4-BE49-F238E27FC236}">
                        <a16:creationId xmlns:a16="http://schemas.microsoft.com/office/drawing/2014/main" id="{65C1F9FC-B5BE-45DF-99DD-0A380282D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95957" y="3217168"/>
                    <a:ext cx="0" cy="172819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miter lim="800000"/>
                    <a:headEnd type="none" w="lg" len="lg"/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9756346B-A71B-4461-87B0-BD81977177F5}"/>
                      </a:ext>
                    </a:extLst>
                  </p:cNvPr>
                  <p:cNvCxnSpPr/>
                  <p:nvPr/>
                </p:nvCxnSpPr>
                <p:spPr>
                  <a:xfrm>
                    <a:off x="9286731" y="4945360"/>
                    <a:ext cx="177623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miter lim="800000"/>
                    <a:headEnd type="none" w="lg" len="lg"/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Forme libre : forme 13">
                    <a:extLst>
                      <a:ext uri="{FF2B5EF4-FFF2-40B4-BE49-F238E27FC236}">
                        <a16:creationId xmlns:a16="http://schemas.microsoft.com/office/drawing/2014/main" id="{F3A669A7-1AD8-4BD5-8EFB-EBEE1C1A8E5C}"/>
                      </a:ext>
                    </a:extLst>
                  </p:cNvPr>
                  <p:cNvSpPr/>
                  <p:nvPr/>
                </p:nvSpPr>
                <p:spPr>
                  <a:xfrm>
                    <a:off x="9286731" y="3412124"/>
                    <a:ext cx="1616364" cy="1533236"/>
                  </a:xfrm>
                  <a:custGeom>
                    <a:avLst/>
                    <a:gdLst>
                      <a:gd name="connsiteX0" fmla="*/ 0 w 1616364"/>
                      <a:gd name="connsiteY0" fmla="*/ 1533236 h 1533236"/>
                      <a:gd name="connsiteX1" fmla="*/ 443346 w 1616364"/>
                      <a:gd name="connsiteY1" fmla="*/ 1293091 h 1533236"/>
                      <a:gd name="connsiteX2" fmla="*/ 923636 w 1616364"/>
                      <a:gd name="connsiteY2" fmla="*/ 240145 h 1533236"/>
                      <a:gd name="connsiteX3" fmla="*/ 1616364 w 1616364"/>
                      <a:gd name="connsiteY3" fmla="*/ 0 h 1533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16364" h="1533236">
                        <a:moveTo>
                          <a:pt x="0" y="1533236"/>
                        </a:moveTo>
                        <a:cubicBezTo>
                          <a:pt x="144703" y="1520921"/>
                          <a:pt x="289407" y="1508606"/>
                          <a:pt x="443346" y="1293091"/>
                        </a:cubicBezTo>
                        <a:cubicBezTo>
                          <a:pt x="597285" y="1077576"/>
                          <a:pt x="728133" y="455660"/>
                          <a:pt x="923636" y="240145"/>
                        </a:cubicBezTo>
                        <a:cubicBezTo>
                          <a:pt x="1119139" y="24630"/>
                          <a:pt x="1367751" y="12315"/>
                          <a:pt x="1616364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F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E5099278-628F-48FA-942A-FAC93574EC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5954" y="2966159"/>
                      <a:ext cx="1404379" cy="325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 xmlns:m="http://schemas.openxmlformats.org/officeDocument/2006/math">
                          <m:r>
                            <a:rPr lang="fr-F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oMath>
                      </a14:m>
                      <a:r>
                        <a:rPr lang="fr-FR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(ou </a:t>
                      </a:r>
                      <a14:m>
                        <m:oMath xmlns:m="http://schemas.openxmlformats.org/officeDocument/2006/math">
                          <m:r>
                            <a:rPr lang="fr-F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oMath>
                      </a14:m>
                      <a:r>
                        <a:rPr lang="fr-FR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E5099278-628F-48FA-942A-FAC93574EC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5954" y="2966159"/>
                      <a:ext cx="1404379" cy="32510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1519" b="-341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933C05FA-1377-4FBE-97AA-2EFA3E072D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1415" y="5538032"/>
                      <a:ext cx="288032" cy="325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fr-FR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933C05FA-1377-4FBE-97AA-2EFA3E072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41415" y="5538032"/>
                      <a:ext cx="288032" cy="32510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7B0C32F4-7D0B-4723-BD57-D63B27FB74EF}"/>
                  </a:ext>
                </a:extLst>
              </p:cNvPr>
              <p:cNvGrpSpPr/>
              <p:nvPr/>
            </p:nvGrpSpPr>
            <p:grpSpPr>
              <a:xfrm>
                <a:off x="821415" y="2316457"/>
                <a:ext cx="3392668" cy="3740805"/>
                <a:chOff x="8851605" y="3255769"/>
                <a:chExt cx="3392668" cy="3740805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81CC3D56-68E3-4458-ADAC-394C16C76646}"/>
                    </a:ext>
                  </a:extLst>
                </p:cNvPr>
                <p:cNvCxnSpPr/>
                <p:nvPr/>
              </p:nvCxnSpPr>
              <p:spPr>
                <a:xfrm>
                  <a:off x="8860273" y="6012685"/>
                  <a:ext cx="3384000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  <a:prstDash val="dash"/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97FB18BF-DD1B-46B9-ACF6-38196F1124EB}"/>
                    </a:ext>
                  </a:extLst>
                </p:cNvPr>
                <p:cNvCxnSpPr/>
                <p:nvPr/>
              </p:nvCxnSpPr>
              <p:spPr>
                <a:xfrm>
                  <a:off x="8851605" y="3907032"/>
                  <a:ext cx="3384000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  <a:prstDash val="dash"/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8ADB7F1-A7F0-4A0B-A35E-7657E10978E7}"/>
                    </a:ext>
                  </a:extLst>
                </p:cNvPr>
                <p:cNvSpPr txBox="1"/>
                <p:nvPr/>
              </p:nvSpPr>
              <p:spPr>
                <a:xfrm>
                  <a:off x="9219789" y="3255769"/>
                  <a:ext cx="1207188" cy="59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dirty="0">
                      <a:solidFill>
                        <a:srgbClr val="C00000"/>
                      </a:solidFill>
                    </a:rPr>
                    <a:t>Rotations réversibles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9D05CE5-F7E6-43E2-9069-72FA5A96F35B}"/>
                    </a:ext>
                  </a:extLst>
                </p:cNvPr>
                <p:cNvSpPr txBox="1"/>
                <p:nvPr/>
              </p:nvSpPr>
              <p:spPr>
                <a:xfrm>
                  <a:off x="10531931" y="4418771"/>
                  <a:ext cx="1639031" cy="84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dirty="0">
                      <a:solidFill>
                        <a:srgbClr val="C00000"/>
                      </a:solidFill>
                    </a:rPr>
                    <a:t>Déplacements irréversibles des parois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1FEFABE-8C3E-4237-A535-446126C3C92E}"/>
                    </a:ext>
                  </a:extLst>
                </p:cNvPr>
                <p:cNvSpPr txBox="1"/>
                <p:nvPr/>
              </p:nvSpPr>
              <p:spPr>
                <a:xfrm>
                  <a:off x="8877781" y="6405643"/>
                  <a:ext cx="2298798" cy="59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dirty="0">
                      <a:solidFill>
                        <a:srgbClr val="C00000"/>
                      </a:solidFill>
                    </a:rPr>
                    <a:t>Déplacements réversibles des parois</a:t>
                  </a:r>
                </a:p>
              </p:txBody>
            </p:sp>
          </p:grp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32CA5397-E99F-4D36-AA11-27D5069C1AD6}"/>
                </a:ext>
              </a:extLst>
            </p:cNvPr>
            <p:cNvGrpSpPr/>
            <p:nvPr/>
          </p:nvGrpSpPr>
          <p:grpSpPr>
            <a:xfrm>
              <a:off x="566610" y="1364037"/>
              <a:ext cx="4057997" cy="4165028"/>
              <a:chOff x="566610" y="1364037"/>
              <a:chExt cx="4057997" cy="416502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06A0843-79AA-48EC-8D40-CE0ED35D6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610" y="1845950"/>
                <a:ext cx="2938969" cy="366272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528B9C0F-6540-4C9D-9D8B-2416132A9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072" y="5119277"/>
                <a:ext cx="4021535" cy="40978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9C5D8032-9064-4EEA-BE72-60FB0D39FFA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1078" y="1364037"/>
                    <a:ext cx="929002" cy="4801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oMath>
                      </m:oMathPara>
                    </a14:m>
                    <a:endParaRPr lang="fr-FR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9C5D8032-9064-4EEA-BE72-60FB0D39F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078" y="1364037"/>
                    <a:ext cx="929002" cy="480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14" b="-886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723345DE-303A-45F4-8095-7500BBB69E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210" y="4606649"/>
                    <a:ext cx="825910" cy="4801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fr-FR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723345DE-303A-45F4-8095-7500BBB69E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7210" y="4606649"/>
                    <a:ext cx="825910" cy="4801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704" r="-4444" b="-886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D4BF9A2-A164-4BED-9F30-9A29C2CBE183}"/>
              </a:ext>
            </a:extLst>
          </p:cNvPr>
          <p:cNvCxnSpPr/>
          <p:nvPr/>
        </p:nvCxnSpPr>
        <p:spPr>
          <a:xfrm>
            <a:off x="4725908" y="1284704"/>
            <a:ext cx="0" cy="51884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4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44CFC-EC71-494F-9CD8-53A642F4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Phénomène d’hystérésis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E0E02-2998-46CF-B075-FB183AF2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9593F8-D733-4DB5-94E0-C0538F83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9E8A7-CBD4-4623-9F89-3451A5EB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1B92BAB-7FF5-41CC-8D53-8C551919C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Cycle d’hystérésis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6F691BD-BC1B-4182-8101-D525C4E0ECB0}"/>
              </a:ext>
            </a:extLst>
          </p:cNvPr>
          <p:cNvGrpSpPr>
            <a:grpSpLocks noChangeAspect="1"/>
          </p:cNvGrpSpPr>
          <p:nvPr/>
        </p:nvGrpSpPr>
        <p:grpSpPr>
          <a:xfrm>
            <a:off x="526032" y="1349783"/>
            <a:ext cx="5244092" cy="5001048"/>
            <a:chOff x="3284952" y="2545216"/>
            <a:chExt cx="3997660" cy="3812384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908D854-6F65-4247-9A34-E5B34C866731}"/>
                </a:ext>
              </a:extLst>
            </p:cNvPr>
            <p:cNvGrpSpPr/>
            <p:nvPr/>
          </p:nvGrpSpPr>
          <p:grpSpPr>
            <a:xfrm>
              <a:off x="3502124" y="2545216"/>
              <a:ext cx="3600000" cy="3812384"/>
              <a:chOff x="7971278" y="1416400"/>
              <a:chExt cx="3600000" cy="3812384"/>
            </a:xfrm>
          </p:grpSpPr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B7FD6397-4E59-4E10-B800-924B6073B3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37533" y="1484784"/>
                <a:ext cx="0" cy="3744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none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BCCFD783-5408-4635-A8B3-9126EFB4C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1278" y="3430342"/>
                <a:ext cx="360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none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4981AC0A-5C98-415A-8165-FA406C9D1BFA}"/>
                      </a:ext>
                    </a:extLst>
                  </p:cNvPr>
                  <p:cNvSpPr txBox="1"/>
                  <p:nvPr/>
                </p:nvSpPr>
                <p:spPr>
                  <a:xfrm>
                    <a:off x="9188978" y="1416400"/>
                    <a:ext cx="423283" cy="366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𝐌</m:t>
                          </m:r>
                        </m:oMath>
                      </m:oMathPara>
                    </a14:m>
                    <a:endParaRPr lang="fr-F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4981AC0A-5C98-415A-8165-FA406C9D1B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8978" y="1416400"/>
                    <a:ext cx="423283" cy="36601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FA9E7E69-07A0-4A4D-9ED8-BB04F0DC96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2443" y="3559028"/>
                    <a:ext cx="288032" cy="366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oMath>
                      </m:oMathPara>
                    </a14:m>
                    <a:endParaRPr lang="fr-F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FA9E7E69-07A0-4A4D-9ED8-BB04F0DC9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2443" y="3559028"/>
                    <a:ext cx="288032" cy="36601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328D2D-49A8-4E69-8BCB-5D26033E888C}"/>
                </a:ext>
              </a:extLst>
            </p:cNvPr>
            <p:cNvSpPr/>
            <p:nvPr/>
          </p:nvSpPr>
          <p:spPr>
            <a:xfrm>
              <a:off x="3718148" y="2997296"/>
              <a:ext cx="3168000" cy="3096000"/>
            </a:xfrm>
            <a:custGeom>
              <a:avLst/>
              <a:gdLst>
                <a:gd name="connsiteX0" fmla="*/ 3714750 w 3714750"/>
                <a:gd name="connsiteY0" fmla="*/ 8540 h 2942240"/>
                <a:gd name="connsiteX1" fmla="*/ 2447925 w 3714750"/>
                <a:gd name="connsiteY1" fmla="*/ 151415 h 2942240"/>
                <a:gd name="connsiteX2" fmla="*/ 1695450 w 3714750"/>
                <a:gd name="connsiteY2" fmla="*/ 1046765 h 2942240"/>
                <a:gd name="connsiteX3" fmla="*/ 733425 w 3714750"/>
                <a:gd name="connsiteY3" fmla="*/ 2618390 h 2942240"/>
                <a:gd name="connsiteX4" fmla="*/ 0 w 3714750"/>
                <a:gd name="connsiteY4" fmla="*/ 2942240 h 29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0" h="2942240">
                  <a:moveTo>
                    <a:pt x="3714750" y="8540"/>
                  </a:moveTo>
                  <a:cubicBezTo>
                    <a:pt x="3249612" y="-6542"/>
                    <a:pt x="2784475" y="-21623"/>
                    <a:pt x="2447925" y="151415"/>
                  </a:cubicBezTo>
                  <a:cubicBezTo>
                    <a:pt x="2111375" y="324453"/>
                    <a:pt x="1981200" y="635603"/>
                    <a:pt x="1695450" y="1046765"/>
                  </a:cubicBezTo>
                  <a:cubicBezTo>
                    <a:pt x="1409700" y="1457927"/>
                    <a:pt x="1016000" y="2302478"/>
                    <a:pt x="733425" y="2618390"/>
                  </a:cubicBezTo>
                  <a:cubicBezTo>
                    <a:pt x="450850" y="2934303"/>
                    <a:pt x="225425" y="2938271"/>
                    <a:pt x="0" y="294224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92B3D20-9953-4E6E-A010-D5958E4B26AB}"/>
                </a:ext>
              </a:extLst>
            </p:cNvPr>
            <p:cNvSpPr/>
            <p:nvPr/>
          </p:nvSpPr>
          <p:spPr>
            <a:xfrm flipH="1" flipV="1">
              <a:off x="3718148" y="2997296"/>
              <a:ext cx="3168000" cy="3096000"/>
            </a:xfrm>
            <a:custGeom>
              <a:avLst/>
              <a:gdLst>
                <a:gd name="connsiteX0" fmla="*/ 3714750 w 3714750"/>
                <a:gd name="connsiteY0" fmla="*/ 8540 h 2942240"/>
                <a:gd name="connsiteX1" fmla="*/ 2447925 w 3714750"/>
                <a:gd name="connsiteY1" fmla="*/ 151415 h 2942240"/>
                <a:gd name="connsiteX2" fmla="*/ 1695450 w 3714750"/>
                <a:gd name="connsiteY2" fmla="*/ 1046765 h 2942240"/>
                <a:gd name="connsiteX3" fmla="*/ 733425 w 3714750"/>
                <a:gd name="connsiteY3" fmla="*/ 2618390 h 2942240"/>
                <a:gd name="connsiteX4" fmla="*/ 0 w 3714750"/>
                <a:gd name="connsiteY4" fmla="*/ 2942240 h 29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0" h="2942240">
                  <a:moveTo>
                    <a:pt x="3714750" y="8540"/>
                  </a:moveTo>
                  <a:cubicBezTo>
                    <a:pt x="3249612" y="-6542"/>
                    <a:pt x="2784475" y="-21623"/>
                    <a:pt x="2447925" y="151415"/>
                  </a:cubicBezTo>
                  <a:cubicBezTo>
                    <a:pt x="2111375" y="324453"/>
                    <a:pt x="1981200" y="635603"/>
                    <a:pt x="1695450" y="1046765"/>
                  </a:cubicBezTo>
                  <a:cubicBezTo>
                    <a:pt x="1409700" y="1457927"/>
                    <a:pt x="1016000" y="2302478"/>
                    <a:pt x="733425" y="2618390"/>
                  </a:cubicBezTo>
                  <a:cubicBezTo>
                    <a:pt x="450850" y="2934303"/>
                    <a:pt x="225425" y="2938271"/>
                    <a:pt x="0" y="294224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82B9BD9-5DDB-4D06-8218-99802450C5BA}"/>
                </a:ext>
              </a:extLst>
            </p:cNvPr>
            <p:cNvSpPr/>
            <p:nvPr/>
          </p:nvSpPr>
          <p:spPr>
            <a:xfrm>
              <a:off x="5267326" y="2996952"/>
              <a:ext cx="1560774" cy="1565523"/>
            </a:xfrm>
            <a:custGeom>
              <a:avLst/>
              <a:gdLst>
                <a:gd name="connsiteX0" fmla="*/ 0 w 1590675"/>
                <a:gd name="connsiteY0" fmla="*/ 1514475 h 1514475"/>
                <a:gd name="connsiteX1" fmla="*/ 333375 w 1590675"/>
                <a:gd name="connsiteY1" fmla="*/ 1238250 h 1514475"/>
                <a:gd name="connsiteX2" fmla="*/ 762000 w 1590675"/>
                <a:gd name="connsiteY2" fmla="*/ 247650 h 1514475"/>
                <a:gd name="connsiteX3" fmla="*/ 1590675 w 1590675"/>
                <a:gd name="connsiteY3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675" h="1514475">
                  <a:moveTo>
                    <a:pt x="0" y="1514475"/>
                  </a:moveTo>
                  <a:cubicBezTo>
                    <a:pt x="103187" y="1481931"/>
                    <a:pt x="206375" y="1449387"/>
                    <a:pt x="333375" y="1238250"/>
                  </a:cubicBezTo>
                  <a:cubicBezTo>
                    <a:pt x="460375" y="1027112"/>
                    <a:pt x="552450" y="454025"/>
                    <a:pt x="762000" y="247650"/>
                  </a:cubicBezTo>
                  <a:cubicBezTo>
                    <a:pt x="971550" y="41275"/>
                    <a:pt x="1281112" y="20637"/>
                    <a:pt x="1590675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sysDot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96863"/>
                        <a:gd name="connsiteY0" fmla="*/ 1976711 h 1976711"/>
                        <a:gd name="connsiteX1" fmla="*/ 575140 w 2096863"/>
                        <a:gd name="connsiteY1" fmla="*/ 1667106 h 1976711"/>
                        <a:gd name="connsiteX2" fmla="*/ 1198206 w 2096863"/>
                        <a:gd name="connsiteY2" fmla="*/ 309604 h 1976711"/>
                        <a:gd name="connsiteX3" fmla="*/ 2096863 w 2096863"/>
                        <a:gd name="connsiteY3" fmla="*/ 0 h 19767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96863" h="1976711" extrusionOk="0">
                          <a:moveTo>
                            <a:pt x="0" y="1976711"/>
                          </a:moveTo>
                          <a:cubicBezTo>
                            <a:pt x="180593" y="1956438"/>
                            <a:pt x="360796" y="1950452"/>
                            <a:pt x="575140" y="1667106"/>
                          </a:cubicBezTo>
                          <a:cubicBezTo>
                            <a:pt x="787272" y="1391872"/>
                            <a:pt x="923164" y="588136"/>
                            <a:pt x="1198206" y="309604"/>
                          </a:cubicBezTo>
                          <a:cubicBezTo>
                            <a:pt x="1446983" y="36485"/>
                            <a:pt x="1771618" y="30944"/>
                            <a:pt x="2096863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689EF16-2257-4B77-A664-654005286A9E}"/>
                </a:ext>
              </a:extLst>
            </p:cNvPr>
            <p:cNvCxnSpPr/>
            <p:nvPr/>
          </p:nvCxnSpPr>
          <p:spPr>
            <a:xfrm>
              <a:off x="5302612" y="2996952"/>
              <a:ext cx="1980000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A9829AA-56F7-48E7-B043-DC6807ECB887}"/>
                </a:ext>
              </a:extLst>
            </p:cNvPr>
            <p:cNvCxnSpPr/>
            <p:nvPr/>
          </p:nvCxnSpPr>
          <p:spPr>
            <a:xfrm>
              <a:off x="3284952" y="6092372"/>
              <a:ext cx="1948482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18D5541A-043A-48EC-9378-B195CF05AD0B}"/>
                    </a:ext>
                  </a:extLst>
                </p:cNvPr>
                <p:cNvSpPr txBox="1"/>
                <p:nvPr/>
              </p:nvSpPr>
              <p:spPr>
                <a:xfrm>
                  <a:off x="4575779" y="2836039"/>
                  <a:ext cx="490172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18D5541A-043A-48EC-9378-B195CF05A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779" y="2836039"/>
                  <a:ext cx="490172" cy="366012"/>
                </a:xfrm>
                <a:prstGeom prst="rect">
                  <a:avLst/>
                </a:prstGeom>
                <a:blipFill>
                  <a:blip r:embed="rId4"/>
                  <a:stretch>
                    <a:fillRect r="-2169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7EEEE28-3112-4773-82CA-BA7CF8DBF8FA}"/>
                    </a:ext>
                  </a:extLst>
                </p:cNvPr>
                <p:cNvSpPr txBox="1"/>
                <p:nvPr/>
              </p:nvSpPr>
              <p:spPr>
                <a:xfrm>
                  <a:off x="5256392" y="5897642"/>
                  <a:ext cx="683283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97EEEE28-3112-4773-82CA-BA7CF8DBF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92" y="5897642"/>
                  <a:ext cx="683283" cy="3660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D9DE29E-3DCE-4931-ABA3-EF9D570D6B01}"/>
                    </a:ext>
                  </a:extLst>
                </p:cNvPr>
                <p:cNvSpPr txBox="1"/>
                <p:nvPr/>
              </p:nvSpPr>
              <p:spPr>
                <a:xfrm>
                  <a:off x="4571485" y="3595049"/>
                  <a:ext cx="661312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D9DE29E-3DCE-4931-ABA3-EF9D570D6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485" y="3595049"/>
                  <a:ext cx="661312" cy="3660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E1DA974-F583-450F-B4CC-56AEABE8ECCA}"/>
                    </a:ext>
                  </a:extLst>
                </p:cNvPr>
                <p:cNvSpPr txBox="1"/>
                <p:nvPr/>
              </p:nvSpPr>
              <p:spPr>
                <a:xfrm>
                  <a:off x="5188947" y="5182542"/>
                  <a:ext cx="830513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E1DA974-F583-450F-B4CC-56AEABE8E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947" y="5182542"/>
                  <a:ext cx="830513" cy="366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FF938EB2-65BC-4E63-ACF5-D750B9DC5491}"/>
                    </a:ext>
                  </a:extLst>
                </p:cNvPr>
                <p:cNvSpPr txBox="1"/>
                <p:nvPr/>
              </p:nvSpPr>
              <p:spPr>
                <a:xfrm>
                  <a:off x="4322641" y="4150111"/>
                  <a:ext cx="490172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𝐜</m:t>
                            </m:r>
                          </m:sub>
                        </m:sSub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28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FF938EB2-65BC-4E63-ACF5-D750B9DC5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641" y="4150111"/>
                  <a:ext cx="490172" cy="366012"/>
                </a:xfrm>
                <a:prstGeom prst="rect">
                  <a:avLst/>
                </a:prstGeom>
                <a:blipFill>
                  <a:blip r:embed="rId8"/>
                  <a:stretch>
                    <a:fillRect r="-295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DD278AC6-1FCB-4DD8-AFE4-52B18062F6A2}"/>
                    </a:ext>
                  </a:extLst>
                </p:cNvPr>
                <p:cNvSpPr txBox="1"/>
                <p:nvPr/>
              </p:nvSpPr>
              <p:spPr>
                <a:xfrm>
                  <a:off x="5604240" y="4551044"/>
                  <a:ext cx="490172" cy="3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28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𝐜</m:t>
                            </m:r>
                          </m:sub>
                        </m:sSub>
                        <m:r>
                          <a:rPr lang="fr-FR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28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DD278AC6-1FCB-4DD8-AFE4-52B18062F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240" y="4551044"/>
                  <a:ext cx="490172" cy="366012"/>
                </a:xfrm>
                <a:prstGeom prst="rect">
                  <a:avLst/>
                </a:prstGeom>
                <a:blipFill>
                  <a:blip r:embed="rId9"/>
                  <a:stretch>
                    <a:fillRect r="-292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820BB1F5-D185-4DB2-81DE-4587504EDB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2482" y="2037838"/>
                <a:ext cx="5189904" cy="3956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2800" b="1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𝐒</m:t>
                        </m:r>
                      </m:sub>
                    </m:sSub>
                  </m:oMath>
                </a14:m>
                <a:endParaRPr lang="fr-FR" sz="2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fr-FR" sz="2800" dirty="0">
                    <a:solidFill>
                      <a:srgbClr val="FF0000"/>
                    </a:solidFill>
                  </a:rPr>
                  <a:t>aimantation de saturation</a:t>
                </a:r>
                <a:endParaRPr lang="fr-FR" sz="2800" b="1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fr-FR" sz="2800" b="1" i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2800" b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m:t>𝐫</m:t>
                        </m:r>
                      </m:sub>
                    </m:sSub>
                  </m:oMath>
                </a14:m>
                <a:r>
                  <a:rPr lang="fr-FR" sz="2800" dirty="0"/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fr-FR" sz="2800" dirty="0">
                    <a:solidFill>
                      <a:srgbClr val="00B0F0"/>
                    </a:solidFill>
                  </a:rPr>
                  <a:t>aimantation rémanente (à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i="0" dirty="0">
                        <a:solidFill>
                          <a:srgbClr val="00B0F0"/>
                        </a:solidFill>
                      </a:rPr>
                      <m:t>H</m:t>
                    </m:r>
                    <m:r>
                      <a:rPr lang="fr-FR" sz="2800" i="0" dirty="0">
                        <a:solidFill>
                          <a:srgbClr val="00B0F0"/>
                        </a:solidFill>
                      </a:rPr>
                      <m:t>=0</m:t>
                    </m:r>
                  </m:oMath>
                </a14:m>
                <a:r>
                  <a:rPr lang="fr-FR" sz="2800" dirty="0">
                    <a:solidFill>
                      <a:srgbClr val="00B0F0"/>
                    </a:solidFill>
                  </a:rPr>
                  <a:t>)</a:t>
                </a:r>
                <a:endParaRPr lang="fr-FR" sz="2800" b="1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fr-FR" sz="2800" b="1" i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FR" sz="2800" b="1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fr-FR" sz="28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fr-FR" sz="2800" dirty="0">
                    <a:solidFill>
                      <a:srgbClr val="00B0F0"/>
                    </a:solidFill>
                  </a:rPr>
                  <a:t>champ coercitif (pour avoir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dirty="0" smtClean="0">
                        <a:solidFill>
                          <a:srgbClr val="00B0F0"/>
                        </a:solidFill>
                      </a:rPr>
                      <m:t>B</m:t>
                    </m:r>
                    <m:r>
                      <a:rPr lang="fr-FR" sz="2800" i="1" dirty="0">
                        <a:solidFill>
                          <a:srgbClr val="00B0F0"/>
                        </a:solidFill>
                      </a:rPr>
                      <m:t>=0</m:t>
                    </m:r>
                  </m:oMath>
                </a14:m>
                <a:r>
                  <a:rPr lang="fr-FR" sz="2800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820BB1F5-D185-4DB2-81DE-4587504ED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82" y="2037838"/>
                <a:ext cx="5189904" cy="3956819"/>
              </a:xfrm>
              <a:prstGeom prst="rect">
                <a:avLst/>
              </a:prstGeom>
              <a:blipFill>
                <a:blip r:embed="rId10"/>
                <a:stretch>
                  <a:fillRect l="-2468" r="-1645" b="-10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3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46CA6-1B2F-432A-A734-B80FDE7B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Phénomène d’hystérésis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383AC-9C12-4DBA-B721-061E4C01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B6D54-CC50-4C5D-9EC7-3376CFAF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7B086-6C8A-45F7-B25A-39B795D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540A3F-8571-4BE4-B29D-40478D0E5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Ferromagnétiques durs / doux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C210D3D-A8E7-43A6-9D39-8C0D49A222E1}"/>
              </a:ext>
            </a:extLst>
          </p:cNvPr>
          <p:cNvGrpSpPr>
            <a:grpSpLocks noChangeAspect="1"/>
          </p:cNvGrpSpPr>
          <p:nvPr/>
        </p:nvGrpSpPr>
        <p:grpSpPr>
          <a:xfrm>
            <a:off x="286507" y="1400039"/>
            <a:ext cx="3729417" cy="3994498"/>
            <a:chOff x="1403657" y="1713286"/>
            <a:chExt cx="4136266" cy="443026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1E689D8-57D9-4F23-A017-25C214A15ADE}"/>
                </a:ext>
              </a:extLst>
            </p:cNvPr>
            <p:cNvSpPr txBox="1"/>
            <p:nvPr/>
          </p:nvSpPr>
          <p:spPr>
            <a:xfrm>
              <a:off x="3928795" y="1713286"/>
              <a:ext cx="1399903" cy="5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3200" b="1" dirty="0">
                  <a:solidFill>
                    <a:srgbClr val="00B0F0"/>
                  </a:solidFill>
                </a:rPr>
                <a:t>DURS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E63B54A-2D30-445F-B770-428490239C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657" y="1751547"/>
              <a:ext cx="4136266" cy="4392000"/>
              <a:chOff x="1294772" y="1602758"/>
              <a:chExt cx="4107221" cy="4361159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223D1EE-9429-467C-8EA8-61901D0C8BF4}"/>
                  </a:ext>
                </a:extLst>
              </p:cNvPr>
              <p:cNvGrpSpPr/>
              <p:nvPr/>
            </p:nvGrpSpPr>
            <p:grpSpPr>
              <a:xfrm>
                <a:off x="1294772" y="1602758"/>
                <a:ext cx="4107221" cy="4361159"/>
                <a:chOff x="8111060" y="1406204"/>
                <a:chExt cx="3600000" cy="3822580"/>
              </a:xfrm>
            </p:grpSpPr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99A2AEFB-6658-46B8-BE93-18FB130CF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1060" y="3430342"/>
                  <a:ext cx="3600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miter lim="800000"/>
                  <a:headEnd type="none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09B55819-4397-4485-A550-1965FF83E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7533" y="1484784"/>
                  <a:ext cx="0" cy="3744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miter lim="800000"/>
                  <a:headEnd type="none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6739D1D6-890F-48B4-AEEC-612394C20B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9748" y="1406204"/>
                      <a:ext cx="610524" cy="4693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oMath>
                        </m:oMathPara>
                      </a14:m>
                      <a:endParaRPr lang="fr-FR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6739D1D6-890F-48B4-AEEC-612394C20B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9748" y="1406204"/>
                      <a:ext cx="610524" cy="46939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ZoneTexte 22">
                      <a:extLst>
                        <a:ext uri="{FF2B5EF4-FFF2-40B4-BE49-F238E27FC236}">
                          <a16:creationId xmlns:a16="http://schemas.microsoft.com/office/drawing/2014/main" id="{1D8ABEF1-B1BF-45AE-B876-7F3C35B98B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51442" y="3597987"/>
                      <a:ext cx="516086" cy="4693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</m:oMath>
                        </m:oMathPara>
                      </a14:m>
                      <a:endParaRPr lang="fr-FR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ZoneTexte 22">
                      <a:extLst>
                        <a:ext uri="{FF2B5EF4-FFF2-40B4-BE49-F238E27FC236}">
                          <a16:creationId xmlns:a16="http://schemas.microsoft.com/office/drawing/2014/main" id="{1D8ABEF1-B1BF-45AE-B876-7F3C35B98B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51442" y="3597987"/>
                      <a:ext cx="516086" cy="46939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0D4CC57-5B23-40E5-8ED2-7DE67A651C3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12128" y="2092096"/>
                <a:ext cx="3614354" cy="3532208"/>
                <a:chOff x="1682706" y="2582044"/>
                <a:chExt cx="3168000" cy="3096000"/>
              </a:xfrm>
              <a:noFill/>
            </p:grpSpPr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1884705D-977D-4DCB-BBC4-67A2DEF6F23E}"/>
                    </a:ext>
                  </a:extLst>
                </p:cNvPr>
                <p:cNvSpPr/>
                <p:nvPr/>
              </p:nvSpPr>
              <p:spPr>
                <a:xfrm>
                  <a:off x="1682706" y="2582044"/>
                  <a:ext cx="3168000" cy="3096000"/>
                </a:xfrm>
                <a:custGeom>
                  <a:avLst/>
                  <a:gdLst>
                    <a:gd name="connsiteX0" fmla="*/ 0 w 3143250"/>
                    <a:gd name="connsiteY0" fmla="*/ 3076575 h 3076575"/>
                    <a:gd name="connsiteX1" fmla="*/ 695325 w 3143250"/>
                    <a:gd name="connsiteY1" fmla="*/ 2162175 h 3076575"/>
                    <a:gd name="connsiteX2" fmla="*/ 1371600 w 3143250"/>
                    <a:gd name="connsiteY2" fmla="*/ 438150 h 3076575"/>
                    <a:gd name="connsiteX3" fmla="*/ 3143250 w 3143250"/>
                    <a:gd name="connsiteY3" fmla="*/ 0 h 307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0" h="3076575">
                      <a:moveTo>
                        <a:pt x="0" y="3076575"/>
                      </a:moveTo>
                      <a:cubicBezTo>
                        <a:pt x="233362" y="2839243"/>
                        <a:pt x="466725" y="2601912"/>
                        <a:pt x="695325" y="2162175"/>
                      </a:cubicBezTo>
                      <a:cubicBezTo>
                        <a:pt x="923925" y="1722438"/>
                        <a:pt x="963613" y="798512"/>
                        <a:pt x="1371600" y="438150"/>
                      </a:cubicBezTo>
                      <a:cubicBezTo>
                        <a:pt x="1779588" y="77787"/>
                        <a:pt x="2461419" y="38893"/>
                        <a:pt x="3143250" y="0"/>
                      </a:cubicBezTo>
                    </a:path>
                  </a:pathLst>
                </a:custGeom>
                <a:grpFill/>
                <a:ln w="57150">
                  <a:solidFill>
                    <a:srgbClr val="00B0F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14B946DD-C516-4C35-BEE3-7F9D5FE2211B}"/>
                    </a:ext>
                  </a:extLst>
                </p:cNvPr>
                <p:cNvSpPr/>
                <p:nvPr/>
              </p:nvSpPr>
              <p:spPr>
                <a:xfrm flipH="1" flipV="1">
                  <a:off x="1682706" y="2582044"/>
                  <a:ext cx="3168000" cy="3096000"/>
                </a:xfrm>
                <a:custGeom>
                  <a:avLst/>
                  <a:gdLst>
                    <a:gd name="connsiteX0" fmla="*/ 0 w 3143250"/>
                    <a:gd name="connsiteY0" fmla="*/ 3076575 h 3076575"/>
                    <a:gd name="connsiteX1" fmla="*/ 695325 w 3143250"/>
                    <a:gd name="connsiteY1" fmla="*/ 2162175 h 3076575"/>
                    <a:gd name="connsiteX2" fmla="*/ 1371600 w 3143250"/>
                    <a:gd name="connsiteY2" fmla="*/ 438150 h 3076575"/>
                    <a:gd name="connsiteX3" fmla="*/ 3143250 w 3143250"/>
                    <a:gd name="connsiteY3" fmla="*/ 0 h 307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50" h="3076575">
                      <a:moveTo>
                        <a:pt x="0" y="3076575"/>
                      </a:moveTo>
                      <a:cubicBezTo>
                        <a:pt x="233362" y="2839243"/>
                        <a:pt x="466725" y="2601912"/>
                        <a:pt x="695325" y="2162175"/>
                      </a:cubicBezTo>
                      <a:cubicBezTo>
                        <a:pt x="923925" y="1722438"/>
                        <a:pt x="963613" y="798512"/>
                        <a:pt x="1371600" y="438150"/>
                      </a:cubicBezTo>
                      <a:cubicBezTo>
                        <a:pt x="1779588" y="77787"/>
                        <a:pt x="2461419" y="38893"/>
                        <a:pt x="3143250" y="0"/>
                      </a:cubicBezTo>
                    </a:path>
                  </a:pathLst>
                </a:custGeom>
                <a:grpFill/>
                <a:ln w="57150">
                  <a:solidFill>
                    <a:srgbClr val="00B0F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A112CFE-BF56-41F9-8E4B-66DE84C1D4FF}"/>
              </a:ext>
            </a:extLst>
          </p:cNvPr>
          <p:cNvGrpSpPr>
            <a:grpSpLocks noChangeAspect="1"/>
          </p:cNvGrpSpPr>
          <p:nvPr/>
        </p:nvGrpSpPr>
        <p:grpSpPr>
          <a:xfrm>
            <a:off x="6946422" y="1434537"/>
            <a:ext cx="3722967" cy="3960000"/>
            <a:chOff x="7134948" y="1791332"/>
            <a:chExt cx="4129107" cy="439200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C7F647E-8D2B-4AFA-AF4E-63428E5B7C1B}"/>
                </a:ext>
              </a:extLst>
            </p:cNvPr>
            <p:cNvSpPr txBox="1"/>
            <p:nvPr/>
          </p:nvSpPr>
          <p:spPr>
            <a:xfrm>
              <a:off x="9597910" y="1886994"/>
              <a:ext cx="1467321" cy="5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lnSpc>
                  <a:spcPct val="90000"/>
                </a:lnSpc>
                <a:defRPr sz="3200" b="1">
                  <a:solidFill>
                    <a:srgbClr val="00B0F0"/>
                  </a:solidFill>
                </a:defRPr>
              </a:lvl1pPr>
            </a:lstStyle>
            <a:p>
              <a:r>
                <a:rPr lang="fr-FR" dirty="0"/>
                <a:t>DOUX</a:t>
              </a: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5151988-2ACF-40D0-AB4D-89233E88B3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4948" y="1791332"/>
              <a:ext cx="4129107" cy="4392000"/>
              <a:chOff x="8077547" y="1605300"/>
              <a:chExt cx="3912396" cy="416149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772B999-4C87-4145-AE09-62D20D0CABFC}"/>
                  </a:ext>
                </a:extLst>
              </p:cNvPr>
              <p:cNvGrpSpPr/>
              <p:nvPr/>
            </p:nvGrpSpPr>
            <p:grpSpPr>
              <a:xfrm>
                <a:off x="8077547" y="1605300"/>
                <a:ext cx="3912396" cy="4161490"/>
                <a:chOff x="8111060" y="1399579"/>
                <a:chExt cx="3600000" cy="3829205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FD572A20-364F-4997-84DE-E1DA0D73F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7533" y="1484784"/>
                  <a:ext cx="0" cy="3744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miter lim="800000"/>
                  <a:headEnd type="none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2D902E7-2182-4BB8-97BD-F4BCC1549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1060" y="3430342"/>
                  <a:ext cx="3600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miter lim="800000"/>
                  <a:headEnd type="none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ZoneTexte 12">
                      <a:extLst>
                        <a:ext uri="{FF2B5EF4-FFF2-40B4-BE49-F238E27FC236}">
                          <a16:creationId xmlns:a16="http://schemas.microsoft.com/office/drawing/2014/main" id="{EF8776FE-6FF8-4838-ADE9-45250D723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2442" y="1399579"/>
                      <a:ext cx="610224" cy="492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oMath>
                        </m:oMathPara>
                      </a14:m>
                      <a:endParaRPr lang="fr-FR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ZoneTexte 12">
                      <a:extLst>
                        <a:ext uri="{FF2B5EF4-FFF2-40B4-BE49-F238E27FC236}">
                          <a16:creationId xmlns:a16="http://schemas.microsoft.com/office/drawing/2014/main" id="{EF8776FE-6FF8-4838-ADE9-45250D723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2442" y="1399579"/>
                      <a:ext cx="610224" cy="49277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4D8EEF12-32CE-4DFA-8FB8-97DDF1FD55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52149" y="3597730"/>
                      <a:ext cx="485566" cy="492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</m:oMath>
                        </m:oMathPara>
                      </a14:m>
                      <a:endParaRPr lang="fr-FR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4D8EEF12-32CE-4DFA-8FB8-97DDF1FD55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52149" y="3597730"/>
                      <a:ext cx="485566" cy="49277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67A87E9-B2DC-46B4-A250-26867494512C}"/>
                  </a:ext>
                </a:extLst>
              </p:cNvPr>
              <p:cNvGrpSpPr/>
              <p:nvPr/>
            </p:nvGrpSpPr>
            <p:grpSpPr>
              <a:xfrm>
                <a:off x="8077547" y="2216513"/>
                <a:ext cx="3460875" cy="3364660"/>
                <a:chOff x="7336800" y="2708920"/>
                <a:chExt cx="3184532" cy="3096000"/>
              </a:xfrm>
            </p:grpSpPr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0CA04445-3B5A-46E8-89D9-348D20575478}"/>
                    </a:ext>
                  </a:extLst>
                </p:cNvPr>
                <p:cNvSpPr/>
                <p:nvPr/>
              </p:nvSpPr>
              <p:spPr>
                <a:xfrm>
                  <a:off x="7338120" y="2708920"/>
                  <a:ext cx="3183212" cy="3096000"/>
                </a:xfrm>
                <a:custGeom>
                  <a:avLst/>
                  <a:gdLst>
                    <a:gd name="connsiteX0" fmla="*/ 2876550 w 2876550"/>
                    <a:gd name="connsiteY0" fmla="*/ 0 h 2428875"/>
                    <a:gd name="connsiteX1" fmla="*/ 1990725 w 2876550"/>
                    <a:gd name="connsiteY1" fmla="*/ 276225 h 2428875"/>
                    <a:gd name="connsiteX2" fmla="*/ 1438275 w 2876550"/>
                    <a:gd name="connsiteY2" fmla="*/ 1000125 h 2428875"/>
                    <a:gd name="connsiteX3" fmla="*/ 762000 w 2876550"/>
                    <a:gd name="connsiteY3" fmla="*/ 2000250 h 2428875"/>
                    <a:gd name="connsiteX4" fmla="*/ 0 w 2876550"/>
                    <a:gd name="connsiteY4" fmla="*/ 2428875 h 2428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6550" h="2428875">
                      <a:moveTo>
                        <a:pt x="2876550" y="0"/>
                      </a:moveTo>
                      <a:cubicBezTo>
                        <a:pt x="2553493" y="54769"/>
                        <a:pt x="2230437" y="109538"/>
                        <a:pt x="1990725" y="276225"/>
                      </a:cubicBezTo>
                      <a:cubicBezTo>
                        <a:pt x="1751013" y="442912"/>
                        <a:pt x="1643063" y="712787"/>
                        <a:pt x="1438275" y="1000125"/>
                      </a:cubicBezTo>
                      <a:cubicBezTo>
                        <a:pt x="1233487" y="1287463"/>
                        <a:pt x="1001712" y="1762125"/>
                        <a:pt x="762000" y="2000250"/>
                      </a:cubicBezTo>
                      <a:cubicBezTo>
                        <a:pt x="522288" y="2238375"/>
                        <a:pt x="261144" y="2333625"/>
                        <a:pt x="0" y="2428875"/>
                      </a:cubicBez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B912E5F9-4E2A-4BF5-A148-9D12929874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7336800" y="2708920"/>
                  <a:ext cx="3183212" cy="3096000"/>
                </a:xfrm>
                <a:custGeom>
                  <a:avLst/>
                  <a:gdLst>
                    <a:gd name="connsiteX0" fmla="*/ 2876550 w 2876550"/>
                    <a:gd name="connsiteY0" fmla="*/ 0 h 2428875"/>
                    <a:gd name="connsiteX1" fmla="*/ 1990725 w 2876550"/>
                    <a:gd name="connsiteY1" fmla="*/ 276225 h 2428875"/>
                    <a:gd name="connsiteX2" fmla="*/ 1438275 w 2876550"/>
                    <a:gd name="connsiteY2" fmla="*/ 1000125 h 2428875"/>
                    <a:gd name="connsiteX3" fmla="*/ 762000 w 2876550"/>
                    <a:gd name="connsiteY3" fmla="*/ 2000250 h 2428875"/>
                    <a:gd name="connsiteX4" fmla="*/ 0 w 2876550"/>
                    <a:gd name="connsiteY4" fmla="*/ 2428875 h 2428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6550" h="2428875">
                      <a:moveTo>
                        <a:pt x="2876550" y="0"/>
                      </a:moveTo>
                      <a:cubicBezTo>
                        <a:pt x="2553493" y="54769"/>
                        <a:pt x="2230437" y="109538"/>
                        <a:pt x="1990725" y="276225"/>
                      </a:cubicBezTo>
                      <a:cubicBezTo>
                        <a:pt x="1751013" y="442912"/>
                        <a:pt x="1643063" y="712787"/>
                        <a:pt x="1438275" y="1000125"/>
                      </a:cubicBezTo>
                      <a:cubicBezTo>
                        <a:pt x="1233487" y="1287463"/>
                        <a:pt x="1001712" y="1762125"/>
                        <a:pt x="762000" y="2000250"/>
                      </a:cubicBezTo>
                      <a:cubicBezTo>
                        <a:pt x="522288" y="2238375"/>
                        <a:pt x="261144" y="2333625"/>
                        <a:pt x="0" y="2428875"/>
                      </a:cubicBez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447049B8-E856-4AC2-8257-EE2DE10D5B32}"/>
              </a:ext>
            </a:extLst>
          </p:cNvPr>
          <p:cNvSpPr txBox="1">
            <a:spLocks/>
          </p:cNvSpPr>
          <p:nvPr/>
        </p:nvSpPr>
        <p:spPr>
          <a:xfrm>
            <a:off x="2496440" y="4524183"/>
            <a:ext cx="3996806" cy="18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-273050"/>
            <a:r>
              <a:rPr lang="fr-FR" sz="2400" dirty="0">
                <a:ea typeface="Cambria Math" panose="02040503050406030204" pitchFamily="18" charset="0"/>
              </a:rPr>
              <a:t>Alnico</a:t>
            </a:r>
          </a:p>
          <a:p>
            <a:pPr marL="273050" lvl="1" indent="-273050"/>
            <a:r>
              <a:rPr lang="fr-FR" sz="2400" dirty="0">
                <a:sym typeface="Wingdings" panose="05000000000000000000" pitchFamily="2" charset="2"/>
              </a:rPr>
              <a:t>Ferrites dures</a:t>
            </a:r>
          </a:p>
          <a:p>
            <a:pPr marL="273050" lvl="1" indent="-273050"/>
            <a:r>
              <a:rPr lang="fr-FR" sz="2400" dirty="0">
                <a:sym typeface="Wingdings" panose="05000000000000000000" pitchFamily="2" charset="2"/>
              </a:rPr>
              <a:t>Matériaux intermétalliques (terres-rares et métaux de transition)</a:t>
            </a:r>
            <a:endParaRPr lang="fr-FR" sz="2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F668AA0-77BF-4A06-B6D0-9758BA99CA35}"/>
              </a:ext>
            </a:extLst>
          </p:cNvPr>
          <p:cNvCxnSpPr/>
          <p:nvPr/>
        </p:nvCxnSpPr>
        <p:spPr>
          <a:xfrm>
            <a:off x="6572816" y="1284704"/>
            <a:ext cx="0" cy="51884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14B7F6F7-C317-47C5-9119-CE38806BF651}"/>
              </a:ext>
            </a:extLst>
          </p:cNvPr>
          <p:cNvSpPr txBox="1">
            <a:spLocks/>
          </p:cNvSpPr>
          <p:nvPr/>
        </p:nvSpPr>
        <p:spPr>
          <a:xfrm>
            <a:off x="10066858" y="4524183"/>
            <a:ext cx="1997518" cy="18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/>
            </a:lvl1pPr>
            <a:lvl2pPr marL="273050" lvl="1" indent="-27305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400">
                <a:ea typeface="Cambria Math" panose="02040503050406030204" pitchFamily="18" charset="0"/>
              </a:defRPr>
            </a:lvl2pPr>
            <a:lvl3pPr marL="777240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</a:lvl3pPr>
            <a:lvl4pPr marL="1005840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/>
            </a:lvl4pPr>
            <a:lvl5pPr marL="1234440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/>
            </a:lvl5pPr>
            <a:lvl6pPr marL="1463040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baseline="0"/>
            </a:lvl6pPr>
            <a:lvl7pPr marL="1691640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baseline="0"/>
            </a:lvl7pPr>
            <a:lvl8pPr marL="1920240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baseline="0"/>
            </a:lvl8pPr>
            <a:lvl9pPr marL="2148840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baseline="0"/>
            </a:lvl9pPr>
          </a:lstStyle>
          <a:p>
            <a:pPr lvl="1"/>
            <a:r>
              <a:rPr lang="fr-FR" dirty="0"/>
              <a:t>Fer doux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Permalloy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Mumétal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Ferrites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5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2A8C3-0262-4CCB-A529-6A06D60E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Phénomène d’hystérésis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12C120-8ED7-4802-A6CF-50BA1940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42DFD-4798-4D1B-B6F5-72615BBC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LP22 – Propriétés macroscopiques des corps ferromagnétiques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DED3F-7594-498E-800E-5B4D1843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4B86C67-3CF2-4067-A97A-102403C5F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Pertes – Etude énergétique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0605A9-E66F-48CE-9FC4-DDA05C9622CC}"/>
              </a:ext>
            </a:extLst>
          </p:cNvPr>
          <p:cNvGrpSpPr>
            <a:grpSpLocks noChangeAspect="1"/>
          </p:cNvGrpSpPr>
          <p:nvPr/>
        </p:nvGrpSpPr>
        <p:grpSpPr>
          <a:xfrm>
            <a:off x="3619445" y="2046097"/>
            <a:ext cx="4550817" cy="3402203"/>
            <a:chOff x="256712" y="1846800"/>
            <a:chExt cx="2605349" cy="194776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991201D-2943-4517-BAB9-D66308034A0B}"/>
                </a:ext>
              </a:extLst>
            </p:cNvPr>
            <p:cNvGrpSpPr/>
            <p:nvPr/>
          </p:nvGrpSpPr>
          <p:grpSpPr>
            <a:xfrm>
              <a:off x="734641" y="1847124"/>
              <a:ext cx="1814183" cy="1947442"/>
              <a:chOff x="1232089" y="1800000"/>
              <a:chExt cx="1814183" cy="1947442"/>
            </a:xfrm>
          </p:grpSpPr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AEF943A-95A4-4A67-ABAF-9493F2F52FA2}"/>
                  </a:ext>
                </a:extLst>
              </p:cNvPr>
              <p:cNvSpPr/>
              <p:nvPr/>
            </p:nvSpPr>
            <p:spPr>
              <a:xfrm>
                <a:off x="1232089" y="2458959"/>
                <a:ext cx="540000" cy="54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D0C5844-C161-4BE8-9B5F-4615ADBA92A7}"/>
                  </a:ext>
                </a:extLst>
              </p:cNvPr>
              <p:cNvCxnSpPr>
                <a:stCxn id="17" idx="2"/>
                <a:endCxn id="17" idx="6"/>
              </p:cNvCxnSpPr>
              <p:nvPr/>
            </p:nvCxnSpPr>
            <p:spPr>
              <a:xfrm>
                <a:off x="1232089" y="2728959"/>
                <a:ext cx="540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523405A-13CD-431D-94A5-D0C3D3B02803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1502089" y="2998959"/>
                <a:ext cx="0" cy="648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CFEB4E5-C363-45BC-BC0A-CEBBBC861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089" y="1810959"/>
                <a:ext cx="0" cy="648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9948B63-E4EE-415A-94B1-E3D773A902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1377" y="3645024"/>
                <a:ext cx="360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3429125-996C-4BEB-9CFF-CCBAC5F0BE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1377" y="1802726"/>
                <a:ext cx="1420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8B99B9B-1CA9-44ED-A5F9-505B01967D3D}"/>
                  </a:ext>
                </a:extLst>
              </p:cNvPr>
              <p:cNvSpPr/>
              <p:nvPr/>
            </p:nvSpPr>
            <p:spPr>
              <a:xfrm>
                <a:off x="1844303" y="3523425"/>
                <a:ext cx="792088" cy="2240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9BFBF352-85BA-4696-B8BD-07F87C35E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6428" y="3635433"/>
                <a:ext cx="2596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3F7CDDF9-1B53-469A-BA22-A1D341EBD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271" y="1800000"/>
                <a:ext cx="0" cy="43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370CC3E2-620D-4935-8502-BD6212AC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6495" y="2974108"/>
                <a:ext cx="0" cy="6595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6B629A5-22E5-4D30-B584-EC92E3248F76}"/>
                  </a:ext>
                </a:extLst>
              </p:cNvPr>
              <p:cNvGrpSpPr/>
              <p:nvPr/>
            </p:nvGrpSpPr>
            <p:grpSpPr>
              <a:xfrm rot="16200000">
                <a:off x="2523664" y="2462373"/>
                <a:ext cx="764562" cy="280654"/>
                <a:chOff x="2277988" y="2452142"/>
                <a:chExt cx="764562" cy="280654"/>
              </a:xfrm>
            </p:grpSpPr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51E68286-F14F-4CE1-BF68-A9FAD3DA5BD7}"/>
                    </a:ext>
                  </a:extLst>
                </p:cNvPr>
                <p:cNvSpPr/>
                <p:nvPr/>
              </p:nvSpPr>
              <p:spPr>
                <a:xfrm>
                  <a:off x="2277988" y="2452142"/>
                  <a:ext cx="144005" cy="270000"/>
                </a:xfrm>
                <a:prstGeom prst="arc">
                  <a:avLst>
                    <a:gd name="adj1" fmla="val 10970003"/>
                    <a:gd name="adj2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4017CE3B-3129-422B-B5D1-22C7EA125F0C}"/>
                    </a:ext>
                  </a:extLst>
                </p:cNvPr>
                <p:cNvSpPr/>
                <p:nvPr/>
              </p:nvSpPr>
              <p:spPr>
                <a:xfrm>
                  <a:off x="2430388" y="2454084"/>
                  <a:ext cx="144005" cy="270000"/>
                </a:xfrm>
                <a:prstGeom prst="arc">
                  <a:avLst>
                    <a:gd name="adj1" fmla="val 10970003"/>
                    <a:gd name="adj2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C01ECA6D-B5C4-4ADE-9C36-9E5FFC966E87}"/>
                    </a:ext>
                  </a:extLst>
                </p:cNvPr>
                <p:cNvSpPr/>
                <p:nvPr/>
              </p:nvSpPr>
              <p:spPr>
                <a:xfrm>
                  <a:off x="2585431" y="2457343"/>
                  <a:ext cx="144005" cy="270000"/>
                </a:xfrm>
                <a:prstGeom prst="arc">
                  <a:avLst>
                    <a:gd name="adj1" fmla="val 10970003"/>
                    <a:gd name="adj2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50474358-DA40-4661-9767-9E83C3094D3D}"/>
                    </a:ext>
                  </a:extLst>
                </p:cNvPr>
                <p:cNvSpPr/>
                <p:nvPr/>
              </p:nvSpPr>
              <p:spPr>
                <a:xfrm>
                  <a:off x="2898545" y="2462796"/>
                  <a:ext cx="144005" cy="270000"/>
                </a:xfrm>
                <a:prstGeom prst="arc">
                  <a:avLst>
                    <a:gd name="adj1" fmla="val 10970003"/>
                    <a:gd name="adj2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11280FDE-0563-4F2F-A1AD-EC6EBBE7D2B9}"/>
                    </a:ext>
                  </a:extLst>
                </p:cNvPr>
                <p:cNvSpPr/>
                <p:nvPr/>
              </p:nvSpPr>
              <p:spPr>
                <a:xfrm>
                  <a:off x="2737915" y="2460070"/>
                  <a:ext cx="144005" cy="270000"/>
                </a:xfrm>
                <a:prstGeom prst="arc">
                  <a:avLst>
                    <a:gd name="adj1" fmla="val 10970003"/>
                    <a:gd name="adj2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318855C-83B6-47B3-BF6D-5EADD215AEBE}"/>
                    </a:ext>
                  </a:extLst>
                </p:cNvPr>
                <p:cNvSpPr txBox="1"/>
                <p:nvPr/>
              </p:nvSpPr>
              <p:spPr>
                <a:xfrm>
                  <a:off x="256712" y="2655703"/>
                  <a:ext cx="294846" cy="222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318855C-83B6-47B3-BF6D-5EADD215A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12" y="2655703"/>
                  <a:ext cx="294846" cy="222015"/>
                </a:xfrm>
                <a:prstGeom prst="rect">
                  <a:avLst/>
                </a:prstGeom>
                <a:blipFill>
                  <a:blip r:embed="rId2"/>
                  <a:stretch>
                    <a:fillRect l="-15476" t="-1563" r="-4762" b="-171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13A588D-60E7-49B8-A247-6E22D91491A2}"/>
                    </a:ext>
                  </a:extLst>
                </p:cNvPr>
                <p:cNvSpPr txBox="1"/>
                <p:nvPr/>
              </p:nvSpPr>
              <p:spPr>
                <a:xfrm>
                  <a:off x="1501202" y="1903810"/>
                  <a:ext cx="221428" cy="222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2800" b="1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13A588D-60E7-49B8-A247-6E22D9149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02" y="1903810"/>
                  <a:ext cx="221428" cy="222015"/>
                </a:xfrm>
                <a:prstGeom prst="rect">
                  <a:avLst/>
                </a:prstGeom>
                <a:blipFill>
                  <a:blip r:embed="rId3"/>
                  <a:stretch>
                    <a:fillRect l="-20313" t="-1563" r="-7813" b="-156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0B4A54-6141-45AF-8FE4-D1D690BBFE64}"/>
                    </a:ext>
                  </a:extLst>
                </p:cNvPr>
                <p:cNvSpPr txBox="1"/>
                <p:nvPr/>
              </p:nvSpPr>
              <p:spPr>
                <a:xfrm>
                  <a:off x="1598687" y="3328927"/>
                  <a:ext cx="288422" cy="222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2800" b="1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0B4A54-6141-45AF-8FE4-D1D690BBF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687" y="3328927"/>
                  <a:ext cx="288422" cy="222015"/>
                </a:xfrm>
                <a:prstGeom prst="rect">
                  <a:avLst/>
                </a:prstGeom>
                <a:blipFill>
                  <a:blip r:embed="rId4"/>
                  <a:stretch>
                    <a:fillRect l="-15663" t="-1563" r="-4819" b="-171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41E7BD5-3692-4024-B0F6-5CF0EBAA5A8A}"/>
                    </a:ext>
                  </a:extLst>
                </p:cNvPr>
                <p:cNvSpPr txBox="1"/>
                <p:nvPr/>
              </p:nvSpPr>
              <p:spPr>
                <a:xfrm>
                  <a:off x="2603924" y="2584232"/>
                  <a:ext cx="258137" cy="222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fr-F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28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41E7BD5-3692-4024-B0F6-5CF0EBAA5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924" y="2584232"/>
                  <a:ext cx="258137" cy="222015"/>
                </a:xfrm>
                <a:prstGeom prst="rect">
                  <a:avLst/>
                </a:prstGeom>
                <a:blipFill>
                  <a:blip r:embed="rId5"/>
                  <a:stretch>
                    <a:fillRect l="-10811" r="-6757" b="-156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AE05725-AB55-4663-B6E2-6F599F989295}"/>
                </a:ext>
              </a:extLst>
            </p:cNvPr>
            <p:cNvCxnSpPr/>
            <p:nvPr/>
          </p:nvCxnSpPr>
          <p:spPr>
            <a:xfrm flipV="1">
              <a:off x="608829" y="2371684"/>
              <a:ext cx="0" cy="792000"/>
            </a:xfrm>
            <a:prstGeom prst="straightConnector1">
              <a:avLst/>
            </a:prstGeom>
            <a:ln w="38100">
              <a:solidFill>
                <a:srgbClr val="92D050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4795977-DBA2-43DC-8774-9D752C73E492}"/>
                </a:ext>
              </a:extLst>
            </p:cNvPr>
            <p:cNvCxnSpPr/>
            <p:nvPr/>
          </p:nvCxnSpPr>
          <p:spPr>
            <a:xfrm>
              <a:off x="1593916" y="1846800"/>
              <a:ext cx="3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15C8EFB-9ECB-4CA5-9C44-3B905EB9EB11}"/>
                </a:ext>
              </a:extLst>
            </p:cNvPr>
            <p:cNvCxnSpPr>
              <a:cxnSpLocks/>
            </p:cNvCxnSpPr>
            <p:nvPr/>
          </p:nvCxnSpPr>
          <p:spPr>
            <a:xfrm>
              <a:off x="2566020" y="2204968"/>
              <a:ext cx="0" cy="936000"/>
            </a:xfrm>
            <a:prstGeom prst="straightConnector1">
              <a:avLst/>
            </a:prstGeom>
            <a:ln w="38100">
              <a:solidFill>
                <a:srgbClr val="92D050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15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617</Words>
  <Application>Microsoft Office PowerPoint</Application>
  <PresentationFormat>Grand écran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Thème Office</vt:lpstr>
      <vt:lpstr>LP22 – Propriétés macroscopiques des corps ferromagnétiques</vt:lpstr>
      <vt:lpstr>Propriétés macroscopiques des corps ferromagnétiques</vt:lpstr>
      <vt:lpstr>I – Qu’est-ce qu’un matériau ferromagnétique ?</vt:lpstr>
      <vt:lpstr>I – Qu’est-ce qu’un matériau ferromagnétique ?</vt:lpstr>
      <vt:lpstr>II – Phénomène d’hystérésis</vt:lpstr>
      <vt:lpstr>II – Phénomène d’hystérésis</vt:lpstr>
      <vt:lpstr>II – Phénomène d’hystérésis</vt:lpstr>
      <vt:lpstr>II – Phénomène d’hystérésis</vt:lpstr>
      <vt:lpstr>II – Phénomène d’hystérésis</vt:lpstr>
      <vt:lpstr>III – Applications : circuits magnétiques</vt:lpstr>
      <vt:lpstr>III – Applications : circuits magnétiques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62</cp:revision>
  <dcterms:created xsi:type="dcterms:W3CDTF">2020-12-17T09:18:48Z</dcterms:created>
  <dcterms:modified xsi:type="dcterms:W3CDTF">2021-04-30T22:31:21Z</dcterms:modified>
</cp:coreProperties>
</file>