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A1C8"/>
    <a:srgbClr val="F36A54"/>
    <a:srgbClr val="9A352E"/>
    <a:srgbClr val="8ECB50"/>
    <a:srgbClr val="00B0F0"/>
    <a:srgbClr val="E0F3FC"/>
    <a:srgbClr val="C3E4F3"/>
    <a:srgbClr val="FF0000"/>
    <a:srgbClr val="F2F2F2"/>
    <a:srgbClr val="3B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2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0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2DC10B-2DBF-49ED-887E-D5383DDD3236}" type="datetimeFigureOut">
              <a:rPr lang="fr-FR" smtClean="0"/>
              <a:t>02/05/2021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29561F-C288-42E0-9ADB-77DE8025E3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5859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861851-FCFC-42A1-926D-ADEAC4E888C5}"/>
              </a:ext>
            </a:extLst>
          </p:cNvPr>
          <p:cNvSpPr/>
          <p:nvPr userDrawn="1"/>
        </p:nvSpPr>
        <p:spPr>
          <a:xfrm>
            <a:off x="0" y="5106837"/>
            <a:ext cx="12192000" cy="13764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7960C7-2989-4B3B-B7CC-0635F086D9DA}"/>
              </a:ext>
            </a:extLst>
          </p:cNvPr>
          <p:cNvSpPr/>
          <p:nvPr userDrawn="1"/>
        </p:nvSpPr>
        <p:spPr>
          <a:xfrm>
            <a:off x="0" y="1263566"/>
            <a:ext cx="12192000" cy="49622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905D951-8989-4AE8-AC30-A5BBF4552C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9354" y="1775545"/>
            <a:ext cx="10153291" cy="173441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10A476E-4D02-483D-8E30-9F35A234F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9355" y="3713134"/>
            <a:ext cx="10153290" cy="137645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A341F5-BF08-4EAD-9802-7757F560E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C88D70-C3F3-495C-9FE2-2074BE760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LP23 – Mécanismes de la conduction électrique dans les solides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304A9F-7857-4DBF-8169-05230876B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0765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6F9186-25A2-4E4B-8328-E8DAAA54A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C2FF27-4316-4269-946F-E70C24A4A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2B129F-5806-48A0-93AA-19D79321D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1D70FE-8357-47C5-A71F-B16244A0C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LP23 – Mécanismes de la conduction électrique dans les solides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C40746-336C-433C-9C17-1BE3416F6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52474B9C-598B-4089-B847-B6B0DC56CA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102" y="735297"/>
            <a:ext cx="10732697" cy="506412"/>
          </a:xfrm>
        </p:spPr>
        <p:txBody>
          <a:bodyPr/>
          <a:lstStyle>
            <a:lvl1pPr>
              <a:buNone/>
              <a:defRPr sz="3200" baseline="0"/>
            </a:lvl1pPr>
          </a:lstStyle>
          <a:p>
            <a:pPr lvl="0"/>
            <a:r>
              <a:rPr lang="fr-FR" dirty="0"/>
              <a:t>Modifiez le style du sous-titre</a:t>
            </a:r>
          </a:p>
        </p:txBody>
      </p:sp>
    </p:spTree>
    <p:extLst>
      <p:ext uri="{BB962C8B-B14F-4D97-AF65-F5344CB8AC3E}">
        <p14:creationId xmlns:p14="http://schemas.microsoft.com/office/powerpoint/2010/main" val="2380777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EDE6F3-57B1-4AC4-8016-3E98082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7412CE-E247-400E-A835-95645B0B7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4412BE-7FD5-4B04-841A-B069CBA41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F632BA-0CB6-4D9D-8A14-28FB13CB6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LP23 – Mécanismes de la conduction électrique dans les solides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DC48AD-2D7F-4A94-B682-B1CBBE119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246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DE48A1-1D70-4B8E-BB18-347AC8A32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8ECB3B-393C-4C6D-8A4F-5BEB00451B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A4002B5-5AEC-4263-A01E-BC7B0CD89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53DC575-61E5-4A4A-A0CC-2EC8CB629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3CC6B51-E923-459F-9136-D041E79EA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LP23 – Mécanismes de la conduction électrique dans les solides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38AD3D-35DE-42F2-9ADD-A3C63D42B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texte 9">
            <a:extLst>
              <a:ext uri="{FF2B5EF4-FFF2-40B4-BE49-F238E27FC236}">
                <a16:creationId xmlns:a16="http://schemas.microsoft.com/office/drawing/2014/main" id="{C0F45CEC-18F6-4C5C-AF53-1614294816C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102" y="735297"/>
            <a:ext cx="10732697" cy="506412"/>
          </a:xfrm>
        </p:spPr>
        <p:txBody>
          <a:bodyPr/>
          <a:lstStyle>
            <a:lvl1pPr>
              <a:buNone/>
              <a:defRPr sz="3200" baseline="0"/>
            </a:lvl1pPr>
          </a:lstStyle>
          <a:p>
            <a:pPr lvl="0"/>
            <a:r>
              <a:rPr lang="fr-FR" dirty="0"/>
              <a:t>Modifiez le style du sous-titre</a:t>
            </a:r>
          </a:p>
        </p:txBody>
      </p:sp>
    </p:spTree>
    <p:extLst>
      <p:ext uri="{BB962C8B-B14F-4D97-AF65-F5344CB8AC3E}">
        <p14:creationId xmlns:p14="http://schemas.microsoft.com/office/powerpoint/2010/main" val="124819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681245-B165-455F-AB8E-1185CC37D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3D07FD1-EBBE-4DFB-9275-AC0EF34DA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7CFE01E-406F-44C8-A92C-1E745BC3A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LP23 – Mécanismes de la conduction électrique dans les solides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020453-9283-4A49-BE12-CEDA0E97F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Espace réservé du texte 9">
            <a:extLst>
              <a:ext uri="{FF2B5EF4-FFF2-40B4-BE49-F238E27FC236}">
                <a16:creationId xmlns:a16="http://schemas.microsoft.com/office/drawing/2014/main" id="{2D02CFA6-3DBF-474F-9B27-E8335F680C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102" y="735297"/>
            <a:ext cx="10732697" cy="506412"/>
          </a:xfrm>
        </p:spPr>
        <p:txBody>
          <a:bodyPr/>
          <a:lstStyle>
            <a:lvl1pPr>
              <a:buNone/>
              <a:defRPr sz="3200" baseline="0"/>
            </a:lvl1pPr>
          </a:lstStyle>
          <a:p>
            <a:pPr lvl="0"/>
            <a:r>
              <a:rPr lang="fr-FR" dirty="0"/>
              <a:t>Modifiez le style du sous-titre</a:t>
            </a:r>
          </a:p>
        </p:txBody>
      </p:sp>
    </p:spTree>
    <p:extLst>
      <p:ext uri="{BB962C8B-B14F-4D97-AF65-F5344CB8AC3E}">
        <p14:creationId xmlns:p14="http://schemas.microsoft.com/office/powerpoint/2010/main" val="1514938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699D891-7208-4194-B210-9EBD151025E2}"/>
              </a:ext>
            </a:extLst>
          </p:cNvPr>
          <p:cNvSpPr/>
          <p:nvPr userDrawn="1"/>
        </p:nvSpPr>
        <p:spPr>
          <a:xfrm>
            <a:off x="0" y="-9073"/>
            <a:ext cx="12192000" cy="13255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D3BE68-5A41-4697-A9B3-C9282ED6E3C3}"/>
              </a:ext>
            </a:extLst>
          </p:cNvPr>
          <p:cNvSpPr/>
          <p:nvPr userDrawn="1"/>
        </p:nvSpPr>
        <p:spPr>
          <a:xfrm>
            <a:off x="0" y="6473165"/>
            <a:ext cx="12192000" cy="38483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ysClr val="windowText" lastClr="000000"/>
              </a:solidFill>
            </a:endParaRPr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17077E2-85C8-412B-97E8-1B8AA771F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102" y="100434"/>
            <a:ext cx="10732698" cy="5918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E8B309-182C-4F92-954D-ECC0C80FC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1102" y="1621766"/>
            <a:ext cx="10732698" cy="4555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541C1F-40F5-4261-A052-D589B8E09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2208" y="647316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ysClr val="windowText" lastClr="000000"/>
                </a:solidFill>
                <a:latin typeface="+mn-lt"/>
              </a:defRPr>
            </a:lvl1pPr>
          </a:lstStyle>
          <a:p>
            <a:r>
              <a:rPr lang="fr-FR"/>
              <a:t>2020-2021</a:t>
            </a:r>
            <a:endParaRPr lang="fr-FR" b="1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88CC72-3F67-4BF9-926D-6D7E66884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65408" y="6466034"/>
            <a:ext cx="64611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ysClr val="windowText" lastClr="000000"/>
                </a:solidFill>
                <a:latin typeface="+mn-lt"/>
              </a:defRPr>
            </a:lvl1pPr>
          </a:lstStyle>
          <a:p>
            <a:r>
              <a:rPr lang="fr-FR"/>
              <a:t>LP23 – Mécanismes de la conduction électrique dans les solides</a:t>
            </a:r>
            <a:endParaRPr lang="fr-FR" b="1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5830A7-D89B-439A-A604-79C787968A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26592" y="64660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ysClr val="windowText" lastClr="000000"/>
                </a:solidFill>
                <a:latin typeface="+mn-lt"/>
              </a:defRPr>
            </a:lvl1pPr>
          </a:lstStyle>
          <a:p>
            <a:fld id="{AF99E762-5065-4A2D-94FC-2E11B3674F7C}" type="slidenum">
              <a:rPr lang="fr-FR" smtClean="0"/>
              <a:pPr/>
              <a:t>‹N°›</a:t>
            </a:fld>
            <a:endParaRPr lang="fr-FR" b="1"/>
          </a:p>
        </p:txBody>
      </p:sp>
    </p:spTree>
    <p:extLst>
      <p:ext uri="{BB962C8B-B14F-4D97-AF65-F5344CB8AC3E}">
        <p14:creationId xmlns:p14="http://schemas.microsoft.com/office/powerpoint/2010/main" val="1966609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1" i="0" kern="1200" baseline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D3F0AA-DD3A-4648-9327-99ECE5706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9354" y="1749418"/>
            <a:ext cx="10153291" cy="1261068"/>
          </a:xfrm>
        </p:spPr>
        <p:txBody>
          <a:bodyPr/>
          <a:lstStyle/>
          <a:p>
            <a:r>
              <a:rPr lang="fr-FR" sz="4400" dirty="0"/>
              <a:t>LP23 – Mécanismes de la conduction électrique dans les solides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E130482-C2E3-4C2A-9176-4D2DF30FF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9354" y="3010486"/>
            <a:ext cx="10597880" cy="2111788"/>
          </a:xfrm>
        </p:spPr>
        <p:txBody>
          <a:bodyPr>
            <a:normAutofit/>
          </a:bodyPr>
          <a:lstStyle/>
          <a:p>
            <a:pPr algn="l"/>
            <a:r>
              <a:rPr lang="fr-FR" b="1" dirty="0"/>
              <a:t>Niveau :</a:t>
            </a:r>
            <a:r>
              <a:rPr lang="fr-FR" dirty="0"/>
              <a:t> L3</a:t>
            </a:r>
          </a:p>
          <a:p>
            <a:pPr algn="l">
              <a:spcBef>
                <a:spcPts val="0"/>
              </a:spcBef>
            </a:pPr>
            <a:r>
              <a:rPr lang="fr-FR" b="1" dirty="0"/>
              <a:t>Prérequis :</a:t>
            </a:r>
            <a:r>
              <a:rPr lang="fr-FR" dirty="0"/>
              <a:t> </a:t>
            </a:r>
          </a:p>
          <a:p>
            <a:pPr indent="1350963" algn="l">
              <a:spcBef>
                <a:spcPts val="0"/>
              </a:spcBef>
            </a:pPr>
            <a:r>
              <a:rPr lang="fr-FR" dirty="0"/>
              <a:t>Electromagnétisme, loi d’Ohm locale</a:t>
            </a:r>
          </a:p>
          <a:p>
            <a:pPr indent="1350963" algn="l">
              <a:spcBef>
                <a:spcPts val="0"/>
              </a:spcBef>
            </a:pPr>
            <a:r>
              <a:rPr lang="fr-FR" dirty="0"/>
              <a:t>Physique statistique, distribution de Fermi-Dirac</a:t>
            </a:r>
          </a:p>
          <a:p>
            <a:pPr indent="1350963" algn="l">
              <a:spcBef>
                <a:spcPts val="0"/>
              </a:spcBef>
            </a:pPr>
            <a:r>
              <a:rPr lang="fr-FR" dirty="0" err="1"/>
              <a:t>MQ</a:t>
            </a:r>
            <a:r>
              <a:rPr lang="fr-FR" dirty="0"/>
              <a:t>, principe d’exclusion de Pauli, Schrödinger indépendante du temps</a:t>
            </a:r>
          </a:p>
          <a:p>
            <a:pPr indent="1350963" algn="l">
              <a:spcBef>
                <a:spcPts val="0"/>
              </a:spcBef>
            </a:pPr>
            <a:r>
              <a:rPr lang="fr-FR" dirty="0"/>
              <a:t>Cristallographie, réseau réciproque, première zone de Brillouin</a:t>
            </a:r>
          </a:p>
        </p:txBody>
      </p:sp>
    </p:spTree>
    <p:extLst>
      <p:ext uri="{BB962C8B-B14F-4D97-AF65-F5344CB8AC3E}">
        <p14:creationId xmlns:p14="http://schemas.microsoft.com/office/powerpoint/2010/main" val="1530886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44217C-45E7-48F1-A134-718E9272D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067" y="100434"/>
            <a:ext cx="11992933" cy="591868"/>
          </a:xfrm>
        </p:spPr>
        <p:txBody>
          <a:bodyPr/>
          <a:lstStyle/>
          <a:p>
            <a:r>
              <a:rPr lang="fr-FR" sz="3900" dirty="0"/>
              <a:t>Mécanismes de la conduction électrique dans les solides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A8F7B2-C706-426F-96E7-CFA7F2AC9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56EEFE-483C-42FD-B887-DD0D0C9C8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LP23 – Mécanismes de la conduction électrique dans les solides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975B5F-4BD0-41E6-BDC1-1C870C894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69778DB2-D4D9-4D31-B150-111179825D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9068" y="735297"/>
            <a:ext cx="11992932" cy="506412"/>
          </a:xfrm>
        </p:spPr>
        <p:txBody>
          <a:bodyPr>
            <a:normAutofit lnSpcReduction="10000"/>
          </a:bodyPr>
          <a:lstStyle/>
          <a:p>
            <a:r>
              <a:rPr lang="fr-FR" dirty="0"/>
              <a:t>Plan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63A55D90-8D9D-4D2D-8807-224287C64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102" y="1430472"/>
            <a:ext cx="10732698" cy="4947283"/>
          </a:xfrm>
        </p:spPr>
        <p:txBody>
          <a:bodyPr>
            <a:normAutofit lnSpcReduction="1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fr-FR" sz="3200" dirty="0"/>
              <a:t>Approche classique : gaz d’électrons libres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Modèle de Drude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Résultats du modèle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Limites du modèle</a:t>
            </a:r>
          </a:p>
          <a:p>
            <a:pPr marL="571500" indent="-571500">
              <a:buFont typeface="+mj-lt"/>
              <a:buAutoNum type="romanUcPeriod"/>
            </a:pPr>
            <a:r>
              <a:rPr lang="fr-FR" sz="3200" dirty="0"/>
              <a:t>Approche quantique : gaz de fermions libres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Modèle de Sommerfeld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Résultats et limites du modèle</a:t>
            </a:r>
          </a:p>
          <a:p>
            <a:pPr marL="571500" indent="-571500">
              <a:buFont typeface="+mj-lt"/>
              <a:buAutoNum type="romanUcPeriod"/>
            </a:pPr>
            <a:r>
              <a:rPr lang="fr-FR" sz="3200" dirty="0"/>
              <a:t>Modèle des électrons quasi-libres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Structure de bandes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Métaux, isolants et semi-conducteurs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Retour sur la conductivité</a:t>
            </a:r>
          </a:p>
        </p:txBody>
      </p:sp>
    </p:spTree>
    <p:extLst>
      <p:ext uri="{BB962C8B-B14F-4D97-AF65-F5344CB8AC3E}">
        <p14:creationId xmlns:p14="http://schemas.microsoft.com/office/powerpoint/2010/main" val="1069200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30291D-7AFA-4E47-9766-9FA761D54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 – Approche classique : gaz d’électron libres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A5BD4B-B32C-41CF-862D-DC58D9CA7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50D6E8-007B-499E-A6AC-FF112AA0C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LP23 – Mécanismes de la conduction électrique dans les solides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13F155-9CEF-427E-8FE3-1EB72E7E1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5797D7A8-9C1D-44EE-935C-980CC173D9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2) Résultats du modèle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au 8">
                <a:extLst>
                  <a:ext uri="{FF2B5EF4-FFF2-40B4-BE49-F238E27FC236}">
                    <a16:creationId xmlns:a16="http://schemas.microsoft.com/office/drawing/2014/main" id="{EF87CBE5-B157-4648-BCB0-E660522AFDE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91714412"/>
                  </p:ext>
                </p:extLst>
              </p:nvPr>
            </p:nvGraphicFramePr>
            <p:xfrm>
              <a:off x="613884" y="2370585"/>
              <a:ext cx="4503047" cy="375666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735261">
                      <a:extLst>
                        <a:ext uri="{9D8B030D-6E8A-4147-A177-3AD203B41FA5}">
                          <a16:colId xmlns:a16="http://schemas.microsoft.com/office/drawing/2014/main" val="2307040358"/>
                        </a:ext>
                      </a:extLst>
                    </a:gridCol>
                    <a:gridCol w="1954230">
                      <a:extLst>
                        <a:ext uri="{9D8B030D-6E8A-4147-A177-3AD203B41FA5}">
                          <a16:colId xmlns:a16="http://schemas.microsoft.com/office/drawing/2014/main" val="3830883187"/>
                        </a:ext>
                      </a:extLst>
                    </a:gridCol>
                    <a:gridCol w="1813556">
                      <a:extLst>
                        <a:ext uri="{9D8B030D-6E8A-4147-A177-3AD203B41FA5}">
                          <a16:colId xmlns:a16="http://schemas.microsoft.com/office/drawing/2014/main" val="1282597810"/>
                        </a:ext>
                      </a:extLst>
                    </a:gridCol>
                  </a:tblGrid>
                  <a:tr h="575402">
                    <a:tc>
                      <a:txBody>
                        <a:bodyPr/>
                        <a:lstStyle/>
                        <a:p>
                          <a:pPr algn="ctr"/>
                          <a:endParaRPr lang="fr-FR" sz="220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fr-FR" sz="2200" b="1" i="1" dirty="0" smtClean="0"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  <m:r>
                                <a:rPr lang="fr-FR" sz="220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sz="2200" i="0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sz="2200" b="1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r-FR" sz="2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sSup>
                                <m:sSupPr>
                                  <m:ctrlPr>
                                    <a:rPr lang="fr-FR" sz="2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22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sup>
                                  <m:r>
                                    <a:rPr lang="fr-FR" sz="2200" b="1" i="1" smtClean="0">
                                      <a:latin typeface="Cambria Math" panose="02040503050406030204" pitchFamily="18" charset="0"/>
                                    </a:rPr>
                                    <m:t>𝟕</m:t>
                                  </m:r>
                                </m:sup>
                              </m:sSup>
                              <m:r>
                                <a:rPr lang="fr-FR" sz="2200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fr-FR" sz="2200" i="0" dirty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a:rPr lang="fr-FR" sz="2200" i="0" dirty="0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m:rPr>
                                  <m:sty m:val="p"/>
                                </m:rPr>
                                <a:rPr lang="fr-FR" sz="2200" i="0" dirty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a:rPr lang="fr-FR" sz="2200" i="0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fr-FR" sz="2200" i="0" dirty="0"/>
                            <a:t> à </a:t>
                          </a:r>
                          <a14:m>
                            <m:oMath xmlns:m="http://schemas.openxmlformats.org/officeDocument/2006/math">
                              <m:r>
                                <a:rPr lang="fr-FR" sz="2200" i="0" dirty="0" smtClean="0">
                                  <a:latin typeface="Cambria Math" panose="02040503050406030204" pitchFamily="18" charset="0"/>
                                </a:rPr>
                                <m:t>273 </m:t>
                              </m:r>
                              <m:r>
                                <m:rPr>
                                  <m:sty m:val="p"/>
                                </m:rPr>
                                <a:rPr lang="fr-FR" sz="2200" i="0" dirty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oMath>
                          </a14:m>
                          <a:endParaRPr lang="fr-FR" sz="2200" i="0" dirty="0"/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fr-FR" sz="2200" b="1" i="1" smtClean="0"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  <m:r>
                                <a:rPr lang="fr-FR" sz="220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sz="2200" b="1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sz="2200" b="1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r-FR" sz="2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sSup>
                                <m:sSupPr>
                                  <m:ctrlPr>
                                    <a:rPr lang="fr-FR" sz="2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22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sup>
                                  <m:r>
                                    <a:rPr lang="fr-FR" sz="22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fr-FR" sz="2200" b="1" i="1" smtClean="0">
                                      <a:latin typeface="Cambria Math" panose="02040503050406030204" pitchFamily="18" charset="0"/>
                                    </a:rPr>
                                    <m:t>𝟏𝟒</m:t>
                                  </m:r>
                                </m:sup>
                              </m:sSup>
                              <m:r>
                                <a:rPr lang="fr-FR" sz="2200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fr-FR" sz="2200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a:rPr lang="fr-FR" sz="2200" b="1" i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fr-FR" sz="2200" i="0" dirty="0"/>
                            <a:t> à </a:t>
                          </a:r>
                          <a14:m>
                            <m:oMath xmlns:m="http://schemas.openxmlformats.org/officeDocument/2006/math">
                              <m:r>
                                <a:rPr lang="fr-FR" sz="2200" i="0" dirty="0" smtClean="0">
                                  <a:latin typeface="Cambria Math" panose="02040503050406030204" pitchFamily="18" charset="0"/>
                                </a:rPr>
                                <m:t>273 </m:t>
                              </m:r>
                              <m:r>
                                <m:rPr>
                                  <m:sty m:val="p"/>
                                </m:rPr>
                                <a:rPr lang="fr-FR" sz="2200" i="0" dirty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oMath>
                          </a14:m>
                          <a:endParaRPr lang="fr-FR" sz="2200" i="0" dirty="0"/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7138489"/>
                      </a:ext>
                    </a:extLst>
                  </a:tr>
                  <a:tr h="3864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200" dirty="0"/>
                            <a:t>Cu</a:t>
                          </a:r>
                        </a:p>
                      </a:txBody>
                      <a:tcPr anchor="ctr">
                        <a:solidFill>
                          <a:srgbClr val="C3E4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200" i="1" dirty="0" smtClean="0">
                                    <a:latin typeface="Cambria Math" panose="02040503050406030204" pitchFamily="18" charset="0"/>
                                  </a:rPr>
                                  <m:t>6,4</m:t>
                                </m:r>
                              </m:oMath>
                            </m:oMathPara>
                          </a14:m>
                          <a:endParaRPr lang="fr-FR" sz="2200" dirty="0"/>
                        </a:p>
                      </a:txBody>
                      <a:tcPr anchor="ctr">
                        <a:solidFill>
                          <a:srgbClr val="C3E4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200" i="1" dirty="0" smtClean="0">
                                    <a:latin typeface="Cambria Math" panose="02040503050406030204" pitchFamily="18" charset="0"/>
                                  </a:rPr>
                                  <m:t>2,7</m:t>
                                </m:r>
                              </m:oMath>
                            </m:oMathPara>
                          </a14:m>
                          <a:endParaRPr lang="fr-FR" sz="2200" dirty="0"/>
                        </a:p>
                      </a:txBody>
                      <a:tcPr anchor="ctr">
                        <a:solidFill>
                          <a:srgbClr val="C3E4F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4492690"/>
                      </a:ext>
                    </a:extLst>
                  </a:tr>
                  <a:tr h="3864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200" dirty="0"/>
                            <a:t>Ag</a:t>
                          </a:r>
                        </a:p>
                      </a:txBody>
                      <a:tcPr anchor="ctr">
                        <a:solidFill>
                          <a:srgbClr val="E0F3F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200" i="1" dirty="0" smtClean="0">
                                    <a:latin typeface="Cambria Math" panose="02040503050406030204" pitchFamily="18" charset="0"/>
                                  </a:rPr>
                                  <m:t>6,6</m:t>
                                </m:r>
                              </m:oMath>
                            </m:oMathPara>
                          </a14:m>
                          <a:endParaRPr lang="fr-FR" sz="2200" dirty="0"/>
                        </a:p>
                      </a:txBody>
                      <a:tcPr anchor="ctr">
                        <a:solidFill>
                          <a:srgbClr val="E0F3F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200" i="1" dirty="0" smtClean="0">
                                    <a:latin typeface="Cambria Math" panose="02040503050406030204" pitchFamily="18" charset="0"/>
                                  </a:rPr>
                                  <m:t>4,0</m:t>
                                </m:r>
                              </m:oMath>
                            </m:oMathPara>
                          </a14:m>
                          <a:endParaRPr lang="fr-FR" sz="2200" dirty="0"/>
                        </a:p>
                      </a:txBody>
                      <a:tcPr anchor="ctr">
                        <a:solidFill>
                          <a:srgbClr val="E0F3F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8419138"/>
                      </a:ext>
                    </a:extLst>
                  </a:tr>
                  <a:tr h="38648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2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Au</a:t>
                          </a:r>
                        </a:p>
                      </a:txBody>
                      <a:tcPr anchor="ctr">
                        <a:solidFill>
                          <a:srgbClr val="C3E4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200" kern="1200" dirty="0" smtClean="0">
                                    <a:solidFill>
                                      <a:schemeClr val="dk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4,9</m:t>
                                </m:r>
                              </m:oMath>
                            </m:oMathPara>
                          </a14:m>
                          <a:endParaRPr lang="fr-FR" sz="22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C3E4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200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3,0</m:t>
                                </m:r>
                              </m:oMath>
                            </m:oMathPara>
                          </a14:m>
                          <a:endParaRPr lang="fr-FR" sz="22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C3E4F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8648610"/>
                      </a:ext>
                    </a:extLst>
                  </a:tr>
                  <a:tr h="38648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2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Al</a:t>
                          </a:r>
                        </a:p>
                      </a:txBody>
                      <a:tcPr anchor="ctr">
                        <a:solidFill>
                          <a:srgbClr val="E0F3F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200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4,0</m:t>
                                </m:r>
                              </m:oMath>
                            </m:oMathPara>
                          </a14:m>
                          <a:endParaRPr lang="fr-FR" sz="22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E0F3F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200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0,80</m:t>
                                </m:r>
                              </m:oMath>
                            </m:oMathPara>
                          </a14:m>
                          <a:endParaRPr lang="fr-FR" sz="22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E0F3F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001042"/>
                      </a:ext>
                    </a:extLst>
                  </a:tr>
                  <a:tr h="3864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200" dirty="0"/>
                            <a:t>Fe</a:t>
                          </a:r>
                        </a:p>
                      </a:txBody>
                      <a:tcPr anchor="ctr">
                        <a:solidFill>
                          <a:srgbClr val="C3E4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200" i="1" dirty="0" smtClean="0">
                                    <a:latin typeface="Cambria Math" panose="02040503050406030204" pitchFamily="18" charset="0"/>
                                  </a:rPr>
                                  <m:t>1,0</m:t>
                                </m:r>
                              </m:oMath>
                            </m:oMathPara>
                          </a14:m>
                          <a:endParaRPr lang="fr-FR" sz="2200" dirty="0"/>
                        </a:p>
                      </a:txBody>
                      <a:tcPr anchor="ctr">
                        <a:solidFill>
                          <a:srgbClr val="C3E4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200" i="1" dirty="0" smtClean="0">
                                    <a:latin typeface="Cambria Math" panose="02040503050406030204" pitchFamily="18" charset="0"/>
                                  </a:rPr>
                                  <m:t>0,24</m:t>
                                </m:r>
                              </m:oMath>
                            </m:oMathPara>
                          </a14:m>
                          <a:endParaRPr lang="fr-FR" sz="2200" dirty="0"/>
                        </a:p>
                      </a:txBody>
                      <a:tcPr anchor="ctr">
                        <a:solidFill>
                          <a:srgbClr val="C3E4F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4620374"/>
                      </a:ext>
                    </a:extLst>
                  </a:tr>
                  <a:tr h="3864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200" dirty="0"/>
                            <a:t>Bi</a:t>
                          </a:r>
                        </a:p>
                      </a:txBody>
                      <a:tcPr anchor="ctr">
                        <a:solidFill>
                          <a:srgbClr val="E0F3F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200" i="1" dirty="0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oMath>
                            </m:oMathPara>
                          </a14:m>
                          <a:endParaRPr lang="fr-FR" sz="2200" dirty="0"/>
                        </a:p>
                      </a:txBody>
                      <a:tcPr anchor="ctr">
                        <a:solidFill>
                          <a:srgbClr val="E0F3F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200" i="1" dirty="0" smtClean="0">
                                    <a:latin typeface="Cambria Math" panose="02040503050406030204" pitchFamily="18" charset="0"/>
                                  </a:rPr>
                                  <m:t>0,023</m:t>
                                </m:r>
                              </m:oMath>
                            </m:oMathPara>
                          </a14:m>
                          <a:endParaRPr lang="fr-FR" sz="2200" dirty="0"/>
                        </a:p>
                      </a:txBody>
                      <a:tcPr anchor="ctr">
                        <a:solidFill>
                          <a:srgbClr val="E0F3F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2308131"/>
                      </a:ext>
                    </a:extLst>
                  </a:tr>
                  <a:tr h="3864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200" dirty="0">
                              <a:solidFill>
                                <a:srgbClr val="FF0000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solidFill>
                          <a:srgbClr val="C3E4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∼</m:t>
                                </m:r>
                                <m:sSup>
                                  <m:sSupPr>
                                    <m:ctrlPr>
                                      <a:rPr lang="fr-FR" sz="2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2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fr-FR" sz="2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sz="2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solidFill>
                          <a:srgbClr val="C3E4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20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  <m:r>
                                  <a:rPr lang="fr-FR" sz="22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fr-FR" sz="2200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2200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fr-FR" sz="2200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sz="2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solidFill>
                          <a:srgbClr val="C3E4F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06240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au 8">
                <a:extLst>
                  <a:ext uri="{FF2B5EF4-FFF2-40B4-BE49-F238E27FC236}">
                    <a16:creationId xmlns:a16="http://schemas.microsoft.com/office/drawing/2014/main" id="{EF87CBE5-B157-4648-BCB0-E660522AFDE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91714412"/>
                  </p:ext>
                </p:extLst>
              </p:nvPr>
            </p:nvGraphicFramePr>
            <p:xfrm>
              <a:off x="613884" y="2370585"/>
              <a:ext cx="4503047" cy="375666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735261">
                      <a:extLst>
                        <a:ext uri="{9D8B030D-6E8A-4147-A177-3AD203B41FA5}">
                          <a16:colId xmlns:a16="http://schemas.microsoft.com/office/drawing/2014/main" val="2307040358"/>
                        </a:ext>
                      </a:extLst>
                    </a:gridCol>
                    <a:gridCol w="1954230">
                      <a:extLst>
                        <a:ext uri="{9D8B030D-6E8A-4147-A177-3AD203B41FA5}">
                          <a16:colId xmlns:a16="http://schemas.microsoft.com/office/drawing/2014/main" val="3830883187"/>
                        </a:ext>
                      </a:extLst>
                    </a:gridCol>
                    <a:gridCol w="1813556">
                      <a:extLst>
                        <a:ext uri="{9D8B030D-6E8A-4147-A177-3AD203B41FA5}">
                          <a16:colId xmlns:a16="http://schemas.microsoft.com/office/drawing/2014/main" val="1282597810"/>
                        </a:ext>
                      </a:extLst>
                    </a:gridCol>
                  </a:tblGrid>
                  <a:tr h="769620">
                    <a:tc>
                      <a:txBody>
                        <a:bodyPr/>
                        <a:lstStyle/>
                        <a:p>
                          <a:pPr algn="ctr"/>
                          <a:endParaRPr lang="fr-FR" sz="220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8006" t="-787" r="-94081" b="-4023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8658" t="-787" r="-1342" b="-4023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7138489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200" dirty="0"/>
                            <a:t>Cu</a:t>
                          </a:r>
                        </a:p>
                      </a:txBody>
                      <a:tcPr anchor="ctr">
                        <a:solidFill>
                          <a:srgbClr val="C3E4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8006" t="-182857" r="-94081" b="-6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8658" t="-182857" r="-1342" b="-63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4492690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200" dirty="0"/>
                            <a:t>Ag</a:t>
                          </a:r>
                        </a:p>
                      </a:txBody>
                      <a:tcPr anchor="ctr">
                        <a:solidFill>
                          <a:srgbClr val="E0F3F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8006" t="-282857" r="-94081" b="-5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8658" t="-282857" r="-1342" b="-53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8419138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2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Au</a:t>
                          </a:r>
                        </a:p>
                      </a:txBody>
                      <a:tcPr anchor="ctr">
                        <a:solidFill>
                          <a:srgbClr val="C3E4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8006" t="-382857" r="-94081" b="-4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8658" t="-382857" r="-1342" b="-43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8648610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2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Al</a:t>
                          </a:r>
                        </a:p>
                      </a:txBody>
                      <a:tcPr anchor="ctr">
                        <a:solidFill>
                          <a:srgbClr val="E0F3F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8006" t="-482857" r="-94081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8658" t="-482857" r="-1342" b="-33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001042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200" dirty="0"/>
                            <a:t>Fe</a:t>
                          </a:r>
                        </a:p>
                      </a:txBody>
                      <a:tcPr anchor="ctr">
                        <a:solidFill>
                          <a:srgbClr val="C3E4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8006" t="-574648" r="-94081" b="-2253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8658" t="-574648" r="-1342" b="-2253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4620374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200" dirty="0"/>
                            <a:t>Bi</a:t>
                          </a:r>
                        </a:p>
                      </a:txBody>
                      <a:tcPr anchor="ctr">
                        <a:solidFill>
                          <a:srgbClr val="E0F3F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8006" t="-684286" r="-94081" b="-1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8658" t="-684286" r="-1342" b="-12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2308131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200" dirty="0">
                              <a:solidFill>
                                <a:srgbClr val="FF0000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solidFill>
                          <a:srgbClr val="C3E4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8006" t="-784286" r="-94081" b="-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8658" t="-784286" r="-1342" b="-2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0624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B82EE1BF-1B34-497B-BCF0-28FB266C0046}"/>
              </a:ext>
            </a:extLst>
          </p:cNvPr>
          <p:cNvSpPr/>
          <p:nvPr/>
        </p:nvSpPr>
        <p:spPr>
          <a:xfrm>
            <a:off x="613884" y="5706060"/>
            <a:ext cx="4585134" cy="5064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410E7972-98DD-4FC1-827A-A8EB950EE4DD}"/>
                  </a:ext>
                </a:extLst>
              </p:cNvPr>
              <p:cNvSpPr txBox="1"/>
              <p:nvPr/>
            </p:nvSpPr>
            <p:spPr>
              <a:xfrm>
                <a:off x="613884" y="1379383"/>
                <a:ext cx="2547257" cy="914400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rm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2600" b="0" i="1" baseline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2600" b="0" i="1" baseline="0" smtClean="0">
                          <a:latin typeface="Cambria Math" panose="02040503050406030204" pitchFamily="18" charset="0"/>
                        </a:rPr>
                        <m:t>∼</m:t>
                      </m:r>
                      <m:sSup>
                        <m:sSupPr>
                          <m:ctrlPr>
                            <a:rPr lang="fr-FR" sz="2600" b="0" i="1" baseline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600" b="0" i="1" baseline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r-FR" sz="2600" b="0" i="1" baseline="0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p>
                      </m:sSup>
                      <m:r>
                        <a:rPr lang="fr-FR" sz="2600" b="0" i="1" baseline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2600" b="0" i="0" baseline="0" smtClean="0">
                          <a:latin typeface="Cambria Math" panose="02040503050406030204" pitchFamily="18" charset="0"/>
                        </a:rPr>
                        <m:t>c</m:t>
                      </m:r>
                      <m:sSup>
                        <m:sSupPr>
                          <m:ctrlPr>
                            <a:rPr lang="fr-FR" sz="2600" b="0" baseline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2600" b="0" i="0" baseline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p>
                          <m:r>
                            <a:rPr lang="fr-FR" sz="2600" b="0" i="0" baseline="0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fr-FR" sz="2600" b="0" baseline="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2600" b="0" i="1" baseline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fr-FR" sz="2600" b="0" i="1" baseline="0" smtClean="0">
                          <a:latin typeface="Cambria Math" panose="02040503050406030204" pitchFamily="18" charset="0"/>
                        </a:rPr>
                        <m:t>∼</m:t>
                      </m:r>
                      <m:sSup>
                        <m:sSupPr>
                          <m:ctrlPr>
                            <a:rPr lang="fr-FR" sz="2600" b="0" i="1" baseline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600" b="0" i="1" baseline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r-FR" sz="2600" b="0" i="1" baseline="0" smtClean="0">
                              <a:latin typeface="Cambria Math" panose="02040503050406030204" pitchFamily="18" charset="0"/>
                            </a:rPr>
                            <m:t>−30</m:t>
                          </m:r>
                        </m:sup>
                      </m:sSup>
                      <m:r>
                        <a:rPr lang="fr-FR" sz="2600" b="0" i="1" baseline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2600" b="0" i="0" baseline="0" smtClean="0">
                          <a:latin typeface="Cambria Math" panose="02040503050406030204" pitchFamily="18" charset="0"/>
                        </a:rPr>
                        <m:t>kg</m:t>
                      </m:r>
                    </m:oMath>
                  </m:oMathPara>
                </a14:m>
                <a:endParaRPr lang="fr-FR" sz="2600" baseline="0" dirty="0"/>
              </a:p>
            </p:txBody>
          </p:sp>
        </mc:Choice>
        <mc:Fallback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410E7972-98DD-4FC1-827A-A8EB950EE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84" y="1379383"/>
                <a:ext cx="2547257" cy="914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49E98673-0B9E-4CAC-874C-A8EBE2EDDF40}"/>
              </a:ext>
            </a:extLst>
          </p:cNvPr>
          <p:cNvSpPr/>
          <p:nvPr/>
        </p:nvSpPr>
        <p:spPr>
          <a:xfrm>
            <a:off x="7477904" y="3606293"/>
            <a:ext cx="3631475" cy="2071336"/>
          </a:xfrm>
          <a:custGeom>
            <a:avLst/>
            <a:gdLst>
              <a:gd name="connsiteX0" fmla="*/ 0 w 3631475"/>
              <a:gd name="connsiteY0" fmla="*/ 33530 h 2071336"/>
              <a:gd name="connsiteX1" fmla="*/ 43543 w 3631475"/>
              <a:gd name="connsiteY1" fmla="*/ 16113 h 2071336"/>
              <a:gd name="connsiteX2" fmla="*/ 400595 w 3631475"/>
              <a:gd name="connsiteY2" fmla="*/ 16113 h 2071336"/>
              <a:gd name="connsiteX3" fmla="*/ 444138 w 3631475"/>
              <a:gd name="connsiteY3" fmla="*/ 24822 h 2071336"/>
              <a:gd name="connsiteX4" fmla="*/ 496389 w 3631475"/>
              <a:gd name="connsiteY4" fmla="*/ 42239 h 2071336"/>
              <a:gd name="connsiteX5" fmla="*/ 513806 w 3631475"/>
              <a:gd name="connsiteY5" fmla="*/ 68365 h 2071336"/>
              <a:gd name="connsiteX6" fmla="*/ 539932 w 3631475"/>
              <a:gd name="connsiteY6" fmla="*/ 77073 h 2071336"/>
              <a:gd name="connsiteX7" fmla="*/ 548640 w 3631475"/>
              <a:gd name="connsiteY7" fmla="*/ 103199 h 2071336"/>
              <a:gd name="connsiteX8" fmla="*/ 566058 w 3631475"/>
              <a:gd name="connsiteY8" fmla="*/ 181576 h 2071336"/>
              <a:gd name="connsiteX9" fmla="*/ 548640 w 3631475"/>
              <a:gd name="connsiteY9" fmla="*/ 486376 h 2071336"/>
              <a:gd name="connsiteX10" fmla="*/ 539932 w 3631475"/>
              <a:gd name="connsiteY10" fmla="*/ 599588 h 2071336"/>
              <a:gd name="connsiteX11" fmla="*/ 548640 w 3631475"/>
              <a:gd name="connsiteY11" fmla="*/ 843428 h 2071336"/>
              <a:gd name="connsiteX12" fmla="*/ 557349 w 3631475"/>
              <a:gd name="connsiteY12" fmla="*/ 895679 h 2071336"/>
              <a:gd name="connsiteX13" fmla="*/ 574766 w 3631475"/>
              <a:gd name="connsiteY13" fmla="*/ 921805 h 2071336"/>
              <a:gd name="connsiteX14" fmla="*/ 618309 w 3631475"/>
              <a:gd name="connsiteY14" fmla="*/ 982765 h 2071336"/>
              <a:gd name="connsiteX15" fmla="*/ 644435 w 3631475"/>
              <a:gd name="connsiteY15" fmla="*/ 991473 h 2071336"/>
              <a:gd name="connsiteX16" fmla="*/ 696686 w 3631475"/>
              <a:gd name="connsiteY16" fmla="*/ 1026308 h 2071336"/>
              <a:gd name="connsiteX17" fmla="*/ 740229 w 3631475"/>
              <a:gd name="connsiteY17" fmla="*/ 1035016 h 2071336"/>
              <a:gd name="connsiteX18" fmla="*/ 766355 w 3631475"/>
              <a:gd name="connsiteY18" fmla="*/ 1043725 h 2071336"/>
              <a:gd name="connsiteX19" fmla="*/ 923109 w 3631475"/>
              <a:gd name="connsiteY19" fmla="*/ 1061142 h 2071336"/>
              <a:gd name="connsiteX20" fmla="*/ 1027612 w 3631475"/>
              <a:gd name="connsiteY20" fmla="*/ 1078559 h 2071336"/>
              <a:gd name="connsiteX21" fmla="*/ 1654629 w 3631475"/>
              <a:gd name="connsiteY21" fmla="*/ 1087268 h 2071336"/>
              <a:gd name="connsiteX22" fmla="*/ 1689463 w 3631475"/>
              <a:gd name="connsiteY22" fmla="*/ 1095976 h 2071336"/>
              <a:gd name="connsiteX23" fmla="*/ 1715589 w 3631475"/>
              <a:gd name="connsiteY23" fmla="*/ 1104685 h 2071336"/>
              <a:gd name="connsiteX24" fmla="*/ 1889760 w 3631475"/>
              <a:gd name="connsiteY24" fmla="*/ 1139519 h 2071336"/>
              <a:gd name="connsiteX25" fmla="*/ 1915886 w 3631475"/>
              <a:gd name="connsiteY25" fmla="*/ 1148228 h 2071336"/>
              <a:gd name="connsiteX26" fmla="*/ 1976846 w 3631475"/>
              <a:gd name="connsiteY26" fmla="*/ 1165645 h 2071336"/>
              <a:gd name="connsiteX27" fmla="*/ 2037806 w 3631475"/>
              <a:gd name="connsiteY27" fmla="*/ 1191770 h 2071336"/>
              <a:gd name="connsiteX28" fmla="*/ 2098766 w 3631475"/>
              <a:gd name="connsiteY28" fmla="*/ 1235313 h 2071336"/>
              <a:gd name="connsiteX29" fmla="*/ 2168435 w 3631475"/>
              <a:gd name="connsiteY29" fmla="*/ 1313690 h 2071336"/>
              <a:gd name="connsiteX30" fmla="*/ 2185852 w 3631475"/>
              <a:gd name="connsiteY30" fmla="*/ 1365942 h 2071336"/>
              <a:gd name="connsiteX31" fmla="*/ 2168435 w 3631475"/>
              <a:gd name="connsiteY31" fmla="*/ 1496570 h 2071336"/>
              <a:gd name="connsiteX32" fmla="*/ 2072640 w 3631475"/>
              <a:gd name="connsiteY32" fmla="*/ 1574948 h 2071336"/>
              <a:gd name="connsiteX33" fmla="*/ 1793966 w 3631475"/>
              <a:gd name="connsiteY33" fmla="*/ 1635908 h 2071336"/>
              <a:gd name="connsiteX34" fmla="*/ 931818 w 3631475"/>
              <a:gd name="connsiteY34" fmla="*/ 1627199 h 2071336"/>
              <a:gd name="connsiteX35" fmla="*/ 766355 w 3631475"/>
              <a:gd name="connsiteY35" fmla="*/ 1601073 h 2071336"/>
              <a:gd name="connsiteX36" fmla="*/ 635726 w 3631475"/>
              <a:gd name="connsiteY36" fmla="*/ 1574948 h 2071336"/>
              <a:gd name="connsiteX37" fmla="*/ 609600 w 3631475"/>
              <a:gd name="connsiteY37" fmla="*/ 1557530 h 2071336"/>
              <a:gd name="connsiteX38" fmla="*/ 609600 w 3631475"/>
              <a:gd name="connsiteY38" fmla="*/ 1435610 h 2071336"/>
              <a:gd name="connsiteX39" fmla="*/ 653143 w 3631475"/>
              <a:gd name="connsiteY39" fmla="*/ 1392068 h 2071336"/>
              <a:gd name="connsiteX40" fmla="*/ 722812 w 3631475"/>
              <a:gd name="connsiteY40" fmla="*/ 1357233 h 2071336"/>
              <a:gd name="connsiteX41" fmla="*/ 844732 w 3631475"/>
              <a:gd name="connsiteY41" fmla="*/ 1322399 h 2071336"/>
              <a:gd name="connsiteX42" fmla="*/ 1332412 w 3631475"/>
              <a:gd name="connsiteY42" fmla="*/ 1331108 h 2071336"/>
              <a:gd name="connsiteX43" fmla="*/ 1436915 w 3631475"/>
              <a:gd name="connsiteY43" fmla="*/ 1348525 h 2071336"/>
              <a:gd name="connsiteX44" fmla="*/ 1576252 w 3631475"/>
              <a:gd name="connsiteY44" fmla="*/ 1374650 h 2071336"/>
              <a:gd name="connsiteX45" fmla="*/ 1619795 w 3631475"/>
              <a:gd name="connsiteY45" fmla="*/ 1383359 h 2071336"/>
              <a:gd name="connsiteX46" fmla="*/ 1715589 w 3631475"/>
              <a:gd name="connsiteY46" fmla="*/ 1409485 h 2071336"/>
              <a:gd name="connsiteX47" fmla="*/ 1802675 w 3631475"/>
              <a:gd name="connsiteY47" fmla="*/ 1444319 h 2071336"/>
              <a:gd name="connsiteX48" fmla="*/ 1863635 w 3631475"/>
              <a:gd name="connsiteY48" fmla="*/ 1470445 h 2071336"/>
              <a:gd name="connsiteX49" fmla="*/ 1889760 w 3631475"/>
              <a:gd name="connsiteY49" fmla="*/ 1505279 h 2071336"/>
              <a:gd name="connsiteX50" fmla="*/ 1915886 w 3631475"/>
              <a:gd name="connsiteY50" fmla="*/ 1522696 h 2071336"/>
              <a:gd name="connsiteX51" fmla="*/ 1854926 w 3631475"/>
              <a:gd name="connsiteY51" fmla="*/ 1644616 h 2071336"/>
              <a:gd name="connsiteX52" fmla="*/ 1820092 w 3631475"/>
              <a:gd name="connsiteY52" fmla="*/ 1662033 h 2071336"/>
              <a:gd name="connsiteX53" fmla="*/ 1785258 w 3631475"/>
              <a:gd name="connsiteY53" fmla="*/ 1696868 h 2071336"/>
              <a:gd name="connsiteX54" fmla="*/ 1733006 w 3631475"/>
              <a:gd name="connsiteY54" fmla="*/ 1714285 h 2071336"/>
              <a:gd name="connsiteX55" fmla="*/ 1593669 w 3631475"/>
              <a:gd name="connsiteY55" fmla="*/ 1757828 h 2071336"/>
              <a:gd name="connsiteX56" fmla="*/ 1532709 w 3631475"/>
              <a:gd name="connsiteY56" fmla="*/ 1775245 h 2071336"/>
              <a:gd name="connsiteX57" fmla="*/ 1341120 w 3631475"/>
              <a:gd name="connsiteY57" fmla="*/ 1792662 h 2071336"/>
              <a:gd name="connsiteX58" fmla="*/ 1027612 w 3631475"/>
              <a:gd name="connsiteY58" fmla="*/ 1810079 h 2071336"/>
              <a:gd name="connsiteX59" fmla="*/ 444138 w 3631475"/>
              <a:gd name="connsiteY59" fmla="*/ 1801370 h 2071336"/>
              <a:gd name="connsiteX60" fmla="*/ 391886 w 3631475"/>
              <a:gd name="connsiteY60" fmla="*/ 1792662 h 2071336"/>
              <a:gd name="connsiteX61" fmla="*/ 339635 w 3631475"/>
              <a:gd name="connsiteY61" fmla="*/ 1775245 h 2071336"/>
              <a:gd name="connsiteX62" fmla="*/ 278675 w 3631475"/>
              <a:gd name="connsiteY62" fmla="*/ 1757828 h 2071336"/>
              <a:gd name="connsiteX63" fmla="*/ 261258 w 3631475"/>
              <a:gd name="connsiteY63" fmla="*/ 1740410 h 2071336"/>
              <a:gd name="connsiteX64" fmla="*/ 252549 w 3631475"/>
              <a:gd name="connsiteY64" fmla="*/ 1714285 h 2071336"/>
              <a:gd name="connsiteX65" fmla="*/ 261258 w 3631475"/>
              <a:gd name="connsiteY65" fmla="*/ 1653325 h 2071336"/>
              <a:gd name="connsiteX66" fmla="*/ 322218 w 3631475"/>
              <a:gd name="connsiteY66" fmla="*/ 1583656 h 2071336"/>
              <a:gd name="connsiteX67" fmla="*/ 435429 w 3631475"/>
              <a:gd name="connsiteY67" fmla="*/ 1505279 h 2071336"/>
              <a:gd name="connsiteX68" fmla="*/ 496389 w 3631475"/>
              <a:gd name="connsiteY68" fmla="*/ 1461736 h 2071336"/>
              <a:gd name="connsiteX69" fmla="*/ 566058 w 3631475"/>
              <a:gd name="connsiteY69" fmla="*/ 1444319 h 2071336"/>
              <a:gd name="connsiteX70" fmla="*/ 836023 w 3631475"/>
              <a:gd name="connsiteY70" fmla="*/ 1392068 h 2071336"/>
              <a:gd name="connsiteX71" fmla="*/ 1219200 w 3631475"/>
              <a:gd name="connsiteY71" fmla="*/ 1374650 h 2071336"/>
              <a:gd name="connsiteX72" fmla="*/ 1480458 w 3631475"/>
              <a:gd name="connsiteY72" fmla="*/ 1383359 h 2071336"/>
              <a:gd name="connsiteX73" fmla="*/ 1645920 w 3631475"/>
              <a:gd name="connsiteY73" fmla="*/ 1400776 h 2071336"/>
              <a:gd name="connsiteX74" fmla="*/ 1733006 w 3631475"/>
              <a:gd name="connsiteY74" fmla="*/ 1453028 h 2071336"/>
              <a:gd name="connsiteX75" fmla="*/ 1820092 w 3631475"/>
              <a:gd name="connsiteY75" fmla="*/ 1487862 h 2071336"/>
              <a:gd name="connsiteX76" fmla="*/ 1854926 w 3631475"/>
              <a:gd name="connsiteY76" fmla="*/ 1513988 h 2071336"/>
              <a:gd name="connsiteX77" fmla="*/ 1881052 w 3631475"/>
              <a:gd name="connsiteY77" fmla="*/ 1557530 h 2071336"/>
              <a:gd name="connsiteX78" fmla="*/ 1898469 w 3631475"/>
              <a:gd name="connsiteY78" fmla="*/ 1574948 h 2071336"/>
              <a:gd name="connsiteX79" fmla="*/ 1881052 w 3631475"/>
              <a:gd name="connsiteY79" fmla="*/ 1644616 h 2071336"/>
              <a:gd name="connsiteX80" fmla="*/ 1863635 w 3631475"/>
              <a:gd name="connsiteY80" fmla="*/ 1688159 h 2071336"/>
              <a:gd name="connsiteX81" fmla="*/ 1854926 w 3631475"/>
              <a:gd name="connsiteY81" fmla="*/ 1714285 h 2071336"/>
              <a:gd name="connsiteX82" fmla="*/ 1767840 w 3631475"/>
              <a:gd name="connsiteY82" fmla="*/ 1792662 h 2071336"/>
              <a:gd name="connsiteX83" fmla="*/ 1741715 w 3631475"/>
              <a:gd name="connsiteY83" fmla="*/ 1810079 h 2071336"/>
              <a:gd name="connsiteX84" fmla="*/ 1689463 w 3631475"/>
              <a:gd name="connsiteY84" fmla="*/ 1836205 h 2071336"/>
              <a:gd name="connsiteX85" fmla="*/ 1584960 w 3631475"/>
              <a:gd name="connsiteY85" fmla="*/ 1879748 h 2071336"/>
              <a:gd name="connsiteX86" fmla="*/ 1349829 w 3631475"/>
              <a:gd name="connsiteY86" fmla="*/ 1897165 h 2071336"/>
              <a:gd name="connsiteX87" fmla="*/ 661852 w 3631475"/>
              <a:gd name="connsiteY87" fmla="*/ 1862330 h 2071336"/>
              <a:gd name="connsiteX88" fmla="*/ 583475 w 3631475"/>
              <a:gd name="connsiteY88" fmla="*/ 1827496 h 2071336"/>
              <a:gd name="connsiteX89" fmla="*/ 548640 w 3631475"/>
              <a:gd name="connsiteY89" fmla="*/ 1783953 h 2071336"/>
              <a:gd name="connsiteX90" fmla="*/ 539932 w 3631475"/>
              <a:gd name="connsiteY90" fmla="*/ 1740410 h 2071336"/>
              <a:gd name="connsiteX91" fmla="*/ 548640 w 3631475"/>
              <a:gd name="connsiteY91" fmla="*/ 1662033 h 2071336"/>
              <a:gd name="connsiteX92" fmla="*/ 566058 w 3631475"/>
              <a:gd name="connsiteY92" fmla="*/ 1627199 h 2071336"/>
              <a:gd name="connsiteX93" fmla="*/ 627018 w 3631475"/>
              <a:gd name="connsiteY93" fmla="*/ 1557530 h 2071336"/>
              <a:gd name="connsiteX94" fmla="*/ 836023 w 3631475"/>
              <a:gd name="connsiteY94" fmla="*/ 1453028 h 2071336"/>
              <a:gd name="connsiteX95" fmla="*/ 914400 w 3631475"/>
              <a:gd name="connsiteY95" fmla="*/ 1426902 h 2071336"/>
              <a:gd name="connsiteX96" fmla="*/ 1097280 w 3631475"/>
              <a:gd name="connsiteY96" fmla="*/ 1400776 h 2071336"/>
              <a:gd name="connsiteX97" fmla="*/ 1297578 w 3631475"/>
              <a:gd name="connsiteY97" fmla="*/ 1392068 h 2071336"/>
              <a:gd name="connsiteX98" fmla="*/ 1820092 w 3631475"/>
              <a:gd name="connsiteY98" fmla="*/ 1409485 h 2071336"/>
              <a:gd name="connsiteX99" fmla="*/ 1976846 w 3631475"/>
              <a:gd name="connsiteY99" fmla="*/ 1453028 h 2071336"/>
              <a:gd name="connsiteX100" fmla="*/ 2055223 w 3631475"/>
              <a:gd name="connsiteY100" fmla="*/ 1513988 h 2071336"/>
              <a:gd name="connsiteX101" fmla="*/ 2081349 w 3631475"/>
              <a:gd name="connsiteY101" fmla="*/ 1522696 h 2071336"/>
              <a:gd name="connsiteX102" fmla="*/ 2081349 w 3631475"/>
              <a:gd name="connsiteY102" fmla="*/ 1662033 h 2071336"/>
              <a:gd name="connsiteX103" fmla="*/ 2046515 w 3631475"/>
              <a:gd name="connsiteY103" fmla="*/ 1722993 h 2071336"/>
              <a:gd name="connsiteX104" fmla="*/ 1968138 w 3631475"/>
              <a:gd name="connsiteY104" fmla="*/ 1827496 h 2071336"/>
              <a:gd name="connsiteX105" fmla="*/ 1846218 w 3631475"/>
              <a:gd name="connsiteY105" fmla="*/ 1897165 h 2071336"/>
              <a:gd name="connsiteX106" fmla="*/ 1733006 w 3631475"/>
              <a:gd name="connsiteY106" fmla="*/ 1940708 h 2071336"/>
              <a:gd name="connsiteX107" fmla="*/ 1576252 w 3631475"/>
              <a:gd name="connsiteY107" fmla="*/ 1949416 h 2071336"/>
              <a:gd name="connsiteX108" fmla="*/ 914400 w 3631475"/>
              <a:gd name="connsiteY108" fmla="*/ 1914582 h 2071336"/>
              <a:gd name="connsiteX109" fmla="*/ 687978 w 3631475"/>
              <a:gd name="connsiteY109" fmla="*/ 1871039 h 2071336"/>
              <a:gd name="connsiteX110" fmla="*/ 487680 w 3631475"/>
              <a:gd name="connsiteY110" fmla="*/ 1818788 h 2071336"/>
              <a:gd name="connsiteX111" fmla="*/ 391886 w 3631475"/>
              <a:gd name="connsiteY111" fmla="*/ 1749119 h 2071336"/>
              <a:gd name="connsiteX112" fmla="*/ 357052 w 3631475"/>
              <a:gd name="connsiteY112" fmla="*/ 1670742 h 2071336"/>
              <a:gd name="connsiteX113" fmla="*/ 348343 w 3631475"/>
              <a:gd name="connsiteY113" fmla="*/ 1627199 h 2071336"/>
              <a:gd name="connsiteX114" fmla="*/ 435429 w 3631475"/>
              <a:gd name="connsiteY114" fmla="*/ 1435610 h 2071336"/>
              <a:gd name="connsiteX115" fmla="*/ 478972 w 3631475"/>
              <a:gd name="connsiteY115" fmla="*/ 1383359 h 2071336"/>
              <a:gd name="connsiteX116" fmla="*/ 557349 w 3631475"/>
              <a:gd name="connsiteY116" fmla="*/ 1331108 h 2071336"/>
              <a:gd name="connsiteX117" fmla="*/ 792480 w 3631475"/>
              <a:gd name="connsiteY117" fmla="*/ 1174353 h 2071336"/>
              <a:gd name="connsiteX118" fmla="*/ 1001486 w 3631475"/>
              <a:gd name="connsiteY118" fmla="*/ 1104685 h 2071336"/>
              <a:gd name="connsiteX119" fmla="*/ 1132115 w 3631475"/>
              <a:gd name="connsiteY119" fmla="*/ 1078559 h 2071336"/>
              <a:gd name="connsiteX120" fmla="*/ 1375955 w 3631475"/>
              <a:gd name="connsiteY120" fmla="*/ 1035016 h 2071336"/>
              <a:gd name="connsiteX121" fmla="*/ 1584960 w 3631475"/>
              <a:gd name="connsiteY121" fmla="*/ 1026308 h 2071336"/>
              <a:gd name="connsiteX122" fmla="*/ 1933303 w 3631475"/>
              <a:gd name="connsiteY122" fmla="*/ 1035016 h 2071336"/>
              <a:gd name="connsiteX123" fmla="*/ 2081349 w 3631475"/>
              <a:gd name="connsiteY123" fmla="*/ 1087268 h 2071336"/>
              <a:gd name="connsiteX124" fmla="*/ 2185852 w 3631475"/>
              <a:gd name="connsiteY124" fmla="*/ 1139519 h 2071336"/>
              <a:gd name="connsiteX125" fmla="*/ 2255520 w 3631475"/>
              <a:gd name="connsiteY125" fmla="*/ 1244022 h 2071336"/>
              <a:gd name="connsiteX126" fmla="*/ 2264229 w 3631475"/>
              <a:gd name="connsiteY126" fmla="*/ 1296273 h 2071336"/>
              <a:gd name="connsiteX127" fmla="*/ 2255520 w 3631475"/>
              <a:gd name="connsiteY127" fmla="*/ 1348525 h 2071336"/>
              <a:gd name="connsiteX128" fmla="*/ 2211978 w 3631475"/>
              <a:gd name="connsiteY128" fmla="*/ 1409485 h 2071336"/>
              <a:gd name="connsiteX129" fmla="*/ 2142309 w 3631475"/>
              <a:gd name="connsiteY129" fmla="*/ 1479153 h 2071336"/>
              <a:gd name="connsiteX130" fmla="*/ 2090058 w 3631475"/>
              <a:gd name="connsiteY130" fmla="*/ 1505279 h 2071336"/>
              <a:gd name="connsiteX131" fmla="*/ 2037806 w 3631475"/>
              <a:gd name="connsiteY131" fmla="*/ 1522696 h 2071336"/>
              <a:gd name="connsiteX132" fmla="*/ 1889760 w 3631475"/>
              <a:gd name="connsiteY132" fmla="*/ 1566239 h 2071336"/>
              <a:gd name="connsiteX133" fmla="*/ 1793966 w 3631475"/>
              <a:gd name="connsiteY133" fmla="*/ 1583656 h 2071336"/>
              <a:gd name="connsiteX134" fmla="*/ 1558835 w 3631475"/>
              <a:gd name="connsiteY134" fmla="*/ 1601073 h 2071336"/>
              <a:gd name="connsiteX135" fmla="*/ 1410789 w 3631475"/>
              <a:gd name="connsiteY135" fmla="*/ 1609782 h 2071336"/>
              <a:gd name="connsiteX136" fmla="*/ 1051299 w 3631475"/>
              <a:gd name="connsiteY136" fmla="*/ 1601422 h 2071336"/>
              <a:gd name="connsiteX137" fmla="*/ 661852 w 3631475"/>
              <a:gd name="connsiteY137" fmla="*/ 1592365 h 2071336"/>
              <a:gd name="connsiteX138" fmla="*/ 548640 w 3631475"/>
              <a:gd name="connsiteY138" fmla="*/ 1574948 h 2071336"/>
              <a:gd name="connsiteX139" fmla="*/ 470263 w 3631475"/>
              <a:gd name="connsiteY139" fmla="*/ 1548822 h 2071336"/>
              <a:gd name="connsiteX140" fmla="*/ 357052 w 3631475"/>
              <a:gd name="connsiteY140" fmla="*/ 1487862 h 2071336"/>
              <a:gd name="connsiteX141" fmla="*/ 348343 w 3631475"/>
              <a:gd name="connsiteY141" fmla="*/ 1461736 h 2071336"/>
              <a:gd name="connsiteX142" fmla="*/ 322218 w 3631475"/>
              <a:gd name="connsiteY142" fmla="*/ 1435610 h 2071336"/>
              <a:gd name="connsiteX143" fmla="*/ 339635 w 3631475"/>
              <a:gd name="connsiteY143" fmla="*/ 1313690 h 2071336"/>
              <a:gd name="connsiteX144" fmla="*/ 409303 w 3631475"/>
              <a:gd name="connsiteY144" fmla="*/ 1235313 h 2071336"/>
              <a:gd name="connsiteX145" fmla="*/ 644435 w 3631475"/>
              <a:gd name="connsiteY145" fmla="*/ 1139519 h 2071336"/>
              <a:gd name="connsiteX146" fmla="*/ 731520 w 3631475"/>
              <a:gd name="connsiteY146" fmla="*/ 1130810 h 2071336"/>
              <a:gd name="connsiteX147" fmla="*/ 844732 w 3631475"/>
              <a:gd name="connsiteY147" fmla="*/ 1104685 h 2071336"/>
              <a:gd name="connsiteX148" fmla="*/ 1645920 w 3631475"/>
              <a:gd name="connsiteY148" fmla="*/ 1148228 h 2071336"/>
              <a:gd name="connsiteX149" fmla="*/ 1881052 w 3631475"/>
              <a:gd name="connsiteY149" fmla="*/ 1287565 h 2071336"/>
              <a:gd name="connsiteX150" fmla="*/ 1924595 w 3631475"/>
              <a:gd name="connsiteY150" fmla="*/ 1374650 h 2071336"/>
              <a:gd name="connsiteX151" fmla="*/ 1915886 w 3631475"/>
              <a:gd name="connsiteY151" fmla="*/ 1566239 h 2071336"/>
              <a:gd name="connsiteX152" fmla="*/ 1907178 w 3631475"/>
              <a:gd name="connsiteY152" fmla="*/ 1592365 h 2071336"/>
              <a:gd name="connsiteX153" fmla="*/ 1837509 w 3631475"/>
              <a:gd name="connsiteY153" fmla="*/ 1670742 h 2071336"/>
              <a:gd name="connsiteX154" fmla="*/ 1680755 w 3631475"/>
              <a:gd name="connsiteY154" fmla="*/ 1757828 h 2071336"/>
              <a:gd name="connsiteX155" fmla="*/ 1384663 w 3631475"/>
              <a:gd name="connsiteY155" fmla="*/ 1818788 h 2071336"/>
              <a:gd name="connsiteX156" fmla="*/ 1280160 w 3631475"/>
              <a:gd name="connsiteY156" fmla="*/ 1827496 h 2071336"/>
              <a:gd name="connsiteX157" fmla="*/ 748938 w 3631475"/>
              <a:gd name="connsiteY157" fmla="*/ 1792662 h 2071336"/>
              <a:gd name="connsiteX158" fmla="*/ 679269 w 3631475"/>
              <a:gd name="connsiteY158" fmla="*/ 1766536 h 2071336"/>
              <a:gd name="connsiteX159" fmla="*/ 600892 w 3631475"/>
              <a:gd name="connsiteY159" fmla="*/ 1705576 h 2071336"/>
              <a:gd name="connsiteX160" fmla="*/ 566058 w 3631475"/>
              <a:gd name="connsiteY160" fmla="*/ 1662033 h 2071336"/>
              <a:gd name="connsiteX161" fmla="*/ 661852 w 3631475"/>
              <a:gd name="connsiteY161" fmla="*/ 1461736 h 2071336"/>
              <a:gd name="connsiteX162" fmla="*/ 714103 w 3631475"/>
              <a:gd name="connsiteY162" fmla="*/ 1409485 h 2071336"/>
              <a:gd name="connsiteX163" fmla="*/ 783772 w 3631475"/>
              <a:gd name="connsiteY163" fmla="*/ 1357233 h 2071336"/>
              <a:gd name="connsiteX164" fmla="*/ 1166949 w 3631475"/>
              <a:gd name="connsiteY164" fmla="*/ 1244022 h 2071336"/>
              <a:gd name="connsiteX165" fmla="*/ 1393372 w 3631475"/>
              <a:gd name="connsiteY165" fmla="*/ 1235313 h 2071336"/>
              <a:gd name="connsiteX166" fmla="*/ 1828800 w 3631475"/>
              <a:gd name="connsiteY166" fmla="*/ 1278856 h 2071336"/>
              <a:gd name="connsiteX167" fmla="*/ 1994263 w 3631475"/>
              <a:gd name="connsiteY167" fmla="*/ 1348525 h 2071336"/>
              <a:gd name="connsiteX168" fmla="*/ 2090058 w 3631475"/>
              <a:gd name="connsiteY168" fmla="*/ 1435610 h 2071336"/>
              <a:gd name="connsiteX169" fmla="*/ 2159726 w 3631475"/>
              <a:gd name="connsiteY169" fmla="*/ 1548822 h 2071336"/>
              <a:gd name="connsiteX170" fmla="*/ 2168435 w 3631475"/>
              <a:gd name="connsiteY170" fmla="*/ 1627199 h 2071336"/>
              <a:gd name="connsiteX171" fmla="*/ 2159726 w 3631475"/>
              <a:gd name="connsiteY171" fmla="*/ 1653325 h 2071336"/>
              <a:gd name="connsiteX172" fmla="*/ 2151018 w 3631475"/>
              <a:gd name="connsiteY172" fmla="*/ 1688159 h 2071336"/>
              <a:gd name="connsiteX173" fmla="*/ 2116183 w 3631475"/>
              <a:gd name="connsiteY173" fmla="*/ 1731702 h 2071336"/>
              <a:gd name="connsiteX174" fmla="*/ 1898469 w 3631475"/>
              <a:gd name="connsiteY174" fmla="*/ 1810079 h 2071336"/>
              <a:gd name="connsiteX175" fmla="*/ 1715589 w 3631475"/>
              <a:gd name="connsiteY175" fmla="*/ 1818788 h 2071336"/>
              <a:gd name="connsiteX176" fmla="*/ 1419498 w 3631475"/>
              <a:gd name="connsiteY176" fmla="*/ 1801370 h 2071336"/>
              <a:gd name="connsiteX177" fmla="*/ 714103 w 3631475"/>
              <a:gd name="connsiteY177" fmla="*/ 1670742 h 2071336"/>
              <a:gd name="connsiteX178" fmla="*/ 574766 w 3631475"/>
              <a:gd name="connsiteY178" fmla="*/ 1635908 h 2071336"/>
              <a:gd name="connsiteX179" fmla="*/ 313509 w 3631475"/>
              <a:gd name="connsiteY179" fmla="*/ 1540113 h 2071336"/>
              <a:gd name="connsiteX180" fmla="*/ 278675 w 3631475"/>
              <a:gd name="connsiteY180" fmla="*/ 1479153 h 2071336"/>
              <a:gd name="connsiteX181" fmla="*/ 461555 w 3631475"/>
              <a:gd name="connsiteY181" fmla="*/ 1209188 h 2071336"/>
              <a:gd name="connsiteX182" fmla="*/ 949235 w 3631475"/>
              <a:gd name="connsiteY182" fmla="*/ 1000182 h 2071336"/>
              <a:gd name="connsiteX183" fmla="*/ 1114698 w 3631475"/>
              <a:gd name="connsiteY183" fmla="*/ 965348 h 2071336"/>
              <a:gd name="connsiteX184" fmla="*/ 1611086 w 3631475"/>
              <a:gd name="connsiteY184" fmla="*/ 921805 h 2071336"/>
              <a:gd name="connsiteX185" fmla="*/ 2116183 w 3631475"/>
              <a:gd name="connsiteY185" fmla="*/ 1000182 h 2071336"/>
              <a:gd name="connsiteX186" fmla="*/ 2203269 w 3631475"/>
              <a:gd name="connsiteY186" fmla="*/ 1078559 h 2071336"/>
              <a:gd name="connsiteX187" fmla="*/ 2203269 w 3631475"/>
              <a:gd name="connsiteY187" fmla="*/ 1331108 h 2071336"/>
              <a:gd name="connsiteX188" fmla="*/ 2133600 w 3631475"/>
              <a:gd name="connsiteY188" fmla="*/ 1453028 h 2071336"/>
              <a:gd name="connsiteX189" fmla="*/ 1811383 w 3631475"/>
              <a:gd name="connsiteY189" fmla="*/ 1714285 h 2071336"/>
              <a:gd name="connsiteX190" fmla="*/ 1698172 w 3631475"/>
              <a:gd name="connsiteY190" fmla="*/ 1749119 h 2071336"/>
              <a:gd name="connsiteX191" fmla="*/ 1463040 w 3631475"/>
              <a:gd name="connsiteY191" fmla="*/ 1810079 h 2071336"/>
              <a:gd name="connsiteX192" fmla="*/ 296092 w 3631475"/>
              <a:gd name="connsiteY192" fmla="*/ 1740410 h 2071336"/>
              <a:gd name="connsiteX193" fmla="*/ 69669 w 3631475"/>
              <a:gd name="connsiteY193" fmla="*/ 1644616 h 2071336"/>
              <a:gd name="connsiteX194" fmla="*/ 34835 w 3631475"/>
              <a:gd name="connsiteY194" fmla="*/ 1574948 h 2071336"/>
              <a:gd name="connsiteX195" fmla="*/ 156755 w 3631475"/>
              <a:gd name="connsiteY195" fmla="*/ 1383359 h 2071336"/>
              <a:gd name="connsiteX196" fmla="*/ 252549 w 3631475"/>
              <a:gd name="connsiteY196" fmla="*/ 1331108 h 2071336"/>
              <a:gd name="connsiteX197" fmla="*/ 487680 w 3631475"/>
              <a:gd name="connsiteY197" fmla="*/ 1261439 h 2071336"/>
              <a:gd name="connsiteX198" fmla="*/ 592183 w 3631475"/>
              <a:gd name="connsiteY198" fmla="*/ 1235313 h 2071336"/>
              <a:gd name="connsiteX199" fmla="*/ 888275 w 3631475"/>
              <a:gd name="connsiteY199" fmla="*/ 1200479 h 2071336"/>
              <a:gd name="connsiteX200" fmla="*/ 1672046 w 3631475"/>
              <a:gd name="connsiteY200" fmla="*/ 1261439 h 2071336"/>
              <a:gd name="connsiteX201" fmla="*/ 1759132 w 3631475"/>
              <a:gd name="connsiteY201" fmla="*/ 1287565 h 2071336"/>
              <a:gd name="connsiteX202" fmla="*/ 1898469 w 3631475"/>
              <a:gd name="connsiteY202" fmla="*/ 1374650 h 2071336"/>
              <a:gd name="connsiteX203" fmla="*/ 1976846 w 3631475"/>
              <a:gd name="connsiteY203" fmla="*/ 1505279 h 2071336"/>
              <a:gd name="connsiteX204" fmla="*/ 1942012 w 3631475"/>
              <a:gd name="connsiteY204" fmla="*/ 1688159 h 2071336"/>
              <a:gd name="connsiteX205" fmla="*/ 1924595 w 3631475"/>
              <a:gd name="connsiteY205" fmla="*/ 1722993 h 2071336"/>
              <a:gd name="connsiteX206" fmla="*/ 1837509 w 3631475"/>
              <a:gd name="connsiteY206" fmla="*/ 1783953 h 2071336"/>
              <a:gd name="connsiteX207" fmla="*/ 1750423 w 3631475"/>
              <a:gd name="connsiteY207" fmla="*/ 1818788 h 2071336"/>
              <a:gd name="connsiteX208" fmla="*/ 1567543 w 3631475"/>
              <a:gd name="connsiteY208" fmla="*/ 1862330 h 2071336"/>
              <a:gd name="connsiteX209" fmla="*/ 1436915 w 3631475"/>
              <a:gd name="connsiteY209" fmla="*/ 1871039 h 2071336"/>
              <a:gd name="connsiteX210" fmla="*/ 1149532 w 3631475"/>
              <a:gd name="connsiteY210" fmla="*/ 1879748 h 2071336"/>
              <a:gd name="connsiteX211" fmla="*/ 478972 w 3631475"/>
              <a:gd name="connsiteY211" fmla="*/ 1801370 h 2071336"/>
              <a:gd name="connsiteX212" fmla="*/ 383178 w 3631475"/>
              <a:gd name="connsiteY212" fmla="*/ 1749119 h 2071336"/>
              <a:gd name="connsiteX213" fmla="*/ 322218 w 3631475"/>
              <a:gd name="connsiteY213" fmla="*/ 1653325 h 2071336"/>
              <a:gd name="connsiteX214" fmla="*/ 470263 w 3631475"/>
              <a:gd name="connsiteY214" fmla="*/ 1348525 h 2071336"/>
              <a:gd name="connsiteX215" fmla="*/ 644435 w 3631475"/>
              <a:gd name="connsiteY215" fmla="*/ 1217896 h 2071336"/>
              <a:gd name="connsiteX216" fmla="*/ 1114698 w 3631475"/>
              <a:gd name="connsiteY216" fmla="*/ 1035016 h 2071336"/>
              <a:gd name="connsiteX217" fmla="*/ 1358538 w 3631475"/>
              <a:gd name="connsiteY217" fmla="*/ 1017599 h 2071336"/>
              <a:gd name="connsiteX218" fmla="*/ 1698172 w 3631475"/>
              <a:gd name="connsiteY218" fmla="*/ 1043725 h 2071336"/>
              <a:gd name="connsiteX219" fmla="*/ 1907178 w 3631475"/>
              <a:gd name="connsiteY219" fmla="*/ 1130810 h 2071336"/>
              <a:gd name="connsiteX220" fmla="*/ 2116183 w 3631475"/>
              <a:gd name="connsiteY220" fmla="*/ 1313690 h 2071336"/>
              <a:gd name="connsiteX221" fmla="*/ 2185852 w 3631475"/>
              <a:gd name="connsiteY221" fmla="*/ 1444319 h 2071336"/>
              <a:gd name="connsiteX222" fmla="*/ 2203269 w 3631475"/>
              <a:gd name="connsiteY222" fmla="*/ 1566239 h 2071336"/>
              <a:gd name="connsiteX223" fmla="*/ 2185852 w 3631475"/>
              <a:gd name="connsiteY223" fmla="*/ 1740410 h 2071336"/>
              <a:gd name="connsiteX224" fmla="*/ 2090058 w 3631475"/>
              <a:gd name="connsiteY224" fmla="*/ 1836205 h 2071336"/>
              <a:gd name="connsiteX225" fmla="*/ 2029098 w 3631475"/>
              <a:gd name="connsiteY225" fmla="*/ 1888456 h 2071336"/>
              <a:gd name="connsiteX226" fmla="*/ 1854926 w 3631475"/>
              <a:gd name="connsiteY226" fmla="*/ 1966833 h 2071336"/>
              <a:gd name="connsiteX227" fmla="*/ 1767840 w 3631475"/>
              <a:gd name="connsiteY227" fmla="*/ 1984250 h 2071336"/>
              <a:gd name="connsiteX228" fmla="*/ 1506583 w 3631475"/>
              <a:gd name="connsiteY228" fmla="*/ 2010376 h 2071336"/>
              <a:gd name="connsiteX229" fmla="*/ 435429 w 3631475"/>
              <a:gd name="connsiteY229" fmla="*/ 1818788 h 2071336"/>
              <a:gd name="connsiteX230" fmla="*/ 278675 w 3631475"/>
              <a:gd name="connsiteY230" fmla="*/ 1696868 h 2071336"/>
              <a:gd name="connsiteX231" fmla="*/ 243840 w 3631475"/>
              <a:gd name="connsiteY231" fmla="*/ 1635908 h 2071336"/>
              <a:gd name="connsiteX232" fmla="*/ 235132 w 3631475"/>
              <a:gd name="connsiteY232" fmla="*/ 1513988 h 2071336"/>
              <a:gd name="connsiteX233" fmla="*/ 296092 w 3631475"/>
              <a:gd name="connsiteY233" fmla="*/ 1357233 h 2071336"/>
              <a:gd name="connsiteX234" fmla="*/ 505098 w 3631475"/>
              <a:gd name="connsiteY234" fmla="*/ 1174353 h 2071336"/>
              <a:gd name="connsiteX235" fmla="*/ 722812 w 3631475"/>
              <a:gd name="connsiteY235" fmla="*/ 1069850 h 2071336"/>
              <a:gd name="connsiteX236" fmla="*/ 1132115 w 3631475"/>
              <a:gd name="connsiteY236" fmla="*/ 1017599 h 2071336"/>
              <a:gd name="connsiteX237" fmla="*/ 1611086 w 3631475"/>
              <a:gd name="connsiteY237" fmla="*/ 1087268 h 2071336"/>
              <a:gd name="connsiteX238" fmla="*/ 1706880 w 3631475"/>
              <a:gd name="connsiteY238" fmla="*/ 1139519 h 2071336"/>
              <a:gd name="connsiteX239" fmla="*/ 1863635 w 3631475"/>
              <a:gd name="connsiteY239" fmla="*/ 1235313 h 2071336"/>
              <a:gd name="connsiteX240" fmla="*/ 1959429 w 3631475"/>
              <a:gd name="connsiteY240" fmla="*/ 1339816 h 2071336"/>
              <a:gd name="connsiteX241" fmla="*/ 2002972 w 3631475"/>
              <a:gd name="connsiteY241" fmla="*/ 1470445 h 2071336"/>
              <a:gd name="connsiteX242" fmla="*/ 1985555 w 3631475"/>
              <a:gd name="connsiteY242" fmla="*/ 1722993 h 2071336"/>
              <a:gd name="connsiteX243" fmla="*/ 1959429 w 3631475"/>
              <a:gd name="connsiteY243" fmla="*/ 1775245 h 2071336"/>
              <a:gd name="connsiteX244" fmla="*/ 1793966 w 3631475"/>
              <a:gd name="connsiteY244" fmla="*/ 1958125 h 2071336"/>
              <a:gd name="connsiteX245" fmla="*/ 1471749 w 3631475"/>
              <a:gd name="connsiteY245" fmla="*/ 2027793 h 2071336"/>
              <a:gd name="connsiteX246" fmla="*/ 1079863 w 3631475"/>
              <a:gd name="connsiteY246" fmla="*/ 2010376 h 2071336"/>
              <a:gd name="connsiteX247" fmla="*/ 513806 w 3631475"/>
              <a:gd name="connsiteY247" fmla="*/ 1810079 h 2071336"/>
              <a:gd name="connsiteX248" fmla="*/ 357052 w 3631475"/>
              <a:gd name="connsiteY248" fmla="*/ 1635908 h 2071336"/>
              <a:gd name="connsiteX249" fmla="*/ 539932 w 3631475"/>
              <a:gd name="connsiteY249" fmla="*/ 1304982 h 2071336"/>
              <a:gd name="connsiteX250" fmla="*/ 1097280 w 3631475"/>
              <a:gd name="connsiteY250" fmla="*/ 1130810 h 2071336"/>
              <a:gd name="connsiteX251" fmla="*/ 1515292 w 3631475"/>
              <a:gd name="connsiteY251" fmla="*/ 1095976 h 2071336"/>
              <a:gd name="connsiteX252" fmla="*/ 1863635 w 3631475"/>
              <a:gd name="connsiteY252" fmla="*/ 1113393 h 2071336"/>
              <a:gd name="connsiteX253" fmla="*/ 2342606 w 3631475"/>
              <a:gd name="connsiteY253" fmla="*/ 1278856 h 2071336"/>
              <a:gd name="connsiteX254" fmla="*/ 2429692 w 3631475"/>
              <a:gd name="connsiteY254" fmla="*/ 1392068 h 2071336"/>
              <a:gd name="connsiteX255" fmla="*/ 2455818 w 3631475"/>
              <a:gd name="connsiteY255" fmla="*/ 1522696 h 2071336"/>
              <a:gd name="connsiteX256" fmla="*/ 2386149 w 3631475"/>
              <a:gd name="connsiteY256" fmla="*/ 1766536 h 2071336"/>
              <a:gd name="connsiteX257" fmla="*/ 2264229 w 3631475"/>
              <a:gd name="connsiteY257" fmla="*/ 1914582 h 2071336"/>
              <a:gd name="connsiteX258" fmla="*/ 2029098 w 3631475"/>
              <a:gd name="connsiteY258" fmla="*/ 2027793 h 2071336"/>
              <a:gd name="connsiteX259" fmla="*/ 1672046 w 3631475"/>
              <a:gd name="connsiteY259" fmla="*/ 2062628 h 2071336"/>
              <a:gd name="connsiteX260" fmla="*/ 1375955 w 3631475"/>
              <a:gd name="connsiteY260" fmla="*/ 2053919 h 2071336"/>
              <a:gd name="connsiteX261" fmla="*/ 757646 w 3631475"/>
              <a:gd name="connsiteY261" fmla="*/ 1888456 h 2071336"/>
              <a:gd name="connsiteX262" fmla="*/ 600892 w 3631475"/>
              <a:gd name="connsiteY262" fmla="*/ 1740410 h 2071336"/>
              <a:gd name="connsiteX263" fmla="*/ 592183 w 3631475"/>
              <a:gd name="connsiteY263" fmla="*/ 1644616 h 2071336"/>
              <a:gd name="connsiteX264" fmla="*/ 862149 w 3631475"/>
              <a:gd name="connsiteY264" fmla="*/ 1392068 h 2071336"/>
              <a:gd name="connsiteX265" fmla="*/ 1210492 w 3631475"/>
              <a:gd name="connsiteY265" fmla="*/ 1270148 h 2071336"/>
              <a:gd name="connsiteX266" fmla="*/ 1968138 w 3631475"/>
              <a:gd name="connsiteY266" fmla="*/ 1104685 h 2071336"/>
              <a:gd name="connsiteX267" fmla="*/ 2586446 w 3631475"/>
              <a:gd name="connsiteY267" fmla="*/ 1200479 h 2071336"/>
              <a:gd name="connsiteX268" fmla="*/ 2638698 w 3631475"/>
              <a:gd name="connsiteY268" fmla="*/ 1278856 h 2071336"/>
              <a:gd name="connsiteX269" fmla="*/ 2647406 w 3631475"/>
              <a:gd name="connsiteY269" fmla="*/ 1392068 h 2071336"/>
              <a:gd name="connsiteX270" fmla="*/ 2481943 w 3631475"/>
              <a:gd name="connsiteY270" fmla="*/ 1644616 h 2071336"/>
              <a:gd name="connsiteX271" fmla="*/ 2124892 w 3631475"/>
              <a:gd name="connsiteY271" fmla="*/ 1836205 h 2071336"/>
              <a:gd name="connsiteX272" fmla="*/ 1898469 w 3631475"/>
              <a:gd name="connsiteY272" fmla="*/ 1862330 h 2071336"/>
              <a:gd name="connsiteX273" fmla="*/ 1323703 w 3631475"/>
              <a:gd name="connsiteY273" fmla="*/ 1766536 h 2071336"/>
              <a:gd name="connsiteX274" fmla="*/ 966652 w 3631475"/>
              <a:gd name="connsiteY274" fmla="*/ 1522696 h 2071336"/>
              <a:gd name="connsiteX275" fmla="*/ 905692 w 3631475"/>
              <a:gd name="connsiteY275" fmla="*/ 1392068 h 2071336"/>
              <a:gd name="connsiteX276" fmla="*/ 1079863 w 3631475"/>
              <a:gd name="connsiteY276" fmla="*/ 1078559 h 2071336"/>
              <a:gd name="connsiteX277" fmla="*/ 1593669 w 3631475"/>
              <a:gd name="connsiteY277" fmla="*/ 956639 h 2071336"/>
              <a:gd name="connsiteX278" fmla="*/ 2211978 w 3631475"/>
              <a:gd name="connsiteY278" fmla="*/ 1122102 h 2071336"/>
              <a:gd name="connsiteX279" fmla="*/ 2281646 w 3631475"/>
              <a:gd name="connsiteY279" fmla="*/ 1217896 h 2071336"/>
              <a:gd name="connsiteX280" fmla="*/ 2281646 w 3631475"/>
              <a:gd name="connsiteY280" fmla="*/ 1487862 h 2071336"/>
              <a:gd name="connsiteX281" fmla="*/ 2211978 w 3631475"/>
              <a:gd name="connsiteY281" fmla="*/ 1618490 h 2071336"/>
              <a:gd name="connsiteX282" fmla="*/ 1881052 w 3631475"/>
              <a:gd name="connsiteY282" fmla="*/ 1844913 h 2071336"/>
              <a:gd name="connsiteX283" fmla="*/ 1724298 w 3631475"/>
              <a:gd name="connsiteY283" fmla="*/ 1853622 h 2071336"/>
              <a:gd name="connsiteX284" fmla="*/ 1393372 w 3631475"/>
              <a:gd name="connsiteY284" fmla="*/ 1766536 h 2071336"/>
              <a:gd name="connsiteX285" fmla="*/ 696686 w 3631475"/>
              <a:gd name="connsiteY285" fmla="*/ 1392068 h 2071336"/>
              <a:gd name="connsiteX286" fmla="*/ 574766 w 3631475"/>
              <a:gd name="connsiteY286" fmla="*/ 1191770 h 2071336"/>
              <a:gd name="connsiteX287" fmla="*/ 635726 w 3631475"/>
              <a:gd name="connsiteY287" fmla="*/ 1008890 h 2071336"/>
              <a:gd name="connsiteX288" fmla="*/ 1402080 w 3631475"/>
              <a:gd name="connsiteY288" fmla="*/ 895679 h 2071336"/>
              <a:gd name="connsiteX289" fmla="*/ 2185852 w 3631475"/>
              <a:gd name="connsiteY289" fmla="*/ 1156936 h 2071336"/>
              <a:gd name="connsiteX290" fmla="*/ 2420983 w 3631475"/>
              <a:gd name="connsiteY290" fmla="*/ 1348525 h 2071336"/>
              <a:gd name="connsiteX291" fmla="*/ 2490652 w 3631475"/>
              <a:gd name="connsiteY291" fmla="*/ 1470445 h 2071336"/>
              <a:gd name="connsiteX292" fmla="*/ 2508069 w 3631475"/>
              <a:gd name="connsiteY292" fmla="*/ 1592365 h 2071336"/>
              <a:gd name="connsiteX293" fmla="*/ 2307772 w 3631475"/>
              <a:gd name="connsiteY293" fmla="*/ 1810079 h 2071336"/>
              <a:gd name="connsiteX294" fmla="*/ 2124892 w 3631475"/>
              <a:gd name="connsiteY294" fmla="*/ 1853622 h 2071336"/>
              <a:gd name="connsiteX295" fmla="*/ 1820092 w 3631475"/>
              <a:gd name="connsiteY295" fmla="*/ 1844913 h 2071336"/>
              <a:gd name="connsiteX296" fmla="*/ 1175658 w 3631475"/>
              <a:gd name="connsiteY296" fmla="*/ 1635908 h 2071336"/>
              <a:gd name="connsiteX297" fmla="*/ 1018903 w 3631475"/>
              <a:gd name="connsiteY297" fmla="*/ 1505279 h 2071336"/>
              <a:gd name="connsiteX298" fmla="*/ 1166949 w 3631475"/>
              <a:gd name="connsiteY298" fmla="*/ 1252730 h 2071336"/>
              <a:gd name="connsiteX299" fmla="*/ 1724298 w 3631475"/>
              <a:gd name="connsiteY299" fmla="*/ 1095976 h 2071336"/>
              <a:gd name="connsiteX300" fmla="*/ 2290355 w 3631475"/>
              <a:gd name="connsiteY300" fmla="*/ 1244022 h 2071336"/>
              <a:gd name="connsiteX301" fmla="*/ 2455818 w 3631475"/>
              <a:gd name="connsiteY301" fmla="*/ 1426902 h 2071336"/>
              <a:gd name="connsiteX302" fmla="*/ 2499360 w 3631475"/>
              <a:gd name="connsiteY302" fmla="*/ 1574948 h 2071336"/>
              <a:gd name="connsiteX303" fmla="*/ 2473235 w 3631475"/>
              <a:gd name="connsiteY303" fmla="*/ 1827496 h 2071336"/>
              <a:gd name="connsiteX304" fmla="*/ 2403566 w 3631475"/>
              <a:gd name="connsiteY304" fmla="*/ 1905873 h 2071336"/>
              <a:gd name="connsiteX305" fmla="*/ 2168435 w 3631475"/>
              <a:gd name="connsiteY305" fmla="*/ 2027793 h 2071336"/>
              <a:gd name="connsiteX306" fmla="*/ 1985555 w 3631475"/>
              <a:gd name="connsiteY306" fmla="*/ 2071336 h 2071336"/>
              <a:gd name="connsiteX307" fmla="*/ 931818 w 3631475"/>
              <a:gd name="connsiteY307" fmla="*/ 1905873 h 2071336"/>
              <a:gd name="connsiteX308" fmla="*/ 731520 w 3631475"/>
              <a:gd name="connsiteY308" fmla="*/ 1810079 h 2071336"/>
              <a:gd name="connsiteX309" fmla="*/ 661852 w 3631475"/>
              <a:gd name="connsiteY309" fmla="*/ 1644616 h 2071336"/>
              <a:gd name="connsiteX310" fmla="*/ 679269 w 3631475"/>
              <a:gd name="connsiteY310" fmla="*/ 1513988 h 2071336"/>
              <a:gd name="connsiteX311" fmla="*/ 1149532 w 3631475"/>
              <a:gd name="connsiteY311" fmla="*/ 1217896 h 2071336"/>
              <a:gd name="connsiteX312" fmla="*/ 1619795 w 3631475"/>
              <a:gd name="connsiteY312" fmla="*/ 1139519 h 2071336"/>
              <a:gd name="connsiteX313" fmla="*/ 2351315 w 3631475"/>
              <a:gd name="connsiteY313" fmla="*/ 1409485 h 2071336"/>
              <a:gd name="connsiteX314" fmla="*/ 2377440 w 3631475"/>
              <a:gd name="connsiteY314" fmla="*/ 1583656 h 2071336"/>
              <a:gd name="connsiteX315" fmla="*/ 2316480 w 3631475"/>
              <a:gd name="connsiteY315" fmla="*/ 1705576 h 2071336"/>
              <a:gd name="connsiteX316" fmla="*/ 2151018 w 3631475"/>
              <a:gd name="connsiteY316" fmla="*/ 1844913 h 2071336"/>
              <a:gd name="connsiteX317" fmla="*/ 1419498 w 3631475"/>
              <a:gd name="connsiteY317" fmla="*/ 1949416 h 2071336"/>
              <a:gd name="connsiteX318" fmla="*/ 670560 w 3631475"/>
              <a:gd name="connsiteY318" fmla="*/ 1740410 h 2071336"/>
              <a:gd name="connsiteX319" fmla="*/ 557349 w 3631475"/>
              <a:gd name="connsiteY319" fmla="*/ 1592365 h 2071336"/>
              <a:gd name="connsiteX320" fmla="*/ 635726 w 3631475"/>
              <a:gd name="connsiteY320" fmla="*/ 1453028 h 2071336"/>
              <a:gd name="connsiteX321" fmla="*/ 1254035 w 3631475"/>
              <a:gd name="connsiteY321" fmla="*/ 1313690 h 2071336"/>
              <a:gd name="connsiteX322" fmla="*/ 2002972 w 3631475"/>
              <a:gd name="connsiteY322" fmla="*/ 1444319 h 2071336"/>
              <a:gd name="connsiteX323" fmla="*/ 2220686 w 3631475"/>
              <a:gd name="connsiteY323" fmla="*/ 1601073 h 2071336"/>
              <a:gd name="connsiteX324" fmla="*/ 2255520 w 3631475"/>
              <a:gd name="connsiteY324" fmla="*/ 1905873 h 2071336"/>
              <a:gd name="connsiteX325" fmla="*/ 2046515 w 3631475"/>
              <a:gd name="connsiteY325" fmla="*/ 2001668 h 2071336"/>
              <a:gd name="connsiteX326" fmla="*/ 1776549 w 3631475"/>
              <a:gd name="connsiteY326" fmla="*/ 1992959 h 2071336"/>
              <a:gd name="connsiteX327" fmla="*/ 1410789 w 3631475"/>
              <a:gd name="connsiteY327" fmla="*/ 1810079 h 2071336"/>
              <a:gd name="connsiteX328" fmla="*/ 1358538 w 3631475"/>
              <a:gd name="connsiteY328" fmla="*/ 1688159 h 2071336"/>
              <a:gd name="connsiteX329" fmla="*/ 1393372 w 3631475"/>
              <a:gd name="connsiteY329" fmla="*/ 1609782 h 2071336"/>
              <a:gd name="connsiteX330" fmla="*/ 1968138 w 3631475"/>
              <a:gd name="connsiteY330" fmla="*/ 1453028 h 2071336"/>
              <a:gd name="connsiteX331" fmla="*/ 2420983 w 3631475"/>
              <a:gd name="connsiteY331" fmla="*/ 1557530 h 2071336"/>
              <a:gd name="connsiteX332" fmla="*/ 2464526 w 3631475"/>
              <a:gd name="connsiteY332" fmla="*/ 1662033 h 2071336"/>
              <a:gd name="connsiteX333" fmla="*/ 2412275 w 3631475"/>
              <a:gd name="connsiteY333" fmla="*/ 1783953 h 2071336"/>
              <a:gd name="connsiteX334" fmla="*/ 2063932 w 3631475"/>
              <a:gd name="connsiteY334" fmla="*/ 1914582 h 2071336"/>
              <a:gd name="connsiteX335" fmla="*/ 1837509 w 3631475"/>
              <a:gd name="connsiteY335" fmla="*/ 1897165 h 2071336"/>
              <a:gd name="connsiteX336" fmla="*/ 1532709 w 3631475"/>
              <a:gd name="connsiteY336" fmla="*/ 1714285 h 2071336"/>
              <a:gd name="connsiteX337" fmla="*/ 1497875 w 3631475"/>
              <a:gd name="connsiteY337" fmla="*/ 1618490 h 2071336"/>
              <a:gd name="connsiteX338" fmla="*/ 1515292 w 3631475"/>
              <a:gd name="connsiteY338" fmla="*/ 1531405 h 2071336"/>
              <a:gd name="connsiteX339" fmla="*/ 1811383 w 3631475"/>
              <a:gd name="connsiteY339" fmla="*/ 1426902 h 2071336"/>
              <a:gd name="connsiteX340" fmla="*/ 2264229 w 3631475"/>
              <a:gd name="connsiteY340" fmla="*/ 1505279 h 2071336"/>
              <a:gd name="connsiteX341" fmla="*/ 2342606 w 3631475"/>
              <a:gd name="connsiteY341" fmla="*/ 1583656 h 2071336"/>
              <a:gd name="connsiteX342" fmla="*/ 2325189 w 3631475"/>
              <a:gd name="connsiteY342" fmla="*/ 1749119 h 2071336"/>
              <a:gd name="connsiteX343" fmla="*/ 2238103 w 3631475"/>
              <a:gd name="connsiteY343" fmla="*/ 1740410 h 2071336"/>
              <a:gd name="connsiteX344" fmla="*/ 2185852 w 3631475"/>
              <a:gd name="connsiteY344" fmla="*/ 1679450 h 2071336"/>
              <a:gd name="connsiteX345" fmla="*/ 2194560 w 3631475"/>
              <a:gd name="connsiteY345" fmla="*/ 1574948 h 2071336"/>
              <a:gd name="connsiteX346" fmla="*/ 2220686 w 3631475"/>
              <a:gd name="connsiteY346" fmla="*/ 1531405 h 2071336"/>
              <a:gd name="connsiteX347" fmla="*/ 2325189 w 3631475"/>
              <a:gd name="connsiteY347" fmla="*/ 1435610 h 2071336"/>
              <a:gd name="connsiteX348" fmla="*/ 2351315 w 3631475"/>
              <a:gd name="connsiteY348" fmla="*/ 1409485 h 2071336"/>
              <a:gd name="connsiteX349" fmla="*/ 2455818 w 3631475"/>
              <a:gd name="connsiteY349" fmla="*/ 1339816 h 2071336"/>
              <a:gd name="connsiteX350" fmla="*/ 2542903 w 3631475"/>
              <a:gd name="connsiteY350" fmla="*/ 1261439 h 2071336"/>
              <a:gd name="connsiteX351" fmla="*/ 2595155 w 3631475"/>
              <a:gd name="connsiteY351" fmla="*/ 1226605 h 2071336"/>
              <a:gd name="connsiteX352" fmla="*/ 2621280 w 3631475"/>
              <a:gd name="connsiteY352" fmla="*/ 1209188 h 2071336"/>
              <a:gd name="connsiteX353" fmla="*/ 2638698 w 3631475"/>
              <a:gd name="connsiteY353" fmla="*/ 1183062 h 2071336"/>
              <a:gd name="connsiteX354" fmla="*/ 2647406 w 3631475"/>
              <a:gd name="connsiteY354" fmla="*/ 1156936 h 2071336"/>
              <a:gd name="connsiteX355" fmla="*/ 2664823 w 3631475"/>
              <a:gd name="connsiteY355" fmla="*/ 1113393 h 2071336"/>
              <a:gd name="connsiteX356" fmla="*/ 2682240 w 3631475"/>
              <a:gd name="connsiteY356" fmla="*/ 1035016 h 2071336"/>
              <a:gd name="connsiteX357" fmla="*/ 2690949 w 3631475"/>
              <a:gd name="connsiteY357" fmla="*/ 1008890 h 2071336"/>
              <a:gd name="connsiteX358" fmla="*/ 2708366 w 3631475"/>
              <a:gd name="connsiteY358" fmla="*/ 921805 h 2071336"/>
              <a:gd name="connsiteX359" fmla="*/ 2725783 w 3631475"/>
              <a:gd name="connsiteY359" fmla="*/ 869553 h 2071336"/>
              <a:gd name="connsiteX360" fmla="*/ 2743200 w 3631475"/>
              <a:gd name="connsiteY360" fmla="*/ 765050 h 2071336"/>
              <a:gd name="connsiteX361" fmla="*/ 2751909 w 3631475"/>
              <a:gd name="connsiteY361" fmla="*/ 730216 h 2071336"/>
              <a:gd name="connsiteX362" fmla="*/ 2760618 w 3631475"/>
              <a:gd name="connsiteY362" fmla="*/ 460250 h 2071336"/>
              <a:gd name="connsiteX363" fmla="*/ 2769326 w 3631475"/>
              <a:gd name="connsiteY363" fmla="*/ 425416 h 2071336"/>
              <a:gd name="connsiteX364" fmla="*/ 2812869 w 3631475"/>
              <a:gd name="connsiteY364" fmla="*/ 320913 h 2071336"/>
              <a:gd name="connsiteX365" fmla="*/ 2856412 w 3631475"/>
              <a:gd name="connsiteY365" fmla="*/ 259953 h 2071336"/>
              <a:gd name="connsiteX366" fmla="*/ 2926080 w 3631475"/>
              <a:gd name="connsiteY366" fmla="*/ 155450 h 2071336"/>
              <a:gd name="connsiteX367" fmla="*/ 2943498 w 3631475"/>
              <a:gd name="connsiteY367" fmla="*/ 129325 h 2071336"/>
              <a:gd name="connsiteX368" fmla="*/ 2978332 w 3631475"/>
              <a:gd name="connsiteY368" fmla="*/ 103199 h 2071336"/>
              <a:gd name="connsiteX369" fmla="*/ 3039292 w 3631475"/>
              <a:gd name="connsiteY369" fmla="*/ 68365 h 2071336"/>
              <a:gd name="connsiteX370" fmla="*/ 3135086 w 3631475"/>
              <a:gd name="connsiteY370" fmla="*/ 42239 h 2071336"/>
              <a:gd name="connsiteX371" fmla="*/ 3265715 w 3631475"/>
              <a:gd name="connsiteY371" fmla="*/ 24822 h 2071336"/>
              <a:gd name="connsiteX372" fmla="*/ 3326675 w 3631475"/>
              <a:gd name="connsiteY372" fmla="*/ 16113 h 2071336"/>
              <a:gd name="connsiteX373" fmla="*/ 3605349 w 3631475"/>
              <a:gd name="connsiteY373" fmla="*/ 7405 h 2071336"/>
              <a:gd name="connsiteX374" fmla="*/ 3631475 w 3631475"/>
              <a:gd name="connsiteY374" fmla="*/ 16113 h 207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</a:cxnLst>
            <a:rect l="l" t="t" r="r" b="b"/>
            <a:pathLst>
              <a:path w="3631475" h="2071336" extrusionOk="0">
                <a:moveTo>
                  <a:pt x="0" y="33530"/>
                </a:moveTo>
                <a:cubicBezTo>
                  <a:pt x="11911" y="26118"/>
                  <a:pt x="26617" y="21843"/>
                  <a:pt x="43543" y="16113"/>
                </a:cubicBezTo>
                <a:cubicBezTo>
                  <a:pt x="160068" y="-17496"/>
                  <a:pt x="352855" y="14958"/>
                  <a:pt x="400595" y="16113"/>
                </a:cubicBezTo>
                <a:cubicBezTo>
                  <a:pt x="412885" y="21188"/>
                  <a:pt x="429718" y="21700"/>
                  <a:pt x="444138" y="24822"/>
                </a:cubicBezTo>
                <a:cubicBezTo>
                  <a:pt x="461850" y="29653"/>
                  <a:pt x="496389" y="42239"/>
                  <a:pt x="496389" y="42239"/>
                </a:cubicBezTo>
                <a:cubicBezTo>
                  <a:pt x="502579" y="50994"/>
                  <a:pt x="506360" y="60331"/>
                  <a:pt x="513806" y="68365"/>
                </a:cubicBezTo>
                <a:cubicBezTo>
                  <a:pt x="518868" y="73776"/>
                  <a:pt x="533169" y="70838"/>
                  <a:pt x="539932" y="77073"/>
                </a:cubicBezTo>
                <a:cubicBezTo>
                  <a:pt x="546244" y="81861"/>
                  <a:pt x="544880" y="96093"/>
                  <a:pt x="548640" y="103199"/>
                </a:cubicBezTo>
                <a:cubicBezTo>
                  <a:pt x="558489" y="132825"/>
                  <a:pt x="564557" y="152717"/>
                  <a:pt x="566058" y="181576"/>
                </a:cubicBezTo>
                <a:cubicBezTo>
                  <a:pt x="547383" y="300198"/>
                  <a:pt x="562813" y="373822"/>
                  <a:pt x="548640" y="486376"/>
                </a:cubicBezTo>
                <a:cubicBezTo>
                  <a:pt x="550434" y="530682"/>
                  <a:pt x="543278" y="566436"/>
                  <a:pt x="539932" y="599588"/>
                </a:cubicBezTo>
                <a:cubicBezTo>
                  <a:pt x="549108" y="690531"/>
                  <a:pt x="550192" y="769988"/>
                  <a:pt x="548640" y="843428"/>
                </a:cubicBezTo>
                <a:cubicBezTo>
                  <a:pt x="552913" y="858221"/>
                  <a:pt x="552631" y="874855"/>
                  <a:pt x="557349" y="895679"/>
                </a:cubicBezTo>
                <a:cubicBezTo>
                  <a:pt x="558215" y="906009"/>
                  <a:pt x="568349" y="911874"/>
                  <a:pt x="574766" y="921805"/>
                </a:cubicBezTo>
                <a:cubicBezTo>
                  <a:pt x="589813" y="951020"/>
                  <a:pt x="588666" y="962753"/>
                  <a:pt x="618309" y="982765"/>
                </a:cubicBezTo>
                <a:cubicBezTo>
                  <a:pt x="626009" y="987019"/>
                  <a:pt x="635518" y="988691"/>
                  <a:pt x="644435" y="991473"/>
                </a:cubicBezTo>
                <a:cubicBezTo>
                  <a:pt x="660366" y="1005741"/>
                  <a:pt x="677082" y="1022888"/>
                  <a:pt x="696686" y="1026308"/>
                </a:cubicBezTo>
                <a:cubicBezTo>
                  <a:pt x="711141" y="1030614"/>
                  <a:pt x="728552" y="1029834"/>
                  <a:pt x="740229" y="1035016"/>
                </a:cubicBezTo>
                <a:cubicBezTo>
                  <a:pt x="748924" y="1037576"/>
                  <a:pt x="755148" y="1042540"/>
                  <a:pt x="766355" y="1043725"/>
                </a:cubicBezTo>
                <a:cubicBezTo>
                  <a:pt x="823950" y="1062151"/>
                  <a:pt x="863122" y="1055280"/>
                  <a:pt x="923109" y="1061142"/>
                </a:cubicBezTo>
                <a:cubicBezTo>
                  <a:pt x="950477" y="1064302"/>
                  <a:pt x="997568" y="1077632"/>
                  <a:pt x="1027612" y="1078559"/>
                </a:cubicBezTo>
                <a:cubicBezTo>
                  <a:pt x="1247437" y="1093204"/>
                  <a:pt x="1432546" y="1123853"/>
                  <a:pt x="1654629" y="1087268"/>
                </a:cubicBezTo>
                <a:cubicBezTo>
                  <a:pt x="1666047" y="1090559"/>
                  <a:pt x="1676711" y="1091038"/>
                  <a:pt x="1689463" y="1095976"/>
                </a:cubicBezTo>
                <a:cubicBezTo>
                  <a:pt x="1699572" y="1098900"/>
                  <a:pt x="1706525" y="1101596"/>
                  <a:pt x="1715589" y="1104685"/>
                </a:cubicBezTo>
                <a:cubicBezTo>
                  <a:pt x="1858488" y="1134977"/>
                  <a:pt x="1765517" y="1112029"/>
                  <a:pt x="1889760" y="1139519"/>
                </a:cubicBezTo>
                <a:cubicBezTo>
                  <a:pt x="1898105" y="1143526"/>
                  <a:pt x="1906800" y="1144891"/>
                  <a:pt x="1915886" y="1148228"/>
                </a:cubicBezTo>
                <a:cubicBezTo>
                  <a:pt x="1938818" y="1153921"/>
                  <a:pt x="1956530" y="1155704"/>
                  <a:pt x="1976846" y="1165645"/>
                </a:cubicBezTo>
                <a:cubicBezTo>
                  <a:pt x="2038646" y="1192742"/>
                  <a:pt x="1986196" y="1161861"/>
                  <a:pt x="2037806" y="1191770"/>
                </a:cubicBezTo>
                <a:cubicBezTo>
                  <a:pt x="2054292" y="1205508"/>
                  <a:pt x="2082899" y="1221809"/>
                  <a:pt x="2098766" y="1235313"/>
                </a:cubicBezTo>
                <a:cubicBezTo>
                  <a:pt x="2139918" y="1271024"/>
                  <a:pt x="2139387" y="1275565"/>
                  <a:pt x="2168435" y="1313690"/>
                </a:cubicBezTo>
                <a:cubicBezTo>
                  <a:pt x="2175093" y="1331351"/>
                  <a:pt x="2187927" y="1346598"/>
                  <a:pt x="2185852" y="1365942"/>
                </a:cubicBezTo>
                <a:cubicBezTo>
                  <a:pt x="2189341" y="1409780"/>
                  <a:pt x="2186886" y="1458435"/>
                  <a:pt x="2168435" y="1496570"/>
                </a:cubicBezTo>
                <a:cubicBezTo>
                  <a:pt x="2163559" y="1525445"/>
                  <a:pt x="2100593" y="1565800"/>
                  <a:pt x="2072640" y="1574948"/>
                </a:cubicBezTo>
                <a:cubicBezTo>
                  <a:pt x="1920964" y="1646284"/>
                  <a:pt x="1955097" y="1622197"/>
                  <a:pt x="1793966" y="1635908"/>
                </a:cubicBezTo>
                <a:cubicBezTo>
                  <a:pt x="1485639" y="1718840"/>
                  <a:pt x="1762643" y="1664698"/>
                  <a:pt x="931818" y="1627199"/>
                </a:cubicBezTo>
                <a:cubicBezTo>
                  <a:pt x="863271" y="1620887"/>
                  <a:pt x="825487" y="1609289"/>
                  <a:pt x="766355" y="1601073"/>
                </a:cubicBezTo>
                <a:cubicBezTo>
                  <a:pt x="634640" y="1584918"/>
                  <a:pt x="697659" y="1602306"/>
                  <a:pt x="635726" y="1574948"/>
                </a:cubicBezTo>
                <a:cubicBezTo>
                  <a:pt x="625941" y="1567911"/>
                  <a:pt x="615821" y="1565790"/>
                  <a:pt x="609600" y="1557530"/>
                </a:cubicBezTo>
                <a:cubicBezTo>
                  <a:pt x="592970" y="1532205"/>
                  <a:pt x="607950" y="1447120"/>
                  <a:pt x="609600" y="1435610"/>
                </a:cubicBezTo>
                <a:cubicBezTo>
                  <a:pt x="612474" y="1418290"/>
                  <a:pt x="636983" y="1400343"/>
                  <a:pt x="653143" y="1392068"/>
                </a:cubicBezTo>
                <a:cubicBezTo>
                  <a:pt x="696923" y="1356056"/>
                  <a:pt x="685863" y="1370447"/>
                  <a:pt x="722812" y="1357233"/>
                </a:cubicBezTo>
                <a:cubicBezTo>
                  <a:pt x="787505" y="1323977"/>
                  <a:pt x="705330" y="1344713"/>
                  <a:pt x="844732" y="1322399"/>
                </a:cubicBezTo>
                <a:cubicBezTo>
                  <a:pt x="1032714" y="1305297"/>
                  <a:pt x="1179934" y="1323170"/>
                  <a:pt x="1332412" y="1331108"/>
                </a:cubicBezTo>
                <a:cubicBezTo>
                  <a:pt x="1369214" y="1326778"/>
                  <a:pt x="1402399" y="1341524"/>
                  <a:pt x="1436915" y="1348525"/>
                </a:cubicBezTo>
                <a:cubicBezTo>
                  <a:pt x="1518105" y="1363433"/>
                  <a:pt x="1468674" y="1350373"/>
                  <a:pt x="1576252" y="1374650"/>
                </a:cubicBezTo>
                <a:cubicBezTo>
                  <a:pt x="1591675" y="1378285"/>
                  <a:pt x="1603281" y="1379369"/>
                  <a:pt x="1619795" y="1383359"/>
                </a:cubicBezTo>
                <a:cubicBezTo>
                  <a:pt x="1682812" y="1406606"/>
                  <a:pt x="1653902" y="1390146"/>
                  <a:pt x="1715589" y="1409485"/>
                </a:cubicBezTo>
                <a:cubicBezTo>
                  <a:pt x="1761822" y="1446112"/>
                  <a:pt x="1715111" y="1415350"/>
                  <a:pt x="1802675" y="1444319"/>
                </a:cubicBezTo>
                <a:cubicBezTo>
                  <a:pt x="1821675" y="1450160"/>
                  <a:pt x="1846840" y="1462056"/>
                  <a:pt x="1863635" y="1470445"/>
                </a:cubicBezTo>
                <a:cubicBezTo>
                  <a:pt x="1871234" y="1481950"/>
                  <a:pt x="1876640" y="1496267"/>
                  <a:pt x="1889760" y="1505279"/>
                </a:cubicBezTo>
                <a:cubicBezTo>
                  <a:pt x="1895478" y="1510720"/>
                  <a:pt x="1916010" y="1510657"/>
                  <a:pt x="1915886" y="1522696"/>
                </a:cubicBezTo>
                <a:cubicBezTo>
                  <a:pt x="1912101" y="1581913"/>
                  <a:pt x="1893600" y="1617145"/>
                  <a:pt x="1854926" y="1644616"/>
                </a:cubicBezTo>
                <a:cubicBezTo>
                  <a:pt x="1844113" y="1652508"/>
                  <a:pt x="1832574" y="1658616"/>
                  <a:pt x="1820092" y="1662033"/>
                </a:cubicBezTo>
                <a:cubicBezTo>
                  <a:pt x="1806961" y="1673381"/>
                  <a:pt x="1799321" y="1687944"/>
                  <a:pt x="1785258" y="1696868"/>
                </a:cubicBezTo>
                <a:cubicBezTo>
                  <a:pt x="1771585" y="1702352"/>
                  <a:pt x="1752529" y="1705211"/>
                  <a:pt x="1733006" y="1714285"/>
                </a:cubicBezTo>
                <a:cubicBezTo>
                  <a:pt x="1607659" y="1760917"/>
                  <a:pt x="1765225" y="1704719"/>
                  <a:pt x="1593669" y="1757828"/>
                </a:cubicBezTo>
                <a:cubicBezTo>
                  <a:pt x="1573705" y="1765989"/>
                  <a:pt x="1557221" y="1767849"/>
                  <a:pt x="1532709" y="1775245"/>
                </a:cubicBezTo>
                <a:cubicBezTo>
                  <a:pt x="1502757" y="1781658"/>
                  <a:pt x="1361137" y="1790044"/>
                  <a:pt x="1341120" y="1792662"/>
                </a:cubicBezTo>
                <a:cubicBezTo>
                  <a:pt x="931058" y="1817471"/>
                  <a:pt x="1310918" y="1823583"/>
                  <a:pt x="1027612" y="1810079"/>
                </a:cubicBezTo>
                <a:cubicBezTo>
                  <a:pt x="857051" y="1824536"/>
                  <a:pt x="597615" y="1826663"/>
                  <a:pt x="444138" y="1801370"/>
                </a:cubicBezTo>
                <a:cubicBezTo>
                  <a:pt x="426538" y="1800282"/>
                  <a:pt x="410287" y="1793689"/>
                  <a:pt x="391886" y="1792662"/>
                </a:cubicBezTo>
                <a:cubicBezTo>
                  <a:pt x="373567" y="1787956"/>
                  <a:pt x="356433" y="1779985"/>
                  <a:pt x="339635" y="1775245"/>
                </a:cubicBezTo>
                <a:cubicBezTo>
                  <a:pt x="239211" y="1743160"/>
                  <a:pt x="364100" y="1787867"/>
                  <a:pt x="278675" y="1757828"/>
                </a:cubicBezTo>
                <a:cubicBezTo>
                  <a:pt x="273075" y="1751715"/>
                  <a:pt x="265178" y="1747593"/>
                  <a:pt x="261258" y="1740410"/>
                </a:cubicBezTo>
                <a:cubicBezTo>
                  <a:pt x="255582" y="1732747"/>
                  <a:pt x="250520" y="1723407"/>
                  <a:pt x="252549" y="1714285"/>
                </a:cubicBezTo>
                <a:cubicBezTo>
                  <a:pt x="249420" y="1692290"/>
                  <a:pt x="252938" y="1672986"/>
                  <a:pt x="261258" y="1653325"/>
                </a:cubicBezTo>
                <a:cubicBezTo>
                  <a:pt x="267542" y="1632508"/>
                  <a:pt x="315628" y="1593114"/>
                  <a:pt x="322218" y="1583656"/>
                </a:cubicBezTo>
                <a:cubicBezTo>
                  <a:pt x="380692" y="1504466"/>
                  <a:pt x="265947" y="1643431"/>
                  <a:pt x="435429" y="1505279"/>
                </a:cubicBezTo>
                <a:cubicBezTo>
                  <a:pt x="454639" y="1494052"/>
                  <a:pt x="476530" y="1472451"/>
                  <a:pt x="496389" y="1461736"/>
                </a:cubicBezTo>
                <a:cubicBezTo>
                  <a:pt x="517286" y="1455615"/>
                  <a:pt x="539978" y="1444413"/>
                  <a:pt x="566058" y="1444319"/>
                </a:cubicBezTo>
                <a:cubicBezTo>
                  <a:pt x="594079" y="1440982"/>
                  <a:pt x="790508" y="1396950"/>
                  <a:pt x="836023" y="1392068"/>
                </a:cubicBezTo>
                <a:cubicBezTo>
                  <a:pt x="963555" y="1382958"/>
                  <a:pt x="1219200" y="1374649"/>
                  <a:pt x="1219200" y="1374650"/>
                </a:cubicBezTo>
                <a:cubicBezTo>
                  <a:pt x="1337345" y="1370124"/>
                  <a:pt x="1369010" y="1391555"/>
                  <a:pt x="1480458" y="1383359"/>
                </a:cubicBezTo>
                <a:cubicBezTo>
                  <a:pt x="1541912" y="1391248"/>
                  <a:pt x="1588461" y="1406278"/>
                  <a:pt x="1645920" y="1400776"/>
                </a:cubicBezTo>
                <a:cubicBezTo>
                  <a:pt x="1677771" y="1416581"/>
                  <a:pt x="1699190" y="1441526"/>
                  <a:pt x="1733006" y="1453028"/>
                </a:cubicBezTo>
                <a:cubicBezTo>
                  <a:pt x="1765044" y="1461874"/>
                  <a:pt x="1790205" y="1473975"/>
                  <a:pt x="1820092" y="1487862"/>
                </a:cubicBezTo>
                <a:cubicBezTo>
                  <a:pt x="1833394" y="1496382"/>
                  <a:pt x="1843448" y="1504698"/>
                  <a:pt x="1854926" y="1513988"/>
                </a:cubicBezTo>
                <a:cubicBezTo>
                  <a:pt x="1863857" y="1528101"/>
                  <a:pt x="1871615" y="1543849"/>
                  <a:pt x="1881052" y="1557530"/>
                </a:cubicBezTo>
                <a:cubicBezTo>
                  <a:pt x="1885153" y="1564618"/>
                  <a:pt x="1898214" y="1567188"/>
                  <a:pt x="1898469" y="1574948"/>
                </a:cubicBezTo>
                <a:cubicBezTo>
                  <a:pt x="1900188" y="1599202"/>
                  <a:pt x="1893316" y="1619225"/>
                  <a:pt x="1881052" y="1644616"/>
                </a:cubicBezTo>
                <a:cubicBezTo>
                  <a:pt x="1874942" y="1657348"/>
                  <a:pt x="1868390" y="1675312"/>
                  <a:pt x="1863635" y="1688159"/>
                </a:cubicBezTo>
                <a:cubicBezTo>
                  <a:pt x="1860698" y="1697115"/>
                  <a:pt x="1859978" y="1707116"/>
                  <a:pt x="1854926" y="1714285"/>
                </a:cubicBezTo>
                <a:cubicBezTo>
                  <a:pt x="1830105" y="1754907"/>
                  <a:pt x="1798590" y="1769641"/>
                  <a:pt x="1767840" y="1792662"/>
                </a:cubicBezTo>
                <a:cubicBezTo>
                  <a:pt x="1758718" y="1801241"/>
                  <a:pt x="1749223" y="1804606"/>
                  <a:pt x="1741715" y="1810079"/>
                </a:cubicBezTo>
                <a:cubicBezTo>
                  <a:pt x="1721246" y="1821484"/>
                  <a:pt x="1706930" y="1825249"/>
                  <a:pt x="1689463" y="1836205"/>
                </a:cubicBezTo>
                <a:cubicBezTo>
                  <a:pt x="1638239" y="1859207"/>
                  <a:pt x="1667297" y="1872036"/>
                  <a:pt x="1584960" y="1879748"/>
                </a:cubicBezTo>
                <a:cubicBezTo>
                  <a:pt x="1508838" y="1895301"/>
                  <a:pt x="1439094" y="1885993"/>
                  <a:pt x="1349829" y="1897165"/>
                </a:cubicBezTo>
                <a:cubicBezTo>
                  <a:pt x="1317824" y="1941295"/>
                  <a:pt x="887028" y="1982187"/>
                  <a:pt x="661852" y="1862330"/>
                </a:cubicBezTo>
                <a:cubicBezTo>
                  <a:pt x="551455" y="1801600"/>
                  <a:pt x="651954" y="1853529"/>
                  <a:pt x="583475" y="1827496"/>
                </a:cubicBezTo>
                <a:cubicBezTo>
                  <a:pt x="576412" y="1813926"/>
                  <a:pt x="560233" y="1802895"/>
                  <a:pt x="548640" y="1783953"/>
                </a:cubicBezTo>
                <a:cubicBezTo>
                  <a:pt x="542579" y="1770249"/>
                  <a:pt x="540273" y="1756009"/>
                  <a:pt x="539932" y="1740410"/>
                </a:cubicBezTo>
                <a:cubicBezTo>
                  <a:pt x="545037" y="1714900"/>
                  <a:pt x="544218" y="1688576"/>
                  <a:pt x="548640" y="1662033"/>
                </a:cubicBezTo>
                <a:cubicBezTo>
                  <a:pt x="551838" y="1649177"/>
                  <a:pt x="560622" y="1638417"/>
                  <a:pt x="566058" y="1627199"/>
                </a:cubicBezTo>
                <a:cubicBezTo>
                  <a:pt x="583318" y="1596565"/>
                  <a:pt x="603326" y="1578827"/>
                  <a:pt x="627018" y="1557530"/>
                </a:cubicBezTo>
                <a:cubicBezTo>
                  <a:pt x="724793" y="1481786"/>
                  <a:pt x="702275" y="1498483"/>
                  <a:pt x="836023" y="1453028"/>
                </a:cubicBezTo>
                <a:cubicBezTo>
                  <a:pt x="865626" y="1438639"/>
                  <a:pt x="886591" y="1429275"/>
                  <a:pt x="914400" y="1426902"/>
                </a:cubicBezTo>
                <a:cubicBezTo>
                  <a:pt x="994522" y="1410258"/>
                  <a:pt x="1021542" y="1405707"/>
                  <a:pt x="1097280" y="1400776"/>
                </a:cubicBezTo>
                <a:cubicBezTo>
                  <a:pt x="1172244" y="1387756"/>
                  <a:pt x="1215963" y="1398659"/>
                  <a:pt x="1297578" y="1392068"/>
                </a:cubicBezTo>
                <a:cubicBezTo>
                  <a:pt x="1460843" y="1393865"/>
                  <a:pt x="1644819" y="1395094"/>
                  <a:pt x="1820092" y="1409485"/>
                </a:cubicBezTo>
                <a:cubicBezTo>
                  <a:pt x="1872863" y="1422059"/>
                  <a:pt x="1928996" y="1437079"/>
                  <a:pt x="1976846" y="1453028"/>
                </a:cubicBezTo>
                <a:cubicBezTo>
                  <a:pt x="2056889" y="1497023"/>
                  <a:pt x="1976147" y="1463117"/>
                  <a:pt x="2055223" y="1513988"/>
                </a:cubicBezTo>
                <a:cubicBezTo>
                  <a:pt x="2062759" y="1517777"/>
                  <a:pt x="2071268" y="1520925"/>
                  <a:pt x="2081349" y="1522696"/>
                </a:cubicBezTo>
                <a:cubicBezTo>
                  <a:pt x="2090666" y="1585255"/>
                  <a:pt x="2097531" y="1590097"/>
                  <a:pt x="2081349" y="1662033"/>
                </a:cubicBezTo>
                <a:cubicBezTo>
                  <a:pt x="2079607" y="1679337"/>
                  <a:pt x="2057199" y="1706293"/>
                  <a:pt x="2046515" y="1722993"/>
                </a:cubicBezTo>
                <a:cubicBezTo>
                  <a:pt x="2024681" y="1760230"/>
                  <a:pt x="2004838" y="1802029"/>
                  <a:pt x="1968138" y="1827496"/>
                </a:cubicBezTo>
                <a:cubicBezTo>
                  <a:pt x="1938311" y="1857158"/>
                  <a:pt x="1877384" y="1876601"/>
                  <a:pt x="1846218" y="1897165"/>
                </a:cubicBezTo>
                <a:cubicBezTo>
                  <a:pt x="1804039" y="1914694"/>
                  <a:pt x="1784534" y="1932692"/>
                  <a:pt x="1733006" y="1940708"/>
                </a:cubicBezTo>
                <a:cubicBezTo>
                  <a:pt x="1680934" y="1941830"/>
                  <a:pt x="1631702" y="1947582"/>
                  <a:pt x="1576252" y="1949416"/>
                </a:cubicBezTo>
                <a:cubicBezTo>
                  <a:pt x="1368616" y="1920022"/>
                  <a:pt x="1051343" y="1896671"/>
                  <a:pt x="914400" y="1914582"/>
                </a:cubicBezTo>
                <a:cubicBezTo>
                  <a:pt x="846992" y="1906782"/>
                  <a:pt x="740004" y="1894945"/>
                  <a:pt x="687978" y="1871039"/>
                </a:cubicBezTo>
                <a:cubicBezTo>
                  <a:pt x="632305" y="1855727"/>
                  <a:pt x="542768" y="1841169"/>
                  <a:pt x="487680" y="1818788"/>
                </a:cubicBezTo>
                <a:cubicBezTo>
                  <a:pt x="477904" y="1809680"/>
                  <a:pt x="402337" y="1765489"/>
                  <a:pt x="391886" y="1749119"/>
                </a:cubicBezTo>
                <a:cubicBezTo>
                  <a:pt x="371603" y="1722904"/>
                  <a:pt x="371673" y="1699557"/>
                  <a:pt x="357052" y="1670742"/>
                </a:cubicBezTo>
                <a:cubicBezTo>
                  <a:pt x="354772" y="1657000"/>
                  <a:pt x="346328" y="1641450"/>
                  <a:pt x="348343" y="1627199"/>
                </a:cubicBezTo>
                <a:cubicBezTo>
                  <a:pt x="358092" y="1534610"/>
                  <a:pt x="385588" y="1501670"/>
                  <a:pt x="435429" y="1435610"/>
                </a:cubicBezTo>
                <a:cubicBezTo>
                  <a:pt x="448032" y="1417701"/>
                  <a:pt x="459269" y="1402666"/>
                  <a:pt x="478972" y="1383359"/>
                </a:cubicBezTo>
                <a:cubicBezTo>
                  <a:pt x="505736" y="1369208"/>
                  <a:pt x="532584" y="1353117"/>
                  <a:pt x="557349" y="1331108"/>
                </a:cubicBezTo>
                <a:cubicBezTo>
                  <a:pt x="652051" y="1253228"/>
                  <a:pt x="653261" y="1221324"/>
                  <a:pt x="792480" y="1174353"/>
                </a:cubicBezTo>
                <a:cubicBezTo>
                  <a:pt x="858330" y="1150850"/>
                  <a:pt x="945299" y="1116414"/>
                  <a:pt x="1001486" y="1104685"/>
                </a:cubicBezTo>
                <a:cubicBezTo>
                  <a:pt x="1051002" y="1087578"/>
                  <a:pt x="1087730" y="1085414"/>
                  <a:pt x="1132115" y="1078559"/>
                </a:cubicBezTo>
                <a:cubicBezTo>
                  <a:pt x="1217669" y="1046706"/>
                  <a:pt x="1307992" y="1051145"/>
                  <a:pt x="1375955" y="1035016"/>
                </a:cubicBezTo>
                <a:cubicBezTo>
                  <a:pt x="1445222" y="1029172"/>
                  <a:pt x="1525983" y="1024063"/>
                  <a:pt x="1584960" y="1026308"/>
                </a:cubicBezTo>
                <a:cubicBezTo>
                  <a:pt x="1695717" y="1015437"/>
                  <a:pt x="1817229" y="1040676"/>
                  <a:pt x="1933303" y="1035016"/>
                </a:cubicBezTo>
                <a:cubicBezTo>
                  <a:pt x="2014185" y="1042114"/>
                  <a:pt x="2016350" y="1057670"/>
                  <a:pt x="2081349" y="1087268"/>
                </a:cubicBezTo>
                <a:cubicBezTo>
                  <a:pt x="2197770" y="1126894"/>
                  <a:pt x="2095690" y="1070129"/>
                  <a:pt x="2185852" y="1139519"/>
                </a:cubicBezTo>
                <a:cubicBezTo>
                  <a:pt x="2198540" y="1163063"/>
                  <a:pt x="2241522" y="1214052"/>
                  <a:pt x="2255520" y="1244022"/>
                </a:cubicBezTo>
                <a:cubicBezTo>
                  <a:pt x="2262334" y="1264541"/>
                  <a:pt x="2262146" y="1276674"/>
                  <a:pt x="2264229" y="1296273"/>
                </a:cubicBezTo>
                <a:cubicBezTo>
                  <a:pt x="2260453" y="1313706"/>
                  <a:pt x="2263561" y="1332560"/>
                  <a:pt x="2255520" y="1348525"/>
                </a:cubicBezTo>
                <a:cubicBezTo>
                  <a:pt x="2248561" y="1368358"/>
                  <a:pt x="2228036" y="1387535"/>
                  <a:pt x="2211978" y="1409485"/>
                </a:cubicBezTo>
                <a:cubicBezTo>
                  <a:pt x="2182725" y="1435690"/>
                  <a:pt x="2164297" y="1460318"/>
                  <a:pt x="2142309" y="1479153"/>
                </a:cubicBezTo>
                <a:cubicBezTo>
                  <a:pt x="2128185" y="1491880"/>
                  <a:pt x="2108611" y="1497205"/>
                  <a:pt x="2090058" y="1505279"/>
                </a:cubicBezTo>
                <a:cubicBezTo>
                  <a:pt x="2075735" y="1514690"/>
                  <a:pt x="2055875" y="1518442"/>
                  <a:pt x="2037806" y="1522696"/>
                </a:cubicBezTo>
                <a:cubicBezTo>
                  <a:pt x="1982489" y="1536097"/>
                  <a:pt x="1931115" y="1551166"/>
                  <a:pt x="1889760" y="1566239"/>
                </a:cubicBezTo>
                <a:cubicBezTo>
                  <a:pt x="1857444" y="1573564"/>
                  <a:pt x="1826999" y="1579119"/>
                  <a:pt x="1793966" y="1583656"/>
                </a:cubicBezTo>
                <a:cubicBezTo>
                  <a:pt x="1726744" y="1590729"/>
                  <a:pt x="1639710" y="1596217"/>
                  <a:pt x="1558835" y="1601073"/>
                </a:cubicBezTo>
                <a:cubicBezTo>
                  <a:pt x="1485961" y="1597934"/>
                  <a:pt x="1461839" y="1613229"/>
                  <a:pt x="1410789" y="1609782"/>
                </a:cubicBezTo>
                <a:cubicBezTo>
                  <a:pt x="1294921" y="1592696"/>
                  <a:pt x="1217483" y="1621475"/>
                  <a:pt x="1051299" y="1601422"/>
                </a:cubicBezTo>
                <a:cubicBezTo>
                  <a:pt x="885115" y="1581368"/>
                  <a:pt x="765228" y="1587294"/>
                  <a:pt x="661852" y="1592365"/>
                </a:cubicBezTo>
                <a:cubicBezTo>
                  <a:pt x="624696" y="1588994"/>
                  <a:pt x="583775" y="1580794"/>
                  <a:pt x="548640" y="1574948"/>
                </a:cubicBezTo>
                <a:cubicBezTo>
                  <a:pt x="526799" y="1566415"/>
                  <a:pt x="493659" y="1560590"/>
                  <a:pt x="470263" y="1548822"/>
                </a:cubicBezTo>
                <a:cubicBezTo>
                  <a:pt x="424416" y="1528771"/>
                  <a:pt x="392951" y="1507473"/>
                  <a:pt x="357052" y="1487862"/>
                </a:cubicBezTo>
                <a:cubicBezTo>
                  <a:pt x="353530" y="1479946"/>
                  <a:pt x="352537" y="1470221"/>
                  <a:pt x="348343" y="1461736"/>
                </a:cubicBezTo>
                <a:cubicBezTo>
                  <a:pt x="342037" y="1451249"/>
                  <a:pt x="322572" y="1447705"/>
                  <a:pt x="322218" y="1435610"/>
                </a:cubicBezTo>
                <a:cubicBezTo>
                  <a:pt x="326222" y="1389834"/>
                  <a:pt x="318315" y="1348265"/>
                  <a:pt x="339635" y="1313690"/>
                </a:cubicBezTo>
                <a:cubicBezTo>
                  <a:pt x="354049" y="1280902"/>
                  <a:pt x="383473" y="1255722"/>
                  <a:pt x="409303" y="1235313"/>
                </a:cubicBezTo>
                <a:cubicBezTo>
                  <a:pt x="479908" y="1168230"/>
                  <a:pt x="540936" y="1162924"/>
                  <a:pt x="644435" y="1139519"/>
                </a:cubicBezTo>
                <a:cubicBezTo>
                  <a:pt x="674400" y="1131111"/>
                  <a:pt x="699935" y="1132639"/>
                  <a:pt x="731520" y="1130810"/>
                </a:cubicBezTo>
                <a:cubicBezTo>
                  <a:pt x="774398" y="1120774"/>
                  <a:pt x="811485" y="1111455"/>
                  <a:pt x="844732" y="1104685"/>
                </a:cubicBezTo>
                <a:cubicBezTo>
                  <a:pt x="1383538" y="1089899"/>
                  <a:pt x="1291422" y="1095944"/>
                  <a:pt x="1645920" y="1148228"/>
                </a:cubicBezTo>
                <a:cubicBezTo>
                  <a:pt x="1733927" y="1188549"/>
                  <a:pt x="1837612" y="1208067"/>
                  <a:pt x="1881052" y="1287565"/>
                </a:cubicBezTo>
                <a:cubicBezTo>
                  <a:pt x="1899255" y="1314091"/>
                  <a:pt x="1911210" y="1353139"/>
                  <a:pt x="1924595" y="1374650"/>
                </a:cubicBezTo>
                <a:cubicBezTo>
                  <a:pt x="1950667" y="1468084"/>
                  <a:pt x="1946766" y="1415774"/>
                  <a:pt x="1915886" y="1566239"/>
                </a:cubicBezTo>
                <a:cubicBezTo>
                  <a:pt x="1914815" y="1574794"/>
                  <a:pt x="1911527" y="1584183"/>
                  <a:pt x="1907178" y="1592365"/>
                </a:cubicBezTo>
                <a:cubicBezTo>
                  <a:pt x="1887641" y="1622976"/>
                  <a:pt x="1867528" y="1650354"/>
                  <a:pt x="1837509" y="1670742"/>
                </a:cubicBezTo>
                <a:cubicBezTo>
                  <a:pt x="1789430" y="1703786"/>
                  <a:pt x="1729585" y="1737000"/>
                  <a:pt x="1680755" y="1757828"/>
                </a:cubicBezTo>
                <a:cubicBezTo>
                  <a:pt x="1557009" y="1795510"/>
                  <a:pt x="1578905" y="1789274"/>
                  <a:pt x="1384663" y="1818788"/>
                </a:cubicBezTo>
                <a:cubicBezTo>
                  <a:pt x="1347761" y="1827727"/>
                  <a:pt x="1310602" y="1830616"/>
                  <a:pt x="1280160" y="1827496"/>
                </a:cubicBezTo>
                <a:cubicBezTo>
                  <a:pt x="1138850" y="1808171"/>
                  <a:pt x="901470" y="1861878"/>
                  <a:pt x="748938" y="1792662"/>
                </a:cubicBezTo>
                <a:cubicBezTo>
                  <a:pt x="725176" y="1780385"/>
                  <a:pt x="699348" y="1770259"/>
                  <a:pt x="679269" y="1766536"/>
                </a:cubicBezTo>
                <a:cubicBezTo>
                  <a:pt x="648981" y="1744952"/>
                  <a:pt x="627658" y="1730101"/>
                  <a:pt x="600892" y="1705576"/>
                </a:cubicBezTo>
                <a:cubicBezTo>
                  <a:pt x="583957" y="1692587"/>
                  <a:pt x="564995" y="1680244"/>
                  <a:pt x="566058" y="1662033"/>
                </a:cubicBezTo>
                <a:cubicBezTo>
                  <a:pt x="555400" y="1556019"/>
                  <a:pt x="596627" y="1539954"/>
                  <a:pt x="661852" y="1461736"/>
                </a:cubicBezTo>
                <a:cubicBezTo>
                  <a:pt x="679194" y="1440745"/>
                  <a:pt x="700846" y="1426670"/>
                  <a:pt x="714103" y="1409485"/>
                </a:cubicBezTo>
                <a:cubicBezTo>
                  <a:pt x="731650" y="1396287"/>
                  <a:pt x="753298" y="1371121"/>
                  <a:pt x="783772" y="1357233"/>
                </a:cubicBezTo>
                <a:cubicBezTo>
                  <a:pt x="990058" y="1263259"/>
                  <a:pt x="1001236" y="1252463"/>
                  <a:pt x="1166949" y="1244022"/>
                </a:cubicBezTo>
                <a:cubicBezTo>
                  <a:pt x="1242552" y="1244143"/>
                  <a:pt x="1328504" y="1239368"/>
                  <a:pt x="1393372" y="1235313"/>
                </a:cubicBezTo>
                <a:cubicBezTo>
                  <a:pt x="1554621" y="1223539"/>
                  <a:pt x="1676255" y="1237564"/>
                  <a:pt x="1828800" y="1278856"/>
                </a:cubicBezTo>
                <a:cubicBezTo>
                  <a:pt x="1841285" y="1279929"/>
                  <a:pt x="1977069" y="1336668"/>
                  <a:pt x="1994263" y="1348525"/>
                </a:cubicBezTo>
                <a:cubicBezTo>
                  <a:pt x="2026278" y="1387832"/>
                  <a:pt x="2069853" y="1396197"/>
                  <a:pt x="2090058" y="1435610"/>
                </a:cubicBezTo>
                <a:cubicBezTo>
                  <a:pt x="2118277" y="1469771"/>
                  <a:pt x="2159725" y="1548822"/>
                  <a:pt x="2159726" y="1548822"/>
                </a:cubicBezTo>
                <a:cubicBezTo>
                  <a:pt x="2158157" y="1572931"/>
                  <a:pt x="2172336" y="1600186"/>
                  <a:pt x="2168435" y="1627199"/>
                </a:cubicBezTo>
                <a:cubicBezTo>
                  <a:pt x="2167487" y="1636076"/>
                  <a:pt x="2162107" y="1644020"/>
                  <a:pt x="2159726" y="1653325"/>
                </a:cubicBezTo>
                <a:cubicBezTo>
                  <a:pt x="2154348" y="1664060"/>
                  <a:pt x="2158342" y="1678452"/>
                  <a:pt x="2151018" y="1688159"/>
                </a:cubicBezTo>
                <a:cubicBezTo>
                  <a:pt x="2144381" y="1704396"/>
                  <a:pt x="2126499" y="1721020"/>
                  <a:pt x="2116183" y="1731702"/>
                </a:cubicBezTo>
                <a:cubicBezTo>
                  <a:pt x="2041766" y="1801914"/>
                  <a:pt x="2002546" y="1800796"/>
                  <a:pt x="1898469" y="1810079"/>
                </a:cubicBezTo>
                <a:cubicBezTo>
                  <a:pt x="1828320" y="1810281"/>
                  <a:pt x="1777323" y="1804148"/>
                  <a:pt x="1715589" y="1818788"/>
                </a:cubicBezTo>
                <a:cubicBezTo>
                  <a:pt x="1605185" y="1834154"/>
                  <a:pt x="1507755" y="1801610"/>
                  <a:pt x="1419498" y="1801370"/>
                </a:cubicBezTo>
                <a:cubicBezTo>
                  <a:pt x="1239504" y="1773709"/>
                  <a:pt x="777409" y="1684533"/>
                  <a:pt x="714103" y="1670742"/>
                </a:cubicBezTo>
                <a:cubicBezTo>
                  <a:pt x="668829" y="1663142"/>
                  <a:pt x="619704" y="1650476"/>
                  <a:pt x="574766" y="1635908"/>
                </a:cubicBezTo>
                <a:cubicBezTo>
                  <a:pt x="418101" y="1587646"/>
                  <a:pt x="429353" y="1590775"/>
                  <a:pt x="313509" y="1540113"/>
                </a:cubicBezTo>
                <a:cubicBezTo>
                  <a:pt x="302494" y="1520181"/>
                  <a:pt x="275907" y="1500473"/>
                  <a:pt x="278675" y="1479153"/>
                </a:cubicBezTo>
                <a:cubicBezTo>
                  <a:pt x="275412" y="1366441"/>
                  <a:pt x="373658" y="1242367"/>
                  <a:pt x="461555" y="1209188"/>
                </a:cubicBezTo>
                <a:cubicBezTo>
                  <a:pt x="641555" y="1119744"/>
                  <a:pt x="760681" y="1062125"/>
                  <a:pt x="949235" y="1000182"/>
                </a:cubicBezTo>
                <a:cubicBezTo>
                  <a:pt x="1004742" y="985333"/>
                  <a:pt x="1060855" y="970567"/>
                  <a:pt x="1114698" y="965348"/>
                </a:cubicBezTo>
                <a:cubicBezTo>
                  <a:pt x="1327937" y="926860"/>
                  <a:pt x="1351221" y="934933"/>
                  <a:pt x="1611086" y="921805"/>
                </a:cubicBezTo>
                <a:cubicBezTo>
                  <a:pt x="1827655" y="937578"/>
                  <a:pt x="1917329" y="886306"/>
                  <a:pt x="2116183" y="1000182"/>
                </a:cubicBezTo>
                <a:cubicBezTo>
                  <a:pt x="2151772" y="1021929"/>
                  <a:pt x="2174921" y="1051354"/>
                  <a:pt x="2203269" y="1078559"/>
                </a:cubicBezTo>
                <a:cubicBezTo>
                  <a:pt x="2235616" y="1170001"/>
                  <a:pt x="2236520" y="1246129"/>
                  <a:pt x="2203269" y="1331108"/>
                </a:cubicBezTo>
                <a:cubicBezTo>
                  <a:pt x="2196690" y="1380130"/>
                  <a:pt x="2153031" y="1422182"/>
                  <a:pt x="2133600" y="1453028"/>
                </a:cubicBezTo>
                <a:cubicBezTo>
                  <a:pt x="2047555" y="1530823"/>
                  <a:pt x="1939828" y="1662794"/>
                  <a:pt x="1811383" y="1714285"/>
                </a:cubicBezTo>
                <a:cubicBezTo>
                  <a:pt x="1778519" y="1738818"/>
                  <a:pt x="1745216" y="1739645"/>
                  <a:pt x="1698172" y="1749119"/>
                </a:cubicBezTo>
                <a:cubicBezTo>
                  <a:pt x="1613650" y="1763261"/>
                  <a:pt x="1530998" y="1792710"/>
                  <a:pt x="1463040" y="1810079"/>
                </a:cubicBezTo>
                <a:cubicBezTo>
                  <a:pt x="861327" y="1830766"/>
                  <a:pt x="706850" y="1862112"/>
                  <a:pt x="296092" y="1740410"/>
                </a:cubicBezTo>
                <a:cubicBezTo>
                  <a:pt x="119915" y="1691640"/>
                  <a:pt x="162305" y="1705843"/>
                  <a:pt x="69669" y="1644616"/>
                </a:cubicBezTo>
                <a:cubicBezTo>
                  <a:pt x="54987" y="1625252"/>
                  <a:pt x="36394" y="1605584"/>
                  <a:pt x="34835" y="1574948"/>
                </a:cubicBezTo>
                <a:cubicBezTo>
                  <a:pt x="25971" y="1486847"/>
                  <a:pt x="101230" y="1437902"/>
                  <a:pt x="156755" y="1383359"/>
                </a:cubicBezTo>
                <a:cubicBezTo>
                  <a:pt x="186523" y="1361234"/>
                  <a:pt x="221751" y="1338792"/>
                  <a:pt x="252549" y="1331108"/>
                </a:cubicBezTo>
                <a:cubicBezTo>
                  <a:pt x="321894" y="1321638"/>
                  <a:pt x="396864" y="1290861"/>
                  <a:pt x="487680" y="1261439"/>
                </a:cubicBezTo>
                <a:cubicBezTo>
                  <a:pt x="523512" y="1252935"/>
                  <a:pt x="555231" y="1241989"/>
                  <a:pt x="592183" y="1235313"/>
                </a:cubicBezTo>
                <a:cubicBezTo>
                  <a:pt x="702829" y="1216166"/>
                  <a:pt x="798746" y="1189473"/>
                  <a:pt x="888275" y="1200479"/>
                </a:cubicBezTo>
                <a:cubicBezTo>
                  <a:pt x="1179006" y="1275053"/>
                  <a:pt x="1446500" y="1201717"/>
                  <a:pt x="1672046" y="1261439"/>
                </a:cubicBezTo>
                <a:cubicBezTo>
                  <a:pt x="1695810" y="1260536"/>
                  <a:pt x="1731301" y="1275454"/>
                  <a:pt x="1759132" y="1287565"/>
                </a:cubicBezTo>
                <a:cubicBezTo>
                  <a:pt x="1807864" y="1321584"/>
                  <a:pt x="1840723" y="1338254"/>
                  <a:pt x="1898469" y="1374650"/>
                </a:cubicBezTo>
                <a:cubicBezTo>
                  <a:pt x="1924763" y="1407899"/>
                  <a:pt x="1976043" y="1470487"/>
                  <a:pt x="1976846" y="1505279"/>
                </a:cubicBezTo>
                <a:cubicBezTo>
                  <a:pt x="1977907" y="1561482"/>
                  <a:pt x="1961853" y="1639179"/>
                  <a:pt x="1942012" y="1688159"/>
                </a:cubicBezTo>
                <a:cubicBezTo>
                  <a:pt x="1939976" y="1700197"/>
                  <a:pt x="1934852" y="1714333"/>
                  <a:pt x="1924595" y="1722993"/>
                </a:cubicBezTo>
                <a:cubicBezTo>
                  <a:pt x="1897746" y="1748485"/>
                  <a:pt x="1872188" y="1766150"/>
                  <a:pt x="1837509" y="1783953"/>
                </a:cubicBezTo>
                <a:cubicBezTo>
                  <a:pt x="1809369" y="1797753"/>
                  <a:pt x="1780357" y="1816077"/>
                  <a:pt x="1750423" y="1818788"/>
                </a:cubicBezTo>
                <a:cubicBezTo>
                  <a:pt x="1686924" y="1826019"/>
                  <a:pt x="1623113" y="1848172"/>
                  <a:pt x="1567543" y="1862330"/>
                </a:cubicBezTo>
                <a:cubicBezTo>
                  <a:pt x="1530373" y="1867208"/>
                  <a:pt x="1486243" y="1863876"/>
                  <a:pt x="1436915" y="1871039"/>
                </a:cubicBezTo>
                <a:cubicBezTo>
                  <a:pt x="1346980" y="1867106"/>
                  <a:pt x="1240626" y="1876615"/>
                  <a:pt x="1149532" y="1879748"/>
                </a:cubicBezTo>
                <a:cubicBezTo>
                  <a:pt x="742018" y="1870723"/>
                  <a:pt x="741832" y="1909108"/>
                  <a:pt x="478972" y="1801370"/>
                </a:cubicBezTo>
                <a:cubicBezTo>
                  <a:pt x="443408" y="1790551"/>
                  <a:pt x="415067" y="1765274"/>
                  <a:pt x="383178" y="1749119"/>
                </a:cubicBezTo>
                <a:cubicBezTo>
                  <a:pt x="358305" y="1712145"/>
                  <a:pt x="330129" y="1684949"/>
                  <a:pt x="322218" y="1653325"/>
                </a:cubicBezTo>
                <a:cubicBezTo>
                  <a:pt x="316123" y="1523918"/>
                  <a:pt x="367551" y="1452378"/>
                  <a:pt x="470263" y="1348525"/>
                </a:cubicBezTo>
                <a:cubicBezTo>
                  <a:pt x="525143" y="1313387"/>
                  <a:pt x="588769" y="1251622"/>
                  <a:pt x="644435" y="1217896"/>
                </a:cubicBezTo>
                <a:cubicBezTo>
                  <a:pt x="786855" y="1120672"/>
                  <a:pt x="1003634" y="1053888"/>
                  <a:pt x="1114698" y="1035016"/>
                </a:cubicBezTo>
                <a:cubicBezTo>
                  <a:pt x="1171088" y="1036954"/>
                  <a:pt x="1263663" y="1020153"/>
                  <a:pt x="1358538" y="1017599"/>
                </a:cubicBezTo>
                <a:cubicBezTo>
                  <a:pt x="1452246" y="1024204"/>
                  <a:pt x="1570109" y="1015036"/>
                  <a:pt x="1698172" y="1043725"/>
                </a:cubicBezTo>
                <a:cubicBezTo>
                  <a:pt x="1770933" y="1047879"/>
                  <a:pt x="1842073" y="1101605"/>
                  <a:pt x="1907178" y="1130810"/>
                </a:cubicBezTo>
                <a:cubicBezTo>
                  <a:pt x="1957653" y="1154315"/>
                  <a:pt x="2103460" y="1301629"/>
                  <a:pt x="2116183" y="1313690"/>
                </a:cubicBezTo>
                <a:cubicBezTo>
                  <a:pt x="2137784" y="1361031"/>
                  <a:pt x="2165863" y="1388853"/>
                  <a:pt x="2185852" y="1444319"/>
                </a:cubicBezTo>
                <a:cubicBezTo>
                  <a:pt x="2195046" y="1485980"/>
                  <a:pt x="2205356" y="1524774"/>
                  <a:pt x="2203269" y="1566239"/>
                </a:cubicBezTo>
                <a:cubicBezTo>
                  <a:pt x="2195735" y="1635147"/>
                  <a:pt x="2219274" y="1682779"/>
                  <a:pt x="2185852" y="1740410"/>
                </a:cubicBezTo>
                <a:cubicBezTo>
                  <a:pt x="2172194" y="1774838"/>
                  <a:pt x="2120581" y="1809306"/>
                  <a:pt x="2090058" y="1836205"/>
                </a:cubicBezTo>
                <a:cubicBezTo>
                  <a:pt x="2068532" y="1854960"/>
                  <a:pt x="2049193" y="1874467"/>
                  <a:pt x="2029098" y="1888456"/>
                </a:cubicBezTo>
                <a:cubicBezTo>
                  <a:pt x="1973903" y="1921194"/>
                  <a:pt x="1922053" y="1947589"/>
                  <a:pt x="1854926" y="1966833"/>
                </a:cubicBezTo>
                <a:cubicBezTo>
                  <a:pt x="1822201" y="1981834"/>
                  <a:pt x="1797439" y="1975617"/>
                  <a:pt x="1767840" y="1984250"/>
                </a:cubicBezTo>
                <a:cubicBezTo>
                  <a:pt x="1676916" y="1993363"/>
                  <a:pt x="1607950" y="1998033"/>
                  <a:pt x="1506583" y="2010376"/>
                </a:cubicBezTo>
                <a:cubicBezTo>
                  <a:pt x="1018384" y="1945455"/>
                  <a:pt x="779290" y="2004780"/>
                  <a:pt x="435429" y="1818788"/>
                </a:cubicBezTo>
                <a:cubicBezTo>
                  <a:pt x="376352" y="1797389"/>
                  <a:pt x="331062" y="1734299"/>
                  <a:pt x="278675" y="1696868"/>
                </a:cubicBezTo>
                <a:cubicBezTo>
                  <a:pt x="267580" y="1676424"/>
                  <a:pt x="247967" y="1653203"/>
                  <a:pt x="243840" y="1635908"/>
                </a:cubicBezTo>
                <a:cubicBezTo>
                  <a:pt x="237306" y="1593646"/>
                  <a:pt x="224585" y="1560841"/>
                  <a:pt x="235132" y="1513988"/>
                </a:cubicBezTo>
                <a:cubicBezTo>
                  <a:pt x="238222" y="1463138"/>
                  <a:pt x="271270" y="1392678"/>
                  <a:pt x="296092" y="1357233"/>
                </a:cubicBezTo>
                <a:cubicBezTo>
                  <a:pt x="342838" y="1282719"/>
                  <a:pt x="423342" y="1223323"/>
                  <a:pt x="505098" y="1174353"/>
                </a:cubicBezTo>
                <a:cubicBezTo>
                  <a:pt x="568610" y="1134703"/>
                  <a:pt x="654106" y="1080828"/>
                  <a:pt x="722812" y="1069850"/>
                </a:cubicBezTo>
                <a:cubicBezTo>
                  <a:pt x="871789" y="1048332"/>
                  <a:pt x="993056" y="995401"/>
                  <a:pt x="1132115" y="1017599"/>
                </a:cubicBezTo>
                <a:cubicBezTo>
                  <a:pt x="1284631" y="1079427"/>
                  <a:pt x="1456605" y="1046881"/>
                  <a:pt x="1611086" y="1087268"/>
                </a:cubicBezTo>
                <a:cubicBezTo>
                  <a:pt x="1648634" y="1095361"/>
                  <a:pt x="1683003" y="1121592"/>
                  <a:pt x="1706880" y="1139519"/>
                </a:cubicBezTo>
                <a:cubicBezTo>
                  <a:pt x="1752725" y="1164325"/>
                  <a:pt x="1823828" y="1203399"/>
                  <a:pt x="1863635" y="1235313"/>
                </a:cubicBezTo>
                <a:cubicBezTo>
                  <a:pt x="1911110" y="1264366"/>
                  <a:pt x="1921468" y="1298598"/>
                  <a:pt x="1959429" y="1339816"/>
                </a:cubicBezTo>
                <a:cubicBezTo>
                  <a:pt x="1969567" y="1379672"/>
                  <a:pt x="1990527" y="1422810"/>
                  <a:pt x="2002972" y="1470445"/>
                </a:cubicBezTo>
                <a:cubicBezTo>
                  <a:pt x="2033953" y="1557505"/>
                  <a:pt x="2021645" y="1620712"/>
                  <a:pt x="1985555" y="1722993"/>
                </a:cubicBezTo>
                <a:cubicBezTo>
                  <a:pt x="1978975" y="1739348"/>
                  <a:pt x="1970921" y="1755881"/>
                  <a:pt x="1959429" y="1775245"/>
                </a:cubicBezTo>
                <a:cubicBezTo>
                  <a:pt x="1907630" y="1867246"/>
                  <a:pt x="1886564" y="1915876"/>
                  <a:pt x="1793966" y="1958125"/>
                </a:cubicBezTo>
                <a:cubicBezTo>
                  <a:pt x="1706563" y="1995758"/>
                  <a:pt x="1568737" y="1996490"/>
                  <a:pt x="1471749" y="2027793"/>
                </a:cubicBezTo>
                <a:cubicBezTo>
                  <a:pt x="1348632" y="2023083"/>
                  <a:pt x="1204404" y="2049928"/>
                  <a:pt x="1079863" y="2010376"/>
                </a:cubicBezTo>
                <a:cubicBezTo>
                  <a:pt x="879725" y="1995819"/>
                  <a:pt x="727835" y="1881313"/>
                  <a:pt x="513806" y="1810079"/>
                </a:cubicBezTo>
                <a:cubicBezTo>
                  <a:pt x="461013" y="1745479"/>
                  <a:pt x="386749" y="1720497"/>
                  <a:pt x="357052" y="1635908"/>
                </a:cubicBezTo>
                <a:cubicBezTo>
                  <a:pt x="262055" y="1504688"/>
                  <a:pt x="446868" y="1368193"/>
                  <a:pt x="539932" y="1304982"/>
                </a:cubicBezTo>
                <a:cubicBezTo>
                  <a:pt x="684977" y="1148384"/>
                  <a:pt x="918122" y="1160691"/>
                  <a:pt x="1097280" y="1130810"/>
                </a:cubicBezTo>
                <a:cubicBezTo>
                  <a:pt x="1201865" y="1114252"/>
                  <a:pt x="1360930" y="1115648"/>
                  <a:pt x="1515292" y="1095976"/>
                </a:cubicBezTo>
                <a:cubicBezTo>
                  <a:pt x="1628194" y="1100125"/>
                  <a:pt x="1753022" y="1117976"/>
                  <a:pt x="1863635" y="1113393"/>
                </a:cubicBezTo>
                <a:cubicBezTo>
                  <a:pt x="2085405" y="1141593"/>
                  <a:pt x="2150443" y="1194438"/>
                  <a:pt x="2342606" y="1278856"/>
                </a:cubicBezTo>
                <a:cubicBezTo>
                  <a:pt x="2381597" y="1314169"/>
                  <a:pt x="2417917" y="1357016"/>
                  <a:pt x="2429692" y="1392068"/>
                </a:cubicBezTo>
                <a:cubicBezTo>
                  <a:pt x="2449341" y="1430890"/>
                  <a:pt x="2453126" y="1486143"/>
                  <a:pt x="2455818" y="1522696"/>
                </a:cubicBezTo>
                <a:cubicBezTo>
                  <a:pt x="2449537" y="1588073"/>
                  <a:pt x="2414424" y="1669723"/>
                  <a:pt x="2386149" y="1766536"/>
                </a:cubicBezTo>
                <a:cubicBezTo>
                  <a:pt x="2371019" y="1818368"/>
                  <a:pt x="2320808" y="1888195"/>
                  <a:pt x="2264229" y="1914582"/>
                </a:cubicBezTo>
                <a:cubicBezTo>
                  <a:pt x="2205531" y="1943682"/>
                  <a:pt x="2107732" y="2011348"/>
                  <a:pt x="2029098" y="2027793"/>
                </a:cubicBezTo>
                <a:cubicBezTo>
                  <a:pt x="1960136" y="2059051"/>
                  <a:pt x="1763404" y="2061656"/>
                  <a:pt x="1672046" y="2062628"/>
                </a:cubicBezTo>
                <a:cubicBezTo>
                  <a:pt x="1570889" y="2080240"/>
                  <a:pt x="1477415" y="2041810"/>
                  <a:pt x="1375955" y="2053919"/>
                </a:cubicBezTo>
                <a:cubicBezTo>
                  <a:pt x="1085530" y="2004603"/>
                  <a:pt x="1028678" y="1985437"/>
                  <a:pt x="757646" y="1888456"/>
                </a:cubicBezTo>
                <a:cubicBezTo>
                  <a:pt x="722460" y="1837343"/>
                  <a:pt x="642995" y="1800724"/>
                  <a:pt x="600892" y="1740410"/>
                </a:cubicBezTo>
                <a:cubicBezTo>
                  <a:pt x="582959" y="1712799"/>
                  <a:pt x="581940" y="1671054"/>
                  <a:pt x="592183" y="1644616"/>
                </a:cubicBezTo>
                <a:cubicBezTo>
                  <a:pt x="626640" y="1561704"/>
                  <a:pt x="799770" y="1408581"/>
                  <a:pt x="862149" y="1392068"/>
                </a:cubicBezTo>
                <a:cubicBezTo>
                  <a:pt x="971017" y="1332964"/>
                  <a:pt x="1096533" y="1292137"/>
                  <a:pt x="1210492" y="1270148"/>
                </a:cubicBezTo>
                <a:cubicBezTo>
                  <a:pt x="1517360" y="1171300"/>
                  <a:pt x="1625240" y="1180684"/>
                  <a:pt x="1968138" y="1104685"/>
                </a:cubicBezTo>
                <a:cubicBezTo>
                  <a:pt x="2199890" y="1105730"/>
                  <a:pt x="2428719" y="1012670"/>
                  <a:pt x="2586446" y="1200479"/>
                </a:cubicBezTo>
                <a:cubicBezTo>
                  <a:pt x="2616995" y="1217939"/>
                  <a:pt x="2617726" y="1253168"/>
                  <a:pt x="2638698" y="1278856"/>
                </a:cubicBezTo>
                <a:cubicBezTo>
                  <a:pt x="2640496" y="1314161"/>
                  <a:pt x="2657635" y="1354136"/>
                  <a:pt x="2647406" y="1392068"/>
                </a:cubicBezTo>
                <a:cubicBezTo>
                  <a:pt x="2645121" y="1501624"/>
                  <a:pt x="2560041" y="1595477"/>
                  <a:pt x="2481943" y="1644616"/>
                </a:cubicBezTo>
                <a:cubicBezTo>
                  <a:pt x="2370737" y="1723724"/>
                  <a:pt x="2244482" y="1799634"/>
                  <a:pt x="2124892" y="1836205"/>
                </a:cubicBezTo>
                <a:cubicBezTo>
                  <a:pt x="2059016" y="1851419"/>
                  <a:pt x="1980703" y="1850712"/>
                  <a:pt x="1898469" y="1862330"/>
                </a:cubicBezTo>
                <a:cubicBezTo>
                  <a:pt x="1641842" y="1840663"/>
                  <a:pt x="1557387" y="1851565"/>
                  <a:pt x="1323703" y="1766536"/>
                </a:cubicBezTo>
                <a:cubicBezTo>
                  <a:pt x="1154346" y="1700452"/>
                  <a:pt x="1094409" y="1645077"/>
                  <a:pt x="966652" y="1522696"/>
                </a:cubicBezTo>
                <a:cubicBezTo>
                  <a:pt x="944989" y="1488763"/>
                  <a:pt x="896554" y="1446103"/>
                  <a:pt x="905692" y="1392068"/>
                </a:cubicBezTo>
                <a:cubicBezTo>
                  <a:pt x="951050" y="1280242"/>
                  <a:pt x="983198" y="1174163"/>
                  <a:pt x="1079863" y="1078559"/>
                </a:cubicBezTo>
                <a:cubicBezTo>
                  <a:pt x="1170273" y="989718"/>
                  <a:pt x="1507423" y="973437"/>
                  <a:pt x="1593669" y="956639"/>
                </a:cubicBezTo>
                <a:cubicBezTo>
                  <a:pt x="1921997" y="1006170"/>
                  <a:pt x="2019682" y="930001"/>
                  <a:pt x="2211978" y="1122102"/>
                </a:cubicBezTo>
                <a:cubicBezTo>
                  <a:pt x="2245672" y="1152932"/>
                  <a:pt x="2257787" y="1188255"/>
                  <a:pt x="2281646" y="1217896"/>
                </a:cubicBezTo>
                <a:cubicBezTo>
                  <a:pt x="2303651" y="1311883"/>
                  <a:pt x="2314063" y="1389573"/>
                  <a:pt x="2281646" y="1487862"/>
                </a:cubicBezTo>
                <a:cubicBezTo>
                  <a:pt x="2276477" y="1534611"/>
                  <a:pt x="2243752" y="1584140"/>
                  <a:pt x="2211978" y="1618490"/>
                </a:cubicBezTo>
                <a:cubicBezTo>
                  <a:pt x="2120955" y="1731075"/>
                  <a:pt x="2047423" y="1803209"/>
                  <a:pt x="1881052" y="1844913"/>
                </a:cubicBezTo>
                <a:cubicBezTo>
                  <a:pt x="1829284" y="1860160"/>
                  <a:pt x="1770023" y="1858052"/>
                  <a:pt x="1724298" y="1853622"/>
                </a:cubicBezTo>
                <a:cubicBezTo>
                  <a:pt x="1617191" y="1852492"/>
                  <a:pt x="1514339" y="1798649"/>
                  <a:pt x="1393372" y="1766536"/>
                </a:cubicBezTo>
                <a:cubicBezTo>
                  <a:pt x="985264" y="1614592"/>
                  <a:pt x="986863" y="1590424"/>
                  <a:pt x="696686" y="1392068"/>
                </a:cubicBezTo>
                <a:cubicBezTo>
                  <a:pt x="651844" y="1321080"/>
                  <a:pt x="584305" y="1267925"/>
                  <a:pt x="574766" y="1191770"/>
                </a:cubicBezTo>
                <a:cubicBezTo>
                  <a:pt x="574464" y="1136742"/>
                  <a:pt x="583318" y="1058866"/>
                  <a:pt x="635726" y="1008890"/>
                </a:cubicBezTo>
                <a:cubicBezTo>
                  <a:pt x="796218" y="892172"/>
                  <a:pt x="1232141" y="889327"/>
                  <a:pt x="1402080" y="895679"/>
                </a:cubicBezTo>
                <a:cubicBezTo>
                  <a:pt x="1682649" y="926861"/>
                  <a:pt x="2001113" y="988173"/>
                  <a:pt x="2185852" y="1156936"/>
                </a:cubicBezTo>
                <a:cubicBezTo>
                  <a:pt x="2261019" y="1221143"/>
                  <a:pt x="2324607" y="1276595"/>
                  <a:pt x="2420983" y="1348525"/>
                </a:cubicBezTo>
                <a:cubicBezTo>
                  <a:pt x="2445968" y="1386396"/>
                  <a:pt x="2480073" y="1427233"/>
                  <a:pt x="2490652" y="1470445"/>
                </a:cubicBezTo>
                <a:cubicBezTo>
                  <a:pt x="2505412" y="1511672"/>
                  <a:pt x="2527522" y="1552426"/>
                  <a:pt x="2508069" y="1592365"/>
                </a:cubicBezTo>
                <a:cubicBezTo>
                  <a:pt x="2488604" y="1693265"/>
                  <a:pt x="2386473" y="1760053"/>
                  <a:pt x="2307772" y="1810079"/>
                </a:cubicBezTo>
                <a:cubicBezTo>
                  <a:pt x="2248253" y="1830945"/>
                  <a:pt x="2190472" y="1832963"/>
                  <a:pt x="2124892" y="1853622"/>
                </a:cubicBezTo>
                <a:cubicBezTo>
                  <a:pt x="2010873" y="1850911"/>
                  <a:pt x="1899776" y="1844780"/>
                  <a:pt x="1820092" y="1844913"/>
                </a:cubicBezTo>
                <a:cubicBezTo>
                  <a:pt x="1652696" y="1822183"/>
                  <a:pt x="1289531" y="1684487"/>
                  <a:pt x="1175658" y="1635908"/>
                </a:cubicBezTo>
                <a:cubicBezTo>
                  <a:pt x="1129721" y="1591037"/>
                  <a:pt x="1072614" y="1559901"/>
                  <a:pt x="1018903" y="1505279"/>
                </a:cubicBezTo>
                <a:cubicBezTo>
                  <a:pt x="945730" y="1396381"/>
                  <a:pt x="1129293" y="1281659"/>
                  <a:pt x="1166949" y="1252730"/>
                </a:cubicBezTo>
                <a:cubicBezTo>
                  <a:pt x="1331120" y="1098175"/>
                  <a:pt x="1575491" y="1135841"/>
                  <a:pt x="1724298" y="1095976"/>
                </a:cubicBezTo>
                <a:cubicBezTo>
                  <a:pt x="1973151" y="1119983"/>
                  <a:pt x="2055811" y="1091171"/>
                  <a:pt x="2290355" y="1244022"/>
                </a:cubicBezTo>
                <a:cubicBezTo>
                  <a:pt x="2362608" y="1292790"/>
                  <a:pt x="2412622" y="1361121"/>
                  <a:pt x="2455818" y="1426902"/>
                </a:cubicBezTo>
                <a:cubicBezTo>
                  <a:pt x="2467842" y="1469846"/>
                  <a:pt x="2500600" y="1530075"/>
                  <a:pt x="2499360" y="1574948"/>
                </a:cubicBezTo>
                <a:cubicBezTo>
                  <a:pt x="2496681" y="1650336"/>
                  <a:pt x="2522513" y="1743068"/>
                  <a:pt x="2473235" y="1827496"/>
                </a:cubicBezTo>
                <a:cubicBezTo>
                  <a:pt x="2458819" y="1859620"/>
                  <a:pt x="2432329" y="1882742"/>
                  <a:pt x="2403566" y="1905873"/>
                </a:cubicBezTo>
                <a:cubicBezTo>
                  <a:pt x="2322198" y="1964463"/>
                  <a:pt x="2246475" y="1992306"/>
                  <a:pt x="2168435" y="2027793"/>
                </a:cubicBezTo>
                <a:cubicBezTo>
                  <a:pt x="2100412" y="2042525"/>
                  <a:pt x="2057434" y="2066646"/>
                  <a:pt x="1985555" y="2071336"/>
                </a:cubicBezTo>
                <a:cubicBezTo>
                  <a:pt x="1588732" y="2083069"/>
                  <a:pt x="1311641" y="1923559"/>
                  <a:pt x="931818" y="1905873"/>
                </a:cubicBezTo>
                <a:cubicBezTo>
                  <a:pt x="847061" y="1883150"/>
                  <a:pt x="797788" y="1853746"/>
                  <a:pt x="731520" y="1810079"/>
                </a:cubicBezTo>
                <a:cubicBezTo>
                  <a:pt x="688797" y="1776841"/>
                  <a:pt x="676521" y="1695355"/>
                  <a:pt x="661852" y="1644616"/>
                </a:cubicBezTo>
                <a:cubicBezTo>
                  <a:pt x="667249" y="1602826"/>
                  <a:pt x="649867" y="1555770"/>
                  <a:pt x="679269" y="1513988"/>
                </a:cubicBezTo>
                <a:cubicBezTo>
                  <a:pt x="749830" y="1403129"/>
                  <a:pt x="994773" y="1265826"/>
                  <a:pt x="1149532" y="1217896"/>
                </a:cubicBezTo>
                <a:cubicBezTo>
                  <a:pt x="1329722" y="1171676"/>
                  <a:pt x="1455402" y="1172742"/>
                  <a:pt x="1619795" y="1139519"/>
                </a:cubicBezTo>
                <a:cubicBezTo>
                  <a:pt x="1918301" y="1172150"/>
                  <a:pt x="2160913" y="1088163"/>
                  <a:pt x="2351315" y="1409485"/>
                </a:cubicBezTo>
                <a:cubicBezTo>
                  <a:pt x="2368227" y="1451995"/>
                  <a:pt x="2365009" y="1523872"/>
                  <a:pt x="2377440" y="1583656"/>
                </a:cubicBezTo>
                <a:cubicBezTo>
                  <a:pt x="2356698" y="1623314"/>
                  <a:pt x="2354638" y="1670989"/>
                  <a:pt x="2316480" y="1705576"/>
                </a:cubicBezTo>
                <a:cubicBezTo>
                  <a:pt x="2276137" y="1754851"/>
                  <a:pt x="2221075" y="1817113"/>
                  <a:pt x="2151018" y="1844913"/>
                </a:cubicBezTo>
                <a:cubicBezTo>
                  <a:pt x="1882094" y="1959151"/>
                  <a:pt x="1727661" y="1978572"/>
                  <a:pt x="1419498" y="1949416"/>
                </a:cubicBezTo>
                <a:cubicBezTo>
                  <a:pt x="1112175" y="1881798"/>
                  <a:pt x="971531" y="1910066"/>
                  <a:pt x="670560" y="1740410"/>
                </a:cubicBezTo>
                <a:cubicBezTo>
                  <a:pt x="607161" y="1708901"/>
                  <a:pt x="587159" y="1636057"/>
                  <a:pt x="557349" y="1592365"/>
                </a:cubicBezTo>
                <a:cubicBezTo>
                  <a:pt x="582691" y="1544434"/>
                  <a:pt x="587745" y="1474923"/>
                  <a:pt x="635726" y="1453028"/>
                </a:cubicBezTo>
                <a:cubicBezTo>
                  <a:pt x="864602" y="1319449"/>
                  <a:pt x="1021020" y="1347198"/>
                  <a:pt x="1254035" y="1313690"/>
                </a:cubicBezTo>
                <a:cubicBezTo>
                  <a:pt x="1578732" y="1312613"/>
                  <a:pt x="1670251" y="1304745"/>
                  <a:pt x="2002972" y="1444319"/>
                </a:cubicBezTo>
                <a:cubicBezTo>
                  <a:pt x="2081348" y="1474873"/>
                  <a:pt x="2150642" y="1544404"/>
                  <a:pt x="2220686" y="1601073"/>
                </a:cubicBezTo>
                <a:cubicBezTo>
                  <a:pt x="2251863" y="1639082"/>
                  <a:pt x="2326238" y="1841093"/>
                  <a:pt x="2255520" y="1905873"/>
                </a:cubicBezTo>
                <a:cubicBezTo>
                  <a:pt x="2201485" y="1968405"/>
                  <a:pt x="2104642" y="1970722"/>
                  <a:pt x="2046515" y="2001668"/>
                </a:cubicBezTo>
                <a:cubicBezTo>
                  <a:pt x="1958677" y="2001946"/>
                  <a:pt x="1859132" y="2028228"/>
                  <a:pt x="1776549" y="1992959"/>
                </a:cubicBezTo>
                <a:cubicBezTo>
                  <a:pt x="1726387" y="1994289"/>
                  <a:pt x="1500755" y="1873889"/>
                  <a:pt x="1410789" y="1810079"/>
                </a:cubicBezTo>
                <a:cubicBezTo>
                  <a:pt x="1385819" y="1766565"/>
                  <a:pt x="1364711" y="1728878"/>
                  <a:pt x="1358538" y="1688159"/>
                </a:cubicBezTo>
                <a:cubicBezTo>
                  <a:pt x="1355867" y="1663689"/>
                  <a:pt x="1368581" y="1627660"/>
                  <a:pt x="1393372" y="1609782"/>
                </a:cubicBezTo>
                <a:cubicBezTo>
                  <a:pt x="1678555" y="1435028"/>
                  <a:pt x="1689370" y="1466278"/>
                  <a:pt x="1968138" y="1453028"/>
                </a:cubicBezTo>
                <a:cubicBezTo>
                  <a:pt x="2077519" y="1450330"/>
                  <a:pt x="2294500" y="1448849"/>
                  <a:pt x="2420983" y="1557530"/>
                </a:cubicBezTo>
                <a:cubicBezTo>
                  <a:pt x="2446102" y="1575415"/>
                  <a:pt x="2455274" y="1629954"/>
                  <a:pt x="2464526" y="1662033"/>
                </a:cubicBezTo>
                <a:cubicBezTo>
                  <a:pt x="2452556" y="1705167"/>
                  <a:pt x="2435365" y="1745721"/>
                  <a:pt x="2412275" y="1783953"/>
                </a:cubicBezTo>
                <a:cubicBezTo>
                  <a:pt x="2309805" y="1878125"/>
                  <a:pt x="2203063" y="1911138"/>
                  <a:pt x="2063932" y="1914582"/>
                </a:cubicBezTo>
                <a:cubicBezTo>
                  <a:pt x="1979759" y="1918879"/>
                  <a:pt x="1900203" y="1919295"/>
                  <a:pt x="1837509" y="1897165"/>
                </a:cubicBezTo>
                <a:cubicBezTo>
                  <a:pt x="1745174" y="1870857"/>
                  <a:pt x="1611059" y="1745960"/>
                  <a:pt x="1532709" y="1714285"/>
                </a:cubicBezTo>
                <a:cubicBezTo>
                  <a:pt x="1518478" y="1682775"/>
                  <a:pt x="1499288" y="1657428"/>
                  <a:pt x="1497875" y="1618490"/>
                </a:cubicBezTo>
                <a:cubicBezTo>
                  <a:pt x="1494097" y="1585344"/>
                  <a:pt x="1499194" y="1552474"/>
                  <a:pt x="1515292" y="1531405"/>
                </a:cubicBezTo>
                <a:cubicBezTo>
                  <a:pt x="1604608" y="1421701"/>
                  <a:pt x="1692562" y="1468353"/>
                  <a:pt x="1811383" y="1426902"/>
                </a:cubicBezTo>
                <a:cubicBezTo>
                  <a:pt x="2017520" y="1432798"/>
                  <a:pt x="2085968" y="1403249"/>
                  <a:pt x="2264229" y="1505279"/>
                </a:cubicBezTo>
                <a:cubicBezTo>
                  <a:pt x="2296750" y="1523938"/>
                  <a:pt x="2313261" y="1564235"/>
                  <a:pt x="2342606" y="1583656"/>
                </a:cubicBezTo>
                <a:cubicBezTo>
                  <a:pt x="2357746" y="1618037"/>
                  <a:pt x="2389500" y="1713258"/>
                  <a:pt x="2325189" y="1749119"/>
                </a:cubicBezTo>
                <a:cubicBezTo>
                  <a:pt x="2301750" y="1765311"/>
                  <a:pt x="2268019" y="1743052"/>
                  <a:pt x="2238103" y="1740410"/>
                </a:cubicBezTo>
                <a:cubicBezTo>
                  <a:pt x="2237639" y="1737645"/>
                  <a:pt x="2188279" y="1695287"/>
                  <a:pt x="2185852" y="1679450"/>
                </a:cubicBezTo>
                <a:cubicBezTo>
                  <a:pt x="2181934" y="1641721"/>
                  <a:pt x="2184899" y="1601050"/>
                  <a:pt x="2194560" y="1574948"/>
                </a:cubicBezTo>
                <a:cubicBezTo>
                  <a:pt x="2196946" y="1555628"/>
                  <a:pt x="2209292" y="1544772"/>
                  <a:pt x="2220686" y="1531405"/>
                </a:cubicBezTo>
                <a:cubicBezTo>
                  <a:pt x="2253965" y="1493051"/>
                  <a:pt x="2280095" y="1477090"/>
                  <a:pt x="2325189" y="1435610"/>
                </a:cubicBezTo>
                <a:cubicBezTo>
                  <a:pt x="2334655" y="1427046"/>
                  <a:pt x="2342305" y="1417846"/>
                  <a:pt x="2351315" y="1409485"/>
                </a:cubicBezTo>
                <a:cubicBezTo>
                  <a:pt x="2389061" y="1384498"/>
                  <a:pt x="2416936" y="1372797"/>
                  <a:pt x="2455818" y="1339816"/>
                </a:cubicBezTo>
                <a:cubicBezTo>
                  <a:pt x="2488440" y="1306114"/>
                  <a:pt x="2501453" y="1292240"/>
                  <a:pt x="2542903" y="1261439"/>
                </a:cubicBezTo>
                <a:cubicBezTo>
                  <a:pt x="2560129" y="1244306"/>
                  <a:pt x="2574154" y="1240075"/>
                  <a:pt x="2595155" y="1226605"/>
                </a:cubicBezTo>
                <a:cubicBezTo>
                  <a:pt x="2606167" y="1218475"/>
                  <a:pt x="2611184" y="1214391"/>
                  <a:pt x="2621280" y="1209188"/>
                </a:cubicBezTo>
                <a:cubicBezTo>
                  <a:pt x="2626449" y="1201283"/>
                  <a:pt x="2631550" y="1192827"/>
                  <a:pt x="2638698" y="1183062"/>
                </a:cubicBezTo>
                <a:cubicBezTo>
                  <a:pt x="2641983" y="1174626"/>
                  <a:pt x="2643761" y="1165457"/>
                  <a:pt x="2647406" y="1156936"/>
                </a:cubicBezTo>
                <a:cubicBezTo>
                  <a:pt x="2655382" y="1140149"/>
                  <a:pt x="2658014" y="1126823"/>
                  <a:pt x="2664823" y="1113393"/>
                </a:cubicBezTo>
                <a:cubicBezTo>
                  <a:pt x="2677078" y="1084142"/>
                  <a:pt x="2676784" y="1065488"/>
                  <a:pt x="2682240" y="1035016"/>
                </a:cubicBezTo>
                <a:cubicBezTo>
                  <a:pt x="2684146" y="1026817"/>
                  <a:pt x="2690080" y="1018641"/>
                  <a:pt x="2690949" y="1008890"/>
                </a:cubicBezTo>
                <a:cubicBezTo>
                  <a:pt x="2701225" y="950520"/>
                  <a:pt x="2694546" y="972533"/>
                  <a:pt x="2708366" y="921805"/>
                </a:cubicBezTo>
                <a:cubicBezTo>
                  <a:pt x="2714025" y="903621"/>
                  <a:pt x="2719832" y="883998"/>
                  <a:pt x="2725783" y="869553"/>
                </a:cubicBezTo>
                <a:cubicBezTo>
                  <a:pt x="2733486" y="833728"/>
                  <a:pt x="2736375" y="804250"/>
                  <a:pt x="2743200" y="765050"/>
                </a:cubicBezTo>
                <a:cubicBezTo>
                  <a:pt x="2744938" y="752872"/>
                  <a:pt x="2749581" y="742474"/>
                  <a:pt x="2751909" y="730216"/>
                </a:cubicBezTo>
                <a:cubicBezTo>
                  <a:pt x="2768089" y="639586"/>
                  <a:pt x="2762471" y="531444"/>
                  <a:pt x="2760618" y="460250"/>
                </a:cubicBezTo>
                <a:cubicBezTo>
                  <a:pt x="2761657" y="446689"/>
                  <a:pt x="2768117" y="438275"/>
                  <a:pt x="2769326" y="425416"/>
                </a:cubicBezTo>
                <a:cubicBezTo>
                  <a:pt x="2783725" y="378420"/>
                  <a:pt x="2789011" y="364456"/>
                  <a:pt x="2812869" y="320913"/>
                </a:cubicBezTo>
                <a:cubicBezTo>
                  <a:pt x="2822309" y="303770"/>
                  <a:pt x="2849963" y="271846"/>
                  <a:pt x="2856412" y="259953"/>
                </a:cubicBezTo>
                <a:cubicBezTo>
                  <a:pt x="2878096" y="200554"/>
                  <a:pt x="2857895" y="282305"/>
                  <a:pt x="2926080" y="155450"/>
                </a:cubicBezTo>
                <a:cubicBezTo>
                  <a:pt x="2930294" y="147538"/>
                  <a:pt x="2935985" y="136430"/>
                  <a:pt x="2943498" y="129325"/>
                </a:cubicBezTo>
                <a:cubicBezTo>
                  <a:pt x="2954419" y="118602"/>
                  <a:pt x="2965140" y="110937"/>
                  <a:pt x="2978332" y="103199"/>
                </a:cubicBezTo>
                <a:cubicBezTo>
                  <a:pt x="2997246" y="91296"/>
                  <a:pt x="3021496" y="77074"/>
                  <a:pt x="3039292" y="68365"/>
                </a:cubicBezTo>
                <a:cubicBezTo>
                  <a:pt x="3068225" y="48731"/>
                  <a:pt x="3098144" y="47992"/>
                  <a:pt x="3135086" y="42239"/>
                </a:cubicBezTo>
                <a:cubicBezTo>
                  <a:pt x="3210818" y="22958"/>
                  <a:pt x="3181673" y="33770"/>
                  <a:pt x="3265715" y="24822"/>
                </a:cubicBezTo>
                <a:cubicBezTo>
                  <a:pt x="3287364" y="24661"/>
                  <a:pt x="3308221" y="14042"/>
                  <a:pt x="3326675" y="16113"/>
                </a:cubicBezTo>
                <a:cubicBezTo>
                  <a:pt x="3440473" y="3151"/>
                  <a:pt x="3515035" y="3218"/>
                  <a:pt x="3605349" y="7405"/>
                </a:cubicBezTo>
                <a:cubicBezTo>
                  <a:pt x="3613065" y="9224"/>
                  <a:pt x="3623411" y="14457"/>
                  <a:pt x="3631475" y="16113"/>
                </a:cubicBezTo>
              </a:path>
            </a:pathLst>
          </a:custGeom>
          <a:ln w="28575" cap="rnd">
            <a:solidFill>
              <a:srgbClr val="FF5050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631475"/>
                      <a:gd name="connsiteY0" fmla="*/ 33530 h 2071336"/>
                      <a:gd name="connsiteX1" fmla="*/ 43543 w 3631475"/>
                      <a:gd name="connsiteY1" fmla="*/ 16113 h 2071336"/>
                      <a:gd name="connsiteX2" fmla="*/ 400595 w 3631475"/>
                      <a:gd name="connsiteY2" fmla="*/ 16113 h 2071336"/>
                      <a:gd name="connsiteX3" fmla="*/ 444138 w 3631475"/>
                      <a:gd name="connsiteY3" fmla="*/ 24822 h 2071336"/>
                      <a:gd name="connsiteX4" fmla="*/ 496389 w 3631475"/>
                      <a:gd name="connsiteY4" fmla="*/ 42239 h 2071336"/>
                      <a:gd name="connsiteX5" fmla="*/ 513806 w 3631475"/>
                      <a:gd name="connsiteY5" fmla="*/ 68365 h 2071336"/>
                      <a:gd name="connsiteX6" fmla="*/ 539932 w 3631475"/>
                      <a:gd name="connsiteY6" fmla="*/ 77073 h 2071336"/>
                      <a:gd name="connsiteX7" fmla="*/ 548640 w 3631475"/>
                      <a:gd name="connsiteY7" fmla="*/ 103199 h 2071336"/>
                      <a:gd name="connsiteX8" fmla="*/ 566058 w 3631475"/>
                      <a:gd name="connsiteY8" fmla="*/ 181576 h 2071336"/>
                      <a:gd name="connsiteX9" fmla="*/ 548640 w 3631475"/>
                      <a:gd name="connsiteY9" fmla="*/ 486376 h 2071336"/>
                      <a:gd name="connsiteX10" fmla="*/ 539932 w 3631475"/>
                      <a:gd name="connsiteY10" fmla="*/ 599588 h 2071336"/>
                      <a:gd name="connsiteX11" fmla="*/ 548640 w 3631475"/>
                      <a:gd name="connsiteY11" fmla="*/ 843428 h 2071336"/>
                      <a:gd name="connsiteX12" fmla="*/ 557349 w 3631475"/>
                      <a:gd name="connsiteY12" fmla="*/ 895679 h 2071336"/>
                      <a:gd name="connsiteX13" fmla="*/ 574766 w 3631475"/>
                      <a:gd name="connsiteY13" fmla="*/ 921805 h 2071336"/>
                      <a:gd name="connsiteX14" fmla="*/ 618309 w 3631475"/>
                      <a:gd name="connsiteY14" fmla="*/ 982765 h 2071336"/>
                      <a:gd name="connsiteX15" fmla="*/ 644435 w 3631475"/>
                      <a:gd name="connsiteY15" fmla="*/ 991473 h 2071336"/>
                      <a:gd name="connsiteX16" fmla="*/ 696686 w 3631475"/>
                      <a:gd name="connsiteY16" fmla="*/ 1026308 h 2071336"/>
                      <a:gd name="connsiteX17" fmla="*/ 740229 w 3631475"/>
                      <a:gd name="connsiteY17" fmla="*/ 1035016 h 2071336"/>
                      <a:gd name="connsiteX18" fmla="*/ 766355 w 3631475"/>
                      <a:gd name="connsiteY18" fmla="*/ 1043725 h 2071336"/>
                      <a:gd name="connsiteX19" fmla="*/ 923109 w 3631475"/>
                      <a:gd name="connsiteY19" fmla="*/ 1061142 h 2071336"/>
                      <a:gd name="connsiteX20" fmla="*/ 1027612 w 3631475"/>
                      <a:gd name="connsiteY20" fmla="*/ 1078559 h 2071336"/>
                      <a:gd name="connsiteX21" fmla="*/ 1654629 w 3631475"/>
                      <a:gd name="connsiteY21" fmla="*/ 1087268 h 2071336"/>
                      <a:gd name="connsiteX22" fmla="*/ 1689463 w 3631475"/>
                      <a:gd name="connsiteY22" fmla="*/ 1095976 h 2071336"/>
                      <a:gd name="connsiteX23" fmla="*/ 1715589 w 3631475"/>
                      <a:gd name="connsiteY23" fmla="*/ 1104685 h 2071336"/>
                      <a:gd name="connsiteX24" fmla="*/ 1889760 w 3631475"/>
                      <a:gd name="connsiteY24" fmla="*/ 1139519 h 2071336"/>
                      <a:gd name="connsiteX25" fmla="*/ 1915886 w 3631475"/>
                      <a:gd name="connsiteY25" fmla="*/ 1148228 h 2071336"/>
                      <a:gd name="connsiteX26" fmla="*/ 1976846 w 3631475"/>
                      <a:gd name="connsiteY26" fmla="*/ 1165645 h 2071336"/>
                      <a:gd name="connsiteX27" fmla="*/ 2037806 w 3631475"/>
                      <a:gd name="connsiteY27" fmla="*/ 1191770 h 2071336"/>
                      <a:gd name="connsiteX28" fmla="*/ 2098766 w 3631475"/>
                      <a:gd name="connsiteY28" fmla="*/ 1235313 h 2071336"/>
                      <a:gd name="connsiteX29" fmla="*/ 2168435 w 3631475"/>
                      <a:gd name="connsiteY29" fmla="*/ 1313690 h 2071336"/>
                      <a:gd name="connsiteX30" fmla="*/ 2185852 w 3631475"/>
                      <a:gd name="connsiteY30" fmla="*/ 1365942 h 2071336"/>
                      <a:gd name="connsiteX31" fmla="*/ 2168435 w 3631475"/>
                      <a:gd name="connsiteY31" fmla="*/ 1496570 h 2071336"/>
                      <a:gd name="connsiteX32" fmla="*/ 2072640 w 3631475"/>
                      <a:gd name="connsiteY32" fmla="*/ 1574948 h 2071336"/>
                      <a:gd name="connsiteX33" fmla="*/ 1793966 w 3631475"/>
                      <a:gd name="connsiteY33" fmla="*/ 1635908 h 2071336"/>
                      <a:gd name="connsiteX34" fmla="*/ 931818 w 3631475"/>
                      <a:gd name="connsiteY34" fmla="*/ 1627199 h 2071336"/>
                      <a:gd name="connsiteX35" fmla="*/ 766355 w 3631475"/>
                      <a:gd name="connsiteY35" fmla="*/ 1601073 h 2071336"/>
                      <a:gd name="connsiteX36" fmla="*/ 635726 w 3631475"/>
                      <a:gd name="connsiteY36" fmla="*/ 1574948 h 2071336"/>
                      <a:gd name="connsiteX37" fmla="*/ 609600 w 3631475"/>
                      <a:gd name="connsiteY37" fmla="*/ 1557530 h 2071336"/>
                      <a:gd name="connsiteX38" fmla="*/ 609600 w 3631475"/>
                      <a:gd name="connsiteY38" fmla="*/ 1435610 h 2071336"/>
                      <a:gd name="connsiteX39" fmla="*/ 653143 w 3631475"/>
                      <a:gd name="connsiteY39" fmla="*/ 1392068 h 2071336"/>
                      <a:gd name="connsiteX40" fmla="*/ 722812 w 3631475"/>
                      <a:gd name="connsiteY40" fmla="*/ 1357233 h 2071336"/>
                      <a:gd name="connsiteX41" fmla="*/ 844732 w 3631475"/>
                      <a:gd name="connsiteY41" fmla="*/ 1322399 h 2071336"/>
                      <a:gd name="connsiteX42" fmla="*/ 1332412 w 3631475"/>
                      <a:gd name="connsiteY42" fmla="*/ 1331108 h 2071336"/>
                      <a:gd name="connsiteX43" fmla="*/ 1436915 w 3631475"/>
                      <a:gd name="connsiteY43" fmla="*/ 1348525 h 2071336"/>
                      <a:gd name="connsiteX44" fmla="*/ 1576252 w 3631475"/>
                      <a:gd name="connsiteY44" fmla="*/ 1374650 h 2071336"/>
                      <a:gd name="connsiteX45" fmla="*/ 1619795 w 3631475"/>
                      <a:gd name="connsiteY45" fmla="*/ 1383359 h 2071336"/>
                      <a:gd name="connsiteX46" fmla="*/ 1715589 w 3631475"/>
                      <a:gd name="connsiteY46" fmla="*/ 1409485 h 2071336"/>
                      <a:gd name="connsiteX47" fmla="*/ 1802675 w 3631475"/>
                      <a:gd name="connsiteY47" fmla="*/ 1444319 h 2071336"/>
                      <a:gd name="connsiteX48" fmla="*/ 1863635 w 3631475"/>
                      <a:gd name="connsiteY48" fmla="*/ 1470445 h 2071336"/>
                      <a:gd name="connsiteX49" fmla="*/ 1889760 w 3631475"/>
                      <a:gd name="connsiteY49" fmla="*/ 1505279 h 2071336"/>
                      <a:gd name="connsiteX50" fmla="*/ 1915886 w 3631475"/>
                      <a:gd name="connsiteY50" fmla="*/ 1522696 h 2071336"/>
                      <a:gd name="connsiteX51" fmla="*/ 1854926 w 3631475"/>
                      <a:gd name="connsiteY51" fmla="*/ 1644616 h 2071336"/>
                      <a:gd name="connsiteX52" fmla="*/ 1820092 w 3631475"/>
                      <a:gd name="connsiteY52" fmla="*/ 1662033 h 2071336"/>
                      <a:gd name="connsiteX53" fmla="*/ 1785258 w 3631475"/>
                      <a:gd name="connsiteY53" fmla="*/ 1696868 h 2071336"/>
                      <a:gd name="connsiteX54" fmla="*/ 1733006 w 3631475"/>
                      <a:gd name="connsiteY54" fmla="*/ 1714285 h 2071336"/>
                      <a:gd name="connsiteX55" fmla="*/ 1593669 w 3631475"/>
                      <a:gd name="connsiteY55" fmla="*/ 1757828 h 2071336"/>
                      <a:gd name="connsiteX56" fmla="*/ 1532709 w 3631475"/>
                      <a:gd name="connsiteY56" fmla="*/ 1775245 h 2071336"/>
                      <a:gd name="connsiteX57" fmla="*/ 1341120 w 3631475"/>
                      <a:gd name="connsiteY57" fmla="*/ 1792662 h 2071336"/>
                      <a:gd name="connsiteX58" fmla="*/ 1027612 w 3631475"/>
                      <a:gd name="connsiteY58" fmla="*/ 1810079 h 2071336"/>
                      <a:gd name="connsiteX59" fmla="*/ 444138 w 3631475"/>
                      <a:gd name="connsiteY59" fmla="*/ 1801370 h 2071336"/>
                      <a:gd name="connsiteX60" fmla="*/ 391886 w 3631475"/>
                      <a:gd name="connsiteY60" fmla="*/ 1792662 h 2071336"/>
                      <a:gd name="connsiteX61" fmla="*/ 339635 w 3631475"/>
                      <a:gd name="connsiteY61" fmla="*/ 1775245 h 2071336"/>
                      <a:gd name="connsiteX62" fmla="*/ 278675 w 3631475"/>
                      <a:gd name="connsiteY62" fmla="*/ 1757828 h 2071336"/>
                      <a:gd name="connsiteX63" fmla="*/ 261258 w 3631475"/>
                      <a:gd name="connsiteY63" fmla="*/ 1740410 h 2071336"/>
                      <a:gd name="connsiteX64" fmla="*/ 252549 w 3631475"/>
                      <a:gd name="connsiteY64" fmla="*/ 1714285 h 2071336"/>
                      <a:gd name="connsiteX65" fmla="*/ 261258 w 3631475"/>
                      <a:gd name="connsiteY65" fmla="*/ 1653325 h 2071336"/>
                      <a:gd name="connsiteX66" fmla="*/ 322218 w 3631475"/>
                      <a:gd name="connsiteY66" fmla="*/ 1583656 h 2071336"/>
                      <a:gd name="connsiteX67" fmla="*/ 435429 w 3631475"/>
                      <a:gd name="connsiteY67" fmla="*/ 1505279 h 2071336"/>
                      <a:gd name="connsiteX68" fmla="*/ 496389 w 3631475"/>
                      <a:gd name="connsiteY68" fmla="*/ 1461736 h 2071336"/>
                      <a:gd name="connsiteX69" fmla="*/ 566058 w 3631475"/>
                      <a:gd name="connsiteY69" fmla="*/ 1444319 h 2071336"/>
                      <a:gd name="connsiteX70" fmla="*/ 836023 w 3631475"/>
                      <a:gd name="connsiteY70" fmla="*/ 1392068 h 2071336"/>
                      <a:gd name="connsiteX71" fmla="*/ 1219200 w 3631475"/>
                      <a:gd name="connsiteY71" fmla="*/ 1374650 h 2071336"/>
                      <a:gd name="connsiteX72" fmla="*/ 1480458 w 3631475"/>
                      <a:gd name="connsiteY72" fmla="*/ 1383359 h 2071336"/>
                      <a:gd name="connsiteX73" fmla="*/ 1645920 w 3631475"/>
                      <a:gd name="connsiteY73" fmla="*/ 1400776 h 2071336"/>
                      <a:gd name="connsiteX74" fmla="*/ 1733006 w 3631475"/>
                      <a:gd name="connsiteY74" fmla="*/ 1453028 h 2071336"/>
                      <a:gd name="connsiteX75" fmla="*/ 1820092 w 3631475"/>
                      <a:gd name="connsiteY75" fmla="*/ 1487862 h 2071336"/>
                      <a:gd name="connsiteX76" fmla="*/ 1854926 w 3631475"/>
                      <a:gd name="connsiteY76" fmla="*/ 1513988 h 2071336"/>
                      <a:gd name="connsiteX77" fmla="*/ 1881052 w 3631475"/>
                      <a:gd name="connsiteY77" fmla="*/ 1557530 h 2071336"/>
                      <a:gd name="connsiteX78" fmla="*/ 1898469 w 3631475"/>
                      <a:gd name="connsiteY78" fmla="*/ 1574948 h 2071336"/>
                      <a:gd name="connsiteX79" fmla="*/ 1881052 w 3631475"/>
                      <a:gd name="connsiteY79" fmla="*/ 1644616 h 2071336"/>
                      <a:gd name="connsiteX80" fmla="*/ 1863635 w 3631475"/>
                      <a:gd name="connsiteY80" fmla="*/ 1688159 h 2071336"/>
                      <a:gd name="connsiteX81" fmla="*/ 1854926 w 3631475"/>
                      <a:gd name="connsiteY81" fmla="*/ 1714285 h 2071336"/>
                      <a:gd name="connsiteX82" fmla="*/ 1767840 w 3631475"/>
                      <a:gd name="connsiteY82" fmla="*/ 1792662 h 2071336"/>
                      <a:gd name="connsiteX83" fmla="*/ 1741715 w 3631475"/>
                      <a:gd name="connsiteY83" fmla="*/ 1810079 h 2071336"/>
                      <a:gd name="connsiteX84" fmla="*/ 1689463 w 3631475"/>
                      <a:gd name="connsiteY84" fmla="*/ 1836205 h 2071336"/>
                      <a:gd name="connsiteX85" fmla="*/ 1584960 w 3631475"/>
                      <a:gd name="connsiteY85" fmla="*/ 1879748 h 2071336"/>
                      <a:gd name="connsiteX86" fmla="*/ 1349829 w 3631475"/>
                      <a:gd name="connsiteY86" fmla="*/ 1897165 h 2071336"/>
                      <a:gd name="connsiteX87" fmla="*/ 661852 w 3631475"/>
                      <a:gd name="connsiteY87" fmla="*/ 1862330 h 2071336"/>
                      <a:gd name="connsiteX88" fmla="*/ 583475 w 3631475"/>
                      <a:gd name="connsiteY88" fmla="*/ 1827496 h 2071336"/>
                      <a:gd name="connsiteX89" fmla="*/ 548640 w 3631475"/>
                      <a:gd name="connsiteY89" fmla="*/ 1783953 h 2071336"/>
                      <a:gd name="connsiteX90" fmla="*/ 539932 w 3631475"/>
                      <a:gd name="connsiteY90" fmla="*/ 1740410 h 2071336"/>
                      <a:gd name="connsiteX91" fmla="*/ 548640 w 3631475"/>
                      <a:gd name="connsiteY91" fmla="*/ 1662033 h 2071336"/>
                      <a:gd name="connsiteX92" fmla="*/ 566058 w 3631475"/>
                      <a:gd name="connsiteY92" fmla="*/ 1627199 h 2071336"/>
                      <a:gd name="connsiteX93" fmla="*/ 627018 w 3631475"/>
                      <a:gd name="connsiteY93" fmla="*/ 1557530 h 2071336"/>
                      <a:gd name="connsiteX94" fmla="*/ 836023 w 3631475"/>
                      <a:gd name="connsiteY94" fmla="*/ 1453028 h 2071336"/>
                      <a:gd name="connsiteX95" fmla="*/ 914400 w 3631475"/>
                      <a:gd name="connsiteY95" fmla="*/ 1426902 h 2071336"/>
                      <a:gd name="connsiteX96" fmla="*/ 1097280 w 3631475"/>
                      <a:gd name="connsiteY96" fmla="*/ 1400776 h 2071336"/>
                      <a:gd name="connsiteX97" fmla="*/ 1297578 w 3631475"/>
                      <a:gd name="connsiteY97" fmla="*/ 1392068 h 2071336"/>
                      <a:gd name="connsiteX98" fmla="*/ 1820092 w 3631475"/>
                      <a:gd name="connsiteY98" fmla="*/ 1409485 h 2071336"/>
                      <a:gd name="connsiteX99" fmla="*/ 1976846 w 3631475"/>
                      <a:gd name="connsiteY99" fmla="*/ 1453028 h 2071336"/>
                      <a:gd name="connsiteX100" fmla="*/ 2055223 w 3631475"/>
                      <a:gd name="connsiteY100" fmla="*/ 1513988 h 2071336"/>
                      <a:gd name="connsiteX101" fmla="*/ 2081349 w 3631475"/>
                      <a:gd name="connsiteY101" fmla="*/ 1522696 h 2071336"/>
                      <a:gd name="connsiteX102" fmla="*/ 2081349 w 3631475"/>
                      <a:gd name="connsiteY102" fmla="*/ 1662033 h 2071336"/>
                      <a:gd name="connsiteX103" fmla="*/ 2046515 w 3631475"/>
                      <a:gd name="connsiteY103" fmla="*/ 1722993 h 2071336"/>
                      <a:gd name="connsiteX104" fmla="*/ 1968138 w 3631475"/>
                      <a:gd name="connsiteY104" fmla="*/ 1827496 h 2071336"/>
                      <a:gd name="connsiteX105" fmla="*/ 1846218 w 3631475"/>
                      <a:gd name="connsiteY105" fmla="*/ 1897165 h 2071336"/>
                      <a:gd name="connsiteX106" fmla="*/ 1733006 w 3631475"/>
                      <a:gd name="connsiteY106" fmla="*/ 1940708 h 2071336"/>
                      <a:gd name="connsiteX107" fmla="*/ 1576252 w 3631475"/>
                      <a:gd name="connsiteY107" fmla="*/ 1949416 h 2071336"/>
                      <a:gd name="connsiteX108" fmla="*/ 914400 w 3631475"/>
                      <a:gd name="connsiteY108" fmla="*/ 1914582 h 2071336"/>
                      <a:gd name="connsiteX109" fmla="*/ 687978 w 3631475"/>
                      <a:gd name="connsiteY109" fmla="*/ 1871039 h 2071336"/>
                      <a:gd name="connsiteX110" fmla="*/ 487680 w 3631475"/>
                      <a:gd name="connsiteY110" fmla="*/ 1818788 h 2071336"/>
                      <a:gd name="connsiteX111" fmla="*/ 391886 w 3631475"/>
                      <a:gd name="connsiteY111" fmla="*/ 1749119 h 2071336"/>
                      <a:gd name="connsiteX112" fmla="*/ 357052 w 3631475"/>
                      <a:gd name="connsiteY112" fmla="*/ 1670742 h 2071336"/>
                      <a:gd name="connsiteX113" fmla="*/ 348343 w 3631475"/>
                      <a:gd name="connsiteY113" fmla="*/ 1627199 h 2071336"/>
                      <a:gd name="connsiteX114" fmla="*/ 435429 w 3631475"/>
                      <a:gd name="connsiteY114" fmla="*/ 1435610 h 2071336"/>
                      <a:gd name="connsiteX115" fmla="*/ 478972 w 3631475"/>
                      <a:gd name="connsiteY115" fmla="*/ 1383359 h 2071336"/>
                      <a:gd name="connsiteX116" fmla="*/ 557349 w 3631475"/>
                      <a:gd name="connsiteY116" fmla="*/ 1331108 h 2071336"/>
                      <a:gd name="connsiteX117" fmla="*/ 792480 w 3631475"/>
                      <a:gd name="connsiteY117" fmla="*/ 1174353 h 2071336"/>
                      <a:gd name="connsiteX118" fmla="*/ 1001486 w 3631475"/>
                      <a:gd name="connsiteY118" fmla="*/ 1104685 h 2071336"/>
                      <a:gd name="connsiteX119" fmla="*/ 1132115 w 3631475"/>
                      <a:gd name="connsiteY119" fmla="*/ 1078559 h 2071336"/>
                      <a:gd name="connsiteX120" fmla="*/ 1375955 w 3631475"/>
                      <a:gd name="connsiteY120" fmla="*/ 1035016 h 2071336"/>
                      <a:gd name="connsiteX121" fmla="*/ 1584960 w 3631475"/>
                      <a:gd name="connsiteY121" fmla="*/ 1026308 h 2071336"/>
                      <a:gd name="connsiteX122" fmla="*/ 1933303 w 3631475"/>
                      <a:gd name="connsiteY122" fmla="*/ 1035016 h 2071336"/>
                      <a:gd name="connsiteX123" fmla="*/ 2081349 w 3631475"/>
                      <a:gd name="connsiteY123" fmla="*/ 1087268 h 2071336"/>
                      <a:gd name="connsiteX124" fmla="*/ 2185852 w 3631475"/>
                      <a:gd name="connsiteY124" fmla="*/ 1139519 h 2071336"/>
                      <a:gd name="connsiteX125" fmla="*/ 2255520 w 3631475"/>
                      <a:gd name="connsiteY125" fmla="*/ 1244022 h 2071336"/>
                      <a:gd name="connsiteX126" fmla="*/ 2264229 w 3631475"/>
                      <a:gd name="connsiteY126" fmla="*/ 1296273 h 2071336"/>
                      <a:gd name="connsiteX127" fmla="*/ 2255520 w 3631475"/>
                      <a:gd name="connsiteY127" fmla="*/ 1348525 h 2071336"/>
                      <a:gd name="connsiteX128" fmla="*/ 2211978 w 3631475"/>
                      <a:gd name="connsiteY128" fmla="*/ 1409485 h 2071336"/>
                      <a:gd name="connsiteX129" fmla="*/ 2142309 w 3631475"/>
                      <a:gd name="connsiteY129" fmla="*/ 1479153 h 2071336"/>
                      <a:gd name="connsiteX130" fmla="*/ 2090058 w 3631475"/>
                      <a:gd name="connsiteY130" fmla="*/ 1505279 h 2071336"/>
                      <a:gd name="connsiteX131" fmla="*/ 2037806 w 3631475"/>
                      <a:gd name="connsiteY131" fmla="*/ 1522696 h 2071336"/>
                      <a:gd name="connsiteX132" fmla="*/ 1889760 w 3631475"/>
                      <a:gd name="connsiteY132" fmla="*/ 1566239 h 2071336"/>
                      <a:gd name="connsiteX133" fmla="*/ 1793966 w 3631475"/>
                      <a:gd name="connsiteY133" fmla="*/ 1583656 h 2071336"/>
                      <a:gd name="connsiteX134" fmla="*/ 1558835 w 3631475"/>
                      <a:gd name="connsiteY134" fmla="*/ 1601073 h 2071336"/>
                      <a:gd name="connsiteX135" fmla="*/ 1410789 w 3631475"/>
                      <a:gd name="connsiteY135" fmla="*/ 1609782 h 2071336"/>
                      <a:gd name="connsiteX136" fmla="*/ 661852 w 3631475"/>
                      <a:gd name="connsiteY136" fmla="*/ 1592365 h 2071336"/>
                      <a:gd name="connsiteX137" fmla="*/ 548640 w 3631475"/>
                      <a:gd name="connsiteY137" fmla="*/ 1574948 h 2071336"/>
                      <a:gd name="connsiteX138" fmla="*/ 470263 w 3631475"/>
                      <a:gd name="connsiteY138" fmla="*/ 1548822 h 2071336"/>
                      <a:gd name="connsiteX139" fmla="*/ 357052 w 3631475"/>
                      <a:gd name="connsiteY139" fmla="*/ 1487862 h 2071336"/>
                      <a:gd name="connsiteX140" fmla="*/ 348343 w 3631475"/>
                      <a:gd name="connsiteY140" fmla="*/ 1461736 h 2071336"/>
                      <a:gd name="connsiteX141" fmla="*/ 322218 w 3631475"/>
                      <a:gd name="connsiteY141" fmla="*/ 1435610 h 2071336"/>
                      <a:gd name="connsiteX142" fmla="*/ 339635 w 3631475"/>
                      <a:gd name="connsiteY142" fmla="*/ 1313690 h 2071336"/>
                      <a:gd name="connsiteX143" fmla="*/ 409303 w 3631475"/>
                      <a:gd name="connsiteY143" fmla="*/ 1235313 h 2071336"/>
                      <a:gd name="connsiteX144" fmla="*/ 644435 w 3631475"/>
                      <a:gd name="connsiteY144" fmla="*/ 1139519 h 2071336"/>
                      <a:gd name="connsiteX145" fmla="*/ 731520 w 3631475"/>
                      <a:gd name="connsiteY145" fmla="*/ 1130810 h 2071336"/>
                      <a:gd name="connsiteX146" fmla="*/ 844732 w 3631475"/>
                      <a:gd name="connsiteY146" fmla="*/ 1104685 h 2071336"/>
                      <a:gd name="connsiteX147" fmla="*/ 1645920 w 3631475"/>
                      <a:gd name="connsiteY147" fmla="*/ 1148228 h 2071336"/>
                      <a:gd name="connsiteX148" fmla="*/ 1881052 w 3631475"/>
                      <a:gd name="connsiteY148" fmla="*/ 1287565 h 2071336"/>
                      <a:gd name="connsiteX149" fmla="*/ 1924595 w 3631475"/>
                      <a:gd name="connsiteY149" fmla="*/ 1374650 h 2071336"/>
                      <a:gd name="connsiteX150" fmla="*/ 1915886 w 3631475"/>
                      <a:gd name="connsiteY150" fmla="*/ 1566239 h 2071336"/>
                      <a:gd name="connsiteX151" fmla="*/ 1907178 w 3631475"/>
                      <a:gd name="connsiteY151" fmla="*/ 1592365 h 2071336"/>
                      <a:gd name="connsiteX152" fmla="*/ 1837509 w 3631475"/>
                      <a:gd name="connsiteY152" fmla="*/ 1670742 h 2071336"/>
                      <a:gd name="connsiteX153" fmla="*/ 1680755 w 3631475"/>
                      <a:gd name="connsiteY153" fmla="*/ 1757828 h 2071336"/>
                      <a:gd name="connsiteX154" fmla="*/ 1384663 w 3631475"/>
                      <a:gd name="connsiteY154" fmla="*/ 1818788 h 2071336"/>
                      <a:gd name="connsiteX155" fmla="*/ 1280160 w 3631475"/>
                      <a:gd name="connsiteY155" fmla="*/ 1827496 h 2071336"/>
                      <a:gd name="connsiteX156" fmla="*/ 748938 w 3631475"/>
                      <a:gd name="connsiteY156" fmla="*/ 1792662 h 2071336"/>
                      <a:gd name="connsiteX157" fmla="*/ 679269 w 3631475"/>
                      <a:gd name="connsiteY157" fmla="*/ 1766536 h 2071336"/>
                      <a:gd name="connsiteX158" fmla="*/ 600892 w 3631475"/>
                      <a:gd name="connsiteY158" fmla="*/ 1705576 h 2071336"/>
                      <a:gd name="connsiteX159" fmla="*/ 566058 w 3631475"/>
                      <a:gd name="connsiteY159" fmla="*/ 1662033 h 2071336"/>
                      <a:gd name="connsiteX160" fmla="*/ 661852 w 3631475"/>
                      <a:gd name="connsiteY160" fmla="*/ 1461736 h 2071336"/>
                      <a:gd name="connsiteX161" fmla="*/ 714103 w 3631475"/>
                      <a:gd name="connsiteY161" fmla="*/ 1409485 h 2071336"/>
                      <a:gd name="connsiteX162" fmla="*/ 783772 w 3631475"/>
                      <a:gd name="connsiteY162" fmla="*/ 1357233 h 2071336"/>
                      <a:gd name="connsiteX163" fmla="*/ 1166949 w 3631475"/>
                      <a:gd name="connsiteY163" fmla="*/ 1244022 h 2071336"/>
                      <a:gd name="connsiteX164" fmla="*/ 1393372 w 3631475"/>
                      <a:gd name="connsiteY164" fmla="*/ 1235313 h 2071336"/>
                      <a:gd name="connsiteX165" fmla="*/ 1828800 w 3631475"/>
                      <a:gd name="connsiteY165" fmla="*/ 1278856 h 2071336"/>
                      <a:gd name="connsiteX166" fmla="*/ 1994263 w 3631475"/>
                      <a:gd name="connsiteY166" fmla="*/ 1348525 h 2071336"/>
                      <a:gd name="connsiteX167" fmla="*/ 2090058 w 3631475"/>
                      <a:gd name="connsiteY167" fmla="*/ 1435610 h 2071336"/>
                      <a:gd name="connsiteX168" fmla="*/ 2159726 w 3631475"/>
                      <a:gd name="connsiteY168" fmla="*/ 1548822 h 2071336"/>
                      <a:gd name="connsiteX169" fmla="*/ 2168435 w 3631475"/>
                      <a:gd name="connsiteY169" fmla="*/ 1627199 h 2071336"/>
                      <a:gd name="connsiteX170" fmla="*/ 2159726 w 3631475"/>
                      <a:gd name="connsiteY170" fmla="*/ 1653325 h 2071336"/>
                      <a:gd name="connsiteX171" fmla="*/ 2151018 w 3631475"/>
                      <a:gd name="connsiteY171" fmla="*/ 1688159 h 2071336"/>
                      <a:gd name="connsiteX172" fmla="*/ 2116183 w 3631475"/>
                      <a:gd name="connsiteY172" fmla="*/ 1731702 h 2071336"/>
                      <a:gd name="connsiteX173" fmla="*/ 1898469 w 3631475"/>
                      <a:gd name="connsiteY173" fmla="*/ 1810079 h 2071336"/>
                      <a:gd name="connsiteX174" fmla="*/ 1715589 w 3631475"/>
                      <a:gd name="connsiteY174" fmla="*/ 1818788 h 2071336"/>
                      <a:gd name="connsiteX175" fmla="*/ 1419498 w 3631475"/>
                      <a:gd name="connsiteY175" fmla="*/ 1801370 h 2071336"/>
                      <a:gd name="connsiteX176" fmla="*/ 714103 w 3631475"/>
                      <a:gd name="connsiteY176" fmla="*/ 1670742 h 2071336"/>
                      <a:gd name="connsiteX177" fmla="*/ 574766 w 3631475"/>
                      <a:gd name="connsiteY177" fmla="*/ 1635908 h 2071336"/>
                      <a:gd name="connsiteX178" fmla="*/ 313509 w 3631475"/>
                      <a:gd name="connsiteY178" fmla="*/ 1540113 h 2071336"/>
                      <a:gd name="connsiteX179" fmla="*/ 278675 w 3631475"/>
                      <a:gd name="connsiteY179" fmla="*/ 1479153 h 2071336"/>
                      <a:gd name="connsiteX180" fmla="*/ 461555 w 3631475"/>
                      <a:gd name="connsiteY180" fmla="*/ 1209188 h 2071336"/>
                      <a:gd name="connsiteX181" fmla="*/ 949235 w 3631475"/>
                      <a:gd name="connsiteY181" fmla="*/ 1000182 h 2071336"/>
                      <a:gd name="connsiteX182" fmla="*/ 1114698 w 3631475"/>
                      <a:gd name="connsiteY182" fmla="*/ 965348 h 2071336"/>
                      <a:gd name="connsiteX183" fmla="*/ 1611086 w 3631475"/>
                      <a:gd name="connsiteY183" fmla="*/ 921805 h 2071336"/>
                      <a:gd name="connsiteX184" fmla="*/ 2116183 w 3631475"/>
                      <a:gd name="connsiteY184" fmla="*/ 1000182 h 2071336"/>
                      <a:gd name="connsiteX185" fmla="*/ 2203269 w 3631475"/>
                      <a:gd name="connsiteY185" fmla="*/ 1078559 h 2071336"/>
                      <a:gd name="connsiteX186" fmla="*/ 2203269 w 3631475"/>
                      <a:gd name="connsiteY186" fmla="*/ 1331108 h 2071336"/>
                      <a:gd name="connsiteX187" fmla="*/ 2133600 w 3631475"/>
                      <a:gd name="connsiteY187" fmla="*/ 1453028 h 2071336"/>
                      <a:gd name="connsiteX188" fmla="*/ 1811383 w 3631475"/>
                      <a:gd name="connsiteY188" fmla="*/ 1714285 h 2071336"/>
                      <a:gd name="connsiteX189" fmla="*/ 1698172 w 3631475"/>
                      <a:gd name="connsiteY189" fmla="*/ 1749119 h 2071336"/>
                      <a:gd name="connsiteX190" fmla="*/ 1463040 w 3631475"/>
                      <a:gd name="connsiteY190" fmla="*/ 1810079 h 2071336"/>
                      <a:gd name="connsiteX191" fmla="*/ 296092 w 3631475"/>
                      <a:gd name="connsiteY191" fmla="*/ 1740410 h 2071336"/>
                      <a:gd name="connsiteX192" fmla="*/ 69669 w 3631475"/>
                      <a:gd name="connsiteY192" fmla="*/ 1644616 h 2071336"/>
                      <a:gd name="connsiteX193" fmla="*/ 34835 w 3631475"/>
                      <a:gd name="connsiteY193" fmla="*/ 1574948 h 2071336"/>
                      <a:gd name="connsiteX194" fmla="*/ 156755 w 3631475"/>
                      <a:gd name="connsiteY194" fmla="*/ 1383359 h 2071336"/>
                      <a:gd name="connsiteX195" fmla="*/ 252549 w 3631475"/>
                      <a:gd name="connsiteY195" fmla="*/ 1331108 h 2071336"/>
                      <a:gd name="connsiteX196" fmla="*/ 487680 w 3631475"/>
                      <a:gd name="connsiteY196" fmla="*/ 1261439 h 2071336"/>
                      <a:gd name="connsiteX197" fmla="*/ 592183 w 3631475"/>
                      <a:gd name="connsiteY197" fmla="*/ 1235313 h 2071336"/>
                      <a:gd name="connsiteX198" fmla="*/ 888275 w 3631475"/>
                      <a:gd name="connsiteY198" fmla="*/ 1200479 h 2071336"/>
                      <a:gd name="connsiteX199" fmla="*/ 1672046 w 3631475"/>
                      <a:gd name="connsiteY199" fmla="*/ 1261439 h 2071336"/>
                      <a:gd name="connsiteX200" fmla="*/ 1759132 w 3631475"/>
                      <a:gd name="connsiteY200" fmla="*/ 1287565 h 2071336"/>
                      <a:gd name="connsiteX201" fmla="*/ 1898469 w 3631475"/>
                      <a:gd name="connsiteY201" fmla="*/ 1374650 h 2071336"/>
                      <a:gd name="connsiteX202" fmla="*/ 1976846 w 3631475"/>
                      <a:gd name="connsiteY202" fmla="*/ 1505279 h 2071336"/>
                      <a:gd name="connsiteX203" fmla="*/ 1942012 w 3631475"/>
                      <a:gd name="connsiteY203" fmla="*/ 1688159 h 2071336"/>
                      <a:gd name="connsiteX204" fmla="*/ 1924595 w 3631475"/>
                      <a:gd name="connsiteY204" fmla="*/ 1722993 h 2071336"/>
                      <a:gd name="connsiteX205" fmla="*/ 1837509 w 3631475"/>
                      <a:gd name="connsiteY205" fmla="*/ 1783953 h 2071336"/>
                      <a:gd name="connsiteX206" fmla="*/ 1750423 w 3631475"/>
                      <a:gd name="connsiteY206" fmla="*/ 1818788 h 2071336"/>
                      <a:gd name="connsiteX207" fmla="*/ 1567543 w 3631475"/>
                      <a:gd name="connsiteY207" fmla="*/ 1862330 h 2071336"/>
                      <a:gd name="connsiteX208" fmla="*/ 1436915 w 3631475"/>
                      <a:gd name="connsiteY208" fmla="*/ 1871039 h 2071336"/>
                      <a:gd name="connsiteX209" fmla="*/ 1149532 w 3631475"/>
                      <a:gd name="connsiteY209" fmla="*/ 1879748 h 2071336"/>
                      <a:gd name="connsiteX210" fmla="*/ 478972 w 3631475"/>
                      <a:gd name="connsiteY210" fmla="*/ 1801370 h 2071336"/>
                      <a:gd name="connsiteX211" fmla="*/ 383178 w 3631475"/>
                      <a:gd name="connsiteY211" fmla="*/ 1749119 h 2071336"/>
                      <a:gd name="connsiteX212" fmla="*/ 322218 w 3631475"/>
                      <a:gd name="connsiteY212" fmla="*/ 1653325 h 2071336"/>
                      <a:gd name="connsiteX213" fmla="*/ 470263 w 3631475"/>
                      <a:gd name="connsiteY213" fmla="*/ 1348525 h 2071336"/>
                      <a:gd name="connsiteX214" fmla="*/ 644435 w 3631475"/>
                      <a:gd name="connsiteY214" fmla="*/ 1217896 h 2071336"/>
                      <a:gd name="connsiteX215" fmla="*/ 1114698 w 3631475"/>
                      <a:gd name="connsiteY215" fmla="*/ 1035016 h 2071336"/>
                      <a:gd name="connsiteX216" fmla="*/ 1358538 w 3631475"/>
                      <a:gd name="connsiteY216" fmla="*/ 1017599 h 2071336"/>
                      <a:gd name="connsiteX217" fmla="*/ 1698172 w 3631475"/>
                      <a:gd name="connsiteY217" fmla="*/ 1043725 h 2071336"/>
                      <a:gd name="connsiteX218" fmla="*/ 1907178 w 3631475"/>
                      <a:gd name="connsiteY218" fmla="*/ 1130810 h 2071336"/>
                      <a:gd name="connsiteX219" fmla="*/ 2116183 w 3631475"/>
                      <a:gd name="connsiteY219" fmla="*/ 1313690 h 2071336"/>
                      <a:gd name="connsiteX220" fmla="*/ 2185852 w 3631475"/>
                      <a:gd name="connsiteY220" fmla="*/ 1444319 h 2071336"/>
                      <a:gd name="connsiteX221" fmla="*/ 2203269 w 3631475"/>
                      <a:gd name="connsiteY221" fmla="*/ 1566239 h 2071336"/>
                      <a:gd name="connsiteX222" fmla="*/ 2185852 w 3631475"/>
                      <a:gd name="connsiteY222" fmla="*/ 1740410 h 2071336"/>
                      <a:gd name="connsiteX223" fmla="*/ 2090058 w 3631475"/>
                      <a:gd name="connsiteY223" fmla="*/ 1836205 h 2071336"/>
                      <a:gd name="connsiteX224" fmla="*/ 2029098 w 3631475"/>
                      <a:gd name="connsiteY224" fmla="*/ 1888456 h 2071336"/>
                      <a:gd name="connsiteX225" fmla="*/ 1854926 w 3631475"/>
                      <a:gd name="connsiteY225" fmla="*/ 1966833 h 2071336"/>
                      <a:gd name="connsiteX226" fmla="*/ 1767840 w 3631475"/>
                      <a:gd name="connsiteY226" fmla="*/ 1984250 h 2071336"/>
                      <a:gd name="connsiteX227" fmla="*/ 1506583 w 3631475"/>
                      <a:gd name="connsiteY227" fmla="*/ 2010376 h 2071336"/>
                      <a:gd name="connsiteX228" fmla="*/ 435429 w 3631475"/>
                      <a:gd name="connsiteY228" fmla="*/ 1818788 h 2071336"/>
                      <a:gd name="connsiteX229" fmla="*/ 278675 w 3631475"/>
                      <a:gd name="connsiteY229" fmla="*/ 1696868 h 2071336"/>
                      <a:gd name="connsiteX230" fmla="*/ 243840 w 3631475"/>
                      <a:gd name="connsiteY230" fmla="*/ 1635908 h 2071336"/>
                      <a:gd name="connsiteX231" fmla="*/ 235132 w 3631475"/>
                      <a:gd name="connsiteY231" fmla="*/ 1513988 h 2071336"/>
                      <a:gd name="connsiteX232" fmla="*/ 296092 w 3631475"/>
                      <a:gd name="connsiteY232" fmla="*/ 1357233 h 2071336"/>
                      <a:gd name="connsiteX233" fmla="*/ 505098 w 3631475"/>
                      <a:gd name="connsiteY233" fmla="*/ 1174353 h 2071336"/>
                      <a:gd name="connsiteX234" fmla="*/ 722812 w 3631475"/>
                      <a:gd name="connsiteY234" fmla="*/ 1069850 h 2071336"/>
                      <a:gd name="connsiteX235" fmla="*/ 1132115 w 3631475"/>
                      <a:gd name="connsiteY235" fmla="*/ 1017599 h 2071336"/>
                      <a:gd name="connsiteX236" fmla="*/ 1611086 w 3631475"/>
                      <a:gd name="connsiteY236" fmla="*/ 1087268 h 2071336"/>
                      <a:gd name="connsiteX237" fmla="*/ 1706880 w 3631475"/>
                      <a:gd name="connsiteY237" fmla="*/ 1139519 h 2071336"/>
                      <a:gd name="connsiteX238" fmla="*/ 1863635 w 3631475"/>
                      <a:gd name="connsiteY238" fmla="*/ 1235313 h 2071336"/>
                      <a:gd name="connsiteX239" fmla="*/ 1959429 w 3631475"/>
                      <a:gd name="connsiteY239" fmla="*/ 1339816 h 2071336"/>
                      <a:gd name="connsiteX240" fmla="*/ 2002972 w 3631475"/>
                      <a:gd name="connsiteY240" fmla="*/ 1470445 h 2071336"/>
                      <a:gd name="connsiteX241" fmla="*/ 1985555 w 3631475"/>
                      <a:gd name="connsiteY241" fmla="*/ 1722993 h 2071336"/>
                      <a:gd name="connsiteX242" fmla="*/ 1959429 w 3631475"/>
                      <a:gd name="connsiteY242" fmla="*/ 1775245 h 2071336"/>
                      <a:gd name="connsiteX243" fmla="*/ 1793966 w 3631475"/>
                      <a:gd name="connsiteY243" fmla="*/ 1958125 h 2071336"/>
                      <a:gd name="connsiteX244" fmla="*/ 1471749 w 3631475"/>
                      <a:gd name="connsiteY244" fmla="*/ 2027793 h 2071336"/>
                      <a:gd name="connsiteX245" fmla="*/ 1079863 w 3631475"/>
                      <a:gd name="connsiteY245" fmla="*/ 2010376 h 2071336"/>
                      <a:gd name="connsiteX246" fmla="*/ 513806 w 3631475"/>
                      <a:gd name="connsiteY246" fmla="*/ 1810079 h 2071336"/>
                      <a:gd name="connsiteX247" fmla="*/ 357052 w 3631475"/>
                      <a:gd name="connsiteY247" fmla="*/ 1635908 h 2071336"/>
                      <a:gd name="connsiteX248" fmla="*/ 539932 w 3631475"/>
                      <a:gd name="connsiteY248" fmla="*/ 1304982 h 2071336"/>
                      <a:gd name="connsiteX249" fmla="*/ 1097280 w 3631475"/>
                      <a:gd name="connsiteY249" fmla="*/ 1130810 h 2071336"/>
                      <a:gd name="connsiteX250" fmla="*/ 1515292 w 3631475"/>
                      <a:gd name="connsiteY250" fmla="*/ 1095976 h 2071336"/>
                      <a:gd name="connsiteX251" fmla="*/ 1863635 w 3631475"/>
                      <a:gd name="connsiteY251" fmla="*/ 1113393 h 2071336"/>
                      <a:gd name="connsiteX252" fmla="*/ 2342606 w 3631475"/>
                      <a:gd name="connsiteY252" fmla="*/ 1278856 h 2071336"/>
                      <a:gd name="connsiteX253" fmla="*/ 2429692 w 3631475"/>
                      <a:gd name="connsiteY253" fmla="*/ 1392068 h 2071336"/>
                      <a:gd name="connsiteX254" fmla="*/ 2455818 w 3631475"/>
                      <a:gd name="connsiteY254" fmla="*/ 1522696 h 2071336"/>
                      <a:gd name="connsiteX255" fmla="*/ 2386149 w 3631475"/>
                      <a:gd name="connsiteY255" fmla="*/ 1766536 h 2071336"/>
                      <a:gd name="connsiteX256" fmla="*/ 2264229 w 3631475"/>
                      <a:gd name="connsiteY256" fmla="*/ 1914582 h 2071336"/>
                      <a:gd name="connsiteX257" fmla="*/ 2029098 w 3631475"/>
                      <a:gd name="connsiteY257" fmla="*/ 2027793 h 2071336"/>
                      <a:gd name="connsiteX258" fmla="*/ 1672046 w 3631475"/>
                      <a:gd name="connsiteY258" fmla="*/ 2062628 h 2071336"/>
                      <a:gd name="connsiteX259" fmla="*/ 1375955 w 3631475"/>
                      <a:gd name="connsiteY259" fmla="*/ 2053919 h 2071336"/>
                      <a:gd name="connsiteX260" fmla="*/ 757646 w 3631475"/>
                      <a:gd name="connsiteY260" fmla="*/ 1888456 h 2071336"/>
                      <a:gd name="connsiteX261" fmla="*/ 600892 w 3631475"/>
                      <a:gd name="connsiteY261" fmla="*/ 1740410 h 2071336"/>
                      <a:gd name="connsiteX262" fmla="*/ 592183 w 3631475"/>
                      <a:gd name="connsiteY262" fmla="*/ 1644616 h 2071336"/>
                      <a:gd name="connsiteX263" fmla="*/ 862149 w 3631475"/>
                      <a:gd name="connsiteY263" fmla="*/ 1392068 h 2071336"/>
                      <a:gd name="connsiteX264" fmla="*/ 1210492 w 3631475"/>
                      <a:gd name="connsiteY264" fmla="*/ 1270148 h 2071336"/>
                      <a:gd name="connsiteX265" fmla="*/ 1968138 w 3631475"/>
                      <a:gd name="connsiteY265" fmla="*/ 1104685 h 2071336"/>
                      <a:gd name="connsiteX266" fmla="*/ 2586446 w 3631475"/>
                      <a:gd name="connsiteY266" fmla="*/ 1200479 h 2071336"/>
                      <a:gd name="connsiteX267" fmla="*/ 2638698 w 3631475"/>
                      <a:gd name="connsiteY267" fmla="*/ 1278856 h 2071336"/>
                      <a:gd name="connsiteX268" fmla="*/ 2647406 w 3631475"/>
                      <a:gd name="connsiteY268" fmla="*/ 1392068 h 2071336"/>
                      <a:gd name="connsiteX269" fmla="*/ 2481943 w 3631475"/>
                      <a:gd name="connsiteY269" fmla="*/ 1644616 h 2071336"/>
                      <a:gd name="connsiteX270" fmla="*/ 2124892 w 3631475"/>
                      <a:gd name="connsiteY270" fmla="*/ 1836205 h 2071336"/>
                      <a:gd name="connsiteX271" fmla="*/ 1898469 w 3631475"/>
                      <a:gd name="connsiteY271" fmla="*/ 1862330 h 2071336"/>
                      <a:gd name="connsiteX272" fmla="*/ 1323703 w 3631475"/>
                      <a:gd name="connsiteY272" fmla="*/ 1766536 h 2071336"/>
                      <a:gd name="connsiteX273" fmla="*/ 966652 w 3631475"/>
                      <a:gd name="connsiteY273" fmla="*/ 1522696 h 2071336"/>
                      <a:gd name="connsiteX274" fmla="*/ 905692 w 3631475"/>
                      <a:gd name="connsiteY274" fmla="*/ 1392068 h 2071336"/>
                      <a:gd name="connsiteX275" fmla="*/ 1079863 w 3631475"/>
                      <a:gd name="connsiteY275" fmla="*/ 1078559 h 2071336"/>
                      <a:gd name="connsiteX276" fmla="*/ 1593669 w 3631475"/>
                      <a:gd name="connsiteY276" fmla="*/ 956639 h 2071336"/>
                      <a:gd name="connsiteX277" fmla="*/ 2211978 w 3631475"/>
                      <a:gd name="connsiteY277" fmla="*/ 1122102 h 2071336"/>
                      <a:gd name="connsiteX278" fmla="*/ 2281646 w 3631475"/>
                      <a:gd name="connsiteY278" fmla="*/ 1217896 h 2071336"/>
                      <a:gd name="connsiteX279" fmla="*/ 2281646 w 3631475"/>
                      <a:gd name="connsiteY279" fmla="*/ 1487862 h 2071336"/>
                      <a:gd name="connsiteX280" fmla="*/ 2211978 w 3631475"/>
                      <a:gd name="connsiteY280" fmla="*/ 1618490 h 2071336"/>
                      <a:gd name="connsiteX281" fmla="*/ 1881052 w 3631475"/>
                      <a:gd name="connsiteY281" fmla="*/ 1844913 h 2071336"/>
                      <a:gd name="connsiteX282" fmla="*/ 1724298 w 3631475"/>
                      <a:gd name="connsiteY282" fmla="*/ 1853622 h 2071336"/>
                      <a:gd name="connsiteX283" fmla="*/ 1393372 w 3631475"/>
                      <a:gd name="connsiteY283" fmla="*/ 1766536 h 2071336"/>
                      <a:gd name="connsiteX284" fmla="*/ 696686 w 3631475"/>
                      <a:gd name="connsiteY284" fmla="*/ 1392068 h 2071336"/>
                      <a:gd name="connsiteX285" fmla="*/ 574766 w 3631475"/>
                      <a:gd name="connsiteY285" fmla="*/ 1191770 h 2071336"/>
                      <a:gd name="connsiteX286" fmla="*/ 635726 w 3631475"/>
                      <a:gd name="connsiteY286" fmla="*/ 1008890 h 2071336"/>
                      <a:gd name="connsiteX287" fmla="*/ 1402080 w 3631475"/>
                      <a:gd name="connsiteY287" fmla="*/ 895679 h 2071336"/>
                      <a:gd name="connsiteX288" fmla="*/ 2185852 w 3631475"/>
                      <a:gd name="connsiteY288" fmla="*/ 1156936 h 2071336"/>
                      <a:gd name="connsiteX289" fmla="*/ 2420983 w 3631475"/>
                      <a:gd name="connsiteY289" fmla="*/ 1348525 h 2071336"/>
                      <a:gd name="connsiteX290" fmla="*/ 2490652 w 3631475"/>
                      <a:gd name="connsiteY290" fmla="*/ 1470445 h 2071336"/>
                      <a:gd name="connsiteX291" fmla="*/ 2508069 w 3631475"/>
                      <a:gd name="connsiteY291" fmla="*/ 1592365 h 2071336"/>
                      <a:gd name="connsiteX292" fmla="*/ 2307772 w 3631475"/>
                      <a:gd name="connsiteY292" fmla="*/ 1810079 h 2071336"/>
                      <a:gd name="connsiteX293" fmla="*/ 2124892 w 3631475"/>
                      <a:gd name="connsiteY293" fmla="*/ 1853622 h 2071336"/>
                      <a:gd name="connsiteX294" fmla="*/ 1820092 w 3631475"/>
                      <a:gd name="connsiteY294" fmla="*/ 1844913 h 2071336"/>
                      <a:gd name="connsiteX295" fmla="*/ 1175658 w 3631475"/>
                      <a:gd name="connsiteY295" fmla="*/ 1635908 h 2071336"/>
                      <a:gd name="connsiteX296" fmla="*/ 1018903 w 3631475"/>
                      <a:gd name="connsiteY296" fmla="*/ 1505279 h 2071336"/>
                      <a:gd name="connsiteX297" fmla="*/ 1166949 w 3631475"/>
                      <a:gd name="connsiteY297" fmla="*/ 1252730 h 2071336"/>
                      <a:gd name="connsiteX298" fmla="*/ 1724298 w 3631475"/>
                      <a:gd name="connsiteY298" fmla="*/ 1095976 h 2071336"/>
                      <a:gd name="connsiteX299" fmla="*/ 2290355 w 3631475"/>
                      <a:gd name="connsiteY299" fmla="*/ 1244022 h 2071336"/>
                      <a:gd name="connsiteX300" fmla="*/ 2455818 w 3631475"/>
                      <a:gd name="connsiteY300" fmla="*/ 1426902 h 2071336"/>
                      <a:gd name="connsiteX301" fmla="*/ 2499360 w 3631475"/>
                      <a:gd name="connsiteY301" fmla="*/ 1574948 h 2071336"/>
                      <a:gd name="connsiteX302" fmla="*/ 2473235 w 3631475"/>
                      <a:gd name="connsiteY302" fmla="*/ 1827496 h 2071336"/>
                      <a:gd name="connsiteX303" fmla="*/ 2403566 w 3631475"/>
                      <a:gd name="connsiteY303" fmla="*/ 1905873 h 2071336"/>
                      <a:gd name="connsiteX304" fmla="*/ 2168435 w 3631475"/>
                      <a:gd name="connsiteY304" fmla="*/ 2027793 h 2071336"/>
                      <a:gd name="connsiteX305" fmla="*/ 1985555 w 3631475"/>
                      <a:gd name="connsiteY305" fmla="*/ 2071336 h 2071336"/>
                      <a:gd name="connsiteX306" fmla="*/ 931818 w 3631475"/>
                      <a:gd name="connsiteY306" fmla="*/ 1905873 h 2071336"/>
                      <a:gd name="connsiteX307" fmla="*/ 731520 w 3631475"/>
                      <a:gd name="connsiteY307" fmla="*/ 1810079 h 2071336"/>
                      <a:gd name="connsiteX308" fmla="*/ 661852 w 3631475"/>
                      <a:gd name="connsiteY308" fmla="*/ 1644616 h 2071336"/>
                      <a:gd name="connsiteX309" fmla="*/ 679269 w 3631475"/>
                      <a:gd name="connsiteY309" fmla="*/ 1513988 h 2071336"/>
                      <a:gd name="connsiteX310" fmla="*/ 1149532 w 3631475"/>
                      <a:gd name="connsiteY310" fmla="*/ 1217896 h 2071336"/>
                      <a:gd name="connsiteX311" fmla="*/ 1619795 w 3631475"/>
                      <a:gd name="connsiteY311" fmla="*/ 1139519 h 2071336"/>
                      <a:gd name="connsiteX312" fmla="*/ 2351315 w 3631475"/>
                      <a:gd name="connsiteY312" fmla="*/ 1409485 h 2071336"/>
                      <a:gd name="connsiteX313" fmla="*/ 2377440 w 3631475"/>
                      <a:gd name="connsiteY313" fmla="*/ 1583656 h 2071336"/>
                      <a:gd name="connsiteX314" fmla="*/ 2316480 w 3631475"/>
                      <a:gd name="connsiteY314" fmla="*/ 1705576 h 2071336"/>
                      <a:gd name="connsiteX315" fmla="*/ 2151018 w 3631475"/>
                      <a:gd name="connsiteY315" fmla="*/ 1844913 h 2071336"/>
                      <a:gd name="connsiteX316" fmla="*/ 1419498 w 3631475"/>
                      <a:gd name="connsiteY316" fmla="*/ 1949416 h 2071336"/>
                      <a:gd name="connsiteX317" fmla="*/ 670560 w 3631475"/>
                      <a:gd name="connsiteY317" fmla="*/ 1740410 h 2071336"/>
                      <a:gd name="connsiteX318" fmla="*/ 557349 w 3631475"/>
                      <a:gd name="connsiteY318" fmla="*/ 1592365 h 2071336"/>
                      <a:gd name="connsiteX319" fmla="*/ 635726 w 3631475"/>
                      <a:gd name="connsiteY319" fmla="*/ 1453028 h 2071336"/>
                      <a:gd name="connsiteX320" fmla="*/ 1254035 w 3631475"/>
                      <a:gd name="connsiteY320" fmla="*/ 1313690 h 2071336"/>
                      <a:gd name="connsiteX321" fmla="*/ 2002972 w 3631475"/>
                      <a:gd name="connsiteY321" fmla="*/ 1444319 h 2071336"/>
                      <a:gd name="connsiteX322" fmla="*/ 2220686 w 3631475"/>
                      <a:gd name="connsiteY322" fmla="*/ 1601073 h 2071336"/>
                      <a:gd name="connsiteX323" fmla="*/ 2255520 w 3631475"/>
                      <a:gd name="connsiteY323" fmla="*/ 1905873 h 2071336"/>
                      <a:gd name="connsiteX324" fmla="*/ 2046515 w 3631475"/>
                      <a:gd name="connsiteY324" fmla="*/ 2001668 h 2071336"/>
                      <a:gd name="connsiteX325" fmla="*/ 1776549 w 3631475"/>
                      <a:gd name="connsiteY325" fmla="*/ 1992959 h 2071336"/>
                      <a:gd name="connsiteX326" fmla="*/ 1410789 w 3631475"/>
                      <a:gd name="connsiteY326" fmla="*/ 1810079 h 2071336"/>
                      <a:gd name="connsiteX327" fmla="*/ 1358538 w 3631475"/>
                      <a:gd name="connsiteY327" fmla="*/ 1688159 h 2071336"/>
                      <a:gd name="connsiteX328" fmla="*/ 1393372 w 3631475"/>
                      <a:gd name="connsiteY328" fmla="*/ 1609782 h 2071336"/>
                      <a:gd name="connsiteX329" fmla="*/ 1968138 w 3631475"/>
                      <a:gd name="connsiteY329" fmla="*/ 1453028 h 2071336"/>
                      <a:gd name="connsiteX330" fmla="*/ 2420983 w 3631475"/>
                      <a:gd name="connsiteY330" fmla="*/ 1557530 h 2071336"/>
                      <a:gd name="connsiteX331" fmla="*/ 2464526 w 3631475"/>
                      <a:gd name="connsiteY331" fmla="*/ 1662033 h 2071336"/>
                      <a:gd name="connsiteX332" fmla="*/ 2412275 w 3631475"/>
                      <a:gd name="connsiteY332" fmla="*/ 1783953 h 2071336"/>
                      <a:gd name="connsiteX333" fmla="*/ 2063932 w 3631475"/>
                      <a:gd name="connsiteY333" fmla="*/ 1914582 h 2071336"/>
                      <a:gd name="connsiteX334" fmla="*/ 1837509 w 3631475"/>
                      <a:gd name="connsiteY334" fmla="*/ 1897165 h 2071336"/>
                      <a:gd name="connsiteX335" fmla="*/ 1532709 w 3631475"/>
                      <a:gd name="connsiteY335" fmla="*/ 1714285 h 2071336"/>
                      <a:gd name="connsiteX336" fmla="*/ 1497875 w 3631475"/>
                      <a:gd name="connsiteY336" fmla="*/ 1618490 h 2071336"/>
                      <a:gd name="connsiteX337" fmla="*/ 1515292 w 3631475"/>
                      <a:gd name="connsiteY337" fmla="*/ 1531405 h 2071336"/>
                      <a:gd name="connsiteX338" fmla="*/ 1811383 w 3631475"/>
                      <a:gd name="connsiteY338" fmla="*/ 1426902 h 2071336"/>
                      <a:gd name="connsiteX339" fmla="*/ 2264229 w 3631475"/>
                      <a:gd name="connsiteY339" fmla="*/ 1505279 h 2071336"/>
                      <a:gd name="connsiteX340" fmla="*/ 2342606 w 3631475"/>
                      <a:gd name="connsiteY340" fmla="*/ 1583656 h 2071336"/>
                      <a:gd name="connsiteX341" fmla="*/ 2325189 w 3631475"/>
                      <a:gd name="connsiteY341" fmla="*/ 1749119 h 2071336"/>
                      <a:gd name="connsiteX342" fmla="*/ 2238103 w 3631475"/>
                      <a:gd name="connsiteY342" fmla="*/ 1740410 h 2071336"/>
                      <a:gd name="connsiteX343" fmla="*/ 2185852 w 3631475"/>
                      <a:gd name="connsiteY343" fmla="*/ 1679450 h 2071336"/>
                      <a:gd name="connsiteX344" fmla="*/ 2194560 w 3631475"/>
                      <a:gd name="connsiteY344" fmla="*/ 1574948 h 2071336"/>
                      <a:gd name="connsiteX345" fmla="*/ 2220686 w 3631475"/>
                      <a:gd name="connsiteY345" fmla="*/ 1531405 h 2071336"/>
                      <a:gd name="connsiteX346" fmla="*/ 2325189 w 3631475"/>
                      <a:gd name="connsiteY346" fmla="*/ 1435610 h 2071336"/>
                      <a:gd name="connsiteX347" fmla="*/ 2351315 w 3631475"/>
                      <a:gd name="connsiteY347" fmla="*/ 1409485 h 2071336"/>
                      <a:gd name="connsiteX348" fmla="*/ 2455818 w 3631475"/>
                      <a:gd name="connsiteY348" fmla="*/ 1339816 h 2071336"/>
                      <a:gd name="connsiteX349" fmla="*/ 2542903 w 3631475"/>
                      <a:gd name="connsiteY349" fmla="*/ 1261439 h 2071336"/>
                      <a:gd name="connsiteX350" fmla="*/ 2595155 w 3631475"/>
                      <a:gd name="connsiteY350" fmla="*/ 1226605 h 2071336"/>
                      <a:gd name="connsiteX351" fmla="*/ 2621280 w 3631475"/>
                      <a:gd name="connsiteY351" fmla="*/ 1209188 h 2071336"/>
                      <a:gd name="connsiteX352" fmla="*/ 2638698 w 3631475"/>
                      <a:gd name="connsiteY352" fmla="*/ 1183062 h 2071336"/>
                      <a:gd name="connsiteX353" fmla="*/ 2647406 w 3631475"/>
                      <a:gd name="connsiteY353" fmla="*/ 1156936 h 2071336"/>
                      <a:gd name="connsiteX354" fmla="*/ 2664823 w 3631475"/>
                      <a:gd name="connsiteY354" fmla="*/ 1113393 h 2071336"/>
                      <a:gd name="connsiteX355" fmla="*/ 2682240 w 3631475"/>
                      <a:gd name="connsiteY355" fmla="*/ 1035016 h 2071336"/>
                      <a:gd name="connsiteX356" fmla="*/ 2690949 w 3631475"/>
                      <a:gd name="connsiteY356" fmla="*/ 1008890 h 2071336"/>
                      <a:gd name="connsiteX357" fmla="*/ 2708366 w 3631475"/>
                      <a:gd name="connsiteY357" fmla="*/ 921805 h 2071336"/>
                      <a:gd name="connsiteX358" fmla="*/ 2725783 w 3631475"/>
                      <a:gd name="connsiteY358" fmla="*/ 869553 h 2071336"/>
                      <a:gd name="connsiteX359" fmla="*/ 2743200 w 3631475"/>
                      <a:gd name="connsiteY359" fmla="*/ 765050 h 2071336"/>
                      <a:gd name="connsiteX360" fmla="*/ 2751909 w 3631475"/>
                      <a:gd name="connsiteY360" fmla="*/ 730216 h 2071336"/>
                      <a:gd name="connsiteX361" fmla="*/ 2760618 w 3631475"/>
                      <a:gd name="connsiteY361" fmla="*/ 460250 h 2071336"/>
                      <a:gd name="connsiteX362" fmla="*/ 2769326 w 3631475"/>
                      <a:gd name="connsiteY362" fmla="*/ 425416 h 2071336"/>
                      <a:gd name="connsiteX363" fmla="*/ 2812869 w 3631475"/>
                      <a:gd name="connsiteY363" fmla="*/ 320913 h 2071336"/>
                      <a:gd name="connsiteX364" fmla="*/ 2856412 w 3631475"/>
                      <a:gd name="connsiteY364" fmla="*/ 259953 h 2071336"/>
                      <a:gd name="connsiteX365" fmla="*/ 2926080 w 3631475"/>
                      <a:gd name="connsiteY365" fmla="*/ 155450 h 2071336"/>
                      <a:gd name="connsiteX366" fmla="*/ 2943498 w 3631475"/>
                      <a:gd name="connsiteY366" fmla="*/ 129325 h 2071336"/>
                      <a:gd name="connsiteX367" fmla="*/ 2978332 w 3631475"/>
                      <a:gd name="connsiteY367" fmla="*/ 103199 h 2071336"/>
                      <a:gd name="connsiteX368" fmla="*/ 3039292 w 3631475"/>
                      <a:gd name="connsiteY368" fmla="*/ 68365 h 2071336"/>
                      <a:gd name="connsiteX369" fmla="*/ 3135086 w 3631475"/>
                      <a:gd name="connsiteY369" fmla="*/ 42239 h 2071336"/>
                      <a:gd name="connsiteX370" fmla="*/ 3265715 w 3631475"/>
                      <a:gd name="connsiteY370" fmla="*/ 24822 h 2071336"/>
                      <a:gd name="connsiteX371" fmla="*/ 3326675 w 3631475"/>
                      <a:gd name="connsiteY371" fmla="*/ 16113 h 2071336"/>
                      <a:gd name="connsiteX372" fmla="*/ 3605349 w 3631475"/>
                      <a:gd name="connsiteY372" fmla="*/ 7405 h 2071336"/>
                      <a:gd name="connsiteX373" fmla="*/ 3631475 w 3631475"/>
                      <a:gd name="connsiteY373" fmla="*/ 16113 h 20713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  <a:cxn ang="0">
                        <a:pos x="connsiteX128" y="connsiteY128"/>
                      </a:cxn>
                      <a:cxn ang="0">
                        <a:pos x="connsiteX129" y="connsiteY129"/>
                      </a:cxn>
                      <a:cxn ang="0">
                        <a:pos x="connsiteX130" y="connsiteY130"/>
                      </a:cxn>
                      <a:cxn ang="0">
                        <a:pos x="connsiteX131" y="connsiteY131"/>
                      </a:cxn>
                      <a:cxn ang="0">
                        <a:pos x="connsiteX132" y="connsiteY132"/>
                      </a:cxn>
                      <a:cxn ang="0">
                        <a:pos x="connsiteX133" y="connsiteY133"/>
                      </a:cxn>
                      <a:cxn ang="0">
                        <a:pos x="connsiteX134" y="connsiteY134"/>
                      </a:cxn>
                      <a:cxn ang="0">
                        <a:pos x="connsiteX135" y="connsiteY135"/>
                      </a:cxn>
                      <a:cxn ang="0">
                        <a:pos x="connsiteX136" y="connsiteY136"/>
                      </a:cxn>
                      <a:cxn ang="0">
                        <a:pos x="connsiteX137" y="connsiteY137"/>
                      </a:cxn>
                      <a:cxn ang="0">
                        <a:pos x="connsiteX138" y="connsiteY138"/>
                      </a:cxn>
                      <a:cxn ang="0">
                        <a:pos x="connsiteX139" y="connsiteY139"/>
                      </a:cxn>
                      <a:cxn ang="0">
                        <a:pos x="connsiteX140" y="connsiteY140"/>
                      </a:cxn>
                      <a:cxn ang="0">
                        <a:pos x="connsiteX141" y="connsiteY141"/>
                      </a:cxn>
                      <a:cxn ang="0">
                        <a:pos x="connsiteX142" y="connsiteY142"/>
                      </a:cxn>
                      <a:cxn ang="0">
                        <a:pos x="connsiteX143" y="connsiteY143"/>
                      </a:cxn>
                      <a:cxn ang="0">
                        <a:pos x="connsiteX144" y="connsiteY144"/>
                      </a:cxn>
                      <a:cxn ang="0">
                        <a:pos x="connsiteX145" y="connsiteY145"/>
                      </a:cxn>
                      <a:cxn ang="0">
                        <a:pos x="connsiteX146" y="connsiteY146"/>
                      </a:cxn>
                      <a:cxn ang="0">
                        <a:pos x="connsiteX147" y="connsiteY147"/>
                      </a:cxn>
                      <a:cxn ang="0">
                        <a:pos x="connsiteX148" y="connsiteY148"/>
                      </a:cxn>
                      <a:cxn ang="0">
                        <a:pos x="connsiteX149" y="connsiteY149"/>
                      </a:cxn>
                      <a:cxn ang="0">
                        <a:pos x="connsiteX150" y="connsiteY150"/>
                      </a:cxn>
                      <a:cxn ang="0">
                        <a:pos x="connsiteX151" y="connsiteY151"/>
                      </a:cxn>
                      <a:cxn ang="0">
                        <a:pos x="connsiteX152" y="connsiteY152"/>
                      </a:cxn>
                      <a:cxn ang="0">
                        <a:pos x="connsiteX153" y="connsiteY153"/>
                      </a:cxn>
                      <a:cxn ang="0">
                        <a:pos x="connsiteX154" y="connsiteY154"/>
                      </a:cxn>
                      <a:cxn ang="0">
                        <a:pos x="connsiteX155" y="connsiteY155"/>
                      </a:cxn>
                      <a:cxn ang="0">
                        <a:pos x="connsiteX156" y="connsiteY156"/>
                      </a:cxn>
                      <a:cxn ang="0">
                        <a:pos x="connsiteX157" y="connsiteY157"/>
                      </a:cxn>
                      <a:cxn ang="0">
                        <a:pos x="connsiteX158" y="connsiteY158"/>
                      </a:cxn>
                      <a:cxn ang="0">
                        <a:pos x="connsiteX159" y="connsiteY159"/>
                      </a:cxn>
                      <a:cxn ang="0">
                        <a:pos x="connsiteX160" y="connsiteY160"/>
                      </a:cxn>
                      <a:cxn ang="0">
                        <a:pos x="connsiteX161" y="connsiteY161"/>
                      </a:cxn>
                      <a:cxn ang="0">
                        <a:pos x="connsiteX162" y="connsiteY162"/>
                      </a:cxn>
                      <a:cxn ang="0">
                        <a:pos x="connsiteX163" y="connsiteY163"/>
                      </a:cxn>
                      <a:cxn ang="0">
                        <a:pos x="connsiteX164" y="connsiteY164"/>
                      </a:cxn>
                      <a:cxn ang="0">
                        <a:pos x="connsiteX165" y="connsiteY165"/>
                      </a:cxn>
                      <a:cxn ang="0">
                        <a:pos x="connsiteX166" y="connsiteY166"/>
                      </a:cxn>
                      <a:cxn ang="0">
                        <a:pos x="connsiteX167" y="connsiteY167"/>
                      </a:cxn>
                      <a:cxn ang="0">
                        <a:pos x="connsiteX168" y="connsiteY168"/>
                      </a:cxn>
                      <a:cxn ang="0">
                        <a:pos x="connsiteX169" y="connsiteY169"/>
                      </a:cxn>
                      <a:cxn ang="0">
                        <a:pos x="connsiteX170" y="connsiteY170"/>
                      </a:cxn>
                      <a:cxn ang="0">
                        <a:pos x="connsiteX171" y="connsiteY171"/>
                      </a:cxn>
                      <a:cxn ang="0">
                        <a:pos x="connsiteX172" y="connsiteY172"/>
                      </a:cxn>
                      <a:cxn ang="0">
                        <a:pos x="connsiteX173" y="connsiteY173"/>
                      </a:cxn>
                      <a:cxn ang="0">
                        <a:pos x="connsiteX174" y="connsiteY174"/>
                      </a:cxn>
                      <a:cxn ang="0">
                        <a:pos x="connsiteX175" y="connsiteY175"/>
                      </a:cxn>
                      <a:cxn ang="0">
                        <a:pos x="connsiteX176" y="connsiteY176"/>
                      </a:cxn>
                      <a:cxn ang="0">
                        <a:pos x="connsiteX177" y="connsiteY177"/>
                      </a:cxn>
                      <a:cxn ang="0">
                        <a:pos x="connsiteX178" y="connsiteY178"/>
                      </a:cxn>
                      <a:cxn ang="0">
                        <a:pos x="connsiteX179" y="connsiteY179"/>
                      </a:cxn>
                      <a:cxn ang="0">
                        <a:pos x="connsiteX180" y="connsiteY180"/>
                      </a:cxn>
                      <a:cxn ang="0">
                        <a:pos x="connsiteX181" y="connsiteY181"/>
                      </a:cxn>
                      <a:cxn ang="0">
                        <a:pos x="connsiteX182" y="connsiteY182"/>
                      </a:cxn>
                      <a:cxn ang="0">
                        <a:pos x="connsiteX183" y="connsiteY183"/>
                      </a:cxn>
                      <a:cxn ang="0">
                        <a:pos x="connsiteX184" y="connsiteY184"/>
                      </a:cxn>
                      <a:cxn ang="0">
                        <a:pos x="connsiteX185" y="connsiteY185"/>
                      </a:cxn>
                      <a:cxn ang="0">
                        <a:pos x="connsiteX186" y="connsiteY186"/>
                      </a:cxn>
                      <a:cxn ang="0">
                        <a:pos x="connsiteX187" y="connsiteY187"/>
                      </a:cxn>
                      <a:cxn ang="0">
                        <a:pos x="connsiteX188" y="connsiteY188"/>
                      </a:cxn>
                      <a:cxn ang="0">
                        <a:pos x="connsiteX189" y="connsiteY189"/>
                      </a:cxn>
                      <a:cxn ang="0">
                        <a:pos x="connsiteX190" y="connsiteY190"/>
                      </a:cxn>
                      <a:cxn ang="0">
                        <a:pos x="connsiteX191" y="connsiteY191"/>
                      </a:cxn>
                      <a:cxn ang="0">
                        <a:pos x="connsiteX192" y="connsiteY192"/>
                      </a:cxn>
                      <a:cxn ang="0">
                        <a:pos x="connsiteX193" y="connsiteY193"/>
                      </a:cxn>
                      <a:cxn ang="0">
                        <a:pos x="connsiteX194" y="connsiteY194"/>
                      </a:cxn>
                      <a:cxn ang="0">
                        <a:pos x="connsiteX195" y="connsiteY195"/>
                      </a:cxn>
                      <a:cxn ang="0">
                        <a:pos x="connsiteX196" y="connsiteY196"/>
                      </a:cxn>
                      <a:cxn ang="0">
                        <a:pos x="connsiteX197" y="connsiteY197"/>
                      </a:cxn>
                      <a:cxn ang="0">
                        <a:pos x="connsiteX198" y="connsiteY198"/>
                      </a:cxn>
                      <a:cxn ang="0">
                        <a:pos x="connsiteX199" y="connsiteY199"/>
                      </a:cxn>
                      <a:cxn ang="0">
                        <a:pos x="connsiteX200" y="connsiteY200"/>
                      </a:cxn>
                      <a:cxn ang="0">
                        <a:pos x="connsiteX201" y="connsiteY201"/>
                      </a:cxn>
                      <a:cxn ang="0">
                        <a:pos x="connsiteX202" y="connsiteY202"/>
                      </a:cxn>
                      <a:cxn ang="0">
                        <a:pos x="connsiteX203" y="connsiteY203"/>
                      </a:cxn>
                      <a:cxn ang="0">
                        <a:pos x="connsiteX204" y="connsiteY204"/>
                      </a:cxn>
                      <a:cxn ang="0">
                        <a:pos x="connsiteX205" y="connsiteY205"/>
                      </a:cxn>
                      <a:cxn ang="0">
                        <a:pos x="connsiteX206" y="connsiteY206"/>
                      </a:cxn>
                      <a:cxn ang="0">
                        <a:pos x="connsiteX207" y="connsiteY207"/>
                      </a:cxn>
                      <a:cxn ang="0">
                        <a:pos x="connsiteX208" y="connsiteY208"/>
                      </a:cxn>
                      <a:cxn ang="0">
                        <a:pos x="connsiteX209" y="connsiteY209"/>
                      </a:cxn>
                      <a:cxn ang="0">
                        <a:pos x="connsiteX210" y="connsiteY210"/>
                      </a:cxn>
                      <a:cxn ang="0">
                        <a:pos x="connsiteX211" y="connsiteY211"/>
                      </a:cxn>
                      <a:cxn ang="0">
                        <a:pos x="connsiteX212" y="connsiteY212"/>
                      </a:cxn>
                      <a:cxn ang="0">
                        <a:pos x="connsiteX213" y="connsiteY213"/>
                      </a:cxn>
                      <a:cxn ang="0">
                        <a:pos x="connsiteX214" y="connsiteY214"/>
                      </a:cxn>
                      <a:cxn ang="0">
                        <a:pos x="connsiteX215" y="connsiteY215"/>
                      </a:cxn>
                      <a:cxn ang="0">
                        <a:pos x="connsiteX216" y="connsiteY216"/>
                      </a:cxn>
                      <a:cxn ang="0">
                        <a:pos x="connsiteX217" y="connsiteY217"/>
                      </a:cxn>
                      <a:cxn ang="0">
                        <a:pos x="connsiteX218" y="connsiteY218"/>
                      </a:cxn>
                      <a:cxn ang="0">
                        <a:pos x="connsiteX219" y="connsiteY219"/>
                      </a:cxn>
                      <a:cxn ang="0">
                        <a:pos x="connsiteX220" y="connsiteY220"/>
                      </a:cxn>
                      <a:cxn ang="0">
                        <a:pos x="connsiteX221" y="connsiteY221"/>
                      </a:cxn>
                      <a:cxn ang="0">
                        <a:pos x="connsiteX222" y="connsiteY222"/>
                      </a:cxn>
                      <a:cxn ang="0">
                        <a:pos x="connsiteX223" y="connsiteY223"/>
                      </a:cxn>
                      <a:cxn ang="0">
                        <a:pos x="connsiteX224" y="connsiteY224"/>
                      </a:cxn>
                      <a:cxn ang="0">
                        <a:pos x="connsiteX225" y="connsiteY225"/>
                      </a:cxn>
                      <a:cxn ang="0">
                        <a:pos x="connsiteX226" y="connsiteY226"/>
                      </a:cxn>
                      <a:cxn ang="0">
                        <a:pos x="connsiteX227" y="connsiteY227"/>
                      </a:cxn>
                      <a:cxn ang="0">
                        <a:pos x="connsiteX228" y="connsiteY228"/>
                      </a:cxn>
                      <a:cxn ang="0">
                        <a:pos x="connsiteX229" y="connsiteY229"/>
                      </a:cxn>
                      <a:cxn ang="0">
                        <a:pos x="connsiteX230" y="connsiteY230"/>
                      </a:cxn>
                      <a:cxn ang="0">
                        <a:pos x="connsiteX231" y="connsiteY231"/>
                      </a:cxn>
                      <a:cxn ang="0">
                        <a:pos x="connsiteX232" y="connsiteY232"/>
                      </a:cxn>
                      <a:cxn ang="0">
                        <a:pos x="connsiteX233" y="connsiteY233"/>
                      </a:cxn>
                      <a:cxn ang="0">
                        <a:pos x="connsiteX234" y="connsiteY234"/>
                      </a:cxn>
                      <a:cxn ang="0">
                        <a:pos x="connsiteX235" y="connsiteY235"/>
                      </a:cxn>
                      <a:cxn ang="0">
                        <a:pos x="connsiteX236" y="connsiteY236"/>
                      </a:cxn>
                      <a:cxn ang="0">
                        <a:pos x="connsiteX237" y="connsiteY237"/>
                      </a:cxn>
                      <a:cxn ang="0">
                        <a:pos x="connsiteX238" y="connsiteY238"/>
                      </a:cxn>
                      <a:cxn ang="0">
                        <a:pos x="connsiteX239" y="connsiteY239"/>
                      </a:cxn>
                      <a:cxn ang="0">
                        <a:pos x="connsiteX240" y="connsiteY240"/>
                      </a:cxn>
                      <a:cxn ang="0">
                        <a:pos x="connsiteX241" y="connsiteY241"/>
                      </a:cxn>
                      <a:cxn ang="0">
                        <a:pos x="connsiteX242" y="connsiteY242"/>
                      </a:cxn>
                      <a:cxn ang="0">
                        <a:pos x="connsiteX243" y="connsiteY243"/>
                      </a:cxn>
                      <a:cxn ang="0">
                        <a:pos x="connsiteX244" y="connsiteY244"/>
                      </a:cxn>
                      <a:cxn ang="0">
                        <a:pos x="connsiteX245" y="connsiteY245"/>
                      </a:cxn>
                      <a:cxn ang="0">
                        <a:pos x="connsiteX246" y="connsiteY246"/>
                      </a:cxn>
                      <a:cxn ang="0">
                        <a:pos x="connsiteX247" y="connsiteY247"/>
                      </a:cxn>
                      <a:cxn ang="0">
                        <a:pos x="connsiteX248" y="connsiteY248"/>
                      </a:cxn>
                      <a:cxn ang="0">
                        <a:pos x="connsiteX249" y="connsiteY249"/>
                      </a:cxn>
                      <a:cxn ang="0">
                        <a:pos x="connsiteX250" y="connsiteY250"/>
                      </a:cxn>
                      <a:cxn ang="0">
                        <a:pos x="connsiteX251" y="connsiteY251"/>
                      </a:cxn>
                      <a:cxn ang="0">
                        <a:pos x="connsiteX252" y="connsiteY252"/>
                      </a:cxn>
                      <a:cxn ang="0">
                        <a:pos x="connsiteX253" y="connsiteY253"/>
                      </a:cxn>
                      <a:cxn ang="0">
                        <a:pos x="connsiteX254" y="connsiteY254"/>
                      </a:cxn>
                      <a:cxn ang="0">
                        <a:pos x="connsiteX255" y="connsiteY255"/>
                      </a:cxn>
                      <a:cxn ang="0">
                        <a:pos x="connsiteX256" y="connsiteY256"/>
                      </a:cxn>
                      <a:cxn ang="0">
                        <a:pos x="connsiteX257" y="connsiteY257"/>
                      </a:cxn>
                      <a:cxn ang="0">
                        <a:pos x="connsiteX258" y="connsiteY258"/>
                      </a:cxn>
                      <a:cxn ang="0">
                        <a:pos x="connsiteX259" y="connsiteY259"/>
                      </a:cxn>
                      <a:cxn ang="0">
                        <a:pos x="connsiteX260" y="connsiteY260"/>
                      </a:cxn>
                      <a:cxn ang="0">
                        <a:pos x="connsiteX261" y="connsiteY261"/>
                      </a:cxn>
                      <a:cxn ang="0">
                        <a:pos x="connsiteX262" y="connsiteY262"/>
                      </a:cxn>
                      <a:cxn ang="0">
                        <a:pos x="connsiteX263" y="connsiteY263"/>
                      </a:cxn>
                      <a:cxn ang="0">
                        <a:pos x="connsiteX264" y="connsiteY264"/>
                      </a:cxn>
                      <a:cxn ang="0">
                        <a:pos x="connsiteX265" y="connsiteY265"/>
                      </a:cxn>
                      <a:cxn ang="0">
                        <a:pos x="connsiteX266" y="connsiteY266"/>
                      </a:cxn>
                      <a:cxn ang="0">
                        <a:pos x="connsiteX267" y="connsiteY267"/>
                      </a:cxn>
                      <a:cxn ang="0">
                        <a:pos x="connsiteX268" y="connsiteY268"/>
                      </a:cxn>
                      <a:cxn ang="0">
                        <a:pos x="connsiteX269" y="connsiteY269"/>
                      </a:cxn>
                      <a:cxn ang="0">
                        <a:pos x="connsiteX270" y="connsiteY270"/>
                      </a:cxn>
                      <a:cxn ang="0">
                        <a:pos x="connsiteX271" y="connsiteY271"/>
                      </a:cxn>
                      <a:cxn ang="0">
                        <a:pos x="connsiteX272" y="connsiteY272"/>
                      </a:cxn>
                      <a:cxn ang="0">
                        <a:pos x="connsiteX273" y="connsiteY273"/>
                      </a:cxn>
                      <a:cxn ang="0">
                        <a:pos x="connsiteX274" y="connsiteY274"/>
                      </a:cxn>
                      <a:cxn ang="0">
                        <a:pos x="connsiteX275" y="connsiteY275"/>
                      </a:cxn>
                      <a:cxn ang="0">
                        <a:pos x="connsiteX276" y="connsiteY276"/>
                      </a:cxn>
                      <a:cxn ang="0">
                        <a:pos x="connsiteX277" y="connsiteY277"/>
                      </a:cxn>
                      <a:cxn ang="0">
                        <a:pos x="connsiteX278" y="connsiteY278"/>
                      </a:cxn>
                      <a:cxn ang="0">
                        <a:pos x="connsiteX279" y="connsiteY279"/>
                      </a:cxn>
                      <a:cxn ang="0">
                        <a:pos x="connsiteX280" y="connsiteY280"/>
                      </a:cxn>
                      <a:cxn ang="0">
                        <a:pos x="connsiteX281" y="connsiteY281"/>
                      </a:cxn>
                      <a:cxn ang="0">
                        <a:pos x="connsiteX282" y="connsiteY282"/>
                      </a:cxn>
                      <a:cxn ang="0">
                        <a:pos x="connsiteX283" y="connsiteY283"/>
                      </a:cxn>
                      <a:cxn ang="0">
                        <a:pos x="connsiteX284" y="connsiteY284"/>
                      </a:cxn>
                      <a:cxn ang="0">
                        <a:pos x="connsiteX285" y="connsiteY285"/>
                      </a:cxn>
                      <a:cxn ang="0">
                        <a:pos x="connsiteX286" y="connsiteY286"/>
                      </a:cxn>
                      <a:cxn ang="0">
                        <a:pos x="connsiteX287" y="connsiteY287"/>
                      </a:cxn>
                      <a:cxn ang="0">
                        <a:pos x="connsiteX288" y="connsiteY288"/>
                      </a:cxn>
                      <a:cxn ang="0">
                        <a:pos x="connsiteX289" y="connsiteY289"/>
                      </a:cxn>
                      <a:cxn ang="0">
                        <a:pos x="connsiteX290" y="connsiteY290"/>
                      </a:cxn>
                      <a:cxn ang="0">
                        <a:pos x="connsiteX291" y="connsiteY291"/>
                      </a:cxn>
                      <a:cxn ang="0">
                        <a:pos x="connsiteX292" y="connsiteY292"/>
                      </a:cxn>
                      <a:cxn ang="0">
                        <a:pos x="connsiteX293" y="connsiteY293"/>
                      </a:cxn>
                      <a:cxn ang="0">
                        <a:pos x="connsiteX294" y="connsiteY294"/>
                      </a:cxn>
                      <a:cxn ang="0">
                        <a:pos x="connsiteX295" y="connsiteY295"/>
                      </a:cxn>
                      <a:cxn ang="0">
                        <a:pos x="connsiteX296" y="connsiteY296"/>
                      </a:cxn>
                      <a:cxn ang="0">
                        <a:pos x="connsiteX297" y="connsiteY297"/>
                      </a:cxn>
                      <a:cxn ang="0">
                        <a:pos x="connsiteX298" y="connsiteY298"/>
                      </a:cxn>
                      <a:cxn ang="0">
                        <a:pos x="connsiteX299" y="connsiteY299"/>
                      </a:cxn>
                      <a:cxn ang="0">
                        <a:pos x="connsiteX300" y="connsiteY300"/>
                      </a:cxn>
                      <a:cxn ang="0">
                        <a:pos x="connsiteX301" y="connsiteY301"/>
                      </a:cxn>
                      <a:cxn ang="0">
                        <a:pos x="connsiteX302" y="connsiteY302"/>
                      </a:cxn>
                      <a:cxn ang="0">
                        <a:pos x="connsiteX303" y="connsiteY303"/>
                      </a:cxn>
                      <a:cxn ang="0">
                        <a:pos x="connsiteX304" y="connsiteY304"/>
                      </a:cxn>
                      <a:cxn ang="0">
                        <a:pos x="connsiteX305" y="connsiteY305"/>
                      </a:cxn>
                      <a:cxn ang="0">
                        <a:pos x="connsiteX306" y="connsiteY306"/>
                      </a:cxn>
                      <a:cxn ang="0">
                        <a:pos x="connsiteX307" y="connsiteY307"/>
                      </a:cxn>
                      <a:cxn ang="0">
                        <a:pos x="connsiteX308" y="connsiteY308"/>
                      </a:cxn>
                      <a:cxn ang="0">
                        <a:pos x="connsiteX309" y="connsiteY309"/>
                      </a:cxn>
                      <a:cxn ang="0">
                        <a:pos x="connsiteX310" y="connsiteY310"/>
                      </a:cxn>
                      <a:cxn ang="0">
                        <a:pos x="connsiteX311" y="connsiteY311"/>
                      </a:cxn>
                      <a:cxn ang="0">
                        <a:pos x="connsiteX312" y="connsiteY312"/>
                      </a:cxn>
                      <a:cxn ang="0">
                        <a:pos x="connsiteX313" y="connsiteY313"/>
                      </a:cxn>
                      <a:cxn ang="0">
                        <a:pos x="connsiteX314" y="connsiteY314"/>
                      </a:cxn>
                      <a:cxn ang="0">
                        <a:pos x="connsiteX315" y="connsiteY315"/>
                      </a:cxn>
                      <a:cxn ang="0">
                        <a:pos x="connsiteX316" y="connsiteY316"/>
                      </a:cxn>
                      <a:cxn ang="0">
                        <a:pos x="connsiteX317" y="connsiteY317"/>
                      </a:cxn>
                      <a:cxn ang="0">
                        <a:pos x="connsiteX318" y="connsiteY318"/>
                      </a:cxn>
                      <a:cxn ang="0">
                        <a:pos x="connsiteX319" y="connsiteY319"/>
                      </a:cxn>
                      <a:cxn ang="0">
                        <a:pos x="connsiteX320" y="connsiteY320"/>
                      </a:cxn>
                      <a:cxn ang="0">
                        <a:pos x="connsiteX321" y="connsiteY321"/>
                      </a:cxn>
                      <a:cxn ang="0">
                        <a:pos x="connsiteX322" y="connsiteY322"/>
                      </a:cxn>
                      <a:cxn ang="0">
                        <a:pos x="connsiteX323" y="connsiteY323"/>
                      </a:cxn>
                      <a:cxn ang="0">
                        <a:pos x="connsiteX324" y="connsiteY324"/>
                      </a:cxn>
                      <a:cxn ang="0">
                        <a:pos x="connsiteX325" y="connsiteY325"/>
                      </a:cxn>
                      <a:cxn ang="0">
                        <a:pos x="connsiteX326" y="connsiteY326"/>
                      </a:cxn>
                      <a:cxn ang="0">
                        <a:pos x="connsiteX327" y="connsiteY327"/>
                      </a:cxn>
                      <a:cxn ang="0">
                        <a:pos x="connsiteX328" y="connsiteY328"/>
                      </a:cxn>
                      <a:cxn ang="0">
                        <a:pos x="connsiteX329" y="connsiteY329"/>
                      </a:cxn>
                      <a:cxn ang="0">
                        <a:pos x="connsiteX330" y="connsiteY330"/>
                      </a:cxn>
                      <a:cxn ang="0">
                        <a:pos x="connsiteX331" y="connsiteY331"/>
                      </a:cxn>
                      <a:cxn ang="0">
                        <a:pos x="connsiteX332" y="connsiteY332"/>
                      </a:cxn>
                      <a:cxn ang="0">
                        <a:pos x="connsiteX333" y="connsiteY333"/>
                      </a:cxn>
                      <a:cxn ang="0">
                        <a:pos x="connsiteX334" y="connsiteY334"/>
                      </a:cxn>
                      <a:cxn ang="0">
                        <a:pos x="connsiteX335" y="connsiteY335"/>
                      </a:cxn>
                      <a:cxn ang="0">
                        <a:pos x="connsiteX336" y="connsiteY336"/>
                      </a:cxn>
                      <a:cxn ang="0">
                        <a:pos x="connsiteX337" y="connsiteY337"/>
                      </a:cxn>
                      <a:cxn ang="0">
                        <a:pos x="connsiteX338" y="connsiteY338"/>
                      </a:cxn>
                      <a:cxn ang="0">
                        <a:pos x="connsiteX339" y="connsiteY339"/>
                      </a:cxn>
                      <a:cxn ang="0">
                        <a:pos x="connsiteX340" y="connsiteY340"/>
                      </a:cxn>
                      <a:cxn ang="0">
                        <a:pos x="connsiteX341" y="connsiteY341"/>
                      </a:cxn>
                      <a:cxn ang="0">
                        <a:pos x="connsiteX342" y="connsiteY342"/>
                      </a:cxn>
                      <a:cxn ang="0">
                        <a:pos x="connsiteX343" y="connsiteY343"/>
                      </a:cxn>
                      <a:cxn ang="0">
                        <a:pos x="connsiteX344" y="connsiteY344"/>
                      </a:cxn>
                      <a:cxn ang="0">
                        <a:pos x="connsiteX345" y="connsiteY345"/>
                      </a:cxn>
                      <a:cxn ang="0">
                        <a:pos x="connsiteX346" y="connsiteY346"/>
                      </a:cxn>
                      <a:cxn ang="0">
                        <a:pos x="connsiteX347" y="connsiteY347"/>
                      </a:cxn>
                      <a:cxn ang="0">
                        <a:pos x="connsiteX348" y="connsiteY348"/>
                      </a:cxn>
                      <a:cxn ang="0">
                        <a:pos x="connsiteX349" y="connsiteY349"/>
                      </a:cxn>
                      <a:cxn ang="0">
                        <a:pos x="connsiteX350" y="connsiteY350"/>
                      </a:cxn>
                      <a:cxn ang="0">
                        <a:pos x="connsiteX351" y="connsiteY351"/>
                      </a:cxn>
                      <a:cxn ang="0">
                        <a:pos x="connsiteX352" y="connsiteY352"/>
                      </a:cxn>
                      <a:cxn ang="0">
                        <a:pos x="connsiteX353" y="connsiteY353"/>
                      </a:cxn>
                      <a:cxn ang="0">
                        <a:pos x="connsiteX354" y="connsiteY354"/>
                      </a:cxn>
                      <a:cxn ang="0">
                        <a:pos x="connsiteX355" y="connsiteY355"/>
                      </a:cxn>
                      <a:cxn ang="0">
                        <a:pos x="connsiteX356" y="connsiteY356"/>
                      </a:cxn>
                      <a:cxn ang="0">
                        <a:pos x="connsiteX357" y="connsiteY357"/>
                      </a:cxn>
                      <a:cxn ang="0">
                        <a:pos x="connsiteX358" y="connsiteY358"/>
                      </a:cxn>
                      <a:cxn ang="0">
                        <a:pos x="connsiteX359" y="connsiteY359"/>
                      </a:cxn>
                      <a:cxn ang="0">
                        <a:pos x="connsiteX360" y="connsiteY360"/>
                      </a:cxn>
                      <a:cxn ang="0">
                        <a:pos x="connsiteX361" y="connsiteY361"/>
                      </a:cxn>
                      <a:cxn ang="0">
                        <a:pos x="connsiteX362" y="connsiteY362"/>
                      </a:cxn>
                      <a:cxn ang="0">
                        <a:pos x="connsiteX363" y="connsiteY363"/>
                      </a:cxn>
                      <a:cxn ang="0">
                        <a:pos x="connsiteX364" y="connsiteY364"/>
                      </a:cxn>
                      <a:cxn ang="0">
                        <a:pos x="connsiteX365" y="connsiteY365"/>
                      </a:cxn>
                      <a:cxn ang="0">
                        <a:pos x="connsiteX366" y="connsiteY366"/>
                      </a:cxn>
                      <a:cxn ang="0">
                        <a:pos x="connsiteX367" y="connsiteY367"/>
                      </a:cxn>
                      <a:cxn ang="0">
                        <a:pos x="connsiteX368" y="connsiteY368"/>
                      </a:cxn>
                      <a:cxn ang="0">
                        <a:pos x="connsiteX369" y="connsiteY369"/>
                      </a:cxn>
                      <a:cxn ang="0">
                        <a:pos x="connsiteX370" y="connsiteY370"/>
                      </a:cxn>
                      <a:cxn ang="0">
                        <a:pos x="connsiteX371" y="connsiteY371"/>
                      </a:cxn>
                      <a:cxn ang="0">
                        <a:pos x="connsiteX372" y="connsiteY372"/>
                      </a:cxn>
                      <a:cxn ang="0">
                        <a:pos x="connsiteX373" y="connsiteY373"/>
                      </a:cxn>
                    </a:cxnLst>
                    <a:rect l="l" t="t" r="r" b="b"/>
                    <a:pathLst>
                      <a:path w="3631475" h="2071336">
                        <a:moveTo>
                          <a:pt x="0" y="33530"/>
                        </a:moveTo>
                        <a:cubicBezTo>
                          <a:pt x="14514" y="27724"/>
                          <a:pt x="28713" y="21056"/>
                          <a:pt x="43543" y="16113"/>
                        </a:cubicBezTo>
                        <a:cubicBezTo>
                          <a:pt x="150450" y="-19521"/>
                          <a:pt x="355159" y="14885"/>
                          <a:pt x="400595" y="16113"/>
                        </a:cubicBezTo>
                        <a:cubicBezTo>
                          <a:pt x="415109" y="19016"/>
                          <a:pt x="429858" y="20927"/>
                          <a:pt x="444138" y="24822"/>
                        </a:cubicBezTo>
                        <a:cubicBezTo>
                          <a:pt x="461850" y="29653"/>
                          <a:pt x="496389" y="42239"/>
                          <a:pt x="496389" y="42239"/>
                        </a:cubicBezTo>
                        <a:cubicBezTo>
                          <a:pt x="502195" y="50948"/>
                          <a:pt x="505633" y="61827"/>
                          <a:pt x="513806" y="68365"/>
                        </a:cubicBezTo>
                        <a:cubicBezTo>
                          <a:pt x="520974" y="74099"/>
                          <a:pt x="533441" y="70582"/>
                          <a:pt x="539932" y="77073"/>
                        </a:cubicBezTo>
                        <a:cubicBezTo>
                          <a:pt x="546423" y="83564"/>
                          <a:pt x="546118" y="94373"/>
                          <a:pt x="548640" y="103199"/>
                        </a:cubicBezTo>
                        <a:cubicBezTo>
                          <a:pt x="556841" y="131902"/>
                          <a:pt x="560070" y="151638"/>
                          <a:pt x="566058" y="181576"/>
                        </a:cubicBezTo>
                        <a:cubicBezTo>
                          <a:pt x="559709" y="302192"/>
                          <a:pt x="556745" y="368859"/>
                          <a:pt x="548640" y="486376"/>
                        </a:cubicBezTo>
                        <a:cubicBezTo>
                          <a:pt x="546036" y="524135"/>
                          <a:pt x="542835" y="561851"/>
                          <a:pt x="539932" y="599588"/>
                        </a:cubicBezTo>
                        <a:cubicBezTo>
                          <a:pt x="542835" y="680868"/>
                          <a:pt x="543864" y="762237"/>
                          <a:pt x="548640" y="843428"/>
                        </a:cubicBezTo>
                        <a:cubicBezTo>
                          <a:pt x="549677" y="861055"/>
                          <a:pt x="551765" y="878928"/>
                          <a:pt x="557349" y="895679"/>
                        </a:cubicBezTo>
                        <a:cubicBezTo>
                          <a:pt x="560659" y="905608"/>
                          <a:pt x="569573" y="912718"/>
                          <a:pt x="574766" y="921805"/>
                        </a:cubicBezTo>
                        <a:cubicBezTo>
                          <a:pt x="591530" y="951142"/>
                          <a:pt x="588848" y="963125"/>
                          <a:pt x="618309" y="982765"/>
                        </a:cubicBezTo>
                        <a:cubicBezTo>
                          <a:pt x="625947" y="987857"/>
                          <a:pt x="635726" y="988570"/>
                          <a:pt x="644435" y="991473"/>
                        </a:cubicBezTo>
                        <a:cubicBezTo>
                          <a:pt x="661852" y="1003085"/>
                          <a:pt x="676160" y="1022203"/>
                          <a:pt x="696686" y="1026308"/>
                        </a:cubicBezTo>
                        <a:cubicBezTo>
                          <a:pt x="711200" y="1029211"/>
                          <a:pt x="725869" y="1031426"/>
                          <a:pt x="740229" y="1035016"/>
                        </a:cubicBezTo>
                        <a:cubicBezTo>
                          <a:pt x="749135" y="1037242"/>
                          <a:pt x="757267" y="1042427"/>
                          <a:pt x="766355" y="1043725"/>
                        </a:cubicBezTo>
                        <a:cubicBezTo>
                          <a:pt x="818399" y="1051160"/>
                          <a:pt x="871557" y="1050832"/>
                          <a:pt x="923109" y="1061142"/>
                        </a:cubicBezTo>
                        <a:cubicBezTo>
                          <a:pt x="950086" y="1066537"/>
                          <a:pt x="1002884" y="1077933"/>
                          <a:pt x="1027612" y="1078559"/>
                        </a:cubicBezTo>
                        <a:cubicBezTo>
                          <a:pt x="1236571" y="1083849"/>
                          <a:pt x="1445623" y="1084365"/>
                          <a:pt x="1654629" y="1087268"/>
                        </a:cubicBezTo>
                        <a:cubicBezTo>
                          <a:pt x="1666240" y="1090171"/>
                          <a:pt x="1677955" y="1092688"/>
                          <a:pt x="1689463" y="1095976"/>
                        </a:cubicBezTo>
                        <a:cubicBezTo>
                          <a:pt x="1698290" y="1098498"/>
                          <a:pt x="1706587" y="1102885"/>
                          <a:pt x="1715589" y="1104685"/>
                        </a:cubicBezTo>
                        <a:cubicBezTo>
                          <a:pt x="1854506" y="1132469"/>
                          <a:pt x="1778510" y="1109178"/>
                          <a:pt x="1889760" y="1139519"/>
                        </a:cubicBezTo>
                        <a:cubicBezTo>
                          <a:pt x="1898616" y="1141934"/>
                          <a:pt x="1907059" y="1145706"/>
                          <a:pt x="1915886" y="1148228"/>
                        </a:cubicBezTo>
                        <a:cubicBezTo>
                          <a:pt x="1937990" y="1154543"/>
                          <a:pt x="1955960" y="1156694"/>
                          <a:pt x="1976846" y="1165645"/>
                        </a:cubicBezTo>
                        <a:cubicBezTo>
                          <a:pt x="2052162" y="1197923"/>
                          <a:pt x="1976545" y="1171351"/>
                          <a:pt x="2037806" y="1191770"/>
                        </a:cubicBezTo>
                        <a:cubicBezTo>
                          <a:pt x="2056530" y="1204253"/>
                          <a:pt x="2082569" y="1220916"/>
                          <a:pt x="2098766" y="1235313"/>
                        </a:cubicBezTo>
                        <a:cubicBezTo>
                          <a:pt x="2139119" y="1271182"/>
                          <a:pt x="2139506" y="1275118"/>
                          <a:pt x="2168435" y="1313690"/>
                        </a:cubicBezTo>
                        <a:cubicBezTo>
                          <a:pt x="2174241" y="1331107"/>
                          <a:pt x="2188278" y="1347744"/>
                          <a:pt x="2185852" y="1365942"/>
                        </a:cubicBezTo>
                        <a:cubicBezTo>
                          <a:pt x="2180046" y="1409485"/>
                          <a:pt x="2184073" y="1455520"/>
                          <a:pt x="2168435" y="1496570"/>
                        </a:cubicBezTo>
                        <a:cubicBezTo>
                          <a:pt x="2159072" y="1521148"/>
                          <a:pt x="2099607" y="1563391"/>
                          <a:pt x="2072640" y="1574948"/>
                        </a:cubicBezTo>
                        <a:cubicBezTo>
                          <a:pt x="1916498" y="1641866"/>
                          <a:pt x="1957697" y="1625674"/>
                          <a:pt x="1793966" y="1635908"/>
                        </a:cubicBezTo>
                        <a:cubicBezTo>
                          <a:pt x="1493522" y="1711015"/>
                          <a:pt x="1725298" y="1656317"/>
                          <a:pt x="931818" y="1627199"/>
                        </a:cubicBezTo>
                        <a:cubicBezTo>
                          <a:pt x="859835" y="1624557"/>
                          <a:pt x="826865" y="1611751"/>
                          <a:pt x="766355" y="1601073"/>
                        </a:cubicBezTo>
                        <a:cubicBezTo>
                          <a:pt x="645696" y="1579780"/>
                          <a:pt x="697201" y="1595438"/>
                          <a:pt x="635726" y="1574948"/>
                        </a:cubicBezTo>
                        <a:cubicBezTo>
                          <a:pt x="627017" y="1569142"/>
                          <a:pt x="615406" y="1566239"/>
                          <a:pt x="609600" y="1557530"/>
                        </a:cubicBezTo>
                        <a:cubicBezTo>
                          <a:pt x="591567" y="1530480"/>
                          <a:pt x="605186" y="1446646"/>
                          <a:pt x="609600" y="1435610"/>
                        </a:cubicBezTo>
                        <a:cubicBezTo>
                          <a:pt x="617223" y="1416552"/>
                          <a:pt x="637115" y="1404890"/>
                          <a:pt x="653143" y="1392068"/>
                        </a:cubicBezTo>
                        <a:cubicBezTo>
                          <a:pt x="696817" y="1357129"/>
                          <a:pt x="684826" y="1373513"/>
                          <a:pt x="722812" y="1357233"/>
                        </a:cubicBezTo>
                        <a:cubicBezTo>
                          <a:pt x="803282" y="1322745"/>
                          <a:pt x="701228" y="1351099"/>
                          <a:pt x="844732" y="1322399"/>
                        </a:cubicBezTo>
                        <a:cubicBezTo>
                          <a:pt x="1007292" y="1325302"/>
                          <a:pt x="1169984" y="1323942"/>
                          <a:pt x="1332412" y="1331108"/>
                        </a:cubicBezTo>
                        <a:cubicBezTo>
                          <a:pt x="1367693" y="1332665"/>
                          <a:pt x="1402081" y="1342719"/>
                          <a:pt x="1436915" y="1348525"/>
                        </a:cubicBezTo>
                        <a:cubicBezTo>
                          <a:pt x="1518373" y="1362101"/>
                          <a:pt x="1471842" y="1353768"/>
                          <a:pt x="1576252" y="1374650"/>
                        </a:cubicBezTo>
                        <a:cubicBezTo>
                          <a:pt x="1590766" y="1377553"/>
                          <a:pt x="1605753" y="1378678"/>
                          <a:pt x="1619795" y="1383359"/>
                        </a:cubicBezTo>
                        <a:cubicBezTo>
                          <a:pt x="1686088" y="1405457"/>
                          <a:pt x="1654043" y="1397175"/>
                          <a:pt x="1715589" y="1409485"/>
                        </a:cubicBezTo>
                        <a:cubicBezTo>
                          <a:pt x="1767417" y="1444036"/>
                          <a:pt x="1715260" y="1413099"/>
                          <a:pt x="1802675" y="1444319"/>
                        </a:cubicBezTo>
                        <a:cubicBezTo>
                          <a:pt x="1823495" y="1451755"/>
                          <a:pt x="1843315" y="1461736"/>
                          <a:pt x="1863635" y="1470445"/>
                        </a:cubicBezTo>
                        <a:cubicBezTo>
                          <a:pt x="1872343" y="1482056"/>
                          <a:pt x="1879497" y="1495016"/>
                          <a:pt x="1889760" y="1505279"/>
                        </a:cubicBezTo>
                        <a:cubicBezTo>
                          <a:pt x="1897161" y="1512680"/>
                          <a:pt x="1915886" y="1512230"/>
                          <a:pt x="1915886" y="1522696"/>
                        </a:cubicBezTo>
                        <a:cubicBezTo>
                          <a:pt x="1915886" y="1576416"/>
                          <a:pt x="1894478" y="1614952"/>
                          <a:pt x="1854926" y="1644616"/>
                        </a:cubicBezTo>
                        <a:cubicBezTo>
                          <a:pt x="1844541" y="1652405"/>
                          <a:pt x="1831703" y="1656227"/>
                          <a:pt x="1820092" y="1662033"/>
                        </a:cubicBezTo>
                        <a:cubicBezTo>
                          <a:pt x="1808481" y="1673645"/>
                          <a:pt x="1799339" y="1688419"/>
                          <a:pt x="1785258" y="1696868"/>
                        </a:cubicBezTo>
                        <a:cubicBezTo>
                          <a:pt x="1769515" y="1706314"/>
                          <a:pt x="1750142" y="1707694"/>
                          <a:pt x="1733006" y="1714285"/>
                        </a:cubicBezTo>
                        <a:cubicBezTo>
                          <a:pt x="1602471" y="1764490"/>
                          <a:pt x="1748074" y="1719226"/>
                          <a:pt x="1593669" y="1757828"/>
                        </a:cubicBezTo>
                        <a:cubicBezTo>
                          <a:pt x="1573167" y="1762954"/>
                          <a:pt x="1553480" y="1771351"/>
                          <a:pt x="1532709" y="1775245"/>
                        </a:cubicBezTo>
                        <a:cubicBezTo>
                          <a:pt x="1499558" y="1781461"/>
                          <a:pt x="1361258" y="1791543"/>
                          <a:pt x="1341120" y="1792662"/>
                        </a:cubicBezTo>
                        <a:cubicBezTo>
                          <a:pt x="968430" y="1813367"/>
                          <a:pt x="1283674" y="1790381"/>
                          <a:pt x="1027612" y="1810079"/>
                        </a:cubicBezTo>
                        <a:lnTo>
                          <a:pt x="444138" y="1801370"/>
                        </a:lnTo>
                        <a:cubicBezTo>
                          <a:pt x="426487" y="1800886"/>
                          <a:pt x="409016" y="1796944"/>
                          <a:pt x="391886" y="1792662"/>
                        </a:cubicBezTo>
                        <a:cubicBezTo>
                          <a:pt x="374075" y="1788209"/>
                          <a:pt x="357220" y="1780520"/>
                          <a:pt x="339635" y="1775245"/>
                        </a:cubicBezTo>
                        <a:cubicBezTo>
                          <a:pt x="230261" y="1742433"/>
                          <a:pt x="366491" y="1787099"/>
                          <a:pt x="278675" y="1757828"/>
                        </a:cubicBezTo>
                        <a:cubicBezTo>
                          <a:pt x="272869" y="1752022"/>
                          <a:pt x="265482" y="1747451"/>
                          <a:pt x="261258" y="1740410"/>
                        </a:cubicBezTo>
                        <a:cubicBezTo>
                          <a:pt x="256535" y="1732539"/>
                          <a:pt x="252549" y="1723464"/>
                          <a:pt x="252549" y="1714285"/>
                        </a:cubicBezTo>
                        <a:cubicBezTo>
                          <a:pt x="252549" y="1693759"/>
                          <a:pt x="255360" y="1672986"/>
                          <a:pt x="261258" y="1653325"/>
                        </a:cubicBezTo>
                        <a:cubicBezTo>
                          <a:pt x="267649" y="1632023"/>
                          <a:pt x="315228" y="1591645"/>
                          <a:pt x="322218" y="1583656"/>
                        </a:cubicBezTo>
                        <a:cubicBezTo>
                          <a:pt x="388791" y="1507573"/>
                          <a:pt x="229736" y="1630980"/>
                          <a:pt x="435429" y="1505279"/>
                        </a:cubicBezTo>
                        <a:cubicBezTo>
                          <a:pt x="456737" y="1492258"/>
                          <a:pt x="473760" y="1472296"/>
                          <a:pt x="496389" y="1461736"/>
                        </a:cubicBezTo>
                        <a:cubicBezTo>
                          <a:pt x="518081" y="1451613"/>
                          <a:pt x="542690" y="1449512"/>
                          <a:pt x="566058" y="1444319"/>
                        </a:cubicBezTo>
                        <a:cubicBezTo>
                          <a:pt x="589185" y="1439180"/>
                          <a:pt x="786758" y="1395587"/>
                          <a:pt x="836023" y="1392068"/>
                        </a:cubicBezTo>
                        <a:cubicBezTo>
                          <a:pt x="963556" y="1382958"/>
                          <a:pt x="1219200" y="1374650"/>
                          <a:pt x="1219200" y="1374650"/>
                        </a:cubicBezTo>
                        <a:lnTo>
                          <a:pt x="1480458" y="1383359"/>
                        </a:lnTo>
                        <a:cubicBezTo>
                          <a:pt x="1533717" y="1385957"/>
                          <a:pt x="1592496" y="1394098"/>
                          <a:pt x="1645920" y="1400776"/>
                        </a:cubicBezTo>
                        <a:cubicBezTo>
                          <a:pt x="1674949" y="1418193"/>
                          <a:pt x="1700890" y="1442323"/>
                          <a:pt x="1733006" y="1453028"/>
                        </a:cubicBezTo>
                        <a:cubicBezTo>
                          <a:pt x="1766507" y="1464195"/>
                          <a:pt x="1790804" y="1469557"/>
                          <a:pt x="1820092" y="1487862"/>
                        </a:cubicBezTo>
                        <a:cubicBezTo>
                          <a:pt x="1832400" y="1495555"/>
                          <a:pt x="1843315" y="1505279"/>
                          <a:pt x="1854926" y="1513988"/>
                        </a:cubicBezTo>
                        <a:cubicBezTo>
                          <a:pt x="1863635" y="1528502"/>
                          <a:pt x="1871214" y="1543757"/>
                          <a:pt x="1881052" y="1557530"/>
                        </a:cubicBezTo>
                        <a:cubicBezTo>
                          <a:pt x="1885824" y="1564211"/>
                          <a:pt x="1898469" y="1566737"/>
                          <a:pt x="1898469" y="1574948"/>
                        </a:cubicBezTo>
                        <a:cubicBezTo>
                          <a:pt x="1898469" y="1598885"/>
                          <a:pt x="1888092" y="1621737"/>
                          <a:pt x="1881052" y="1644616"/>
                        </a:cubicBezTo>
                        <a:cubicBezTo>
                          <a:pt x="1876455" y="1659557"/>
                          <a:pt x="1869124" y="1673522"/>
                          <a:pt x="1863635" y="1688159"/>
                        </a:cubicBezTo>
                        <a:cubicBezTo>
                          <a:pt x="1860412" y="1696754"/>
                          <a:pt x="1860562" y="1707039"/>
                          <a:pt x="1854926" y="1714285"/>
                        </a:cubicBezTo>
                        <a:cubicBezTo>
                          <a:pt x="1829452" y="1747037"/>
                          <a:pt x="1800553" y="1769295"/>
                          <a:pt x="1767840" y="1792662"/>
                        </a:cubicBezTo>
                        <a:cubicBezTo>
                          <a:pt x="1759323" y="1798745"/>
                          <a:pt x="1750864" y="1804996"/>
                          <a:pt x="1741715" y="1810079"/>
                        </a:cubicBezTo>
                        <a:cubicBezTo>
                          <a:pt x="1724692" y="1819536"/>
                          <a:pt x="1706486" y="1826748"/>
                          <a:pt x="1689463" y="1836205"/>
                        </a:cubicBezTo>
                        <a:cubicBezTo>
                          <a:pt x="1643008" y="1862014"/>
                          <a:pt x="1666469" y="1868427"/>
                          <a:pt x="1584960" y="1879748"/>
                        </a:cubicBezTo>
                        <a:cubicBezTo>
                          <a:pt x="1507116" y="1890560"/>
                          <a:pt x="1428206" y="1891359"/>
                          <a:pt x="1349829" y="1897165"/>
                        </a:cubicBezTo>
                        <a:cubicBezTo>
                          <a:pt x="1321883" y="1896399"/>
                          <a:pt x="860985" y="1945302"/>
                          <a:pt x="661852" y="1862330"/>
                        </a:cubicBezTo>
                        <a:cubicBezTo>
                          <a:pt x="540924" y="1811943"/>
                          <a:pt x="656577" y="1851865"/>
                          <a:pt x="583475" y="1827496"/>
                        </a:cubicBezTo>
                        <a:cubicBezTo>
                          <a:pt x="571863" y="1812982"/>
                          <a:pt x="556953" y="1800578"/>
                          <a:pt x="548640" y="1783953"/>
                        </a:cubicBezTo>
                        <a:cubicBezTo>
                          <a:pt x="542020" y="1770714"/>
                          <a:pt x="539932" y="1755212"/>
                          <a:pt x="539932" y="1740410"/>
                        </a:cubicBezTo>
                        <a:cubicBezTo>
                          <a:pt x="539932" y="1714124"/>
                          <a:pt x="542729" y="1687646"/>
                          <a:pt x="548640" y="1662033"/>
                        </a:cubicBezTo>
                        <a:cubicBezTo>
                          <a:pt x="551559" y="1649383"/>
                          <a:pt x="559617" y="1638470"/>
                          <a:pt x="566058" y="1627199"/>
                        </a:cubicBezTo>
                        <a:cubicBezTo>
                          <a:pt x="582641" y="1598179"/>
                          <a:pt x="600038" y="1580655"/>
                          <a:pt x="627018" y="1557530"/>
                        </a:cubicBezTo>
                        <a:cubicBezTo>
                          <a:pt x="724261" y="1474179"/>
                          <a:pt x="698075" y="1499011"/>
                          <a:pt x="836023" y="1453028"/>
                        </a:cubicBezTo>
                        <a:cubicBezTo>
                          <a:pt x="862149" y="1444319"/>
                          <a:pt x="887305" y="1431828"/>
                          <a:pt x="914400" y="1426902"/>
                        </a:cubicBezTo>
                        <a:cubicBezTo>
                          <a:pt x="995727" y="1412116"/>
                          <a:pt x="1016706" y="1405659"/>
                          <a:pt x="1097280" y="1400776"/>
                        </a:cubicBezTo>
                        <a:cubicBezTo>
                          <a:pt x="1163987" y="1396733"/>
                          <a:pt x="1230812" y="1394971"/>
                          <a:pt x="1297578" y="1392068"/>
                        </a:cubicBezTo>
                        <a:cubicBezTo>
                          <a:pt x="1471749" y="1397874"/>
                          <a:pt x="1646108" y="1399543"/>
                          <a:pt x="1820092" y="1409485"/>
                        </a:cubicBezTo>
                        <a:cubicBezTo>
                          <a:pt x="1867271" y="1412181"/>
                          <a:pt x="1933269" y="1432916"/>
                          <a:pt x="1976846" y="1453028"/>
                        </a:cubicBezTo>
                        <a:cubicBezTo>
                          <a:pt x="2057445" y="1490228"/>
                          <a:pt x="1986131" y="1464636"/>
                          <a:pt x="2055223" y="1513988"/>
                        </a:cubicBezTo>
                        <a:cubicBezTo>
                          <a:pt x="2062693" y="1519324"/>
                          <a:pt x="2072640" y="1519793"/>
                          <a:pt x="2081349" y="1522696"/>
                        </a:cubicBezTo>
                        <a:cubicBezTo>
                          <a:pt x="2091687" y="1584722"/>
                          <a:pt x="2097048" y="1588773"/>
                          <a:pt x="2081349" y="1662033"/>
                        </a:cubicBezTo>
                        <a:cubicBezTo>
                          <a:pt x="2077470" y="1680134"/>
                          <a:pt x="2056445" y="1707105"/>
                          <a:pt x="2046515" y="1722993"/>
                        </a:cubicBezTo>
                        <a:cubicBezTo>
                          <a:pt x="2023105" y="1760448"/>
                          <a:pt x="2005338" y="1799596"/>
                          <a:pt x="1968138" y="1827496"/>
                        </a:cubicBezTo>
                        <a:cubicBezTo>
                          <a:pt x="1930692" y="1855580"/>
                          <a:pt x="1888084" y="1876233"/>
                          <a:pt x="1846218" y="1897165"/>
                        </a:cubicBezTo>
                        <a:cubicBezTo>
                          <a:pt x="1807087" y="1916730"/>
                          <a:pt x="1777936" y="1935316"/>
                          <a:pt x="1733006" y="1940708"/>
                        </a:cubicBezTo>
                        <a:cubicBezTo>
                          <a:pt x="1681047" y="1946943"/>
                          <a:pt x="1628503" y="1946513"/>
                          <a:pt x="1576252" y="1949416"/>
                        </a:cubicBezTo>
                        <a:lnTo>
                          <a:pt x="914400" y="1914582"/>
                        </a:lnTo>
                        <a:cubicBezTo>
                          <a:pt x="850236" y="1910256"/>
                          <a:pt x="749813" y="1886498"/>
                          <a:pt x="687978" y="1871039"/>
                        </a:cubicBezTo>
                        <a:cubicBezTo>
                          <a:pt x="621038" y="1854304"/>
                          <a:pt x="554446" y="1836205"/>
                          <a:pt x="487680" y="1818788"/>
                        </a:cubicBezTo>
                        <a:cubicBezTo>
                          <a:pt x="475850" y="1810901"/>
                          <a:pt x="402151" y="1763946"/>
                          <a:pt x="391886" y="1749119"/>
                        </a:cubicBezTo>
                        <a:cubicBezTo>
                          <a:pt x="375612" y="1725613"/>
                          <a:pt x="368663" y="1696868"/>
                          <a:pt x="357052" y="1670742"/>
                        </a:cubicBezTo>
                        <a:cubicBezTo>
                          <a:pt x="354149" y="1656228"/>
                          <a:pt x="346507" y="1641887"/>
                          <a:pt x="348343" y="1627199"/>
                        </a:cubicBezTo>
                        <a:cubicBezTo>
                          <a:pt x="359057" y="1541488"/>
                          <a:pt x="385713" y="1506041"/>
                          <a:pt x="435429" y="1435610"/>
                        </a:cubicBezTo>
                        <a:cubicBezTo>
                          <a:pt x="448504" y="1417088"/>
                          <a:pt x="461758" y="1398114"/>
                          <a:pt x="478972" y="1383359"/>
                        </a:cubicBezTo>
                        <a:cubicBezTo>
                          <a:pt x="502812" y="1362925"/>
                          <a:pt x="532407" y="1350181"/>
                          <a:pt x="557349" y="1331108"/>
                        </a:cubicBezTo>
                        <a:cubicBezTo>
                          <a:pt x="652076" y="1258670"/>
                          <a:pt x="647618" y="1222640"/>
                          <a:pt x="792480" y="1174353"/>
                        </a:cubicBezTo>
                        <a:cubicBezTo>
                          <a:pt x="862149" y="1151130"/>
                          <a:pt x="930806" y="1124620"/>
                          <a:pt x="1001486" y="1104685"/>
                        </a:cubicBezTo>
                        <a:cubicBezTo>
                          <a:pt x="1044224" y="1092631"/>
                          <a:pt x="1088459" y="1086681"/>
                          <a:pt x="1132115" y="1078559"/>
                        </a:cubicBezTo>
                        <a:cubicBezTo>
                          <a:pt x="1213288" y="1063457"/>
                          <a:pt x="1293933" y="1044480"/>
                          <a:pt x="1375955" y="1035016"/>
                        </a:cubicBezTo>
                        <a:cubicBezTo>
                          <a:pt x="1445224" y="1027023"/>
                          <a:pt x="1515292" y="1029211"/>
                          <a:pt x="1584960" y="1026308"/>
                        </a:cubicBezTo>
                        <a:cubicBezTo>
                          <a:pt x="1701074" y="1029211"/>
                          <a:pt x="1817369" y="1027918"/>
                          <a:pt x="1933303" y="1035016"/>
                        </a:cubicBezTo>
                        <a:cubicBezTo>
                          <a:pt x="2010329" y="1039732"/>
                          <a:pt x="2013642" y="1058251"/>
                          <a:pt x="2081349" y="1087268"/>
                        </a:cubicBezTo>
                        <a:cubicBezTo>
                          <a:pt x="2182306" y="1130536"/>
                          <a:pt x="2085433" y="1072574"/>
                          <a:pt x="2185852" y="1139519"/>
                        </a:cubicBezTo>
                        <a:cubicBezTo>
                          <a:pt x="2200576" y="1159151"/>
                          <a:pt x="2245387" y="1210246"/>
                          <a:pt x="2255520" y="1244022"/>
                        </a:cubicBezTo>
                        <a:cubicBezTo>
                          <a:pt x="2260594" y="1260935"/>
                          <a:pt x="2261326" y="1278856"/>
                          <a:pt x="2264229" y="1296273"/>
                        </a:cubicBezTo>
                        <a:cubicBezTo>
                          <a:pt x="2261326" y="1313690"/>
                          <a:pt x="2262919" y="1332493"/>
                          <a:pt x="2255520" y="1348525"/>
                        </a:cubicBezTo>
                        <a:cubicBezTo>
                          <a:pt x="2245056" y="1371198"/>
                          <a:pt x="2228332" y="1390615"/>
                          <a:pt x="2211978" y="1409485"/>
                        </a:cubicBezTo>
                        <a:cubicBezTo>
                          <a:pt x="2190469" y="1434303"/>
                          <a:pt x="2168133" y="1458863"/>
                          <a:pt x="2142309" y="1479153"/>
                        </a:cubicBezTo>
                        <a:cubicBezTo>
                          <a:pt x="2126997" y="1491184"/>
                          <a:pt x="2108033" y="1497789"/>
                          <a:pt x="2090058" y="1505279"/>
                        </a:cubicBezTo>
                        <a:cubicBezTo>
                          <a:pt x="2073111" y="1512340"/>
                          <a:pt x="2055370" y="1517350"/>
                          <a:pt x="2037806" y="1522696"/>
                        </a:cubicBezTo>
                        <a:cubicBezTo>
                          <a:pt x="1988596" y="1537673"/>
                          <a:pt x="1939663" y="1553763"/>
                          <a:pt x="1889760" y="1566239"/>
                        </a:cubicBezTo>
                        <a:cubicBezTo>
                          <a:pt x="1858274" y="1574110"/>
                          <a:pt x="1826243" y="1580258"/>
                          <a:pt x="1793966" y="1583656"/>
                        </a:cubicBezTo>
                        <a:cubicBezTo>
                          <a:pt x="1715806" y="1591883"/>
                          <a:pt x="1637245" y="1595727"/>
                          <a:pt x="1558835" y="1601073"/>
                        </a:cubicBezTo>
                        <a:lnTo>
                          <a:pt x="1410789" y="1609782"/>
                        </a:lnTo>
                        <a:lnTo>
                          <a:pt x="661852" y="1592365"/>
                        </a:lnTo>
                        <a:cubicBezTo>
                          <a:pt x="623702" y="1590824"/>
                          <a:pt x="585872" y="1583410"/>
                          <a:pt x="548640" y="1574948"/>
                        </a:cubicBezTo>
                        <a:cubicBezTo>
                          <a:pt x="521786" y="1568845"/>
                          <a:pt x="495333" y="1560218"/>
                          <a:pt x="470263" y="1548822"/>
                        </a:cubicBezTo>
                        <a:cubicBezTo>
                          <a:pt x="431245" y="1531086"/>
                          <a:pt x="394789" y="1508182"/>
                          <a:pt x="357052" y="1487862"/>
                        </a:cubicBezTo>
                        <a:cubicBezTo>
                          <a:pt x="354149" y="1479153"/>
                          <a:pt x="353435" y="1469374"/>
                          <a:pt x="348343" y="1461736"/>
                        </a:cubicBezTo>
                        <a:cubicBezTo>
                          <a:pt x="341512" y="1451489"/>
                          <a:pt x="322941" y="1447904"/>
                          <a:pt x="322218" y="1435610"/>
                        </a:cubicBezTo>
                        <a:cubicBezTo>
                          <a:pt x="319807" y="1394628"/>
                          <a:pt x="323266" y="1351338"/>
                          <a:pt x="339635" y="1313690"/>
                        </a:cubicBezTo>
                        <a:cubicBezTo>
                          <a:pt x="353572" y="1281634"/>
                          <a:pt x="383093" y="1258440"/>
                          <a:pt x="409303" y="1235313"/>
                        </a:cubicBezTo>
                        <a:cubicBezTo>
                          <a:pt x="482639" y="1170604"/>
                          <a:pt x="544064" y="1161027"/>
                          <a:pt x="644435" y="1139519"/>
                        </a:cubicBezTo>
                        <a:cubicBezTo>
                          <a:pt x="672961" y="1133406"/>
                          <a:pt x="702492" y="1133713"/>
                          <a:pt x="731520" y="1130810"/>
                        </a:cubicBezTo>
                        <a:cubicBezTo>
                          <a:pt x="769257" y="1122102"/>
                          <a:pt x="806014" y="1105629"/>
                          <a:pt x="844732" y="1104685"/>
                        </a:cubicBezTo>
                        <a:cubicBezTo>
                          <a:pt x="1382282" y="1091574"/>
                          <a:pt x="1292619" y="1086783"/>
                          <a:pt x="1645920" y="1148228"/>
                        </a:cubicBezTo>
                        <a:cubicBezTo>
                          <a:pt x="1749821" y="1197919"/>
                          <a:pt x="1828407" y="1199823"/>
                          <a:pt x="1881052" y="1287565"/>
                        </a:cubicBezTo>
                        <a:cubicBezTo>
                          <a:pt x="1897750" y="1315395"/>
                          <a:pt x="1910081" y="1345622"/>
                          <a:pt x="1924595" y="1374650"/>
                        </a:cubicBezTo>
                        <a:cubicBezTo>
                          <a:pt x="1942151" y="1462436"/>
                          <a:pt x="1938041" y="1418536"/>
                          <a:pt x="1915886" y="1566239"/>
                        </a:cubicBezTo>
                        <a:cubicBezTo>
                          <a:pt x="1914524" y="1575317"/>
                          <a:pt x="1912686" y="1585021"/>
                          <a:pt x="1907178" y="1592365"/>
                        </a:cubicBezTo>
                        <a:cubicBezTo>
                          <a:pt x="1886205" y="1620329"/>
                          <a:pt x="1865731" y="1650118"/>
                          <a:pt x="1837509" y="1670742"/>
                        </a:cubicBezTo>
                        <a:cubicBezTo>
                          <a:pt x="1789248" y="1706009"/>
                          <a:pt x="1738229" y="1741407"/>
                          <a:pt x="1680755" y="1757828"/>
                        </a:cubicBezTo>
                        <a:cubicBezTo>
                          <a:pt x="1559277" y="1792536"/>
                          <a:pt x="1579753" y="1788775"/>
                          <a:pt x="1384663" y="1818788"/>
                        </a:cubicBezTo>
                        <a:cubicBezTo>
                          <a:pt x="1350114" y="1824103"/>
                          <a:pt x="1314994" y="1824593"/>
                          <a:pt x="1280160" y="1827496"/>
                        </a:cubicBezTo>
                        <a:cubicBezTo>
                          <a:pt x="1159056" y="1822838"/>
                          <a:pt x="911266" y="1840406"/>
                          <a:pt x="748938" y="1792662"/>
                        </a:cubicBezTo>
                        <a:cubicBezTo>
                          <a:pt x="725144" y="1785664"/>
                          <a:pt x="702492" y="1775245"/>
                          <a:pt x="679269" y="1766536"/>
                        </a:cubicBezTo>
                        <a:cubicBezTo>
                          <a:pt x="653143" y="1746216"/>
                          <a:pt x="625212" y="1728026"/>
                          <a:pt x="600892" y="1705576"/>
                        </a:cubicBezTo>
                        <a:cubicBezTo>
                          <a:pt x="587234" y="1692969"/>
                          <a:pt x="568111" y="1680507"/>
                          <a:pt x="566058" y="1662033"/>
                        </a:cubicBezTo>
                        <a:cubicBezTo>
                          <a:pt x="553901" y="1552618"/>
                          <a:pt x="594258" y="1533837"/>
                          <a:pt x="661852" y="1461736"/>
                        </a:cubicBezTo>
                        <a:cubicBezTo>
                          <a:pt x="678698" y="1443766"/>
                          <a:pt x="695401" y="1425515"/>
                          <a:pt x="714103" y="1409485"/>
                        </a:cubicBezTo>
                        <a:cubicBezTo>
                          <a:pt x="736143" y="1390593"/>
                          <a:pt x="757300" y="1369145"/>
                          <a:pt x="783772" y="1357233"/>
                        </a:cubicBezTo>
                        <a:cubicBezTo>
                          <a:pt x="991812" y="1263614"/>
                          <a:pt x="1000000" y="1252809"/>
                          <a:pt x="1166949" y="1244022"/>
                        </a:cubicBezTo>
                        <a:cubicBezTo>
                          <a:pt x="1242375" y="1240052"/>
                          <a:pt x="1317898" y="1238216"/>
                          <a:pt x="1393372" y="1235313"/>
                        </a:cubicBezTo>
                        <a:cubicBezTo>
                          <a:pt x="1538515" y="1249827"/>
                          <a:pt x="1684547" y="1257218"/>
                          <a:pt x="1828800" y="1278856"/>
                        </a:cubicBezTo>
                        <a:cubicBezTo>
                          <a:pt x="1845957" y="1281430"/>
                          <a:pt x="1975536" y="1340202"/>
                          <a:pt x="1994263" y="1348525"/>
                        </a:cubicBezTo>
                        <a:cubicBezTo>
                          <a:pt x="2026195" y="1377553"/>
                          <a:pt x="2062574" y="1402340"/>
                          <a:pt x="2090058" y="1435610"/>
                        </a:cubicBezTo>
                        <a:cubicBezTo>
                          <a:pt x="2118278" y="1469771"/>
                          <a:pt x="2159726" y="1548822"/>
                          <a:pt x="2159726" y="1548822"/>
                        </a:cubicBezTo>
                        <a:cubicBezTo>
                          <a:pt x="2162629" y="1574948"/>
                          <a:pt x="2168435" y="1600913"/>
                          <a:pt x="2168435" y="1627199"/>
                        </a:cubicBezTo>
                        <a:cubicBezTo>
                          <a:pt x="2168435" y="1636379"/>
                          <a:pt x="2162248" y="1644498"/>
                          <a:pt x="2159726" y="1653325"/>
                        </a:cubicBezTo>
                        <a:cubicBezTo>
                          <a:pt x="2156438" y="1664833"/>
                          <a:pt x="2156831" y="1677697"/>
                          <a:pt x="2151018" y="1688159"/>
                        </a:cubicBezTo>
                        <a:cubicBezTo>
                          <a:pt x="2141991" y="1704407"/>
                          <a:pt x="2130373" y="1719696"/>
                          <a:pt x="2116183" y="1731702"/>
                        </a:cubicBezTo>
                        <a:cubicBezTo>
                          <a:pt x="2039275" y="1796777"/>
                          <a:pt x="2007282" y="1798315"/>
                          <a:pt x="1898469" y="1810079"/>
                        </a:cubicBezTo>
                        <a:cubicBezTo>
                          <a:pt x="1837793" y="1816639"/>
                          <a:pt x="1776549" y="1815885"/>
                          <a:pt x="1715589" y="1818788"/>
                        </a:cubicBezTo>
                        <a:cubicBezTo>
                          <a:pt x="1616892" y="1812982"/>
                          <a:pt x="1517960" y="1810321"/>
                          <a:pt x="1419498" y="1801370"/>
                        </a:cubicBezTo>
                        <a:cubicBezTo>
                          <a:pt x="1241416" y="1785181"/>
                          <a:pt x="775972" y="1686209"/>
                          <a:pt x="714103" y="1670742"/>
                        </a:cubicBezTo>
                        <a:cubicBezTo>
                          <a:pt x="667657" y="1659131"/>
                          <a:pt x="620656" y="1649551"/>
                          <a:pt x="574766" y="1635908"/>
                        </a:cubicBezTo>
                        <a:cubicBezTo>
                          <a:pt x="416190" y="1588764"/>
                          <a:pt x="427724" y="1590876"/>
                          <a:pt x="313509" y="1540113"/>
                        </a:cubicBezTo>
                        <a:cubicBezTo>
                          <a:pt x="301898" y="1519793"/>
                          <a:pt x="274561" y="1502192"/>
                          <a:pt x="278675" y="1479153"/>
                        </a:cubicBezTo>
                        <a:cubicBezTo>
                          <a:pt x="297821" y="1371937"/>
                          <a:pt x="358809" y="1258506"/>
                          <a:pt x="461555" y="1209188"/>
                        </a:cubicBezTo>
                        <a:cubicBezTo>
                          <a:pt x="645556" y="1120867"/>
                          <a:pt x="748891" y="1064292"/>
                          <a:pt x="949235" y="1000182"/>
                        </a:cubicBezTo>
                        <a:cubicBezTo>
                          <a:pt x="1002917" y="983004"/>
                          <a:pt x="1059221" y="975305"/>
                          <a:pt x="1114698" y="965348"/>
                        </a:cubicBezTo>
                        <a:cubicBezTo>
                          <a:pt x="1329295" y="926831"/>
                          <a:pt x="1351076" y="935860"/>
                          <a:pt x="1611086" y="921805"/>
                        </a:cubicBezTo>
                        <a:cubicBezTo>
                          <a:pt x="1829726" y="932470"/>
                          <a:pt x="1943820" y="898041"/>
                          <a:pt x="2116183" y="1000182"/>
                        </a:cubicBezTo>
                        <a:cubicBezTo>
                          <a:pt x="2149781" y="1020092"/>
                          <a:pt x="2174240" y="1052433"/>
                          <a:pt x="2203269" y="1078559"/>
                        </a:cubicBezTo>
                        <a:cubicBezTo>
                          <a:pt x="2217089" y="1161475"/>
                          <a:pt x="2234866" y="1248957"/>
                          <a:pt x="2203269" y="1331108"/>
                        </a:cubicBezTo>
                        <a:cubicBezTo>
                          <a:pt x="2186466" y="1374795"/>
                          <a:pt x="2161684" y="1415582"/>
                          <a:pt x="2133600" y="1453028"/>
                        </a:cubicBezTo>
                        <a:cubicBezTo>
                          <a:pt x="2050261" y="1564146"/>
                          <a:pt x="1935945" y="1654013"/>
                          <a:pt x="1811383" y="1714285"/>
                        </a:cubicBezTo>
                        <a:cubicBezTo>
                          <a:pt x="1775842" y="1731482"/>
                          <a:pt x="1736242" y="1738650"/>
                          <a:pt x="1698172" y="1749119"/>
                        </a:cubicBezTo>
                        <a:cubicBezTo>
                          <a:pt x="1620102" y="1770588"/>
                          <a:pt x="1541417" y="1789759"/>
                          <a:pt x="1463040" y="1810079"/>
                        </a:cubicBezTo>
                        <a:cubicBezTo>
                          <a:pt x="866832" y="1790206"/>
                          <a:pt x="693587" y="1869012"/>
                          <a:pt x="296092" y="1740410"/>
                        </a:cubicBezTo>
                        <a:cubicBezTo>
                          <a:pt x="117121" y="1682507"/>
                          <a:pt x="168009" y="1710176"/>
                          <a:pt x="69669" y="1644616"/>
                        </a:cubicBezTo>
                        <a:cubicBezTo>
                          <a:pt x="58058" y="1621393"/>
                          <a:pt x="34835" y="1600912"/>
                          <a:pt x="34835" y="1574948"/>
                        </a:cubicBezTo>
                        <a:cubicBezTo>
                          <a:pt x="34835" y="1479355"/>
                          <a:pt x="86137" y="1433800"/>
                          <a:pt x="156755" y="1383359"/>
                        </a:cubicBezTo>
                        <a:cubicBezTo>
                          <a:pt x="186353" y="1362218"/>
                          <a:pt x="218419" y="1343682"/>
                          <a:pt x="252549" y="1331108"/>
                        </a:cubicBezTo>
                        <a:cubicBezTo>
                          <a:pt x="329254" y="1302848"/>
                          <a:pt x="409005" y="1283630"/>
                          <a:pt x="487680" y="1261439"/>
                        </a:cubicBezTo>
                        <a:cubicBezTo>
                          <a:pt x="522238" y="1251692"/>
                          <a:pt x="556685" y="1240715"/>
                          <a:pt x="592183" y="1235313"/>
                        </a:cubicBezTo>
                        <a:cubicBezTo>
                          <a:pt x="690430" y="1220362"/>
                          <a:pt x="789578" y="1212090"/>
                          <a:pt x="888275" y="1200479"/>
                        </a:cubicBezTo>
                        <a:cubicBezTo>
                          <a:pt x="1149532" y="1220799"/>
                          <a:pt x="1411300" y="1235364"/>
                          <a:pt x="1672046" y="1261439"/>
                        </a:cubicBezTo>
                        <a:cubicBezTo>
                          <a:pt x="1702202" y="1264455"/>
                          <a:pt x="1732025" y="1274011"/>
                          <a:pt x="1759132" y="1287565"/>
                        </a:cubicBezTo>
                        <a:cubicBezTo>
                          <a:pt x="1808121" y="1312059"/>
                          <a:pt x="1852023" y="1345622"/>
                          <a:pt x="1898469" y="1374650"/>
                        </a:cubicBezTo>
                        <a:cubicBezTo>
                          <a:pt x="1923599" y="1408157"/>
                          <a:pt x="1974828" y="1472988"/>
                          <a:pt x="1976846" y="1505279"/>
                        </a:cubicBezTo>
                        <a:cubicBezTo>
                          <a:pt x="1980717" y="1567214"/>
                          <a:pt x="1956494" y="1627817"/>
                          <a:pt x="1942012" y="1688159"/>
                        </a:cubicBezTo>
                        <a:cubicBezTo>
                          <a:pt x="1938982" y="1700782"/>
                          <a:pt x="1934165" y="1714221"/>
                          <a:pt x="1924595" y="1722993"/>
                        </a:cubicBezTo>
                        <a:cubicBezTo>
                          <a:pt x="1898475" y="1746937"/>
                          <a:pt x="1868557" y="1766877"/>
                          <a:pt x="1837509" y="1783953"/>
                        </a:cubicBezTo>
                        <a:cubicBezTo>
                          <a:pt x="1810114" y="1799020"/>
                          <a:pt x="1780448" y="1810071"/>
                          <a:pt x="1750423" y="1818788"/>
                        </a:cubicBezTo>
                        <a:cubicBezTo>
                          <a:pt x="1690244" y="1836259"/>
                          <a:pt x="1629354" y="1852028"/>
                          <a:pt x="1567543" y="1862330"/>
                        </a:cubicBezTo>
                        <a:cubicBezTo>
                          <a:pt x="1524497" y="1869504"/>
                          <a:pt x="1480516" y="1869222"/>
                          <a:pt x="1436915" y="1871039"/>
                        </a:cubicBezTo>
                        <a:cubicBezTo>
                          <a:pt x="1341160" y="1875029"/>
                          <a:pt x="1245326" y="1876845"/>
                          <a:pt x="1149532" y="1879748"/>
                        </a:cubicBezTo>
                        <a:cubicBezTo>
                          <a:pt x="752199" y="1865806"/>
                          <a:pt x="749774" y="1914932"/>
                          <a:pt x="478972" y="1801370"/>
                        </a:cubicBezTo>
                        <a:cubicBezTo>
                          <a:pt x="445429" y="1787304"/>
                          <a:pt x="415109" y="1766536"/>
                          <a:pt x="383178" y="1749119"/>
                        </a:cubicBezTo>
                        <a:cubicBezTo>
                          <a:pt x="362858" y="1717188"/>
                          <a:pt x="327220" y="1690842"/>
                          <a:pt x="322218" y="1653325"/>
                        </a:cubicBezTo>
                        <a:cubicBezTo>
                          <a:pt x="303120" y="1510090"/>
                          <a:pt x="372196" y="1437939"/>
                          <a:pt x="470263" y="1348525"/>
                        </a:cubicBezTo>
                        <a:cubicBezTo>
                          <a:pt x="523890" y="1299630"/>
                          <a:pt x="584633" y="1259010"/>
                          <a:pt x="644435" y="1217896"/>
                        </a:cubicBezTo>
                        <a:cubicBezTo>
                          <a:pt x="769610" y="1131838"/>
                          <a:pt x="998560" y="1043312"/>
                          <a:pt x="1114698" y="1035016"/>
                        </a:cubicBezTo>
                        <a:lnTo>
                          <a:pt x="1358538" y="1017599"/>
                        </a:lnTo>
                        <a:cubicBezTo>
                          <a:pt x="1471749" y="1026308"/>
                          <a:pt x="1586969" y="1020778"/>
                          <a:pt x="1698172" y="1043725"/>
                        </a:cubicBezTo>
                        <a:cubicBezTo>
                          <a:pt x="1772089" y="1058978"/>
                          <a:pt x="1840083" y="1096246"/>
                          <a:pt x="1907178" y="1130810"/>
                        </a:cubicBezTo>
                        <a:cubicBezTo>
                          <a:pt x="1953821" y="1154838"/>
                          <a:pt x="2103072" y="1301453"/>
                          <a:pt x="2116183" y="1313690"/>
                        </a:cubicBezTo>
                        <a:cubicBezTo>
                          <a:pt x="2139406" y="1357233"/>
                          <a:pt x="2169765" y="1397666"/>
                          <a:pt x="2185852" y="1444319"/>
                        </a:cubicBezTo>
                        <a:cubicBezTo>
                          <a:pt x="2199235" y="1483129"/>
                          <a:pt x="2203269" y="1525186"/>
                          <a:pt x="2203269" y="1566239"/>
                        </a:cubicBezTo>
                        <a:cubicBezTo>
                          <a:pt x="2203269" y="1624586"/>
                          <a:pt x="2208416" y="1686603"/>
                          <a:pt x="2185852" y="1740410"/>
                        </a:cubicBezTo>
                        <a:cubicBezTo>
                          <a:pt x="2168388" y="1782054"/>
                          <a:pt x="2122888" y="1805198"/>
                          <a:pt x="2090058" y="1836205"/>
                        </a:cubicBezTo>
                        <a:cubicBezTo>
                          <a:pt x="2070601" y="1854581"/>
                          <a:pt x="2052493" y="1875459"/>
                          <a:pt x="2029098" y="1888456"/>
                        </a:cubicBezTo>
                        <a:cubicBezTo>
                          <a:pt x="1973445" y="1919374"/>
                          <a:pt x="1914699" y="1944916"/>
                          <a:pt x="1854926" y="1966833"/>
                        </a:cubicBezTo>
                        <a:cubicBezTo>
                          <a:pt x="1827132" y="1977024"/>
                          <a:pt x="1797215" y="1980578"/>
                          <a:pt x="1767840" y="1984250"/>
                        </a:cubicBezTo>
                        <a:cubicBezTo>
                          <a:pt x="1680996" y="1995106"/>
                          <a:pt x="1593669" y="2001667"/>
                          <a:pt x="1506583" y="2010376"/>
                        </a:cubicBezTo>
                        <a:cubicBezTo>
                          <a:pt x="1006529" y="1961984"/>
                          <a:pt x="804071" y="2026149"/>
                          <a:pt x="435429" y="1818788"/>
                        </a:cubicBezTo>
                        <a:cubicBezTo>
                          <a:pt x="377735" y="1786335"/>
                          <a:pt x="330926" y="1737508"/>
                          <a:pt x="278675" y="1696868"/>
                        </a:cubicBezTo>
                        <a:cubicBezTo>
                          <a:pt x="267063" y="1676548"/>
                          <a:pt x="249261" y="1658675"/>
                          <a:pt x="243840" y="1635908"/>
                        </a:cubicBezTo>
                        <a:cubicBezTo>
                          <a:pt x="234403" y="1596272"/>
                          <a:pt x="227623" y="1554034"/>
                          <a:pt x="235132" y="1513988"/>
                        </a:cubicBezTo>
                        <a:cubicBezTo>
                          <a:pt x="245464" y="1458885"/>
                          <a:pt x="266378" y="1404775"/>
                          <a:pt x="296092" y="1357233"/>
                        </a:cubicBezTo>
                        <a:cubicBezTo>
                          <a:pt x="346107" y="1277209"/>
                          <a:pt x="423220" y="1217566"/>
                          <a:pt x="505098" y="1174353"/>
                        </a:cubicBezTo>
                        <a:cubicBezTo>
                          <a:pt x="576290" y="1136780"/>
                          <a:pt x="645671" y="1092857"/>
                          <a:pt x="722812" y="1069850"/>
                        </a:cubicBezTo>
                        <a:cubicBezTo>
                          <a:pt x="847286" y="1032726"/>
                          <a:pt x="999262" y="1026456"/>
                          <a:pt x="1132115" y="1017599"/>
                        </a:cubicBezTo>
                        <a:cubicBezTo>
                          <a:pt x="1291772" y="1040822"/>
                          <a:pt x="1453261" y="1053790"/>
                          <a:pt x="1611086" y="1087268"/>
                        </a:cubicBezTo>
                        <a:cubicBezTo>
                          <a:pt x="1646667" y="1094815"/>
                          <a:pt x="1675501" y="1121125"/>
                          <a:pt x="1706880" y="1139519"/>
                        </a:cubicBezTo>
                        <a:cubicBezTo>
                          <a:pt x="1759708" y="1170487"/>
                          <a:pt x="1815657" y="1197261"/>
                          <a:pt x="1863635" y="1235313"/>
                        </a:cubicBezTo>
                        <a:cubicBezTo>
                          <a:pt x="1900659" y="1264677"/>
                          <a:pt x="1927498" y="1304982"/>
                          <a:pt x="1959429" y="1339816"/>
                        </a:cubicBezTo>
                        <a:cubicBezTo>
                          <a:pt x="1973943" y="1383359"/>
                          <a:pt x="1993971" y="1425438"/>
                          <a:pt x="2002972" y="1470445"/>
                        </a:cubicBezTo>
                        <a:cubicBezTo>
                          <a:pt x="2022287" y="1567023"/>
                          <a:pt x="2013354" y="1630329"/>
                          <a:pt x="1985555" y="1722993"/>
                        </a:cubicBezTo>
                        <a:cubicBezTo>
                          <a:pt x="1979959" y="1741645"/>
                          <a:pt x="1969884" y="1758816"/>
                          <a:pt x="1959429" y="1775245"/>
                        </a:cubicBezTo>
                        <a:cubicBezTo>
                          <a:pt x="1904221" y="1862001"/>
                          <a:pt x="1884173" y="1921222"/>
                          <a:pt x="1793966" y="1958125"/>
                        </a:cubicBezTo>
                        <a:cubicBezTo>
                          <a:pt x="1705031" y="1994508"/>
                          <a:pt x="1556326" y="2013084"/>
                          <a:pt x="1471749" y="2027793"/>
                        </a:cubicBezTo>
                        <a:cubicBezTo>
                          <a:pt x="1341120" y="2021987"/>
                          <a:pt x="1209046" y="2030609"/>
                          <a:pt x="1079863" y="2010376"/>
                        </a:cubicBezTo>
                        <a:cubicBezTo>
                          <a:pt x="857322" y="1975520"/>
                          <a:pt x="711394" y="1897896"/>
                          <a:pt x="513806" y="1810079"/>
                        </a:cubicBezTo>
                        <a:cubicBezTo>
                          <a:pt x="461555" y="1752022"/>
                          <a:pt x="394317" y="1704553"/>
                          <a:pt x="357052" y="1635908"/>
                        </a:cubicBezTo>
                        <a:cubicBezTo>
                          <a:pt x="278295" y="1490830"/>
                          <a:pt x="453466" y="1372233"/>
                          <a:pt x="539932" y="1304982"/>
                        </a:cubicBezTo>
                        <a:cubicBezTo>
                          <a:pt x="700064" y="1180435"/>
                          <a:pt x="904106" y="1156856"/>
                          <a:pt x="1097280" y="1130810"/>
                        </a:cubicBezTo>
                        <a:cubicBezTo>
                          <a:pt x="1235846" y="1112127"/>
                          <a:pt x="1375955" y="1107587"/>
                          <a:pt x="1515292" y="1095976"/>
                        </a:cubicBezTo>
                        <a:cubicBezTo>
                          <a:pt x="1631406" y="1101782"/>
                          <a:pt x="1748481" y="1097399"/>
                          <a:pt x="1863635" y="1113393"/>
                        </a:cubicBezTo>
                        <a:cubicBezTo>
                          <a:pt x="2099360" y="1146133"/>
                          <a:pt x="2144622" y="1184168"/>
                          <a:pt x="2342606" y="1278856"/>
                        </a:cubicBezTo>
                        <a:cubicBezTo>
                          <a:pt x="2371635" y="1316593"/>
                          <a:pt x="2409643" y="1348885"/>
                          <a:pt x="2429692" y="1392068"/>
                        </a:cubicBezTo>
                        <a:cubicBezTo>
                          <a:pt x="2448392" y="1432344"/>
                          <a:pt x="2460947" y="1478588"/>
                          <a:pt x="2455818" y="1522696"/>
                        </a:cubicBezTo>
                        <a:cubicBezTo>
                          <a:pt x="2446054" y="1606663"/>
                          <a:pt x="2417544" y="1688050"/>
                          <a:pt x="2386149" y="1766536"/>
                        </a:cubicBezTo>
                        <a:cubicBezTo>
                          <a:pt x="2368942" y="1809553"/>
                          <a:pt x="2313421" y="1887750"/>
                          <a:pt x="2264229" y="1914582"/>
                        </a:cubicBezTo>
                        <a:cubicBezTo>
                          <a:pt x="2187862" y="1956237"/>
                          <a:pt x="2112098" y="2001754"/>
                          <a:pt x="2029098" y="2027793"/>
                        </a:cubicBezTo>
                        <a:cubicBezTo>
                          <a:pt x="1962103" y="2048811"/>
                          <a:pt x="1755658" y="2057709"/>
                          <a:pt x="1672046" y="2062628"/>
                        </a:cubicBezTo>
                        <a:cubicBezTo>
                          <a:pt x="1573349" y="2059725"/>
                          <a:pt x="1473972" y="2065840"/>
                          <a:pt x="1375955" y="2053919"/>
                        </a:cubicBezTo>
                        <a:cubicBezTo>
                          <a:pt x="1082518" y="2018230"/>
                          <a:pt x="1019431" y="1981347"/>
                          <a:pt x="757646" y="1888456"/>
                        </a:cubicBezTo>
                        <a:cubicBezTo>
                          <a:pt x="705395" y="1839107"/>
                          <a:pt x="641248" y="1799882"/>
                          <a:pt x="600892" y="1740410"/>
                        </a:cubicBezTo>
                        <a:cubicBezTo>
                          <a:pt x="582889" y="1713879"/>
                          <a:pt x="580925" y="1674638"/>
                          <a:pt x="592183" y="1644616"/>
                        </a:cubicBezTo>
                        <a:cubicBezTo>
                          <a:pt x="624877" y="1557432"/>
                          <a:pt x="804168" y="1420583"/>
                          <a:pt x="862149" y="1392068"/>
                        </a:cubicBezTo>
                        <a:cubicBezTo>
                          <a:pt x="972542" y="1337776"/>
                          <a:pt x="1092698" y="1305628"/>
                          <a:pt x="1210492" y="1270148"/>
                        </a:cubicBezTo>
                        <a:cubicBezTo>
                          <a:pt x="1520549" y="1176757"/>
                          <a:pt x="1649820" y="1162560"/>
                          <a:pt x="1968138" y="1104685"/>
                        </a:cubicBezTo>
                        <a:cubicBezTo>
                          <a:pt x="2174540" y="1115742"/>
                          <a:pt x="2412381" y="1059569"/>
                          <a:pt x="2586446" y="1200479"/>
                        </a:cubicBezTo>
                        <a:cubicBezTo>
                          <a:pt x="2610851" y="1220235"/>
                          <a:pt x="2621281" y="1252730"/>
                          <a:pt x="2638698" y="1278856"/>
                        </a:cubicBezTo>
                        <a:cubicBezTo>
                          <a:pt x="2641601" y="1316593"/>
                          <a:pt x="2653161" y="1354659"/>
                          <a:pt x="2647406" y="1392068"/>
                        </a:cubicBezTo>
                        <a:cubicBezTo>
                          <a:pt x="2631655" y="1494448"/>
                          <a:pt x="2554249" y="1579307"/>
                          <a:pt x="2481943" y="1644616"/>
                        </a:cubicBezTo>
                        <a:cubicBezTo>
                          <a:pt x="2388186" y="1729300"/>
                          <a:pt x="2244780" y="1805034"/>
                          <a:pt x="2124892" y="1836205"/>
                        </a:cubicBezTo>
                        <a:cubicBezTo>
                          <a:pt x="2051362" y="1855323"/>
                          <a:pt x="1973943" y="1853622"/>
                          <a:pt x="1898469" y="1862330"/>
                        </a:cubicBezTo>
                        <a:cubicBezTo>
                          <a:pt x="1661792" y="1846552"/>
                          <a:pt x="1558896" y="1855215"/>
                          <a:pt x="1323703" y="1766536"/>
                        </a:cubicBezTo>
                        <a:cubicBezTo>
                          <a:pt x="1151916" y="1701764"/>
                          <a:pt x="1094554" y="1634610"/>
                          <a:pt x="966652" y="1522696"/>
                        </a:cubicBezTo>
                        <a:cubicBezTo>
                          <a:pt x="946332" y="1479153"/>
                          <a:pt x="893823" y="1438630"/>
                          <a:pt x="905692" y="1392068"/>
                        </a:cubicBezTo>
                        <a:cubicBezTo>
                          <a:pt x="935220" y="1276225"/>
                          <a:pt x="995331" y="1163092"/>
                          <a:pt x="1079863" y="1078559"/>
                        </a:cubicBezTo>
                        <a:cubicBezTo>
                          <a:pt x="1174725" y="983696"/>
                          <a:pt x="1490474" y="969147"/>
                          <a:pt x="1593669" y="956639"/>
                        </a:cubicBezTo>
                        <a:cubicBezTo>
                          <a:pt x="1927339" y="999893"/>
                          <a:pt x="2009888" y="936179"/>
                          <a:pt x="2211978" y="1122102"/>
                        </a:cubicBezTo>
                        <a:cubicBezTo>
                          <a:pt x="2241035" y="1148834"/>
                          <a:pt x="2258423" y="1185965"/>
                          <a:pt x="2281646" y="1217896"/>
                        </a:cubicBezTo>
                        <a:cubicBezTo>
                          <a:pt x="2295329" y="1320522"/>
                          <a:pt x="2315082" y="1384211"/>
                          <a:pt x="2281646" y="1487862"/>
                        </a:cubicBezTo>
                        <a:cubicBezTo>
                          <a:pt x="2266496" y="1534827"/>
                          <a:pt x="2240661" y="1578334"/>
                          <a:pt x="2211978" y="1618490"/>
                        </a:cubicBezTo>
                        <a:cubicBezTo>
                          <a:pt x="2125442" y="1739641"/>
                          <a:pt x="2029848" y="1797569"/>
                          <a:pt x="1881052" y="1844913"/>
                        </a:cubicBezTo>
                        <a:cubicBezTo>
                          <a:pt x="1831184" y="1860780"/>
                          <a:pt x="1776549" y="1850719"/>
                          <a:pt x="1724298" y="1853622"/>
                        </a:cubicBezTo>
                        <a:cubicBezTo>
                          <a:pt x="1613989" y="1824593"/>
                          <a:pt x="1499982" y="1807094"/>
                          <a:pt x="1393372" y="1766536"/>
                        </a:cubicBezTo>
                        <a:cubicBezTo>
                          <a:pt x="986292" y="1611669"/>
                          <a:pt x="987288" y="1593254"/>
                          <a:pt x="696686" y="1392068"/>
                        </a:cubicBezTo>
                        <a:cubicBezTo>
                          <a:pt x="656046" y="1325302"/>
                          <a:pt x="587046" y="1268961"/>
                          <a:pt x="574766" y="1191770"/>
                        </a:cubicBezTo>
                        <a:cubicBezTo>
                          <a:pt x="564670" y="1128311"/>
                          <a:pt x="584614" y="1047833"/>
                          <a:pt x="635726" y="1008890"/>
                        </a:cubicBezTo>
                        <a:cubicBezTo>
                          <a:pt x="808215" y="877470"/>
                          <a:pt x="1237710" y="901882"/>
                          <a:pt x="1402080" y="895679"/>
                        </a:cubicBezTo>
                        <a:cubicBezTo>
                          <a:pt x="1669778" y="966126"/>
                          <a:pt x="1945940" y="1008990"/>
                          <a:pt x="2185852" y="1156936"/>
                        </a:cubicBezTo>
                        <a:cubicBezTo>
                          <a:pt x="2271906" y="1210003"/>
                          <a:pt x="2342606" y="1284662"/>
                          <a:pt x="2420983" y="1348525"/>
                        </a:cubicBezTo>
                        <a:cubicBezTo>
                          <a:pt x="2444206" y="1389165"/>
                          <a:pt x="2474909" y="1426365"/>
                          <a:pt x="2490652" y="1470445"/>
                        </a:cubicBezTo>
                        <a:cubicBezTo>
                          <a:pt x="2504460" y="1509106"/>
                          <a:pt x="2517397" y="1552386"/>
                          <a:pt x="2508069" y="1592365"/>
                        </a:cubicBezTo>
                        <a:cubicBezTo>
                          <a:pt x="2483375" y="1698197"/>
                          <a:pt x="2404374" y="1771438"/>
                          <a:pt x="2307772" y="1810079"/>
                        </a:cubicBezTo>
                        <a:cubicBezTo>
                          <a:pt x="2249590" y="1833352"/>
                          <a:pt x="2185852" y="1839108"/>
                          <a:pt x="2124892" y="1853622"/>
                        </a:cubicBezTo>
                        <a:lnTo>
                          <a:pt x="1820092" y="1844913"/>
                        </a:lnTo>
                        <a:cubicBezTo>
                          <a:pt x="1645731" y="1819272"/>
                          <a:pt x="1325648" y="1690782"/>
                          <a:pt x="1175658" y="1635908"/>
                        </a:cubicBezTo>
                        <a:cubicBezTo>
                          <a:pt x="1123406" y="1592365"/>
                          <a:pt x="1059034" y="1560195"/>
                          <a:pt x="1018903" y="1505279"/>
                        </a:cubicBezTo>
                        <a:cubicBezTo>
                          <a:pt x="943311" y="1401838"/>
                          <a:pt x="1126251" y="1280178"/>
                          <a:pt x="1166949" y="1252730"/>
                        </a:cubicBezTo>
                        <a:cubicBezTo>
                          <a:pt x="1336960" y="1138071"/>
                          <a:pt x="1528560" y="1131108"/>
                          <a:pt x="1724298" y="1095976"/>
                        </a:cubicBezTo>
                        <a:cubicBezTo>
                          <a:pt x="1971280" y="1113009"/>
                          <a:pt x="2057952" y="1091903"/>
                          <a:pt x="2290355" y="1244022"/>
                        </a:cubicBezTo>
                        <a:cubicBezTo>
                          <a:pt x="2359138" y="1289044"/>
                          <a:pt x="2400664" y="1365942"/>
                          <a:pt x="2455818" y="1426902"/>
                        </a:cubicBezTo>
                        <a:cubicBezTo>
                          <a:pt x="2470332" y="1476251"/>
                          <a:pt x="2489272" y="1524508"/>
                          <a:pt x="2499360" y="1574948"/>
                        </a:cubicBezTo>
                        <a:cubicBezTo>
                          <a:pt x="2516308" y="1659687"/>
                          <a:pt x="2511472" y="1747835"/>
                          <a:pt x="2473235" y="1827496"/>
                        </a:cubicBezTo>
                        <a:cubicBezTo>
                          <a:pt x="2458109" y="1859009"/>
                          <a:pt x="2432778" y="1886676"/>
                          <a:pt x="2403566" y="1905873"/>
                        </a:cubicBezTo>
                        <a:cubicBezTo>
                          <a:pt x="2329784" y="1954358"/>
                          <a:pt x="2250525" y="1995299"/>
                          <a:pt x="2168435" y="2027793"/>
                        </a:cubicBezTo>
                        <a:cubicBezTo>
                          <a:pt x="2110170" y="2050856"/>
                          <a:pt x="2046515" y="2056822"/>
                          <a:pt x="1985555" y="2071336"/>
                        </a:cubicBezTo>
                        <a:cubicBezTo>
                          <a:pt x="1634309" y="2016182"/>
                          <a:pt x="1279894" y="1978389"/>
                          <a:pt x="931818" y="1905873"/>
                        </a:cubicBezTo>
                        <a:cubicBezTo>
                          <a:pt x="859365" y="1890779"/>
                          <a:pt x="784703" y="1861546"/>
                          <a:pt x="731520" y="1810079"/>
                        </a:cubicBezTo>
                        <a:cubicBezTo>
                          <a:pt x="688516" y="1768462"/>
                          <a:pt x="685075" y="1699770"/>
                          <a:pt x="661852" y="1644616"/>
                        </a:cubicBezTo>
                        <a:cubicBezTo>
                          <a:pt x="667658" y="1601073"/>
                          <a:pt x="652912" y="1549130"/>
                          <a:pt x="679269" y="1513988"/>
                        </a:cubicBezTo>
                        <a:cubicBezTo>
                          <a:pt x="774723" y="1386716"/>
                          <a:pt x="998263" y="1257991"/>
                          <a:pt x="1149532" y="1217896"/>
                        </a:cubicBezTo>
                        <a:cubicBezTo>
                          <a:pt x="1303144" y="1177180"/>
                          <a:pt x="1463041" y="1165645"/>
                          <a:pt x="1619795" y="1139519"/>
                        </a:cubicBezTo>
                        <a:cubicBezTo>
                          <a:pt x="1912836" y="1192799"/>
                          <a:pt x="2199717" y="1127945"/>
                          <a:pt x="2351315" y="1409485"/>
                        </a:cubicBezTo>
                        <a:cubicBezTo>
                          <a:pt x="2379148" y="1461174"/>
                          <a:pt x="2368732" y="1525599"/>
                          <a:pt x="2377440" y="1583656"/>
                        </a:cubicBezTo>
                        <a:cubicBezTo>
                          <a:pt x="2357120" y="1624296"/>
                          <a:pt x="2346238" y="1671240"/>
                          <a:pt x="2316480" y="1705576"/>
                        </a:cubicBezTo>
                        <a:cubicBezTo>
                          <a:pt x="2269256" y="1760065"/>
                          <a:pt x="2215744" y="1813138"/>
                          <a:pt x="2151018" y="1844913"/>
                        </a:cubicBezTo>
                        <a:cubicBezTo>
                          <a:pt x="1880397" y="1977764"/>
                          <a:pt x="1722067" y="1943113"/>
                          <a:pt x="1419498" y="1949416"/>
                        </a:cubicBezTo>
                        <a:cubicBezTo>
                          <a:pt x="1124284" y="1903999"/>
                          <a:pt x="945994" y="1901080"/>
                          <a:pt x="670560" y="1740410"/>
                        </a:cubicBezTo>
                        <a:cubicBezTo>
                          <a:pt x="616899" y="1709108"/>
                          <a:pt x="595086" y="1641713"/>
                          <a:pt x="557349" y="1592365"/>
                        </a:cubicBezTo>
                        <a:cubicBezTo>
                          <a:pt x="583475" y="1545919"/>
                          <a:pt x="592022" y="1483519"/>
                          <a:pt x="635726" y="1453028"/>
                        </a:cubicBezTo>
                        <a:cubicBezTo>
                          <a:pt x="855565" y="1299652"/>
                          <a:pt x="1002309" y="1327297"/>
                          <a:pt x="1254035" y="1313690"/>
                        </a:cubicBezTo>
                        <a:cubicBezTo>
                          <a:pt x="1584808" y="1322630"/>
                          <a:pt x="1664762" y="1298066"/>
                          <a:pt x="2002972" y="1444319"/>
                        </a:cubicBezTo>
                        <a:cubicBezTo>
                          <a:pt x="2085051" y="1479813"/>
                          <a:pt x="2148115" y="1548822"/>
                          <a:pt x="2220686" y="1601073"/>
                        </a:cubicBezTo>
                        <a:cubicBezTo>
                          <a:pt x="2240412" y="1657432"/>
                          <a:pt x="2334067" y="1830235"/>
                          <a:pt x="2255520" y="1905873"/>
                        </a:cubicBezTo>
                        <a:cubicBezTo>
                          <a:pt x="2200317" y="1959032"/>
                          <a:pt x="2116183" y="1969736"/>
                          <a:pt x="2046515" y="2001668"/>
                        </a:cubicBezTo>
                        <a:cubicBezTo>
                          <a:pt x="1956526" y="1998765"/>
                          <a:pt x="1863896" y="2014796"/>
                          <a:pt x="1776549" y="1992959"/>
                        </a:cubicBezTo>
                        <a:cubicBezTo>
                          <a:pt x="1720325" y="1978903"/>
                          <a:pt x="1498594" y="1857359"/>
                          <a:pt x="1410789" y="1810079"/>
                        </a:cubicBezTo>
                        <a:cubicBezTo>
                          <a:pt x="1393372" y="1769439"/>
                          <a:pt x="1362368" y="1732208"/>
                          <a:pt x="1358538" y="1688159"/>
                        </a:cubicBezTo>
                        <a:cubicBezTo>
                          <a:pt x="1356061" y="1659677"/>
                          <a:pt x="1368907" y="1624575"/>
                          <a:pt x="1393372" y="1609782"/>
                        </a:cubicBezTo>
                        <a:cubicBezTo>
                          <a:pt x="1682554" y="1434927"/>
                          <a:pt x="1687292" y="1463429"/>
                          <a:pt x="1968138" y="1453028"/>
                        </a:cubicBezTo>
                        <a:cubicBezTo>
                          <a:pt x="2079141" y="1465362"/>
                          <a:pt x="2313099" y="1454784"/>
                          <a:pt x="2420983" y="1557530"/>
                        </a:cubicBezTo>
                        <a:cubicBezTo>
                          <a:pt x="2448310" y="1583556"/>
                          <a:pt x="2450012" y="1627199"/>
                          <a:pt x="2464526" y="1662033"/>
                        </a:cubicBezTo>
                        <a:cubicBezTo>
                          <a:pt x="2447109" y="1702673"/>
                          <a:pt x="2438556" y="1748396"/>
                          <a:pt x="2412275" y="1783953"/>
                        </a:cubicBezTo>
                        <a:cubicBezTo>
                          <a:pt x="2325692" y="1901095"/>
                          <a:pt x="2199055" y="1886625"/>
                          <a:pt x="2063932" y="1914582"/>
                        </a:cubicBezTo>
                        <a:cubicBezTo>
                          <a:pt x="1988458" y="1908776"/>
                          <a:pt x="1910946" y="1915524"/>
                          <a:pt x="1837509" y="1897165"/>
                        </a:cubicBezTo>
                        <a:cubicBezTo>
                          <a:pt x="1742318" y="1873367"/>
                          <a:pt x="1608962" y="1768110"/>
                          <a:pt x="1532709" y="1714285"/>
                        </a:cubicBezTo>
                        <a:cubicBezTo>
                          <a:pt x="1521098" y="1682353"/>
                          <a:pt x="1501096" y="1652314"/>
                          <a:pt x="1497875" y="1618490"/>
                        </a:cubicBezTo>
                        <a:cubicBezTo>
                          <a:pt x="1495068" y="1589020"/>
                          <a:pt x="1495553" y="1553467"/>
                          <a:pt x="1515292" y="1531405"/>
                        </a:cubicBezTo>
                        <a:cubicBezTo>
                          <a:pt x="1597521" y="1439502"/>
                          <a:pt x="1701633" y="1444231"/>
                          <a:pt x="1811383" y="1426902"/>
                        </a:cubicBezTo>
                        <a:cubicBezTo>
                          <a:pt x="2011450" y="1433800"/>
                          <a:pt x="2087705" y="1411500"/>
                          <a:pt x="2264229" y="1505279"/>
                        </a:cubicBezTo>
                        <a:cubicBezTo>
                          <a:pt x="2296858" y="1522613"/>
                          <a:pt x="2316480" y="1557530"/>
                          <a:pt x="2342606" y="1583656"/>
                        </a:cubicBezTo>
                        <a:cubicBezTo>
                          <a:pt x="2351012" y="1625687"/>
                          <a:pt x="2386163" y="1714277"/>
                          <a:pt x="2325189" y="1749119"/>
                        </a:cubicBezTo>
                        <a:cubicBezTo>
                          <a:pt x="2299859" y="1763593"/>
                          <a:pt x="2267132" y="1743313"/>
                          <a:pt x="2238103" y="1740410"/>
                        </a:cubicBezTo>
                        <a:cubicBezTo>
                          <a:pt x="2235998" y="1738305"/>
                          <a:pt x="2186799" y="1693661"/>
                          <a:pt x="2185852" y="1679450"/>
                        </a:cubicBezTo>
                        <a:cubicBezTo>
                          <a:pt x="2183527" y="1644573"/>
                          <a:pt x="2186554" y="1608974"/>
                          <a:pt x="2194560" y="1574948"/>
                        </a:cubicBezTo>
                        <a:cubicBezTo>
                          <a:pt x="2198437" y="1558471"/>
                          <a:pt x="2209967" y="1544505"/>
                          <a:pt x="2220686" y="1531405"/>
                        </a:cubicBezTo>
                        <a:cubicBezTo>
                          <a:pt x="2256332" y="1487837"/>
                          <a:pt x="2284056" y="1472173"/>
                          <a:pt x="2325189" y="1435610"/>
                        </a:cubicBezTo>
                        <a:cubicBezTo>
                          <a:pt x="2334394" y="1427428"/>
                          <a:pt x="2341384" y="1416768"/>
                          <a:pt x="2351315" y="1409485"/>
                        </a:cubicBezTo>
                        <a:cubicBezTo>
                          <a:pt x="2385076" y="1384727"/>
                          <a:pt x="2426214" y="1369420"/>
                          <a:pt x="2455818" y="1339816"/>
                        </a:cubicBezTo>
                        <a:cubicBezTo>
                          <a:pt x="2491021" y="1304613"/>
                          <a:pt x="2499662" y="1293870"/>
                          <a:pt x="2542903" y="1261439"/>
                        </a:cubicBezTo>
                        <a:cubicBezTo>
                          <a:pt x="2559649" y="1248879"/>
                          <a:pt x="2577738" y="1238216"/>
                          <a:pt x="2595155" y="1226605"/>
                        </a:cubicBezTo>
                        <a:lnTo>
                          <a:pt x="2621280" y="1209188"/>
                        </a:lnTo>
                        <a:cubicBezTo>
                          <a:pt x="2627086" y="1200479"/>
                          <a:pt x="2634017" y="1192424"/>
                          <a:pt x="2638698" y="1183062"/>
                        </a:cubicBezTo>
                        <a:cubicBezTo>
                          <a:pt x="2642803" y="1174851"/>
                          <a:pt x="2644183" y="1165531"/>
                          <a:pt x="2647406" y="1156936"/>
                        </a:cubicBezTo>
                        <a:cubicBezTo>
                          <a:pt x="2652895" y="1142299"/>
                          <a:pt x="2659880" y="1128223"/>
                          <a:pt x="2664823" y="1113393"/>
                        </a:cubicBezTo>
                        <a:cubicBezTo>
                          <a:pt x="2673767" y="1086560"/>
                          <a:pt x="2675334" y="1062642"/>
                          <a:pt x="2682240" y="1035016"/>
                        </a:cubicBezTo>
                        <a:cubicBezTo>
                          <a:pt x="2684466" y="1026110"/>
                          <a:pt x="2688958" y="1017851"/>
                          <a:pt x="2690949" y="1008890"/>
                        </a:cubicBezTo>
                        <a:cubicBezTo>
                          <a:pt x="2704399" y="948366"/>
                          <a:pt x="2693496" y="971375"/>
                          <a:pt x="2708366" y="921805"/>
                        </a:cubicBezTo>
                        <a:cubicBezTo>
                          <a:pt x="2713641" y="904220"/>
                          <a:pt x="2720952" y="887266"/>
                          <a:pt x="2725783" y="869553"/>
                        </a:cubicBezTo>
                        <a:cubicBezTo>
                          <a:pt x="2735632" y="833439"/>
                          <a:pt x="2736400" y="802449"/>
                          <a:pt x="2743200" y="765050"/>
                        </a:cubicBezTo>
                        <a:cubicBezTo>
                          <a:pt x="2745341" y="753274"/>
                          <a:pt x="2749006" y="741827"/>
                          <a:pt x="2751909" y="730216"/>
                        </a:cubicBezTo>
                        <a:cubicBezTo>
                          <a:pt x="2754812" y="640227"/>
                          <a:pt x="2755482" y="550139"/>
                          <a:pt x="2760618" y="460250"/>
                        </a:cubicBezTo>
                        <a:cubicBezTo>
                          <a:pt x="2761301" y="448301"/>
                          <a:pt x="2765887" y="436880"/>
                          <a:pt x="2769326" y="425416"/>
                        </a:cubicBezTo>
                        <a:cubicBezTo>
                          <a:pt x="2783553" y="377992"/>
                          <a:pt x="2788448" y="364871"/>
                          <a:pt x="2812869" y="320913"/>
                        </a:cubicBezTo>
                        <a:cubicBezTo>
                          <a:pt x="2821963" y="304544"/>
                          <a:pt x="2846714" y="272883"/>
                          <a:pt x="2856412" y="259953"/>
                        </a:cubicBezTo>
                        <a:cubicBezTo>
                          <a:pt x="2878223" y="194519"/>
                          <a:pt x="2849978" y="269594"/>
                          <a:pt x="2926080" y="155450"/>
                        </a:cubicBezTo>
                        <a:cubicBezTo>
                          <a:pt x="2931886" y="146742"/>
                          <a:pt x="2936097" y="136726"/>
                          <a:pt x="2943498" y="129325"/>
                        </a:cubicBezTo>
                        <a:cubicBezTo>
                          <a:pt x="2953761" y="119062"/>
                          <a:pt x="2966087" y="110991"/>
                          <a:pt x="2978332" y="103199"/>
                        </a:cubicBezTo>
                        <a:cubicBezTo>
                          <a:pt x="2998077" y="90634"/>
                          <a:pt x="3018043" y="78172"/>
                          <a:pt x="3039292" y="68365"/>
                        </a:cubicBezTo>
                        <a:cubicBezTo>
                          <a:pt x="3070238" y="54082"/>
                          <a:pt x="3102039" y="48248"/>
                          <a:pt x="3135086" y="42239"/>
                        </a:cubicBezTo>
                        <a:cubicBezTo>
                          <a:pt x="3208176" y="28949"/>
                          <a:pt x="3177367" y="35865"/>
                          <a:pt x="3265715" y="24822"/>
                        </a:cubicBezTo>
                        <a:cubicBezTo>
                          <a:pt x="3286083" y="22276"/>
                          <a:pt x="3306176" y="17164"/>
                          <a:pt x="3326675" y="16113"/>
                        </a:cubicBezTo>
                        <a:cubicBezTo>
                          <a:pt x="3419490" y="11353"/>
                          <a:pt x="3512458" y="10308"/>
                          <a:pt x="3605349" y="7405"/>
                        </a:cubicBezTo>
                        <a:lnTo>
                          <a:pt x="3631475" y="16113"/>
                        </a:ln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0C202D9C-FF31-47A9-A474-A37F37D194F2}"/>
              </a:ext>
            </a:extLst>
          </p:cNvPr>
          <p:cNvSpPr/>
          <p:nvPr/>
        </p:nvSpPr>
        <p:spPr>
          <a:xfrm>
            <a:off x="8818075" y="2091411"/>
            <a:ext cx="900000" cy="90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2B5E1F58-DCBB-4AEB-B1E0-91B610200432}"/>
                  </a:ext>
                </a:extLst>
              </p:cNvPr>
              <p:cNvSpPr txBox="1"/>
              <p:nvPr/>
            </p:nvSpPr>
            <p:spPr>
              <a:xfrm>
                <a:off x="8818075" y="2123288"/>
                <a:ext cx="900000" cy="844513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rm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4800" b="0" i="0" baseline="0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fr-FR" sz="4800" baseline="0" dirty="0"/>
              </a:p>
            </p:txBody>
          </p:sp>
        </mc:Choice>
        <mc:Fallback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2B5E1F58-DCBB-4AEB-B1E0-91B610200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8075" y="2123288"/>
                <a:ext cx="900000" cy="8445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A95ED38C-5D0E-40E9-B7B6-D9D204FAA0B8}"/>
              </a:ext>
            </a:extLst>
          </p:cNvPr>
          <p:cNvCxnSpPr>
            <a:cxnSpLocks/>
          </p:cNvCxnSpPr>
          <p:nvPr/>
        </p:nvCxnSpPr>
        <p:spPr>
          <a:xfrm flipV="1">
            <a:off x="9718075" y="2431076"/>
            <a:ext cx="1152000" cy="0"/>
          </a:xfrm>
          <a:prstGeom prst="lin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821CD760-9441-45B3-89E2-9F0765C4718F}"/>
              </a:ext>
            </a:extLst>
          </p:cNvPr>
          <p:cNvCxnSpPr/>
          <p:nvPr/>
        </p:nvCxnSpPr>
        <p:spPr>
          <a:xfrm flipV="1">
            <a:off x="9718075" y="2655904"/>
            <a:ext cx="838266" cy="0"/>
          </a:xfrm>
          <a:prstGeom prst="lin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B3CA96FE-3FF9-47CF-BA0F-3EBE6C7F5088}"/>
              </a:ext>
            </a:extLst>
          </p:cNvPr>
          <p:cNvCxnSpPr/>
          <p:nvPr/>
        </p:nvCxnSpPr>
        <p:spPr>
          <a:xfrm flipV="1">
            <a:off x="7671993" y="2431076"/>
            <a:ext cx="1152000" cy="0"/>
          </a:xfrm>
          <a:prstGeom prst="lin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03846569-A83A-417F-966F-D2C033451EEC}"/>
              </a:ext>
            </a:extLst>
          </p:cNvPr>
          <p:cNvCxnSpPr/>
          <p:nvPr/>
        </p:nvCxnSpPr>
        <p:spPr>
          <a:xfrm flipV="1">
            <a:off x="7979809" y="2655904"/>
            <a:ext cx="838266" cy="0"/>
          </a:xfrm>
          <a:prstGeom prst="lin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EA273901-5D8A-447D-86D9-D515CCB2D2B7}"/>
              </a:ext>
            </a:extLst>
          </p:cNvPr>
          <p:cNvCxnSpPr>
            <a:cxnSpLocks/>
          </p:cNvCxnSpPr>
          <p:nvPr/>
        </p:nvCxnSpPr>
        <p:spPr>
          <a:xfrm flipH="1">
            <a:off x="7974293" y="2636856"/>
            <a:ext cx="0" cy="1044000"/>
          </a:xfrm>
          <a:prstGeom prst="lin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09A03EAA-F2FE-421B-B4EC-B01503B4C88F}"/>
              </a:ext>
            </a:extLst>
          </p:cNvPr>
          <p:cNvCxnSpPr/>
          <p:nvPr/>
        </p:nvCxnSpPr>
        <p:spPr>
          <a:xfrm flipH="1">
            <a:off x="10537293" y="2651142"/>
            <a:ext cx="0" cy="1044000"/>
          </a:xfrm>
          <a:prstGeom prst="lin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CE40B52C-CA72-4702-9B56-4D81958A1F7C}"/>
              </a:ext>
            </a:extLst>
          </p:cNvPr>
          <p:cNvCxnSpPr/>
          <p:nvPr/>
        </p:nvCxnSpPr>
        <p:spPr>
          <a:xfrm flipH="1">
            <a:off x="7693159" y="2431076"/>
            <a:ext cx="0" cy="1188000"/>
          </a:xfrm>
          <a:prstGeom prst="lin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7ABCC801-32BA-47DF-974A-143EDDED981D}"/>
              </a:ext>
            </a:extLst>
          </p:cNvPr>
          <p:cNvCxnSpPr/>
          <p:nvPr/>
        </p:nvCxnSpPr>
        <p:spPr>
          <a:xfrm flipH="1">
            <a:off x="10851023" y="2431076"/>
            <a:ext cx="0" cy="1224000"/>
          </a:xfrm>
          <a:prstGeom prst="lin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53EB1B0E-BA27-4FB4-BD83-BA7B157320DD}"/>
                  </a:ext>
                </a:extLst>
              </p:cNvPr>
              <p:cNvSpPr txBox="1"/>
              <p:nvPr/>
            </p:nvSpPr>
            <p:spPr>
              <a:xfrm>
                <a:off x="8354451" y="3933004"/>
                <a:ext cx="1690430" cy="439130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1" i="0" baseline="0" smtClean="0">
                          <a:latin typeface="Cambria Math" panose="02040503050406030204" pitchFamily="18" charset="0"/>
                        </a:rPr>
                        <m:t>𝐑</m:t>
                      </m:r>
                      <m:r>
                        <a:rPr lang="fr-FR" sz="2400" b="1" i="1" baseline="0" smtClean="0"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fr-FR" sz="2400" b="1" i="1" baseline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FR" sz="2400" b="1" i="1" baseline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fr-FR" sz="2400" b="1" i="1" baseline="0" smtClean="0"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fr-FR" sz="2400" b="1" baseline="0" dirty="0"/>
              </a:p>
            </p:txBody>
          </p:sp>
        </mc:Choice>
        <mc:Fallback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53EB1B0E-BA27-4FB4-BD83-BA7B157320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4451" y="3933004"/>
                <a:ext cx="1690430" cy="439130"/>
              </a:xfrm>
              <a:prstGeom prst="rect">
                <a:avLst/>
              </a:prstGeom>
              <a:blipFill>
                <a:blip r:embed="rId5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613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E91F2D-C429-4C70-A921-BC933D4E8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 – Approche quantique : gaz de fermions libres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5E8F4B-43CF-4101-ADC6-B6F4616CA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554B42-42CE-4DAA-BC3C-6C0994762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LP23 – Mécanismes de la conduction électrique dans les solides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D902CC-E815-4B65-8BDB-71C09DA8C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61A27AF7-109E-4A73-912F-9BD7A9A6D8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2) Résultats et limites du modèle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au 8">
                <a:extLst>
                  <a:ext uri="{FF2B5EF4-FFF2-40B4-BE49-F238E27FC236}">
                    <a16:creationId xmlns:a16="http://schemas.microsoft.com/office/drawing/2014/main" id="{A5431D40-8A17-49F2-A88E-CD1FC8A81BC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45771405"/>
                  </p:ext>
                </p:extLst>
              </p:nvPr>
            </p:nvGraphicFramePr>
            <p:xfrm>
              <a:off x="2128885" y="1968604"/>
              <a:ext cx="7197707" cy="3777664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73695">
                      <a:extLst>
                        <a:ext uri="{9D8B030D-6E8A-4147-A177-3AD203B41FA5}">
                          <a16:colId xmlns:a16="http://schemas.microsoft.com/office/drawing/2014/main" val="2307040358"/>
                        </a:ext>
                      </a:extLst>
                    </a:gridCol>
                    <a:gridCol w="2214654">
                      <a:extLst>
                        <a:ext uri="{9D8B030D-6E8A-4147-A177-3AD203B41FA5}">
                          <a16:colId xmlns:a16="http://schemas.microsoft.com/office/drawing/2014/main" val="3830883187"/>
                        </a:ext>
                      </a:extLst>
                    </a:gridCol>
                    <a:gridCol w="2388279">
                      <a:extLst>
                        <a:ext uri="{9D8B030D-6E8A-4147-A177-3AD203B41FA5}">
                          <a16:colId xmlns:a16="http://schemas.microsoft.com/office/drawing/2014/main" val="1282597810"/>
                        </a:ext>
                      </a:extLst>
                    </a:gridCol>
                    <a:gridCol w="2021079">
                      <a:extLst>
                        <a:ext uri="{9D8B030D-6E8A-4147-A177-3AD203B41FA5}">
                          <a16:colId xmlns:a16="http://schemas.microsoft.com/office/drawing/2014/main" val="1779675889"/>
                        </a:ext>
                      </a:extLst>
                    </a:gridCol>
                  </a:tblGrid>
                  <a:tr h="871714">
                    <a:tc>
                      <a:txBody>
                        <a:bodyPr/>
                        <a:lstStyle/>
                        <a:p>
                          <a:pPr algn="ctr"/>
                          <a:endParaRPr lang="fr-FR" sz="220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fr-FR" sz="2200" b="1" i="1" dirty="0" smtClean="0"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  <m:r>
                                <a:rPr lang="fr-FR" sz="220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sz="2200" i="0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sz="2200" b="1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r-FR" sz="2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sSup>
                                <m:sSupPr>
                                  <m:ctrlPr>
                                    <a:rPr lang="fr-FR" sz="2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22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sup>
                                  <m:r>
                                    <a:rPr lang="fr-FR" sz="2200" b="1" i="1" smtClean="0">
                                      <a:latin typeface="Cambria Math" panose="02040503050406030204" pitchFamily="18" charset="0"/>
                                    </a:rPr>
                                    <m:t>𝟕</m:t>
                                  </m:r>
                                </m:sup>
                              </m:sSup>
                              <m:r>
                                <a:rPr lang="fr-FR" sz="2200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fr-FR" sz="2200" i="0" dirty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a:rPr lang="fr-FR" sz="2200" i="0" dirty="0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m:rPr>
                                  <m:sty m:val="p"/>
                                </m:rPr>
                                <a:rPr lang="fr-FR" sz="2200" i="0" dirty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a:rPr lang="fr-FR" sz="2200" i="0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fr-FR" sz="2200" i="0" dirty="0"/>
                            <a:t> à </a:t>
                          </a:r>
                          <a14:m>
                            <m:oMath xmlns:m="http://schemas.openxmlformats.org/officeDocument/2006/math">
                              <m:r>
                                <a:rPr lang="fr-FR" sz="2200" i="0" dirty="0" smtClean="0">
                                  <a:latin typeface="Cambria Math" panose="02040503050406030204" pitchFamily="18" charset="0"/>
                                </a:rPr>
                                <m:t>273 </m:t>
                              </m:r>
                              <m:r>
                                <m:rPr>
                                  <m:sty m:val="p"/>
                                </m:rPr>
                                <a:rPr lang="fr-FR" sz="2200" i="0" dirty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oMath>
                          </a14:m>
                          <a:endParaRPr lang="fr-FR" sz="2200" i="0" dirty="0"/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2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200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fr-FR" sz="2200" b="1" i="1" smtClean="0"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sub>
                                </m:sSub>
                                <m:r>
                                  <a:rPr lang="fr-FR" sz="22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sz="2200" b="1" i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FR" sz="2200" b="1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fr-FR" sz="22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sSup>
                                  <m:sSupPr>
                                    <m:ctrlPr>
                                      <a:rPr lang="fr-FR" sz="2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22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fr-FR" sz="2200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p>
                                </m:sSup>
                                <m:r>
                                  <a:rPr lang="fr-FR" sz="2200" b="1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fr-FR" sz="2200" b="0" i="0" smtClean="0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a:rPr lang="fr-FR" sz="2200" b="1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fr-FR" sz="2200" b="0" i="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fr-FR" sz="2200" b="1" i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FR" sz="2200" i="0" dirty="0"/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2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200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fr-FR" sz="2200" b="1" i="1" smtClean="0"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sub>
                                </m:sSub>
                                <m:r>
                                  <a:rPr lang="fr-FR" sz="22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sz="2200" b="1" i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FR" sz="2200" b="1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fr-FR" sz="22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sSup>
                                  <m:sSupPr>
                                    <m:ctrlPr>
                                      <a:rPr lang="fr-FR" sz="2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22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fr-FR" sz="22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p>
                                </m:sSup>
                                <m:r>
                                  <a:rPr lang="fr-FR" sz="2200" b="1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sz="2200" b="1" i="0" smtClean="0">
                                    <a:latin typeface="Cambria Math" panose="02040503050406030204" pitchFamily="18" charset="0"/>
                                  </a:rPr>
                                  <m:t>𝐊</m:t>
                                </m:r>
                                <m:r>
                                  <a:rPr lang="fr-FR" sz="2200" b="1" i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FR" sz="2200" i="0" dirty="0"/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7138489"/>
                      </a:ext>
                    </a:extLst>
                  </a:tr>
                  <a:tr h="4843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200" dirty="0"/>
                            <a:t>Cu</a:t>
                          </a:r>
                        </a:p>
                      </a:txBody>
                      <a:tcPr anchor="ctr">
                        <a:solidFill>
                          <a:srgbClr val="C3E4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200" i="1" dirty="0" smtClean="0">
                                    <a:latin typeface="Cambria Math" panose="02040503050406030204" pitchFamily="18" charset="0"/>
                                  </a:rPr>
                                  <m:t>6,4</m:t>
                                </m:r>
                              </m:oMath>
                            </m:oMathPara>
                          </a14:m>
                          <a:endParaRPr lang="fr-FR" sz="2200" dirty="0"/>
                        </a:p>
                      </a:txBody>
                      <a:tcPr anchor="ctr">
                        <a:solidFill>
                          <a:srgbClr val="C3E4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200" b="0" i="1" dirty="0" smtClean="0">
                                    <a:latin typeface="Cambria Math" panose="02040503050406030204" pitchFamily="18" charset="0"/>
                                  </a:rPr>
                                  <m:t>1,57</m:t>
                                </m:r>
                              </m:oMath>
                            </m:oMathPara>
                          </a14:m>
                          <a:endParaRPr lang="fr-FR" sz="2200" dirty="0"/>
                        </a:p>
                      </a:txBody>
                      <a:tcPr anchor="ctr">
                        <a:solidFill>
                          <a:srgbClr val="C3E4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200" i="1" dirty="0" smtClean="0">
                                    <a:latin typeface="Cambria Math" panose="02040503050406030204" pitchFamily="18" charset="0"/>
                                  </a:rPr>
                                  <m:t>8,16</m:t>
                                </m:r>
                              </m:oMath>
                            </m:oMathPara>
                          </a14:m>
                          <a:endParaRPr lang="fr-FR" sz="2200" dirty="0"/>
                        </a:p>
                      </a:txBody>
                      <a:tcPr anchor="ctr">
                        <a:solidFill>
                          <a:srgbClr val="C3E4F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4492690"/>
                      </a:ext>
                    </a:extLst>
                  </a:tr>
                  <a:tr h="4843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200" dirty="0"/>
                            <a:t>Ag</a:t>
                          </a:r>
                        </a:p>
                      </a:txBody>
                      <a:tcPr anchor="ctr">
                        <a:solidFill>
                          <a:srgbClr val="E0F3F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200" i="1" dirty="0" smtClean="0">
                                    <a:latin typeface="Cambria Math" panose="02040503050406030204" pitchFamily="18" charset="0"/>
                                  </a:rPr>
                                  <m:t>6,6</m:t>
                                </m:r>
                              </m:oMath>
                            </m:oMathPara>
                          </a14:m>
                          <a:endParaRPr lang="fr-FR" sz="2200" dirty="0"/>
                        </a:p>
                      </a:txBody>
                      <a:tcPr anchor="ctr">
                        <a:solidFill>
                          <a:srgbClr val="E0F3F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200" b="0" i="1" dirty="0" smtClean="0">
                                    <a:latin typeface="Cambria Math" panose="02040503050406030204" pitchFamily="18" charset="0"/>
                                  </a:rPr>
                                  <m:t>1,39</m:t>
                                </m:r>
                              </m:oMath>
                            </m:oMathPara>
                          </a14:m>
                          <a:endParaRPr lang="fr-FR" sz="2200" dirty="0"/>
                        </a:p>
                      </a:txBody>
                      <a:tcPr anchor="ctr">
                        <a:solidFill>
                          <a:srgbClr val="E0F3F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200" i="1" dirty="0" smtClean="0">
                                    <a:latin typeface="Cambria Math" panose="02040503050406030204" pitchFamily="18" charset="0"/>
                                  </a:rPr>
                                  <m:t>6,38</m:t>
                                </m:r>
                              </m:oMath>
                            </m:oMathPara>
                          </a14:m>
                          <a:endParaRPr lang="fr-FR" sz="2200" dirty="0"/>
                        </a:p>
                      </a:txBody>
                      <a:tcPr anchor="ctr">
                        <a:solidFill>
                          <a:srgbClr val="E0F3F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8419138"/>
                      </a:ext>
                    </a:extLst>
                  </a:tr>
                  <a:tr h="48432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2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Au</a:t>
                          </a:r>
                        </a:p>
                      </a:txBody>
                      <a:tcPr anchor="ctr">
                        <a:solidFill>
                          <a:srgbClr val="C3E4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200" kern="1200" dirty="0" smtClean="0">
                                    <a:solidFill>
                                      <a:schemeClr val="dk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4,9</m:t>
                                </m:r>
                              </m:oMath>
                            </m:oMathPara>
                          </a14:m>
                          <a:endParaRPr lang="fr-FR" sz="22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C3E4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200" b="0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1,40</m:t>
                                </m:r>
                              </m:oMath>
                            </m:oMathPara>
                          </a14:m>
                          <a:endParaRPr lang="fr-FR" sz="22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C3E4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200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6,42</m:t>
                                </m:r>
                              </m:oMath>
                            </m:oMathPara>
                          </a14:m>
                          <a:endParaRPr lang="fr-FR" sz="22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C3E4F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8648610"/>
                      </a:ext>
                    </a:extLst>
                  </a:tr>
                  <a:tr h="48432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2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Al</a:t>
                          </a:r>
                        </a:p>
                      </a:txBody>
                      <a:tcPr anchor="ctr">
                        <a:solidFill>
                          <a:srgbClr val="E0F3F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200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4,0</m:t>
                                </m:r>
                              </m:oMath>
                            </m:oMathPara>
                          </a14:m>
                          <a:endParaRPr lang="fr-FR" sz="22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E0F3F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200" b="0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2,03</m:t>
                                </m:r>
                              </m:oMath>
                            </m:oMathPara>
                          </a14:m>
                          <a:endParaRPr lang="fr-FR" sz="22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E0F3F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200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13,6</m:t>
                                </m:r>
                              </m:oMath>
                            </m:oMathPara>
                          </a14:m>
                          <a:endParaRPr lang="fr-FR" sz="22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E0F3F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001042"/>
                      </a:ext>
                    </a:extLst>
                  </a:tr>
                  <a:tr h="4843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200" dirty="0"/>
                            <a:t>Fe</a:t>
                          </a:r>
                        </a:p>
                      </a:txBody>
                      <a:tcPr anchor="ctr">
                        <a:solidFill>
                          <a:srgbClr val="C3E4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200" i="1" dirty="0" smtClean="0">
                                    <a:latin typeface="Cambria Math" panose="02040503050406030204" pitchFamily="18" charset="0"/>
                                  </a:rPr>
                                  <m:t>1,0</m:t>
                                </m:r>
                              </m:oMath>
                            </m:oMathPara>
                          </a14:m>
                          <a:endParaRPr lang="fr-FR" sz="2200" dirty="0"/>
                        </a:p>
                      </a:txBody>
                      <a:tcPr anchor="ctr">
                        <a:solidFill>
                          <a:srgbClr val="C3E4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200" b="0" i="1" dirty="0" smtClean="0">
                                    <a:latin typeface="Cambria Math" panose="02040503050406030204" pitchFamily="18" charset="0"/>
                                  </a:rPr>
                                  <m:t>1,98</m:t>
                                </m:r>
                              </m:oMath>
                            </m:oMathPara>
                          </a14:m>
                          <a:endParaRPr lang="fr-FR" sz="2200" dirty="0"/>
                        </a:p>
                      </a:txBody>
                      <a:tcPr anchor="ctr">
                        <a:solidFill>
                          <a:srgbClr val="C3E4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200" i="1" dirty="0" smtClean="0">
                                    <a:latin typeface="Cambria Math" panose="02040503050406030204" pitchFamily="18" charset="0"/>
                                  </a:rPr>
                                  <m:t>13,0</m:t>
                                </m:r>
                              </m:oMath>
                            </m:oMathPara>
                          </a14:m>
                          <a:endParaRPr lang="fr-FR" sz="2200" dirty="0"/>
                        </a:p>
                      </a:txBody>
                      <a:tcPr anchor="ctr">
                        <a:solidFill>
                          <a:srgbClr val="C3E4F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4620374"/>
                      </a:ext>
                    </a:extLst>
                  </a:tr>
                  <a:tr h="4843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200" dirty="0"/>
                            <a:t>Bi</a:t>
                          </a:r>
                        </a:p>
                      </a:txBody>
                      <a:tcPr anchor="ctr">
                        <a:solidFill>
                          <a:srgbClr val="E0F3F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200" i="1" dirty="0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oMath>
                            </m:oMathPara>
                          </a14:m>
                          <a:endParaRPr lang="fr-FR" sz="2200" dirty="0"/>
                        </a:p>
                      </a:txBody>
                      <a:tcPr anchor="ctr">
                        <a:solidFill>
                          <a:srgbClr val="E0F3F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200" b="0" i="1" dirty="0" smtClean="0">
                                    <a:latin typeface="Cambria Math" panose="02040503050406030204" pitchFamily="18" charset="0"/>
                                  </a:rPr>
                                  <m:t>1,87</m:t>
                                </m:r>
                              </m:oMath>
                            </m:oMathPara>
                          </a14:m>
                          <a:endParaRPr lang="fr-FR" sz="2200" dirty="0"/>
                        </a:p>
                      </a:txBody>
                      <a:tcPr anchor="ctr">
                        <a:solidFill>
                          <a:srgbClr val="E0F3F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200" i="1" dirty="0" smtClean="0">
                                    <a:latin typeface="Cambria Math" panose="02040503050406030204" pitchFamily="18" charset="0"/>
                                  </a:rPr>
                                  <m:t>11,5</m:t>
                                </m:r>
                              </m:oMath>
                            </m:oMathPara>
                          </a14:m>
                          <a:endParaRPr lang="fr-FR" sz="2200" dirty="0"/>
                        </a:p>
                      </a:txBody>
                      <a:tcPr anchor="ctr">
                        <a:solidFill>
                          <a:srgbClr val="E0F3F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230813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au 8">
                <a:extLst>
                  <a:ext uri="{FF2B5EF4-FFF2-40B4-BE49-F238E27FC236}">
                    <a16:creationId xmlns:a16="http://schemas.microsoft.com/office/drawing/2014/main" id="{A5431D40-8A17-49F2-A88E-CD1FC8A81BC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45771405"/>
                  </p:ext>
                </p:extLst>
              </p:nvPr>
            </p:nvGraphicFramePr>
            <p:xfrm>
              <a:off x="2128885" y="1968604"/>
              <a:ext cx="7197707" cy="3777664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73695">
                      <a:extLst>
                        <a:ext uri="{9D8B030D-6E8A-4147-A177-3AD203B41FA5}">
                          <a16:colId xmlns:a16="http://schemas.microsoft.com/office/drawing/2014/main" val="2307040358"/>
                        </a:ext>
                      </a:extLst>
                    </a:gridCol>
                    <a:gridCol w="2214654">
                      <a:extLst>
                        <a:ext uri="{9D8B030D-6E8A-4147-A177-3AD203B41FA5}">
                          <a16:colId xmlns:a16="http://schemas.microsoft.com/office/drawing/2014/main" val="3830883187"/>
                        </a:ext>
                      </a:extLst>
                    </a:gridCol>
                    <a:gridCol w="2388279">
                      <a:extLst>
                        <a:ext uri="{9D8B030D-6E8A-4147-A177-3AD203B41FA5}">
                          <a16:colId xmlns:a16="http://schemas.microsoft.com/office/drawing/2014/main" val="1282597810"/>
                        </a:ext>
                      </a:extLst>
                    </a:gridCol>
                    <a:gridCol w="2021079">
                      <a:extLst>
                        <a:ext uri="{9D8B030D-6E8A-4147-A177-3AD203B41FA5}">
                          <a16:colId xmlns:a16="http://schemas.microsoft.com/office/drawing/2014/main" val="1779675889"/>
                        </a:ext>
                      </a:extLst>
                    </a:gridCol>
                  </a:tblGrid>
                  <a:tr h="871714">
                    <a:tc>
                      <a:txBody>
                        <a:bodyPr/>
                        <a:lstStyle/>
                        <a:p>
                          <a:pPr algn="ctr"/>
                          <a:endParaRPr lang="fr-FR" sz="220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6099" t="-699" r="-200000" b="-3447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17391" t="-699" r="-86189" b="-3447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56024" t="-699" r="-1506" b="-3447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7138489"/>
                      </a:ext>
                    </a:extLst>
                  </a:tr>
                  <a:tr h="4843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200" dirty="0"/>
                            <a:t>Cu</a:t>
                          </a:r>
                        </a:p>
                      </a:txBody>
                      <a:tcPr anchor="ctr">
                        <a:solidFill>
                          <a:srgbClr val="C3E4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6099" t="-180000" r="-200000" b="-51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17391" t="-180000" r="-86189" b="-51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56024" t="-180000" r="-1506" b="-516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4492690"/>
                      </a:ext>
                    </a:extLst>
                  </a:tr>
                  <a:tr h="4843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200" dirty="0"/>
                            <a:t>Ag</a:t>
                          </a:r>
                        </a:p>
                      </a:txBody>
                      <a:tcPr anchor="ctr">
                        <a:solidFill>
                          <a:srgbClr val="E0F3F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6099" t="-280000" r="-200000" b="-41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17391" t="-280000" r="-86189" b="-41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56024" t="-280000" r="-1506" b="-416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8419138"/>
                      </a:ext>
                    </a:extLst>
                  </a:tr>
                  <a:tr h="48432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2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Au</a:t>
                          </a:r>
                        </a:p>
                      </a:txBody>
                      <a:tcPr anchor="ctr">
                        <a:solidFill>
                          <a:srgbClr val="C3E4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6099" t="-384810" r="-200000" b="-3215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17391" t="-384810" r="-86189" b="-3215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56024" t="-384810" r="-1506" b="-3215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8648610"/>
                      </a:ext>
                    </a:extLst>
                  </a:tr>
                  <a:tr h="48432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2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Al</a:t>
                          </a:r>
                        </a:p>
                      </a:txBody>
                      <a:tcPr anchor="ctr">
                        <a:solidFill>
                          <a:srgbClr val="E0F3F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6099" t="-478750" r="-200000" b="-21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17391" t="-478750" r="-86189" b="-21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56024" t="-478750" r="-1506" b="-21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001042"/>
                      </a:ext>
                    </a:extLst>
                  </a:tr>
                  <a:tr h="4843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200" dirty="0"/>
                            <a:t>Fe</a:t>
                          </a:r>
                        </a:p>
                      </a:txBody>
                      <a:tcPr anchor="ctr">
                        <a:solidFill>
                          <a:srgbClr val="C3E4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6099" t="-586076" r="-200000" b="-1202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17391" t="-586076" r="-86189" b="-1202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56024" t="-586076" r="-1506" b="-1202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4620374"/>
                      </a:ext>
                    </a:extLst>
                  </a:tr>
                  <a:tr h="4843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200" dirty="0"/>
                            <a:t>Bi</a:t>
                          </a:r>
                        </a:p>
                      </a:txBody>
                      <a:tcPr anchor="ctr">
                        <a:solidFill>
                          <a:srgbClr val="E0F3F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6099" t="-677500" r="-200000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17391" t="-677500" r="-86189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56024" t="-677500" r="-1506" b="-18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230813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93834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5ADCF3B0-BC64-4265-A02C-24837A1214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rcRect l="16380" r="25150" b="37747"/>
          <a:stretch/>
        </p:blipFill>
        <p:spPr>
          <a:xfrm rot="120000">
            <a:off x="75087" y="1577778"/>
            <a:ext cx="6968306" cy="442467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39DBF70-609E-4285-A50A-99D0A79BA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III – Modèle des électrons quasi-libres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95F8AB-DEE9-4ACA-9401-4B9C40C87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8CC6A3-851D-4867-9DA8-B88DF1C9A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LP23 – Mécanismes de la conduction électrique dans les solides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CACB49-EF83-42A1-A3C4-4EBE77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A4D2B191-0263-4488-88E2-919A1000EF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1) Structure de bandes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21E1214-ABCA-4A9E-82ED-2360B0B5FDF0}"/>
              </a:ext>
            </a:extLst>
          </p:cNvPr>
          <p:cNvSpPr txBox="1"/>
          <p:nvPr/>
        </p:nvSpPr>
        <p:spPr>
          <a:xfrm>
            <a:off x="792752" y="5975250"/>
            <a:ext cx="3981450" cy="33432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92500"/>
          </a:bodyPr>
          <a:lstStyle/>
          <a:p>
            <a:pPr algn="l"/>
            <a:r>
              <a:rPr lang="fr-FR" sz="1600" i="1" baseline="0" dirty="0"/>
              <a:t>Physique des électrons dans les solides, </a:t>
            </a:r>
            <a:r>
              <a:rPr lang="fr-FR" sz="1600" i="1" baseline="0" dirty="0" err="1"/>
              <a:t>H.Alloul</a:t>
            </a:r>
            <a:endParaRPr lang="fr-FR" sz="1600" i="1" baseline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913F215E-8E9F-4645-8DB7-089F1D15FCE3}"/>
                  </a:ext>
                </a:extLst>
              </p:cNvPr>
              <p:cNvSpPr txBox="1"/>
              <p:nvPr/>
            </p:nvSpPr>
            <p:spPr>
              <a:xfrm>
                <a:off x="6536612" y="3360949"/>
                <a:ext cx="3162300" cy="1172367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200" b="1" i="1" baseline="0" smtClean="0">
                              <a:solidFill>
                                <a:srgbClr val="F36A5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200" b="1" i="1" baseline="0" smtClean="0">
                              <a:solidFill>
                                <a:srgbClr val="F36A54"/>
                              </a:solidFill>
                              <a:latin typeface="Cambria Math" panose="02040503050406030204" pitchFamily="18" charset="0"/>
                            </a:rPr>
                            <m:t>𝝍</m:t>
                          </m:r>
                        </m:e>
                        <m:sub>
                          <m:r>
                            <a:rPr lang="fr-FR" sz="2200" b="1" i="1" baseline="0" smtClean="0">
                              <a:solidFill>
                                <a:srgbClr val="F36A54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fr-FR" sz="2200" b="1" i="1" baseline="0" smtClean="0">
                          <a:solidFill>
                            <a:srgbClr val="F36A5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fr-FR" sz="2200" b="1" i="1" baseline="0" smtClean="0">
                              <a:solidFill>
                                <a:srgbClr val="F36A54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fr-FR" sz="2200" b="1" i="1" baseline="0" smtClean="0">
                                  <a:solidFill>
                                    <a:srgbClr val="F36A5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2200" b="1" i="1" baseline="0" smtClean="0">
                                  <a:solidFill>
                                    <a:srgbClr val="F36A54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num>
                            <m:den>
                              <m:r>
                                <a:rPr lang="fr-FR" sz="2200" b="1" i="1" baseline="0" smtClean="0">
                                  <a:solidFill>
                                    <a:srgbClr val="F36A54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den>
                          </m:f>
                        </m:e>
                      </m:rad>
                      <m:func>
                        <m:funcPr>
                          <m:ctrlPr>
                            <a:rPr lang="fr-FR" sz="2200" b="1" i="1" baseline="0" smtClean="0">
                              <a:solidFill>
                                <a:srgbClr val="F36A54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fr-FR" sz="2200" b="1" i="0" baseline="0" smtClean="0">
                              <a:solidFill>
                                <a:srgbClr val="F36A54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d>
                            <m:dPr>
                              <m:ctrlPr>
                                <a:rPr lang="fr-FR" sz="2200" b="1" i="1">
                                  <a:solidFill>
                                    <a:srgbClr val="F36A5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2200" b="1" i="1">
                                      <a:solidFill>
                                        <a:srgbClr val="F36A5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2200" b="1" i="1">
                                      <a:solidFill>
                                        <a:srgbClr val="F36A54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a:rPr lang="fr-FR" sz="2200" b="1" i="1">
                                      <a:solidFill>
                                        <a:srgbClr val="F36A54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den>
                              </m:f>
                              <m:r>
                                <a:rPr lang="fr-FR" sz="2200" b="1" i="1">
                                  <a:solidFill>
                                    <a:srgbClr val="F36A54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fr-FR" sz="2200" b="1" baseline="0" dirty="0">
                  <a:solidFill>
                    <a:srgbClr val="F36A54"/>
                  </a:solidFill>
                </a:endParaRPr>
              </a:p>
            </p:txBody>
          </p:sp>
        </mc:Choice>
        <mc:Fallback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913F215E-8E9F-4645-8DB7-089F1D15F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6612" y="3360949"/>
                <a:ext cx="3162300" cy="11723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98C92182-98D5-4FD0-BD53-04A343F04528}"/>
                  </a:ext>
                </a:extLst>
              </p:cNvPr>
              <p:cNvSpPr txBox="1"/>
              <p:nvPr/>
            </p:nvSpPr>
            <p:spPr>
              <a:xfrm>
                <a:off x="6556381" y="4546088"/>
                <a:ext cx="3162300" cy="1172367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200" b="1" i="1" baseline="0" smtClean="0">
                              <a:solidFill>
                                <a:srgbClr val="C8A1C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200" b="1" i="1" baseline="0" smtClean="0">
                              <a:solidFill>
                                <a:srgbClr val="C8A1C8"/>
                              </a:solidFill>
                              <a:latin typeface="Cambria Math" panose="02040503050406030204" pitchFamily="18" charset="0"/>
                            </a:rPr>
                            <m:t>𝝍</m:t>
                          </m:r>
                        </m:e>
                        <m:sub>
                          <m:r>
                            <a:rPr lang="fr-FR" sz="2200" b="1" i="1" baseline="0" smtClean="0">
                              <a:solidFill>
                                <a:srgbClr val="C8A1C8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fr-FR" sz="2200" b="1" i="1" baseline="0" smtClean="0">
                          <a:solidFill>
                            <a:srgbClr val="C8A1C8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fr-FR" sz="2200" b="1" i="1" baseline="0" smtClean="0">
                              <a:solidFill>
                                <a:srgbClr val="C8A1C8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fr-FR" sz="2200" b="1" i="1" baseline="0" smtClean="0">
                                  <a:solidFill>
                                    <a:srgbClr val="C8A1C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2200" b="1" i="1" baseline="0" smtClean="0">
                                  <a:solidFill>
                                    <a:srgbClr val="C8A1C8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num>
                            <m:den>
                              <m:r>
                                <a:rPr lang="fr-FR" sz="2200" b="1" i="1" baseline="0" smtClean="0">
                                  <a:solidFill>
                                    <a:srgbClr val="C8A1C8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den>
                          </m:f>
                        </m:e>
                      </m:rad>
                      <m:func>
                        <m:funcPr>
                          <m:ctrlPr>
                            <a:rPr lang="fr-FR" sz="2200" b="1" i="1" baseline="0" smtClean="0">
                              <a:solidFill>
                                <a:srgbClr val="C8A1C8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fr-FR" sz="2200" b="1" i="0" baseline="0" smtClean="0">
                              <a:solidFill>
                                <a:srgbClr val="C8A1C8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d>
                            <m:dPr>
                              <m:ctrlPr>
                                <a:rPr lang="fr-FR" sz="2200" b="1" i="1">
                                  <a:solidFill>
                                    <a:srgbClr val="C8A1C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2200" b="1" i="1">
                                      <a:solidFill>
                                        <a:srgbClr val="C8A1C8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2200" b="1" i="1">
                                      <a:solidFill>
                                        <a:srgbClr val="C8A1C8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a:rPr lang="fr-FR" sz="2200" b="1" i="1">
                                      <a:solidFill>
                                        <a:srgbClr val="C8A1C8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den>
                              </m:f>
                              <m:r>
                                <a:rPr lang="fr-FR" sz="2200" b="1" i="1">
                                  <a:solidFill>
                                    <a:srgbClr val="C8A1C8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fr-FR" sz="2200" b="1" baseline="0" dirty="0">
                  <a:solidFill>
                    <a:srgbClr val="C8A1C8"/>
                  </a:solidFill>
                </a:endParaRPr>
              </a:p>
            </p:txBody>
          </p:sp>
        </mc:Choice>
        <mc:Fallback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98C92182-98D5-4FD0-BD53-04A343F04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381" y="4546088"/>
                <a:ext cx="3162300" cy="11723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ZoneTexte 11">
            <a:extLst>
              <a:ext uri="{FF2B5EF4-FFF2-40B4-BE49-F238E27FC236}">
                <a16:creationId xmlns:a16="http://schemas.microsoft.com/office/drawing/2014/main" id="{59391940-FA59-4EC5-BC0E-CF28DD7CF170}"/>
              </a:ext>
            </a:extLst>
          </p:cNvPr>
          <p:cNvSpPr txBox="1"/>
          <p:nvPr/>
        </p:nvSpPr>
        <p:spPr>
          <a:xfrm>
            <a:off x="5217742" y="1739755"/>
            <a:ext cx="1326121" cy="4983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l"/>
            <a:r>
              <a:rPr lang="fr-FR" sz="2200" b="1" baseline="0" dirty="0">
                <a:solidFill>
                  <a:srgbClr val="8ECB50"/>
                </a:solidFill>
              </a:rPr>
              <a:t>Potentiel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83A8A60-DE1C-4D77-AC53-B7FEB0DF245F}"/>
              </a:ext>
            </a:extLst>
          </p:cNvPr>
          <p:cNvSpPr txBox="1"/>
          <p:nvPr/>
        </p:nvSpPr>
        <p:spPr>
          <a:xfrm>
            <a:off x="5217742" y="2593094"/>
            <a:ext cx="2919789" cy="4983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l"/>
            <a:r>
              <a:rPr lang="fr-FR" sz="2200" b="1" baseline="0" dirty="0">
                <a:solidFill>
                  <a:srgbClr val="9A352E"/>
                </a:solidFill>
              </a:rPr>
              <a:t>SF limitée du potentiel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A82638F4-531A-40DA-A806-1E24A45DF5DE}"/>
                  </a:ext>
                </a:extLst>
              </p:cNvPr>
              <p:cNvSpPr txBox="1"/>
              <p:nvPr/>
            </p:nvSpPr>
            <p:spPr>
              <a:xfrm>
                <a:off x="8998952" y="4075062"/>
                <a:ext cx="3162300" cy="1172367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200" b="1" i="1" baseline="0" smtClean="0">
                              <a:solidFill>
                                <a:srgbClr val="F36A5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200" b="1" i="1" baseline="0" smtClean="0">
                              <a:solidFill>
                                <a:srgbClr val="F36A54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fr-FR" sz="2200" b="1" i="1" baseline="0" smtClean="0">
                              <a:solidFill>
                                <a:srgbClr val="F36A54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fr-FR" sz="2200" b="1" i="1" baseline="0" smtClean="0">
                          <a:solidFill>
                            <a:srgbClr val="F36A5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200" b="1" i="1" baseline="0" smtClean="0">
                              <a:solidFill>
                                <a:srgbClr val="F36A5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200" b="1" i="1" baseline="0" smtClean="0">
                              <a:solidFill>
                                <a:srgbClr val="F36A54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fr-FR" sz="2200" b="1" i="1" baseline="0" smtClean="0">
                              <a:solidFill>
                                <a:srgbClr val="F36A54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d>
                        <m:dPr>
                          <m:ctrlPr>
                            <a:rPr lang="fr-FR" sz="2200" b="1" i="1" baseline="0" smtClean="0">
                              <a:solidFill>
                                <a:srgbClr val="F36A5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sz="2200" b="1" i="1" baseline="0" smtClean="0">
                                  <a:solidFill>
                                    <a:srgbClr val="F36A5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2200" b="1" i="1" baseline="0" smtClean="0">
                                  <a:solidFill>
                                    <a:srgbClr val="F36A54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fr-FR" sz="2200" b="1" i="1" baseline="0" smtClean="0">
                                  <a:solidFill>
                                    <a:srgbClr val="F36A54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den>
                          </m:f>
                        </m:e>
                      </m:d>
                      <m:r>
                        <a:rPr lang="fr-FR" sz="2200" b="1" i="1" baseline="0" smtClean="0">
                          <a:solidFill>
                            <a:srgbClr val="F36A54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fr-FR" sz="2200" b="1" i="1" baseline="0" smtClean="0">
                              <a:solidFill>
                                <a:srgbClr val="F36A5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200" b="1" i="1">
                                  <a:solidFill>
                                    <a:srgbClr val="F36A5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200" b="1" i="1">
                                  <a:solidFill>
                                    <a:srgbClr val="F36A54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fr-FR" sz="2200" b="1" i="1">
                                      <a:solidFill>
                                        <a:srgbClr val="F36A5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2200" b="1" i="1">
                                      <a:solidFill>
                                        <a:srgbClr val="F36A54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FR" sz="2200" b="1" i="1">
                                      <a:solidFill>
                                        <a:srgbClr val="F36A54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a:rPr lang="fr-FR" sz="2200" b="1" i="1">
                                      <a:solidFill>
                                        <a:srgbClr val="F36A54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den>
                              </m:f>
                            </m:sub>
                          </m:sSub>
                        </m:e>
                      </m:d>
                    </m:oMath>
                  </m:oMathPara>
                </a14:m>
                <a:endParaRPr lang="fr-FR" sz="2200" b="1" baseline="0" dirty="0">
                  <a:solidFill>
                    <a:srgbClr val="F36A54"/>
                  </a:solidFill>
                </a:endParaRPr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A82638F4-531A-40DA-A806-1E24A45DF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8952" y="4075062"/>
                <a:ext cx="3162300" cy="117236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74859423-45B7-4847-930D-9C0A850863CF}"/>
                  </a:ext>
                </a:extLst>
              </p:cNvPr>
              <p:cNvSpPr txBox="1"/>
              <p:nvPr/>
            </p:nvSpPr>
            <p:spPr>
              <a:xfrm>
                <a:off x="8998952" y="5165738"/>
                <a:ext cx="3162300" cy="1172367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200" b="1" i="1" baseline="0" smtClean="0">
                              <a:solidFill>
                                <a:srgbClr val="C8A1C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200" b="1" i="1" baseline="0" smtClean="0">
                              <a:solidFill>
                                <a:srgbClr val="C8A1C8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fr-FR" sz="2200" b="1" i="1" baseline="0" smtClean="0">
                              <a:solidFill>
                                <a:srgbClr val="C8A1C8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fr-FR" sz="2200" b="1" i="1" baseline="0" smtClean="0">
                          <a:solidFill>
                            <a:srgbClr val="C8A1C8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200" b="1" i="1" baseline="0" smtClean="0">
                              <a:solidFill>
                                <a:srgbClr val="C8A1C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200" b="1" i="1" baseline="0" smtClean="0">
                              <a:solidFill>
                                <a:srgbClr val="C8A1C8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fr-FR" sz="2200" b="1" i="1" baseline="0" smtClean="0">
                              <a:solidFill>
                                <a:srgbClr val="C8A1C8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d>
                        <m:dPr>
                          <m:ctrlPr>
                            <a:rPr lang="fr-FR" sz="2200" b="1" i="1" baseline="0" smtClean="0">
                              <a:solidFill>
                                <a:srgbClr val="C8A1C8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sz="2200" b="1" i="1" baseline="0" smtClean="0">
                                  <a:solidFill>
                                    <a:srgbClr val="C8A1C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2200" b="1" i="1" baseline="0" smtClean="0">
                                  <a:solidFill>
                                    <a:srgbClr val="C8A1C8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fr-FR" sz="2200" b="1" i="1" baseline="0" smtClean="0">
                                  <a:solidFill>
                                    <a:srgbClr val="C8A1C8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den>
                          </m:f>
                        </m:e>
                      </m:d>
                      <m:r>
                        <a:rPr lang="fr-FR" sz="2200" b="1" i="1" baseline="0" smtClean="0">
                          <a:solidFill>
                            <a:srgbClr val="C8A1C8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fr-FR" sz="2200" b="1" i="1" baseline="0" smtClean="0">
                              <a:solidFill>
                                <a:srgbClr val="C8A1C8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200" b="1" i="1">
                                  <a:solidFill>
                                    <a:srgbClr val="C8A1C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200" b="1" i="1">
                                  <a:solidFill>
                                    <a:srgbClr val="C8A1C8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fr-FR" sz="2200" b="1" i="1">
                                      <a:solidFill>
                                        <a:srgbClr val="C8A1C8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2200" b="1" i="1">
                                      <a:solidFill>
                                        <a:srgbClr val="C8A1C8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FR" sz="2200" b="1" i="1">
                                      <a:solidFill>
                                        <a:srgbClr val="C8A1C8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a:rPr lang="fr-FR" sz="2200" b="1" i="1">
                                      <a:solidFill>
                                        <a:srgbClr val="C8A1C8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den>
                              </m:f>
                            </m:sub>
                          </m:sSub>
                        </m:e>
                      </m:d>
                    </m:oMath>
                  </m:oMathPara>
                </a14:m>
                <a:endParaRPr lang="fr-FR" sz="2200" b="1" baseline="0" dirty="0">
                  <a:solidFill>
                    <a:srgbClr val="C8A1C8"/>
                  </a:solidFill>
                </a:endParaRPr>
              </a:p>
            </p:txBody>
          </p:sp>
        </mc:Choice>
        <mc:Fallback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74859423-45B7-4847-930D-9C0A85086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8952" y="5165738"/>
                <a:ext cx="3162300" cy="117236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9712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8258D5-9463-49CF-934C-A7A3EA272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III – Modèle des électrons quasi-libres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F6ECDA-A0F6-42FD-BCF1-969C12399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CEC2EA-9E01-49A1-8492-02B53BAE7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LP23 – Mécanismes de la conduction électrique dans les solides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CDCC6B-E9FD-4A6E-B44C-3CC12CEEA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F2355E09-FB73-4D2E-B770-06F3B1515E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1) Structure de bandes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850D3EB-D06B-426D-8B2C-E958011EF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8" y="1353974"/>
            <a:ext cx="6139179" cy="3644154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33CED25-7C66-4A0C-ACE0-69AFE5F8563E}"/>
              </a:ext>
            </a:extLst>
          </p:cNvPr>
          <p:cNvCxnSpPr>
            <a:cxnSpLocks/>
          </p:cNvCxnSpPr>
          <p:nvPr/>
        </p:nvCxnSpPr>
        <p:spPr>
          <a:xfrm flipV="1">
            <a:off x="3536821" y="4438835"/>
            <a:ext cx="759971" cy="90281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67390F26-DF7D-4654-B464-123D67CE339C}"/>
              </a:ext>
            </a:extLst>
          </p:cNvPr>
          <p:cNvSpPr txBox="1"/>
          <p:nvPr/>
        </p:nvSpPr>
        <p:spPr>
          <a:xfrm>
            <a:off x="1144167" y="5253912"/>
            <a:ext cx="2455833" cy="78105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70000" lnSpcReduction="20000"/>
          </a:bodyPr>
          <a:lstStyle/>
          <a:p>
            <a:pPr algn="r"/>
            <a:r>
              <a:rPr lang="fr-FR" sz="3600" baseline="0" dirty="0"/>
              <a:t>Dégénérescence des niveaux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5D6CE107-5D14-4A3D-A75F-7FE20326C600}"/>
              </a:ext>
            </a:extLst>
          </p:cNvPr>
          <p:cNvCxnSpPr>
            <a:cxnSpLocks/>
          </p:cNvCxnSpPr>
          <p:nvPr/>
        </p:nvCxnSpPr>
        <p:spPr>
          <a:xfrm flipV="1">
            <a:off x="3536821" y="3018408"/>
            <a:ext cx="759971" cy="232324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28DED164-0108-4B30-9018-7C9639C79BE5}"/>
              </a:ext>
            </a:extLst>
          </p:cNvPr>
          <p:cNvSpPr txBox="1"/>
          <p:nvPr/>
        </p:nvSpPr>
        <p:spPr>
          <a:xfrm>
            <a:off x="6257763" y="5402782"/>
            <a:ext cx="2455833" cy="78105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70000" lnSpcReduction="20000"/>
          </a:bodyPr>
          <a:lstStyle/>
          <a:p>
            <a:pPr algn="r"/>
            <a:r>
              <a:rPr lang="fr-FR" sz="3600" baseline="0" dirty="0"/>
              <a:t>Levée de dégénérescence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36E25F08-D30D-4847-97F1-39F883E856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680000">
            <a:off x="6033697" y="1450486"/>
            <a:ext cx="6076220" cy="3631837"/>
          </a:xfrm>
          <a:prstGeom prst="rect">
            <a:avLst/>
          </a:prstGeom>
        </p:spPr>
      </p:pic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6FBD9F6C-7C00-436A-8003-BA9CDC2C5335}"/>
              </a:ext>
            </a:extLst>
          </p:cNvPr>
          <p:cNvCxnSpPr>
            <a:cxnSpLocks/>
          </p:cNvCxnSpPr>
          <p:nvPr/>
        </p:nvCxnSpPr>
        <p:spPr>
          <a:xfrm flipV="1">
            <a:off x="8713596" y="3107186"/>
            <a:ext cx="687856" cy="235829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65434CD5-878A-40A4-9B49-BE9B748B675F}"/>
              </a:ext>
            </a:extLst>
          </p:cNvPr>
          <p:cNvCxnSpPr>
            <a:cxnSpLocks/>
          </p:cNvCxnSpPr>
          <p:nvPr/>
        </p:nvCxnSpPr>
        <p:spPr>
          <a:xfrm flipV="1">
            <a:off x="8713596" y="4531594"/>
            <a:ext cx="767756" cy="93388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493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D752C1-156E-4FAD-A340-21BD8CE4B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III – Modèle des électrons quasi-libres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B212AC-4EC5-4515-A7B1-54923EC5F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138B3A-0046-438B-9082-2D0B136F9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LP23 – Mécanismes de la conduction électrique dans les solides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C2CF1D-DAE6-4F5F-9A9C-E2FBBE83D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F4666B65-1046-4E10-B660-9ACDFB9ACE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2) Métaux, isolants et semi-conducteurs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4A741401-A56C-4814-96BF-F7A9E9266848}"/>
              </a:ext>
            </a:extLst>
          </p:cNvPr>
          <p:cNvCxnSpPr>
            <a:cxnSpLocks/>
          </p:cNvCxnSpPr>
          <p:nvPr/>
        </p:nvCxnSpPr>
        <p:spPr>
          <a:xfrm flipV="1">
            <a:off x="735597" y="1873696"/>
            <a:ext cx="0" cy="3564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8F04530-6A19-4F1D-BA53-4853F7CB58CF}"/>
              </a:ext>
            </a:extLst>
          </p:cNvPr>
          <p:cNvSpPr txBox="1"/>
          <p:nvPr/>
        </p:nvSpPr>
        <p:spPr>
          <a:xfrm>
            <a:off x="512748" y="1315067"/>
            <a:ext cx="445698" cy="4391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fr-FR" sz="2800" b="1" baseline="0" dirty="0"/>
              <a:t>E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F82403D0-91DE-4C95-9C77-9072BAC48A74}"/>
              </a:ext>
            </a:extLst>
          </p:cNvPr>
          <p:cNvCxnSpPr>
            <a:cxnSpLocks/>
          </p:cNvCxnSpPr>
          <p:nvPr/>
        </p:nvCxnSpPr>
        <p:spPr>
          <a:xfrm flipV="1">
            <a:off x="3116847" y="1873696"/>
            <a:ext cx="0" cy="3564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FCB177A1-319D-41A7-A169-7EBAB54C26B2}"/>
              </a:ext>
            </a:extLst>
          </p:cNvPr>
          <p:cNvSpPr txBox="1"/>
          <p:nvPr/>
        </p:nvSpPr>
        <p:spPr>
          <a:xfrm>
            <a:off x="2893998" y="1315067"/>
            <a:ext cx="445698" cy="4391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fr-FR" sz="2800" b="1" baseline="0" dirty="0"/>
              <a:t>E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470668D7-DFDF-4A87-B6B2-858B4451906B}"/>
              </a:ext>
            </a:extLst>
          </p:cNvPr>
          <p:cNvCxnSpPr>
            <a:cxnSpLocks/>
          </p:cNvCxnSpPr>
          <p:nvPr/>
        </p:nvCxnSpPr>
        <p:spPr>
          <a:xfrm flipV="1">
            <a:off x="5530446" y="1873696"/>
            <a:ext cx="0" cy="3564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5FAACFD0-ECD2-4674-A876-84AE46E02127}"/>
              </a:ext>
            </a:extLst>
          </p:cNvPr>
          <p:cNvSpPr txBox="1"/>
          <p:nvPr/>
        </p:nvSpPr>
        <p:spPr>
          <a:xfrm>
            <a:off x="5307597" y="1315067"/>
            <a:ext cx="445698" cy="4391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fr-FR" sz="2800" b="1" baseline="0" dirty="0"/>
              <a:t>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0C82B5-1243-4A51-A8E0-ACA793373A5F}"/>
              </a:ext>
            </a:extLst>
          </p:cNvPr>
          <p:cNvSpPr/>
          <p:nvPr/>
        </p:nvSpPr>
        <p:spPr>
          <a:xfrm>
            <a:off x="735597" y="4576400"/>
            <a:ext cx="1733543" cy="762000"/>
          </a:xfrm>
          <a:prstGeom prst="rect">
            <a:avLst/>
          </a:prstGeom>
          <a:solidFill>
            <a:schemeClr val="accent2"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014F94-1766-46EC-8E38-CFA0EAABC2ED}"/>
              </a:ext>
            </a:extLst>
          </p:cNvPr>
          <p:cNvSpPr/>
          <p:nvPr/>
        </p:nvSpPr>
        <p:spPr>
          <a:xfrm>
            <a:off x="3116843" y="4495234"/>
            <a:ext cx="1733543" cy="762000"/>
          </a:xfrm>
          <a:prstGeom prst="rect">
            <a:avLst/>
          </a:prstGeom>
          <a:solidFill>
            <a:schemeClr val="accent2"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19B767-553B-4CD2-9244-046F06C6CA23}"/>
              </a:ext>
            </a:extLst>
          </p:cNvPr>
          <p:cNvSpPr/>
          <p:nvPr/>
        </p:nvSpPr>
        <p:spPr>
          <a:xfrm>
            <a:off x="5530444" y="3895363"/>
            <a:ext cx="1733543" cy="762000"/>
          </a:xfrm>
          <a:prstGeom prst="rect">
            <a:avLst/>
          </a:prstGeom>
          <a:solidFill>
            <a:schemeClr val="accent2"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C044849-022D-4EDE-9C25-60E842723F82}"/>
              </a:ext>
            </a:extLst>
          </p:cNvPr>
          <p:cNvSpPr/>
          <p:nvPr/>
        </p:nvSpPr>
        <p:spPr>
          <a:xfrm>
            <a:off x="735597" y="3616681"/>
            <a:ext cx="1733543" cy="3968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B51C1A4-46E3-407F-86FB-4BF9CF76DCAE}"/>
              </a:ext>
            </a:extLst>
          </p:cNvPr>
          <p:cNvSpPr/>
          <p:nvPr/>
        </p:nvSpPr>
        <p:spPr>
          <a:xfrm>
            <a:off x="3116844" y="2098743"/>
            <a:ext cx="1733543" cy="76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6977C7E-C43D-4FA7-AD63-72FEC38483A8}"/>
              </a:ext>
            </a:extLst>
          </p:cNvPr>
          <p:cNvSpPr/>
          <p:nvPr/>
        </p:nvSpPr>
        <p:spPr>
          <a:xfrm>
            <a:off x="5530444" y="2605584"/>
            <a:ext cx="1733543" cy="76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4707EB-811C-44BC-A300-5BEE226D8A0C}"/>
              </a:ext>
            </a:extLst>
          </p:cNvPr>
          <p:cNvSpPr/>
          <p:nvPr/>
        </p:nvSpPr>
        <p:spPr>
          <a:xfrm>
            <a:off x="735596" y="3251557"/>
            <a:ext cx="1733543" cy="3651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77AD922-6679-480D-9DB6-B1F2B95295EF}"/>
              </a:ext>
            </a:extLst>
          </p:cNvPr>
          <p:cNvSpPr txBox="1"/>
          <p:nvPr/>
        </p:nvSpPr>
        <p:spPr>
          <a:xfrm>
            <a:off x="1267380" y="3212910"/>
            <a:ext cx="657223" cy="4391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fr-FR" sz="2800" b="1" baseline="0" dirty="0"/>
              <a:t>BC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27B87E74-974A-49E0-BF72-229EDC14C026}"/>
              </a:ext>
            </a:extLst>
          </p:cNvPr>
          <p:cNvCxnSpPr>
            <a:cxnSpLocks/>
          </p:cNvCxnSpPr>
          <p:nvPr/>
        </p:nvCxnSpPr>
        <p:spPr>
          <a:xfrm>
            <a:off x="394674" y="3616681"/>
            <a:ext cx="7437048" cy="0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C3E9AF2C-E46F-4541-952A-DD4815D8C306}"/>
              </a:ext>
            </a:extLst>
          </p:cNvPr>
          <p:cNvSpPr txBox="1"/>
          <p:nvPr/>
        </p:nvSpPr>
        <p:spPr>
          <a:xfrm>
            <a:off x="3651869" y="2246309"/>
            <a:ext cx="657223" cy="4391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fr-FR" sz="2800" b="1" baseline="0" dirty="0"/>
              <a:t>BC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4A5B4BFA-153A-41CE-AD5E-51F191A37FD3}"/>
              </a:ext>
            </a:extLst>
          </p:cNvPr>
          <p:cNvSpPr txBox="1"/>
          <p:nvPr/>
        </p:nvSpPr>
        <p:spPr>
          <a:xfrm>
            <a:off x="6072117" y="2743578"/>
            <a:ext cx="657223" cy="4391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fr-FR" sz="2800" b="1" baseline="0" dirty="0"/>
              <a:t>BC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DC33F2FF-10F1-4B9F-892B-990F0B3EA85A}"/>
              </a:ext>
            </a:extLst>
          </p:cNvPr>
          <p:cNvSpPr txBox="1"/>
          <p:nvPr/>
        </p:nvSpPr>
        <p:spPr>
          <a:xfrm>
            <a:off x="1270619" y="3595425"/>
            <a:ext cx="657223" cy="4391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fr-FR" sz="2800" b="1" baseline="0" dirty="0" err="1"/>
              <a:t>BV</a:t>
            </a:r>
            <a:endParaRPr lang="fr-FR" sz="2800" b="1" baseline="0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2962B9D-AB10-4E33-9120-2061D465E1BF}"/>
              </a:ext>
            </a:extLst>
          </p:cNvPr>
          <p:cNvSpPr txBox="1"/>
          <p:nvPr/>
        </p:nvSpPr>
        <p:spPr>
          <a:xfrm>
            <a:off x="3651869" y="4656669"/>
            <a:ext cx="657223" cy="4391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fr-FR" sz="2800" b="1" baseline="0" dirty="0" err="1"/>
              <a:t>BV</a:t>
            </a:r>
            <a:endParaRPr lang="fr-FR" sz="2800" b="1" baseline="0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2623D8B-4EA6-4388-9B67-A1AD078B1B9D}"/>
              </a:ext>
            </a:extLst>
          </p:cNvPr>
          <p:cNvSpPr txBox="1"/>
          <p:nvPr/>
        </p:nvSpPr>
        <p:spPr>
          <a:xfrm>
            <a:off x="6072117" y="4046475"/>
            <a:ext cx="657223" cy="4391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fr-FR" sz="2800" b="1" baseline="0" dirty="0" err="1"/>
              <a:t>BV</a:t>
            </a:r>
            <a:endParaRPr lang="fr-FR" sz="2800" b="1" baseline="0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581479C-1220-46EB-85EC-FB8EE289F777}"/>
              </a:ext>
            </a:extLst>
          </p:cNvPr>
          <p:cNvSpPr txBox="1"/>
          <p:nvPr/>
        </p:nvSpPr>
        <p:spPr>
          <a:xfrm>
            <a:off x="6072117" y="3394856"/>
            <a:ext cx="657223" cy="4391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fr-FR" sz="2800" b="1" baseline="0" dirty="0">
                <a:solidFill>
                  <a:srgbClr val="FF0000"/>
                </a:solidFill>
              </a:rPr>
              <a:t>BI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1E10D71E-4DA7-45BA-AE75-83F7C7764166}"/>
              </a:ext>
            </a:extLst>
          </p:cNvPr>
          <p:cNvSpPr txBox="1"/>
          <p:nvPr/>
        </p:nvSpPr>
        <p:spPr>
          <a:xfrm>
            <a:off x="1273755" y="4086684"/>
            <a:ext cx="657223" cy="4391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fr-FR" sz="2800" b="1" baseline="0" dirty="0">
                <a:solidFill>
                  <a:srgbClr val="FF0000"/>
                </a:solidFill>
              </a:rPr>
              <a:t>BI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896EBAE0-8BD8-4298-B06A-09200484857B}"/>
              </a:ext>
            </a:extLst>
          </p:cNvPr>
          <p:cNvSpPr txBox="1"/>
          <p:nvPr/>
        </p:nvSpPr>
        <p:spPr>
          <a:xfrm>
            <a:off x="3651869" y="3394856"/>
            <a:ext cx="657223" cy="4391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fr-FR" sz="2800" b="1" baseline="0" dirty="0">
                <a:solidFill>
                  <a:srgbClr val="FF0000"/>
                </a:solidFill>
              </a:rPr>
              <a:t>BI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0ED2AE98-9CEF-406A-9930-1BA313AAD43D}"/>
              </a:ext>
            </a:extLst>
          </p:cNvPr>
          <p:cNvSpPr txBox="1"/>
          <p:nvPr/>
        </p:nvSpPr>
        <p:spPr>
          <a:xfrm>
            <a:off x="255198" y="3097328"/>
            <a:ext cx="515599" cy="4391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fr-FR" sz="2800" b="1" baseline="0" dirty="0" err="1"/>
              <a:t>E</a:t>
            </a:r>
            <a:r>
              <a:rPr lang="fr-FR" sz="2800" b="1" baseline="-25000" dirty="0" err="1"/>
              <a:t>F</a:t>
            </a:r>
            <a:endParaRPr lang="fr-FR" sz="2800" b="1" baseline="-25000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C9412632-ACD1-49BA-8904-3BEC1BA7DC68}"/>
              </a:ext>
            </a:extLst>
          </p:cNvPr>
          <p:cNvSpPr txBox="1"/>
          <p:nvPr/>
        </p:nvSpPr>
        <p:spPr>
          <a:xfrm>
            <a:off x="771869" y="1682378"/>
            <a:ext cx="2066111" cy="4391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fr-FR" sz="2800" b="1" dirty="0"/>
              <a:t>Conducteur</a:t>
            </a:r>
            <a:endParaRPr lang="fr-FR" sz="2800" b="1" baseline="0" dirty="0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F7FB6E37-14C9-4AFF-8216-B6EE2492D3CD}"/>
              </a:ext>
            </a:extLst>
          </p:cNvPr>
          <p:cNvSpPr txBox="1"/>
          <p:nvPr/>
        </p:nvSpPr>
        <p:spPr>
          <a:xfrm>
            <a:off x="3241486" y="1680191"/>
            <a:ext cx="2066111" cy="4391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fr-FR" sz="2800" b="1" dirty="0"/>
              <a:t>Isolant</a:t>
            </a:r>
            <a:endParaRPr lang="fr-FR" sz="2800" b="1" baseline="0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DB1D48A1-F715-40B7-8BEF-FCFE42F40B69}"/>
              </a:ext>
            </a:extLst>
          </p:cNvPr>
          <p:cNvSpPr txBox="1"/>
          <p:nvPr/>
        </p:nvSpPr>
        <p:spPr>
          <a:xfrm>
            <a:off x="5629357" y="1687099"/>
            <a:ext cx="2889710" cy="4391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fr-FR" sz="2800" b="1" dirty="0"/>
              <a:t>Semi-conducteur</a:t>
            </a:r>
            <a:endParaRPr lang="fr-FR" sz="2800" b="1" baseline="0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B984F106-CB54-4B25-A1A9-5A3AD9FE9E8C}"/>
              </a:ext>
            </a:extLst>
          </p:cNvPr>
          <p:cNvSpPr txBox="1"/>
          <p:nvPr/>
        </p:nvSpPr>
        <p:spPr>
          <a:xfrm>
            <a:off x="8398709" y="1708812"/>
            <a:ext cx="3219444" cy="4391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fr-FR" sz="2400" baseline="0" dirty="0" err="1"/>
              <a:t>BV</a:t>
            </a:r>
            <a:r>
              <a:rPr lang="fr-FR" sz="2400" baseline="0" dirty="0"/>
              <a:t> </a:t>
            </a:r>
            <a:r>
              <a:rPr lang="fr-FR" sz="2400" baseline="0" dirty="0">
                <a:sym typeface="Wingdings" panose="05000000000000000000" pitchFamily="2" charset="2"/>
              </a:rPr>
              <a:t> </a:t>
            </a:r>
            <a:r>
              <a:rPr lang="fr-FR" sz="2400" baseline="0" dirty="0"/>
              <a:t>bande de valence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7C43DCB0-6A0E-48F3-AA03-6FB31642885F}"/>
              </a:ext>
            </a:extLst>
          </p:cNvPr>
          <p:cNvSpPr txBox="1"/>
          <p:nvPr/>
        </p:nvSpPr>
        <p:spPr>
          <a:xfrm>
            <a:off x="8398708" y="2191756"/>
            <a:ext cx="3573489" cy="4391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fr-FR" sz="2400" baseline="0" dirty="0"/>
              <a:t>BC </a:t>
            </a:r>
            <a:r>
              <a:rPr lang="fr-FR" sz="2400" baseline="0" dirty="0">
                <a:sym typeface="Wingdings" panose="05000000000000000000" pitchFamily="2" charset="2"/>
              </a:rPr>
              <a:t> </a:t>
            </a:r>
            <a:r>
              <a:rPr lang="fr-FR" sz="2400" baseline="0" dirty="0"/>
              <a:t>bande de conduction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2947502D-FE4C-42C5-8682-1748C75AED03}"/>
              </a:ext>
            </a:extLst>
          </p:cNvPr>
          <p:cNvSpPr txBox="1"/>
          <p:nvPr/>
        </p:nvSpPr>
        <p:spPr>
          <a:xfrm>
            <a:off x="8398709" y="2649260"/>
            <a:ext cx="3695696" cy="4391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fr-FR" sz="2400" baseline="0" dirty="0"/>
              <a:t>BI  </a:t>
            </a:r>
            <a:r>
              <a:rPr lang="fr-FR" sz="2400" baseline="0" dirty="0">
                <a:sym typeface="Wingdings" panose="05000000000000000000" pitchFamily="2" charset="2"/>
              </a:rPr>
              <a:t> </a:t>
            </a:r>
            <a:r>
              <a:rPr lang="fr-FR" sz="2400" baseline="0" dirty="0"/>
              <a:t>bande interdite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8942811-CC18-45A6-8731-265F72D30018}"/>
              </a:ext>
            </a:extLst>
          </p:cNvPr>
          <p:cNvSpPr/>
          <p:nvPr/>
        </p:nvSpPr>
        <p:spPr>
          <a:xfrm>
            <a:off x="8502597" y="3264587"/>
            <a:ext cx="583898" cy="365125"/>
          </a:xfrm>
          <a:prstGeom prst="rect">
            <a:avLst/>
          </a:prstGeom>
          <a:solidFill>
            <a:schemeClr val="accent2"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89F60ABC-CE47-4BEA-8496-317B7FBB6E33}"/>
              </a:ext>
            </a:extLst>
          </p:cNvPr>
          <p:cNvSpPr txBox="1"/>
          <p:nvPr/>
        </p:nvSpPr>
        <p:spPr>
          <a:xfrm>
            <a:off x="9189284" y="3209435"/>
            <a:ext cx="1906986" cy="4391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fr-FR" sz="2400" baseline="0" dirty="0"/>
              <a:t>Etats occupés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1F94A83-0FBF-430A-B215-3B56DC0D425A}"/>
              </a:ext>
            </a:extLst>
          </p:cNvPr>
          <p:cNvSpPr/>
          <p:nvPr/>
        </p:nvSpPr>
        <p:spPr>
          <a:xfrm>
            <a:off x="8502597" y="3841511"/>
            <a:ext cx="583898" cy="3651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A8877C6C-2C89-4088-A1FD-D6679E99E970}"/>
              </a:ext>
            </a:extLst>
          </p:cNvPr>
          <p:cNvSpPr txBox="1"/>
          <p:nvPr/>
        </p:nvSpPr>
        <p:spPr>
          <a:xfrm>
            <a:off x="9189284" y="3790861"/>
            <a:ext cx="1906986" cy="4391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fr-FR" sz="2400" baseline="0"/>
              <a:t>Etats libres</a:t>
            </a:r>
            <a:endParaRPr lang="fr-FR" sz="2400" baseline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2" name="Tableau 8">
                <a:extLst>
                  <a:ext uri="{FF2B5EF4-FFF2-40B4-BE49-F238E27FC236}">
                    <a16:creationId xmlns:a16="http://schemas.microsoft.com/office/drawing/2014/main" id="{86F26BEB-3EBD-4A88-A9D7-CA0F5FF7DE3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75261948"/>
                  </p:ext>
                </p:extLst>
              </p:nvPr>
            </p:nvGraphicFramePr>
            <p:xfrm>
              <a:off x="4684585" y="5160426"/>
              <a:ext cx="7028443" cy="97536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289494">
                      <a:extLst>
                        <a:ext uri="{9D8B030D-6E8A-4147-A177-3AD203B41FA5}">
                          <a16:colId xmlns:a16="http://schemas.microsoft.com/office/drawing/2014/main" val="2307040358"/>
                        </a:ext>
                      </a:extLst>
                    </a:gridCol>
                    <a:gridCol w="853440">
                      <a:extLst>
                        <a:ext uri="{9D8B030D-6E8A-4147-A177-3AD203B41FA5}">
                          <a16:colId xmlns:a16="http://schemas.microsoft.com/office/drawing/2014/main" val="3830883187"/>
                        </a:ext>
                      </a:extLst>
                    </a:gridCol>
                    <a:gridCol w="846017">
                      <a:extLst>
                        <a:ext uri="{9D8B030D-6E8A-4147-A177-3AD203B41FA5}">
                          <a16:colId xmlns:a16="http://schemas.microsoft.com/office/drawing/2014/main" val="1282597810"/>
                        </a:ext>
                      </a:extLst>
                    </a:gridCol>
                    <a:gridCol w="1258288">
                      <a:extLst>
                        <a:ext uri="{9D8B030D-6E8A-4147-A177-3AD203B41FA5}">
                          <a16:colId xmlns:a16="http://schemas.microsoft.com/office/drawing/2014/main" val="2172504183"/>
                        </a:ext>
                      </a:extLst>
                    </a:gridCol>
                    <a:gridCol w="1423901">
                      <a:extLst>
                        <a:ext uri="{9D8B030D-6E8A-4147-A177-3AD203B41FA5}">
                          <a16:colId xmlns:a16="http://schemas.microsoft.com/office/drawing/2014/main" val="247190117"/>
                        </a:ext>
                      </a:extLst>
                    </a:gridCol>
                    <a:gridCol w="1357303">
                      <a:extLst>
                        <a:ext uri="{9D8B030D-6E8A-4147-A177-3AD203B41FA5}">
                          <a16:colId xmlns:a16="http://schemas.microsoft.com/office/drawing/2014/main" val="1112850271"/>
                        </a:ext>
                      </a:extLst>
                    </a:gridCol>
                  </a:tblGrid>
                  <a:tr h="374225">
                    <a:tc>
                      <a:txBody>
                        <a:bodyPr/>
                        <a:lstStyle/>
                        <a:p>
                          <a:pPr algn="ctr"/>
                          <a:endParaRPr lang="fr-FR" sz="260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600" i="0" dirty="0"/>
                            <a:t>Ge</a:t>
                          </a:r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600" i="0" dirty="0"/>
                            <a:t>Si</a:t>
                          </a:r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600" i="0" dirty="0" err="1"/>
                            <a:t>GaAs</a:t>
                          </a:r>
                          <a:endParaRPr lang="fr-FR" sz="2600" i="0" dirty="0"/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600" i="0" dirty="0"/>
                            <a:t>Diamant</a:t>
                          </a:r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600" i="0" dirty="0"/>
                            <a:t>Silice</a:t>
                          </a:r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7138489"/>
                      </a:ext>
                    </a:extLst>
                  </a:tr>
                  <a:tr h="37422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26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6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e>
                                <m:sub>
                                  <m:r>
                                    <a:rPr lang="fr-FR" sz="26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𝑮</m:t>
                                  </m:r>
                                </m:sub>
                              </m:sSub>
                            </m:oMath>
                          </a14:m>
                          <a:r>
                            <a:rPr lang="fr-FR" sz="2600" b="1" dirty="0">
                              <a:solidFill>
                                <a:schemeClr val="bg1"/>
                              </a:solidFill>
                            </a:rPr>
                            <a:t> (eV)</a:t>
                          </a:r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600" dirty="0"/>
                            <a:t>0,67</a:t>
                          </a:r>
                        </a:p>
                      </a:txBody>
                      <a:tcPr anchor="ctr">
                        <a:solidFill>
                          <a:srgbClr val="C3E4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600" dirty="0"/>
                            <a:t>1,14</a:t>
                          </a:r>
                        </a:p>
                      </a:txBody>
                      <a:tcPr anchor="ctr">
                        <a:solidFill>
                          <a:srgbClr val="C3E4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600" dirty="0"/>
                            <a:t>1,14</a:t>
                          </a:r>
                        </a:p>
                      </a:txBody>
                      <a:tcPr anchor="ctr">
                        <a:solidFill>
                          <a:srgbClr val="C3E4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600" dirty="0"/>
                            <a:t>5,4</a:t>
                          </a:r>
                        </a:p>
                      </a:txBody>
                      <a:tcPr anchor="ctr">
                        <a:solidFill>
                          <a:srgbClr val="C3E4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600" dirty="0"/>
                            <a:t>10</a:t>
                          </a:r>
                        </a:p>
                      </a:txBody>
                      <a:tcPr anchor="ctr">
                        <a:solidFill>
                          <a:srgbClr val="C3E4F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449269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2" name="Tableau 8">
                <a:extLst>
                  <a:ext uri="{FF2B5EF4-FFF2-40B4-BE49-F238E27FC236}">
                    <a16:creationId xmlns:a16="http://schemas.microsoft.com/office/drawing/2014/main" id="{86F26BEB-3EBD-4A88-A9D7-CA0F5FF7DE3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75261948"/>
                  </p:ext>
                </p:extLst>
              </p:nvPr>
            </p:nvGraphicFramePr>
            <p:xfrm>
              <a:off x="4684585" y="5160426"/>
              <a:ext cx="7028443" cy="97536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289494">
                      <a:extLst>
                        <a:ext uri="{9D8B030D-6E8A-4147-A177-3AD203B41FA5}">
                          <a16:colId xmlns:a16="http://schemas.microsoft.com/office/drawing/2014/main" val="2307040358"/>
                        </a:ext>
                      </a:extLst>
                    </a:gridCol>
                    <a:gridCol w="853440">
                      <a:extLst>
                        <a:ext uri="{9D8B030D-6E8A-4147-A177-3AD203B41FA5}">
                          <a16:colId xmlns:a16="http://schemas.microsoft.com/office/drawing/2014/main" val="3830883187"/>
                        </a:ext>
                      </a:extLst>
                    </a:gridCol>
                    <a:gridCol w="846017">
                      <a:extLst>
                        <a:ext uri="{9D8B030D-6E8A-4147-A177-3AD203B41FA5}">
                          <a16:colId xmlns:a16="http://schemas.microsoft.com/office/drawing/2014/main" val="1282597810"/>
                        </a:ext>
                      </a:extLst>
                    </a:gridCol>
                    <a:gridCol w="1258288">
                      <a:extLst>
                        <a:ext uri="{9D8B030D-6E8A-4147-A177-3AD203B41FA5}">
                          <a16:colId xmlns:a16="http://schemas.microsoft.com/office/drawing/2014/main" val="2172504183"/>
                        </a:ext>
                      </a:extLst>
                    </a:gridCol>
                    <a:gridCol w="1423901">
                      <a:extLst>
                        <a:ext uri="{9D8B030D-6E8A-4147-A177-3AD203B41FA5}">
                          <a16:colId xmlns:a16="http://schemas.microsoft.com/office/drawing/2014/main" val="247190117"/>
                        </a:ext>
                      </a:extLst>
                    </a:gridCol>
                    <a:gridCol w="1357303">
                      <a:extLst>
                        <a:ext uri="{9D8B030D-6E8A-4147-A177-3AD203B41FA5}">
                          <a16:colId xmlns:a16="http://schemas.microsoft.com/office/drawing/2014/main" val="1112850271"/>
                        </a:ext>
                      </a:extLst>
                    </a:gridCol>
                  </a:tblGrid>
                  <a:tr h="487680">
                    <a:tc>
                      <a:txBody>
                        <a:bodyPr/>
                        <a:lstStyle/>
                        <a:p>
                          <a:pPr algn="ctr"/>
                          <a:endParaRPr lang="fr-FR" sz="260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600" i="0" dirty="0"/>
                            <a:t>Ge</a:t>
                          </a:r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600" i="0" dirty="0"/>
                            <a:t>Si</a:t>
                          </a:r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600" i="0" dirty="0" err="1"/>
                            <a:t>GaAs</a:t>
                          </a:r>
                          <a:endParaRPr lang="fr-FR" sz="2600" i="0" dirty="0"/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600" i="0" dirty="0"/>
                            <a:t>Diamant</a:t>
                          </a:r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600" i="0" dirty="0"/>
                            <a:t>Silice</a:t>
                          </a:r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7138489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72" t="-111250" r="-446226" b="-3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600" dirty="0"/>
                            <a:t>0,67</a:t>
                          </a:r>
                        </a:p>
                      </a:txBody>
                      <a:tcPr anchor="ctr">
                        <a:solidFill>
                          <a:srgbClr val="C3E4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600" dirty="0"/>
                            <a:t>1,14</a:t>
                          </a:r>
                        </a:p>
                      </a:txBody>
                      <a:tcPr anchor="ctr">
                        <a:solidFill>
                          <a:srgbClr val="C3E4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600" dirty="0"/>
                            <a:t>1,14</a:t>
                          </a:r>
                        </a:p>
                      </a:txBody>
                      <a:tcPr anchor="ctr">
                        <a:solidFill>
                          <a:srgbClr val="C3E4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600" dirty="0"/>
                            <a:t>5,4</a:t>
                          </a:r>
                        </a:p>
                      </a:txBody>
                      <a:tcPr anchor="ctr">
                        <a:solidFill>
                          <a:srgbClr val="C3E4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600" dirty="0"/>
                            <a:t>10</a:t>
                          </a:r>
                        </a:p>
                      </a:txBody>
                      <a:tcPr anchor="ctr">
                        <a:solidFill>
                          <a:srgbClr val="C3E4F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449269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5048272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sz="3600" baseline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9230</TotalTime>
  <Words>434</Words>
  <Application>Microsoft Office PowerPoint</Application>
  <PresentationFormat>Grand écran</PresentationFormat>
  <Paragraphs>143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Cambria Math</vt:lpstr>
      <vt:lpstr>Thème Office</vt:lpstr>
      <vt:lpstr>LP23 – Mécanismes de la conduction électrique dans les solides</vt:lpstr>
      <vt:lpstr>Mécanismes de la conduction électrique dans les solides</vt:lpstr>
      <vt:lpstr>I – Approche classique : gaz d’électron libres</vt:lpstr>
      <vt:lpstr>II – Approche quantique : gaz de fermions libres</vt:lpstr>
      <vt:lpstr>III – Modèle des électrons quasi-libres</vt:lpstr>
      <vt:lpstr>III – Modèle des électrons quasi-libres</vt:lpstr>
      <vt:lpstr>III – Modèle des électrons quasi-libres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 - Solubilité</dc:title>
  <dc:creator>Lyloya</dc:creator>
  <cp:lastModifiedBy>Lyloya</cp:lastModifiedBy>
  <cp:revision>67</cp:revision>
  <dcterms:created xsi:type="dcterms:W3CDTF">2020-12-17T09:18:48Z</dcterms:created>
  <dcterms:modified xsi:type="dcterms:W3CDTF">2021-05-03T23:00:08Z</dcterms:modified>
</cp:coreProperties>
</file>