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B Garamond"/>
      <p:regular r:id="rId28"/>
      <p:bold r:id="rId29"/>
      <p:italic r:id="rId30"/>
      <p:boldItalic r:id="rId31"/>
    </p:embeddedFon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6135bd18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6135bd18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6135bd1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6135bd1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6135bd1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6135bd1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2610ec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2610ec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13955ab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13955ab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13955ab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13955ab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6135bd1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6135bd1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6135bd184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6135bd184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6135bd18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6135bd18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6135bd184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6135bd18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6135bd1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6135bd1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6135bd184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6135bd184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6135bd18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6135bd18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6135bd18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6135bd18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6135bd1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6135bd1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6135bd18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6135bd18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6135bd18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6135bd18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6135bd18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6135bd1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6135bd18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6135bd18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135bd18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6135bd18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135bd1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135bd1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fao.org/food-agriculture-statistics/data-release/en/" TargetMode="External"/><Relationship Id="rId4" Type="http://schemas.openxmlformats.org/officeDocument/2006/relationships/hyperlink" Target="https://databank.worldbank.org/" TargetMode="External"/><Relationship Id="rId5" Type="http://schemas.openxmlformats.org/officeDocument/2006/relationships/hyperlink" Target="https://data.oecd.org/" TargetMode="External"/><Relationship Id="rId6" Type="http://schemas.openxmlformats.org/officeDocument/2006/relationships/hyperlink" Target="https://ourworldindata.org/" TargetMode="External"/><Relationship Id="rId7" Type="http://schemas.openxmlformats.org/officeDocument/2006/relationships/hyperlink" Target="https://github.com/AlessaC14/Agriculture_Econom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aw.githack.com/blackteacatsu/Agriculture_Economics/main/html/85c8d469-7721-4b66-844e-2fbdae696877_Export-a3889351-4d92-4580-8f1f-76e8d34b34ba/Agricultural%20Technology%20%26%20Human%20Resource%2045a16d39794a401bbd0c9a7bd1e87e8b.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260050"/>
            <a:ext cx="8520600" cy="2052600"/>
          </a:xfrm>
          <a:prstGeom prst="rect">
            <a:avLst/>
          </a:prstGeom>
          <a:solidFill>
            <a:schemeClr val="accent4"/>
          </a:solid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680">
                <a:solidFill>
                  <a:schemeClr val="lt1"/>
                </a:solidFill>
                <a:latin typeface="EB Garamond"/>
                <a:ea typeface="EB Garamond"/>
                <a:cs typeface="EB Garamond"/>
                <a:sym typeface="EB Garamond"/>
              </a:rPr>
              <a:t>How does agricultural activity impact economic development in different countries?</a:t>
            </a:r>
            <a:endParaRPr sz="3680">
              <a:solidFill>
                <a:schemeClr val="lt1"/>
              </a:solidFill>
              <a:latin typeface="EB Garamond"/>
              <a:ea typeface="EB Garamond"/>
              <a:cs typeface="EB Garamond"/>
              <a:sym typeface="EB Garamond"/>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2994175" y="2484800"/>
            <a:ext cx="3317151" cy="2509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132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Human development index</a:t>
            </a:r>
            <a:endParaRPr/>
          </a:p>
        </p:txBody>
      </p:sp>
      <p:sp>
        <p:nvSpPr>
          <p:cNvPr id="120" name="Google Shape;120;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The Human Development Index (HDI) is a composite statistical measure designed to assess and rank countries based on their overall human development. Introduced by the United Nations Development Programme (UNDP). </a:t>
            </a:r>
            <a:endParaRPr/>
          </a:p>
          <a:p>
            <a:pPr indent="0" lvl="0" marL="0" rtl="0" algn="l">
              <a:spcBef>
                <a:spcPts val="1200"/>
              </a:spcBef>
              <a:spcAft>
                <a:spcPts val="0"/>
              </a:spcAft>
              <a:buNone/>
            </a:pPr>
            <a:r>
              <a:rPr lang="es-419"/>
              <a:t>HDI considers three key dimensions: health (life expectancy at birth), education (mean and expected years of schooling), and standard of living (per capita income). </a:t>
            </a:r>
            <a:endParaRPr/>
          </a:p>
          <a:p>
            <a:pPr indent="0" lvl="0" marL="0" rtl="0" algn="l">
              <a:spcBef>
                <a:spcPts val="1200"/>
              </a:spcBef>
              <a:spcAft>
                <a:spcPts val="1200"/>
              </a:spcAft>
              <a:buNone/>
            </a:pPr>
            <a:r>
              <a:rPr lang="es-419"/>
              <a:t>By combining these factors into a single index, countries with higher HDI values are generally considered to have achieved greater levels of human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Agricultural Employment and Economic Growth</a:t>
            </a:r>
            <a:endParaRPr/>
          </a:p>
        </p:txBody>
      </p:sp>
      <p:sp>
        <p:nvSpPr>
          <p:cNvPr id="126" name="Google Shape;126;p23"/>
          <p:cNvSpPr txBox="1"/>
          <p:nvPr>
            <p:ph idx="1" type="body"/>
          </p:nvPr>
        </p:nvSpPr>
        <p:spPr>
          <a:xfrm>
            <a:off x="311700" y="1171600"/>
            <a:ext cx="8520600" cy="3397200"/>
          </a:xfrm>
          <a:prstGeom prst="rect">
            <a:avLst/>
          </a:prstGeom>
          <a:solidFill>
            <a:schemeClr val="accent1"/>
          </a:solidFill>
        </p:spPr>
        <p:txBody>
          <a:bodyPr anchorCtr="0" anchor="t" bIns="91425" lIns="91425" spcFirstLastPara="1" rIns="91425" wrap="square" tIns="91425">
            <a:normAutofit/>
          </a:bodyPr>
          <a:lstStyle/>
          <a:p>
            <a:pPr indent="0" lvl="0" marL="0" rtl="0" algn="l">
              <a:spcBef>
                <a:spcPts val="0"/>
              </a:spcBef>
              <a:spcAft>
                <a:spcPts val="0"/>
              </a:spcAft>
              <a:buNone/>
            </a:pPr>
            <a:r>
              <a:rPr lang="es-419"/>
              <a:t>Factors to look at: </a:t>
            </a:r>
            <a:endParaRPr/>
          </a:p>
          <a:p>
            <a:pPr indent="0" lvl="0" marL="0" rtl="0" algn="l">
              <a:spcBef>
                <a:spcPts val="1200"/>
              </a:spcBef>
              <a:spcAft>
                <a:spcPts val="0"/>
              </a:spcAft>
              <a:buNone/>
            </a:pPr>
            <a:r>
              <a:rPr lang="es-419"/>
              <a:t>GDP</a:t>
            </a:r>
            <a:endParaRPr/>
          </a:p>
          <a:p>
            <a:pPr indent="0" lvl="0" marL="0" rtl="0" algn="l">
              <a:spcBef>
                <a:spcPts val="1200"/>
              </a:spcBef>
              <a:spcAft>
                <a:spcPts val="0"/>
              </a:spcAft>
              <a:buNone/>
            </a:pPr>
            <a:r>
              <a:rPr lang="es-419"/>
              <a:t>GDP per capita</a:t>
            </a:r>
            <a:endParaRPr/>
          </a:p>
          <a:p>
            <a:pPr indent="0" lvl="0" marL="0" rtl="0" algn="l">
              <a:spcBef>
                <a:spcPts val="1200"/>
              </a:spcBef>
              <a:spcAft>
                <a:spcPts val="0"/>
              </a:spcAft>
              <a:buNone/>
            </a:pPr>
            <a:r>
              <a:rPr lang="es-419"/>
              <a:t>Annual working hours per worker</a:t>
            </a:r>
            <a:endParaRPr/>
          </a:p>
          <a:p>
            <a:pPr indent="0" lvl="0" marL="0" rtl="0" algn="l">
              <a:spcBef>
                <a:spcPts val="1200"/>
              </a:spcBef>
              <a:spcAft>
                <a:spcPts val="0"/>
              </a:spcAft>
              <a:buNone/>
            </a:pPr>
            <a:r>
              <a:rPr lang="es-419"/>
              <a:t>Agriculture value added per worker</a:t>
            </a:r>
            <a:endParaRPr/>
          </a:p>
          <a:p>
            <a:pPr indent="0" lvl="0" marL="0" rtl="0" algn="l">
              <a:spcBef>
                <a:spcPts val="1200"/>
              </a:spcBef>
              <a:spcAft>
                <a:spcPts val="1200"/>
              </a:spcAft>
              <a:buNone/>
            </a:pPr>
            <a:r>
              <a:rPr lang="es-419"/>
              <a:t>Food expenditure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 overall look</a:t>
            </a:r>
            <a:endParaRPr/>
          </a:p>
        </p:txBody>
      </p:sp>
      <p:sp>
        <p:nvSpPr>
          <p:cNvPr id="132" name="Google Shape;132;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1358000" y="1058225"/>
            <a:ext cx="5786050" cy="3471625"/>
          </a:xfrm>
          <a:prstGeom prst="rect">
            <a:avLst/>
          </a:prstGeom>
          <a:noFill/>
          <a:ln>
            <a:noFill/>
          </a:ln>
        </p:spPr>
      </p:pic>
      <p:sp>
        <p:nvSpPr>
          <p:cNvPr id="134" name="Google Shape;134;p24"/>
          <p:cNvSpPr txBox="1"/>
          <p:nvPr/>
        </p:nvSpPr>
        <p:spPr>
          <a:xfrm>
            <a:off x="1358000" y="4568800"/>
            <a:ext cx="5253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dk1"/>
                </a:solidFill>
                <a:latin typeface="Old Standard TT"/>
                <a:ea typeface="Old Standard TT"/>
                <a:cs typeface="Old Standard TT"/>
                <a:sym typeface="Old Standard TT"/>
              </a:rPr>
              <a:t>Figure 1: A correlation Heatmap for Agricultural Value, Working Hours, Food Expenditure, GDP, GDP PPP </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Working hours</a:t>
            </a:r>
            <a:endParaRPr/>
          </a:p>
        </p:txBody>
      </p:sp>
      <p:sp>
        <p:nvSpPr>
          <p:cNvPr id="140" name="Google Shape;140;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2003577" y="1344750"/>
            <a:ext cx="4790275" cy="3224050"/>
          </a:xfrm>
          <a:prstGeom prst="rect">
            <a:avLst/>
          </a:prstGeom>
          <a:noFill/>
          <a:ln>
            <a:noFill/>
          </a:ln>
        </p:spPr>
      </p:pic>
      <p:sp>
        <p:nvSpPr>
          <p:cNvPr id="142" name="Google Shape;142;p25"/>
          <p:cNvSpPr txBox="1"/>
          <p:nvPr/>
        </p:nvSpPr>
        <p:spPr>
          <a:xfrm>
            <a:off x="1540850" y="4630475"/>
            <a:ext cx="5253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dk1"/>
                </a:solidFill>
                <a:latin typeface="Old Standard TT"/>
                <a:ea typeface="Old Standard TT"/>
                <a:cs typeface="Old Standard TT"/>
                <a:sym typeface="Old Standard TT"/>
              </a:rPr>
              <a:t>Figure 2: Average Annual Working Hours VS Agricultural Value Added</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GDP Per Capita &amp; Agricultural Value</a:t>
            </a:r>
            <a:endParaRPr/>
          </a:p>
        </p:txBody>
      </p:sp>
      <p:sp>
        <p:nvSpPr>
          <p:cNvPr id="148" name="Google Shape;14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1074075" y="987103"/>
            <a:ext cx="6731849" cy="3766200"/>
          </a:xfrm>
          <a:prstGeom prst="rect">
            <a:avLst/>
          </a:prstGeom>
          <a:noFill/>
          <a:ln>
            <a:noFill/>
          </a:ln>
        </p:spPr>
      </p:pic>
      <p:sp>
        <p:nvSpPr>
          <p:cNvPr id="150" name="Google Shape;150;p26"/>
          <p:cNvSpPr txBox="1"/>
          <p:nvPr/>
        </p:nvSpPr>
        <p:spPr>
          <a:xfrm>
            <a:off x="1329725" y="4781350"/>
            <a:ext cx="5253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dk1"/>
                </a:solidFill>
                <a:latin typeface="Old Standard TT"/>
                <a:ea typeface="Old Standard TT"/>
                <a:cs typeface="Old Standard TT"/>
                <a:sym typeface="Old Standard TT"/>
              </a:rPr>
              <a:t>Figure 3: Time Series with double y-axis for GDP and Agricultural Value </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1144200" y="897651"/>
            <a:ext cx="6693549" cy="3797076"/>
          </a:xfrm>
          <a:prstGeom prst="rect">
            <a:avLst/>
          </a:prstGeom>
          <a:noFill/>
          <a:ln>
            <a:noFill/>
          </a:ln>
        </p:spPr>
      </p:pic>
      <p:sp>
        <p:nvSpPr>
          <p:cNvPr id="158" name="Google Shape;158;p27"/>
          <p:cNvSpPr txBox="1"/>
          <p:nvPr/>
        </p:nvSpPr>
        <p:spPr>
          <a:xfrm>
            <a:off x="1329725" y="4781350"/>
            <a:ext cx="5253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dk1"/>
                </a:solidFill>
                <a:latin typeface="Old Standard TT"/>
                <a:ea typeface="Old Standard TT"/>
                <a:cs typeface="Old Standard TT"/>
                <a:sym typeface="Old Standard TT"/>
              </a:rPr>
              <a:t>Figure 4: Time Series with double y-axis for GDP and Agricultural Value </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613200"/>
          </a:xfrm>
          <a:prstGeom prst="rect">
            <a:avLst/>
          </a:prstGeom>
          <a:solidFill>
            <a:schemeClr val="accen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Credit to Agriculture</a:t>
            </a:r>
            <a:endParaRPr/>
          </a:p>
        </p:txBody>
      </p:sp>
      <p:sp>
        <p:nvSpPr>
          <p:cNvPr id="164" name="Google Shape;164;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“Credit to agriculture measures the amount of loans and advances given by the banking sector to farmers… borrowing from informal sources… may involve unduly high interest rates and unfavourable conditions, which may make many agricultural operations uneconomical.” - FAOSTAT, UN</a:t>
            </a:r>
            <a:endParaRPr/>
          </a:p>
          <a:p>
            <a:pPr indent="-342900" lvl="0" marL="457200" rtl="0" algn="l">
              <a:spcBef>
                <a:spcPts val="1200"/>
              </a:spcBef>
              <a:spcAft>
                <a:spcPts val="0"/>
              </a:spcAft>
              <a:buSzPts val="1800"/>
              <a:buChar char="●"/>
            </a:pPr>
            <a:r>
              <a:rPr lang="es-419"/>
              <a:t>Do poor or rich countries depend more on agriculture?</a:t>
            </a:r>
            <a:endParaRPr/>
          </a:p>
          <a:p>
            <a:pPr indent="-342900" lvl="0" marL="457200" rtl="0" algn="l">
              <a:spcBef>
                <a:spcPts val="0"/>
              </a:spcBef>
              <a:spcAft>
                <a:spcPts val="0"/>
              </a:spcAft>
              <a:buSzPts val="1800"/>
              <a:buChar char="●"/>
            </a:pPr>
            <a:r>
              <a:rPr lang="es-419"/>
              <a:t>What is the relationship between a country’s dependence on agriculture and its </a:t>
            </a:r>
            <a:r>
              <a:rPr lang="es-419"/>
              <a:t>credit to agriculture?</a:t>
            </a:r>
            <a:endParaRPr/>
          </a:p>
          <a:p>
            <a:pPr indent="-342900" lvl="0" marL="457200" rtl="0" algn="l">
              <a:spcBef>
                <a:spcPts val="0"/>
              </a:spcBef>
              <a:spcAft>
                <a:spcPts val="0"/>
              </a:spcAft>
              <a:buSzPts val="1800"/>
              <a:buChar char="●"/>
            </a:pPr>
            <a:r>
              <a:rPr lang="es-419"/>
              <a:t>What is the relationship between credit to agriculture and total credit?</a:t>
            </a:r>
            <a:endParaRPr/>
          </a:p>
          <a:p>
            <a:pPr indent="-342900" lvl="0" marL="457200" rtl="0" algn="l">
              <a:spcBef>
                <a:spcPts val="0"/>
              </a:spcBef>
              <a:spcAft>
                <a:spcPts val="0"/>
              </a:spcAft>
              <a:buSzPts val="1800"/>
              <a:buChar char="●"/>
            </a:pPr>
            <a:r>
              <a:rPr lang="es-419"/>
              <a:t>For agriculture in the United States, what are the trends over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1416750" y="4230588"/>
            <a:ext cx="6310500" cy="9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1400"/>
              <a:t>Figure 1. Agricultural Share of GDP versus GDP for 96 countries in 2021. Linear regression yields non-significant, weak, negative relationship (r</a:t>
            </a:r>
            <a:r>
              <a:rPr baseline="30000" lang="es-419" sz="1400"/>
              <a:t>2</a:t>
            </a:r>
            <a:r>
              <a:rPr lang="es-419" sz="1400"/>
              <a:t> = 0.03343, p = 0.07456). GDP variables taken from World Bank.</a:t>
            </a:r>
            <a:endParaRPr sz="1400"/>
          </a:p>
        </p:txBody>
      </p:sp>
      <p:pic>
        <p:nvPicPr>
          <p:cNvPr id="170" name="Google Shape;170;p29"/>
          <p:cNvPicPr preferRelativeResize="0"/>
          <p:nvPr/>
        </p:nvPicPr>
        <p:blipFill>
          <a:blip r:embed="rId3">
            <a:alphaModFix/>
          </a:blip>
          <a:stretch>
            <a:fillRect/>
          </a:stretch>
        </p:blipFill>
        <p:spPr>
          <a:xfrm>
            <a:off x="1751600" y="0"/>
            <a:ext cx="5640800" cy="423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1416750" y="4230588"/>
            <a:ext cx="6310500" cy="9129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s-419" sz="1400"/>
              <a:t>Figure 2. Agricultural Share of GDP versus Percent Credit to Agriculture for 96 countries in 2021. Linear regression yields non-significant, weak, positive </a:t>
            </a:r>
            <a:r>
              <a:rPr lang="es-419" sz="1400"/>
              <a:t>relationship (r</a:t>
            </a:r>
            <a:r>
              <a:rPr baseline="30000" lang="es-419" sz="1400"/>
              <a:t>2</a:t>
            </a:r>
            <a:r>
              <a:rPr lang="es-419" sz="1400"/>
              <a:t> = 0.02008, p = 0.1685). GDP data taken from World Bank. Credit data taken from FAOSTAT.</a:t>
            </a:r>
            <a:endParaRPr sz="1400"/>
          </a:p>
        </p:txBody>
      </p:sp>
      <p:pic>
        <p:nvPicPr>
          <p:cNvPr id="176" name="Google Shape;176;p30"/>
          <p:cNvPicPr preferRelativeResize="0"/>
          <p:nvPr/>
        </p:nvPicPr>
        <p:blipFill>
          <a:blip r:embed="rId3">
            <a:alphaModFix/>
          </a:blip>
          <a:stretch>
            <a:fillRect/>
          </a:stretch>
        </p:blipFill>
        <p:spPr>
          <a:xfrm>
            <a:off x="1751600" y="0"/>
            <a:ext cx="5640800" cy="423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1416750" y="4230588"/>
            <a:ext cx="6310500" cy="9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1400"/>
              <a:t>Figure 4. Percent Credit to Agriculture versus Total Credit for 96 countries in 2021. Linear regression yields non-significant, weak negative relationship (r</a:t>
            </a:r>
            <a:r>
              <a:rPr baseline="30000" lang="es-419" sz="1400"/>
              <a:t>2</a:t>
            </a:r>
            <a:r>
              <a:rPr lang="es-419" sz="1400"/>
              <a:t> = 0.01882, p = 0.1826). Credit data taken from FAOSTAT.</a:t>
            </a:r>
            <a:endParaRPr sz="1400"/>
          </a:p>
        </p:txBody>
      </p:sp>
      <p:pic>
        <p:nvPicPr>
          <p:cNvPr id="182" name="Google Shape;182;p31"/>
          <p:cNvPicPr preferRelativeResize="0"/>
          <p:nvPr/>
        </p:nvPicPr>
        <p:blipFill>
          <a:blip r:embed="rId3">
            <a:alphaModFix/>
          </a:blip>
          <a:stretch>
            <a:fillRect/>
          </a:stretch>
        </p:blipFill>
        <p:spPr>
          <a:xfrm>
            <a:off x="1751600" y="0"/>
            <a:ext cx="5640800" cy="423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a:t>
            </a:r>
            <a:endParaRPr/>
          </a:p>
        </p:txBody>
      </p:sp>
      <p:sp>
        <p:nvSpPr>
          <p:cNvPr id="67" name="Google Shape;67;p14"/>
          <p:cNvSpPr txBox="1"/>
          <p:nvPr>
            <p:ph idx="1" type="body"/>
          </p:nvPr>
        </p:nvSpPr>
        <p:spPr>
          <a:xfrm>
            <a:off x="311700" y="1171600"/>
            <a:ext cx="8520600" cy="3397200"/>
          </a:xfrm>
          <a:prstGeom prst="rect">
            <a:avLst/>
          </a:prstGeom>
          <a:solidFill>
            <a:schemeClr val="accent5"/>
          </a:solidFill>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lt1"/>
                </a:solidFill>
                <a:highlight>
                  <a:schemeClr val="accent5"/>
                </a:highlight>
              </a:rPr>
              <a:t>Agriculture is not only the backbone of many economies, especially in developing countries, but also a crucial component of the socio-economic fabric.</a:t>
            </a:r>
            <a:endParaRPr>
              <a:solidFill>
                <a:schemeClr val="lt1"/>
              </a:solidFill>
              <a:highlight>
                <a:schemeClr val="accent5"/>
              </a:highlight>
            </a:endParaRPr>
          </a:p>
          <a:p>
            <a:pPr indent="0" lvl="0" marL="0" rtl="0" algn="l">
              <a:spcBef>
                <a:spcPts val="1200"/>
              </a:spcBef>
              <a:spcAft>
                <a:spcPts val="0"/>
              </a:spcAft>
              <a:buNone/>
            </a:pPr>
            <a:r>
              <a:rPr lang="es-419">
                <a:solidFill>
                  <a:schemeClr val="lt1"/>
                </a:solidFill>
                <a:highlight>
                  <a:schemeClr val="accent5"/>
                </a:highlight>
              </a:rPr>
              <a:t>A</a:t>
            </a:r>
            <a:r>
              <a:rPr lang="es-419">
                <a:solidFill>
                  <a:schemeClr val="lt1"/>
                </a:solidFill>
                <a:highlight>
                  <a:schemeClr val="accent5"/>
                </a:highlight>
              </a:rPr>
              <a:t>s the world’s population has increased, g</a:t>
            </a:r>
            <a:r>
              <a:rPr lang="es-419">
                <a:solidFill>
                  <a:schemeClr val="lt1"/>
                </a:solidFill>
                <a:highlight>
                  <a:schemeClr val="accent5"/>
                </a:highlight>
              </a:rPr>
              <a:t>rowth in productivity has </a:t>
            </a:r>
            <a:r>
              <a:rPr lang="es-419">
                <a:solidFill>
                  <a:schemeClr val="lt1"/>
                </a:solidFill>
                <a:highlight>
                  <a:schemeClr val="accent5"/>
                </a:highlight>
              </a:rPr>
              <a:t>produced</a:t>
            </a:r>
            <a:r>
              <a:rPr lang="es-419">
                <a:solidFill>
                  <a:schemeClr val="lt1"/>
                </a:solidFill>
                <a:highlight>
                  <a:schemeClr val="accent5"/>
                </a:highlight>
              </a:rPr>
              <a:t> more abundant and cheaper food. </a:t>
            </a:r>
            <a:endParaRPr>
              <a:solidFill>
                <a:schemeClr val="lt1"/>
              </a:solidFill>
              <a:highlight>
                <a:schemeClr val="accent5"/>
              </a:highlight>
            </a:endParaRPr>
          </a:p>
          <a:p>
            <a:pPr indent="0" lvl="0" marL="0" rtl="0" algn="l">
              <a:spcBef>
                <a:spcPts val="1200"/>
              </a:spcBef>
              <a:spcAft>
                <a:spcPts val="1200"/>
              </a:spcAft>
              <a:buNone/>
            </a:pPr>
            <a:r>
              <a:rPr lang="es-419">
                <a:solidFill>
                  <a:schemeClr val="lt1"/>
                </a:solidFill>
                <a:highlight>
                  <a:schemeClr val="accent5"/>
                </a:highlight>
              </a:rPr>
              <a:t>In most </a:t>
            </a:r>
            <a:r>
              <a:rPr lang="es-419">
                <a:solidFill>
                  <a:schemeClr val="lt1"/>
                </a:solidFill>
                <a:highlight>
                  <a:schemeClr val="accent5"/>
                </a:highlight>
              </a:rPr>
              <a:t>developing</a:t>
            </a:r>
            <a:r>
              <a:rPr lang="es-419">
                <a:solidFill>
                  <a:schemeClr val="lt1"/>
                </a:solidFill>
                <a:highlight>
                  <a:schemeClr val="accent5"/>
                </a:highlight>
              </a:rPr>
              <a:t> countries, </a:t>
            </a:r>
            <a:r>
              <a:rPr lang="es-419">
                <a:solidFill>
                  <a:schemeClr val="lt1"/>
                </a:solidFill>
                <a:highlight>
                  <a:schemeClr val="accent5"/>
                </a:highlight>
              </a:rPr>
              <a:t>agriculture</a:t>
            </a:r>
            <a:r>
              <a:rPr lang="es-419">
                <a:solidFill>
                  <a:schemeClr val="lt1"/>
                </a:solidFill>
                <a:highlight>
                  <a:schemeClr val="accent5"/>
                </a:highlight>
              </a:rPr>
              <a:t> accounts for a large fraction of the </a:t>
            </a:r>
            <a:r>
              <a:rPr lang="es-419">
                <a:solidFill>
                  <a:schemeClr val="lt1"/>
                </a:solidFill>
                <a:highlight>
                  <a:schemeClr val="accent5"/>
                </a:highlight>
              </a:rPr>
              <a:t>economy</a:t>
            </a:r>
            <a:r>
              <a:rPr lang="es-419">
                <a:solidFill>
                  <a:schemeClr val="lt1"/>
                </a:solidFill>
                <a:highlight>
                  <a:schemeClr val="accent5"/>
                </a:highlight>
              </a:rPr>
              <a:t> with large majorities of the population </a:t>
            </a:r>
            <a:r>
              <a:rPr lang="es-419">
                <a:solidFill>
                  <a:schemeClr val="lt1"/>
                </a:solidFill>
                <a:highlight>
                  <a:schemeClr val="accent5"/>
                </a:highlight>
              </a:rPr>
              <a:t>earning</a:t>
            </a:r>
            <a:r>
              <a:rPr lang="es-419">
                <a:solidFill>
                  <a:schemeClr val="lt1"/>
                </a:solidFill>
                <a:highlight>
                  <a:schemeClr val="accent5"/>
                </a:highlight>
              </a:rPr>
              <a:t> their livelihoods form agriculture. And it is generally well-known economic trend that as a country gets more prosperous its economy becomes less dependent on agriculture. </a:t>
            </a:r>
            <a:endParaRPr>
              <a:solidFill>
                <a:schemeClr val="lt1"/>
              </a:solidFill>
              <a:highlight>
                <a:schemeClr val="accent5"/>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1416750" y="4230588"/>
            <a:ext cx="6310500" cy="9129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s-419" sz="1400"/>
              <a:t>Figure 5. Percent Credit to Agriculture and Agricultural Share of GDP versus Time in the United States from 1993-2021. Linear regression (omitted) yields significant, moderate, positive relationship (</a:t>
            </a:r>
            <a:r>
              <a:rPr lang="es-419" sz="1400"/>
              <a:t>r</a:t>
            </a:r>
            <a:r>
              <a:rPr baseline="30000" lang="es-419" sz="1400"/>
              <a:t>2</a:t>
            </a:r>
            <a:r>
              <a:rPr lang="es-419" sz="1400"/>
              <a:t> = 0.3947, p = 0.0007713). GDP data taken from World Bank. Credit data taken from FAOSTAT.</a:t>
            </a:r>
            <a:endParaRPr sz="1400"/>
          </a:p>
        </p:txBody>
      </p:sp>
      <p:pic>
        <p:nvPicPr>
          <p:cNvPr id="188" name="Google Shape;188;p32"/>
          <p:cNvPicPr preferRelativeResize="0"/>
          <p:nvPr/>
        </p:nvPicPr>
        <p:blipFill>
          <a:blip r:embed="rId3">
            <a:alphaModFix/>
          </a:blip>
          <a:stretch>
            <a:fillRect/>
          </a:stretch>
        </p:blipFill>
        <p:spPr>
          <a:xfrm>
            <a:off x="1751600" y="0"/>
            <a:ext cx="5640800" cy="423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Next Steps</a:t>
            </a:r>
            <a:endParaRPr/>
          </a:p>
        </p:txBody>
      </p:sp>
      <p:sp>
        <p:nvSpPr>
          <p:cNvPr id="194" name="Google Shape;194;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So far, we have seen direct </a:t>
            </a:r>
            <a:r>
              <a:rPr lang="es-419"/>
              <a:t>comparison between the growth of agriculture against economical and societal development. Further investigations on this topics could look at, </a:t>
            </a:r>
            <a:endParaRPr/>
          </a:p>
          <a:p>
            <a:pPr indent="-342900" lvl="0" marL="457200" rtl="0" algn="l">
              <a:spcBef>
                <a:spcPts val="1200"/>
              </a:spcBef>
              <a:spcAft>
                <a:spcPts val="0"/>
              </a:spcAft>
              <a:buSzPts val="1800"/>
              <a:buChar char="-"/>
            </a:pPr>
            <a:r>
              <a:rPr lang="es-419"/>
              <a:t>Is there any difference between merging and developed economic in terms of their response time to economic growth promoted by advancement in agricultural technology?</a:t>
            </a:r>
            <a:endParaRPr/>
          </a:p>
          <a:p>
            <a:pPr indent="-342900" lvl="0" marL="457200" rtl="0" algn="l">
              <a:spcBef>
                <a:spcPts val="0"/>
              </a:spcBef>
              <a:spcAft>
                <a:spcPts val="0"/>
              </a:spcAft>
              <a:buSzPts val="1800"/>
              <a:buChar char="-"/>
            </a:pPr>
            <a:r>
              <a:rPr lang="es-419"/>
              <a:t>The relationship between agricultural stats and cost of living</a:t>
            </a:r>
            <a:endParaRPr/>
          </a:p>
          <a:p>
            <a:pPr indent="-342900" lvl="0" marL="457200" rtl="0" algn="l">
              <a:spcBef>
                <a:spcPts val="0"/>
              </a:spcBef>
              <a:spcAft>
                <a:spcPts val="0"/>
              </a:spcAft>
              <a:buSzPts val="1800"/>
              <a:buChar char="-"/>
            </a:pPr>
            <a:r>
              <a:rPr lang="es-419"/>
              <a:t>Variation of the median income spent on cultivated products against GDP per capita, etc.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References</a:t>
            </a:r>
            <a:endParaRPr/>
          </a:p>
        </p:txBody>
      </p:sp>
      <p:sp>
        <p:nvSpPr>
          <p:cNvPr id="200" name="Google Shape;200;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FAO: </a:t>
            </a:r>
            <a:r>
              <a:rPr lang="es-419" u="sng">
                <a:solidFill>
                  <a:schemeClr val="hlink"/>
                </a:solidFill>
                <a:hlinkClick r:id="rId3"/>
              </a:rPr>
              <a:t>https://www.fao.org/food-agriculture-statistics/data-release/en/</a:t>
            </a:r>
            <a:endParaRPr/>
          </a:p>
          <a:p>
            <a:pPr indent="0" lvl="0" marL="0" rtl="0" algn="l">
              <a:spcBef>
                <a:spcPts val="1200"/>
              </a:spcBef>
              <a:spcAft>
                <a:spcPts val="0"/>
              </a:spcAft>
              <a:buNone/>
            </a:pPr>
            <a:r>
              <a:rPr lang="es-419"/>
              <a:t>World Bank: </a:t>
            </a:r>
            <a:r>
              <a:rPr lang="es-419" u="sng">
                <a:solidFill>
                  <a:schemeClr val="hlink"/>
                </a:solidFill>
                <a:hlinkClick r:id="rId4"/>
              </a:rPr>
              <a:t>https://databank.worldbank.org/</a:t>
            </a:r>
            <a:endParaRPr/>
          </a:p>
          <a:p>
            <a:pPr indent="0" lvl="0" marL="0" rtl="0" algn="l">
              <a:spcBef>
                <a:spcPts val="1200"/>
              </a:spcBef>
              <a:spcAft>
                <a:spcPts val="0"/>
              </a:spcAft>
              <a:buNone/>
            </a:pPr>
            <a:r>
              <a:rPr lang="es-419"/>
              <a:t>OECD: </a:t>
            </a:r>
            <a:r>
              <a:rPr lang="es-419" u="sng">
                <a:solidFill>
                  <a:schemeClr val="hlink"/>
                </a:solidFill>
                <a:hlinkClick r:id="rId5"/>
              </a:rPr>
              <a:t>https://data.oecd.org/</a:t>
            </a:r>
            <a:endParaRPr/>
          </a:p>
          <a:p>
            <a:pPr indent="0" lvl="0" marL="0" rtl="0" algn="l">
              <a:spcBef>
                <a:spcPts val="1200"/>
              </a:spcBef>
              <a:spcAft>
                <a:spcPts val="0"/>
              </a:spcAft>
              <a:buNone/>
            </a:pPr>
            <a:r>
              <a:rPr lang="es-419"/>
              <a:t>Our World in Data: </a:t>
            </a:r>
            <a:r>
              <a:rPr lang="es-419" u="sng">
                <a:solidFill>
                  <a:schemeClr val="hlink"/>
                </a:solidFill>
                <a:hlinkClick r:id="rId6"/>
              </a:rPr>
              <a:t>https://ourworldindata.org/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Code: </a:t>
            </a:r>
            <a:r>
              <a:rPr lang="es-419" u="sng">
                <a:solidFill>
                  <a:schemeClr val="accent5"/>
                </a:solidFill>
                <a:hlinkClick r:id="rId7">
                  <a:extLst>
                    <a:ext uri="{A12FA001-AC4F-418D-AE19-62706E023703}">
                      <ahyp:hlinkClr val="tx"/>
                    </a:ext>
                  </a:extLst>
                </a:hlinkClick>
              </a:rPr>
              <a:t>https://github.com/AlessaC14/Agriculture_Economics</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Questions</a:t>
            </a:r>
            <a:endParaRPr/>
          </a:p>
        </p:txBody>
      </p:sp>
      <p:sp>
        <p:nvSpPr>
          <p:cNvPr id="73" name="Google Shape;73;p15"/>
          <p:cNvSpPr txBox="1"/>
          <p:nvPr>
            <p:ph idx="1" type="body"/>
          </p:nvPr>
        </p:nvSpPr>
        <p:spPr>
          <a:xfrm>
            <a:off x="311700" y="1171600"/>
            <a:ext cx="8520600" cy="3397200"/>
          </a:xfrm>
          <a:prstGeom prst="rect">
            <a:avLst/>
          </a:prstGeom>
          <a:solidFill>
            <a:schemeClr val="accen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s-419"/>
              <a:t>How does agricultural activity impact economic development in different countries?</a:t>
            </a:r>
            <a:endParaRPr b="1"/>
          </a:p>
          <a:p>
            <a:pPr indent="-342900" lvl="0" marL="457200" rtl="0" algn="l">
              <a:spcBef>
                <a:spcPts val="1200"/>
              </a:spcBef>
              <a:spcAft>
                <a:spcPts val="0"/>
              </a:spcAft>
              <a:buSzPts val="1800"/>
              <a:buAutoNum type="arabicPeriod"/>
            </a:pPr>
            <a:r>
              <a:rPr lang="es-419"/>
              <a:t>What is the relationship between </a:t>
            </a:r>
            <a:r>
              <a:rPr lang="es-419"/>
              <a:t>agricultural</a:t>
            </a:r>
            <a:r>
              <a:rPr lang="es-419"/>
              <a:t> productivity and GDP</a:t>
            </a:r>
            <a:endParaRPr/>
          </a:p>
          <a:p>
            <a:pPr indent="-342900" lvl="0" marL="457200" rtl="0" algn="l">
              <a:spcBef>
                <a:spcPts val="0"/>
              </a:spcBef>
              <a:spcAft>
                <a:spcPts val="0"/>
              </a:spcAft>
              <a:buSzPts val="1800"/>
              <a:buAutoNum type="arabicPeriod"/>
            </a:pPr>
            <a:r>
              <a:rPr lang="es-419"/>
              <a:t>What is the relationship between agricultural </a:t>
            </a:r>
            <a:r>
              <a:rPr lang="es-419"/>
              <a:t>employment</a:t>
            </a:r>
            <a:r>
              <a:rPr lang="es-419"/>
              <a:t> and economic growth?</a:t>
            </a:r>
            <a:endParaRPr/>
          </a:p>
          <a:p>
            <a:pPr indent="-342900" lvl="0" marL="457200" rtl="0" algn="l">
              <a:spcBef>
                <a:spcPts val="0"/>
              </a:spcBef>
              <a:spcAft>
                <a:spcPts val="0"/>
              </a:spcAft>
              <a:buSzPts val="1800"/>
              <a:buAutoNum type="arabicPeriod"/>
            </a:pPr>
            <a:r>
              <a:rPr lang="es-419"/>
              <a:t>What are the </a:t>
            </a:r>
            <a:r>
              <a:rPr lang="es-419"/>
              <a:t>economic</a:t>
            </a:r>
            <a:r>
              <a:rPr lang="es-419"/>
              <a:t> impacts of agricultural technologies?</a:t>
            </a:r>
            <a:endParaRPr/>
          </a:p>
          <a:p>
            <a:pPr indent="-342900" lvl="0" marL="457200" rtl="0" algn="l">
              <a:spcBef>
                <a:spcPts val="0"/>
              </a:spcBef>
              <a:spcAft>
                <a:spcPts val="0"/>
              </a:spcAft>
              <a:buSzPts val="1800"/>
              <a:buAutoNum type="arabicPeriod"/>
            </a:pPr>
            <a:r>
              <a:rPr lang="es-419"/>
              <a:t>What is the relationship between credit to agriculture and economic outcomes?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a:solidFill>
            <a:schemeClr val="accent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Finding Data</a:t>
            </a:r>
            <a:endParaRPr/>
          </a:p>
        </p:txBody>
      </p:sp>
      <p:sp>
        <p:nvSpPr>
          <p:cNvPr id="79" name="Google Shape;79;p16"/>
          <p:cNvSpPr txBox="1"/>
          <p:nvPr>
            <p:ph idx="1" type="body"/>
          </p:nvPr>
        </p:nvSpPr>
        <p:spPr>
          <a:xfrm>
            <a:off x="311700" y="1171600"/>
            <a:ext cx="8520600" cy="3397200"/>
          </a:xfrm>
          <a:prstGeom prst="rect">
            <a:avLst/>
          </a:prstGeom>
          <a:solidFill>
            <a:schemeClr val="accent1"/>
          </a:solidFill>
        </p:spPr>
        <p:txBody>
          <a:bodyPr anchorCtr="0" anchor="t" bIns="91425" lIns="91425" spcFirstLastPara="1" rIns="91425" wrap="square" tIns="91425">
            <a:normAutofit/>
          </a:bodyPr>
          <a:lstStyle/>
          <a:p>
            <a:pPr indent="0" lvl="0" marL="0" rtl="0" algn="l">
              <a:spcBef>
                <a:spcPts val="0"/>
              </a:spcBef>
              <a:spcAft>
                <a:spcPts val="0"/>
              </a:spcAft>
              <a:buNone/>
            </a:pPr>
            <a:r>
              <a:rPr lang="es-419"/>
              <a:t>FAOSTAT - Credit to agriculture</a:t>
            </a:r>
            <a:endParaRPr/>
          </a:p>
          <a:p>
            <a:pPr indent="0" lvl="0" marL="0" rtl="0" algn="l">
              <a:spcBef>
                <a:spcPts val="1200"/>
              </a:spcBef>
              <a:spcAft>
                <a:spcPts val="0"/>
              </a:spcAft>
              <a:buNone/>
            </a:pPr>
            <a:r>
              <a:rPr lang="es-419"/>
              <a:t>The World Bank - GDP (current US$)</a:t>
            </a:r>
            <a:endParaRPr/>
          </a:p>
          <a:p>
            <a:pPr indent="0" lvl="0" marL="0" rtl="0" algn="l">
              <a:spcBef>
                <a:spcPts val="1200"/>
              </a:spcBef>
              <a:spcAft>
                <a:spcPts val="0"/>
              </a:spcAft>
              <a:buNone/>
            </a:pPr>
            <a:r>
              <a:rPr lang="es-419"/>
              <a:t>The World Bank - Agriculture, forestry, and fishing, value added (% of GDP)</a:t>
            </a:r>
            <a:endParaRPr/>
          </a:p>
          <a:p>
            <a:pPr indent="0" lvl="0" marL="0" rtl="0" algn="l">
              <a:spcBef>
                <a:spcPts val="1200"/>
              </a:spcBef>
              <a:spcAft>
                <a:spcPts val="0"/>
              </a:spcAft>
              <a:buNone/>
            </a:pPr>
            <a:r>
              <a:rPr lang="es-419"/>
              <a:t>Our World in Data </a:t>
            </a:r>
            <a:endParaRPr/>
          </a:p>
          <a:p>
            <a:pPr indent="-342900" lvl="0" marL="457200" rtl="0" algn="l">
              <a:spcBef>
                <a:spcPts val="1200"/>
              </a:spcBef>
              <a:spcAft>
                <a:spcPts val="0"/>
              </a:spcAft>
              <a:buSzPts val="1800"/>
              <a:buChar char="-"/>
            </a:pPr>
            <a:r>
              <a:rPr lang="es-419"/>
              <a:t>Cereal Yields</a:t>
            </a:r>
            <a:endParaRPr/>
          </a:p>
          <a:p>
            <a:pPr indent="-342900" lvl="0" marL="457200" rtl="0" algn="l">
              <a:spcBef>
                <a:spcPts val="0"/>
              </a:spcBef>
              <a:spcAft>
                <a:spcPts val="0"/>
              </a:spcAft>
              <a:buSzPts val="1800"/>
              <a:buChar char="-"/>
            </a:pPr>
            <a:r>
              <a:rPr lang="es-419"/>
              <a:t>Fertilizer &amp; </a:t>
            </a:r>
            <a:r>
              <a:rPr lang="es-419"/>
              <a:t>Pesticides</a:t>
            </a:r>
            <a:r>
              <a:rPr lang="es-419"/>
              <a:t> use </a:t>
            </a:r>
            <a:endParaRPr/>
          </a:p>
          <a:p>
            <a:pPr indent="-342900" lvl="0" marL="457200" rtl="0" algn="l">
              <a:spcBef>
                <a:spcPts val="0"/>
              </a:spcBef>
              <a:spcAft>
                <a:spcPts val="0"/>
              </a:spcAft>
              <a:buSzPts val="1800"/>
              <a:buChar char="-"/>
            </a:pPr>
            <a:r>
              <a:rPr lang="es-419"/>
              <a:t>Human development index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1"/>
                </a:solidFill>
              </a:rPr>
              <a:t>Cleaning Data</a:t>
            </a:r>
            <a:endParaRPr>
              <a:solidFill>
                <a:schemeClr val="accent1"/>
              </a:solidFill>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Remove NaN entries</a:t>
            </a:r>
            <a:endParaRPr/>
          </a:p>
          <a:p>
            <a:pPr indent="-342900" lvl="0" marL="457200" rtl="0" algn="l">
              <a:spcBef>
                <a:spcPts val="0"/>
              </a:spcBef>
              <a:spcAft>
                <a:spcPts val="0"/>
              </a:spcAft>
              <a:buSzPts val="1800"/>
              <a:buChar char="●"/>
            </a:pPr>
            <a:r>
              <a:rPr lang="es-419"/>
              <a:t>Find the intersection of countries in the three datasets with %in%</a:t>
            </a:r>
            <a:endParaRPr/>
          </a:p>
          <a:p>
            <a:pPr indent="-342900" lvl="0" marL="457200" rtl="0" algn="l">
              <a:spcBef>
                <a:spcPts val="0"/>
              </a:spcBef>
              <a:spcAft>
                <a:spcPts val="0"/>
              </a:spcAft>
              <a:buSzPts val="1800"/>
              <a:buChar char="●"/>
            </a:pPr>
            <a:r>
              <a:rPr lang="es-419"/>
              <a:t>Convert text to integer or long values when relevant</a:t>
            </a:r>
            <a:endParaRPr/>
          </a:p>
          <a:p>
            <a:pPr indent="-342900" lvl="0" marL="457200" rtl="0" algn="l">
              <a:spcBef>
                <a:spcPts val="0"/>
              </a:spcBef>
              <a:spcAft>
                <a:spcPts val="0"/>
              </a:spcAft>
              <a:buSzPts val="1800"/>
              <a:buChar char="●"/>
            </a:pPr>
            <a:r>
              <a:rPr lang="es-419"/>
              <a:t>Filter relevant data using tidy</a:t>
            </a:r>
            <a:endParaRPr/>
          </a:p>
          <a:p>
            <a:pPr indent="-342900" lvl="0" marL="457200" rtl="0" algn="l">
              <a:spcBef>
                <a:spcPts val="0"/>
              </a:spcBef>
              <a:spcAft>
                <a:spcPts val="0"/>
              </a:spcAft>
              <a:buSzPts val="1800"/>
              <a:buChar char="●"/>
            </a:pPr>
            <a:r>
              <a:rPr lang="es-419"/>
              <a:t>Merge</a:t>
            </a:r>
            <a:r>
              <a:rPr lang="es-419"/>
              <a:t> relevant data into one data frame</a:t>
            </a:r>
            <a:endParaRPr/>
          </a:p>
          <a:p>
            <a:pPr indent="-342900" lvl="0" marL="457200" rtl="0" algn="l">
              <a:spcBef>
                <a:spcPts val="0"/>
              </a:spcBef>
              <a:spcAft>
                <a:spcPts val="0"/>
              </a:spcAft>
              <a:buSzPts val="1800"/>
              <a:buChar char="●"/>
            </a:pPr>
            <a:r>
              <a:rPr lang="es-419"/>
              <a:t>Merge datasets with the pandas merge function (in case of python files)</a:t>
            </a:r>
            <a:endParaRPr/>
          </a:p>
          <a:p>
            <a:pPr indent="-342900" lvl="0" marL="457200" rtl="0" algn="l">
              <a:spcBef>
                <a:spcPts val="0"/>
              </a:spcBef>
              <a:spcAft>
                <a:spcPts val="0"/>
              </a:spcAft>
              <a:buSzPts val="1800"/>
              <a:buChar char="●"/>
            </a:pPr>
            <a:r>
              <a:rPr lang="es-419"/>
              <a:t>Remove duplicate values in data frames with pandas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a:solidFill>
            <a:schemeClr val="accent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Agricultural Productivity and GDP</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GDP measures the total monetary value of all goods and services generated within the borders of a country and is also an overall measure of a country’s economic health</a:t>
            </a:r>
            <a:endParaRPr/>
          </a:p>
          <a:p>
            <a:pPr indent="-342900" lvl="0" marL="457200" rtl="0" algn="l">
              <a:spcBef>
                <a:spcPts val="0"/>
              </a:spcBef>
              <a:spcAft>
                <a:spcPts val="0"/>
              </a:spcAft>
              <a:buSzPts val="1800"/>
              <a:buChar char="●"/>
            </a:pPr>
            <a:r>
              <a:rPr lang="es-419"/>
              <a:t>Cereal yield includes wheat, rice, maize, barley, oats, rye, millet, and other grains and provide more food than any other type of crop</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419"/>
              <a:t>What is </a:t>
            </a:r>
            <a:r>
              <a:rPr lang="es-419"/>
              <a:t>the</a:t>
            </a:r>
            <a:r>
              <a:rPr lang="es-419"/>
              <a:t> relationship between GDP and annual cereal yield?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a:solidFill>
            <a:schemeClr val="accent5"/>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Plotting Data</a:t>
            </a:r>
            <a:endParaRPr/>
          </a:p>
        </p:txBody>
      </p:sp>
      <p:sp>
        <p:nvSpPr>
          <p:cNvPr id="97" name="Google Shape;97;p19"/>
          <p:cNvSpPr txBox="1"/>
          <p:nvPr>
            <p:ph idx="1" type="body"/>
          </p:nvPr>
        </p:nvSpPr>
        <p:spPr>
          <a:xfrm>
            <a:off x="311700" y="1060850"/>
            <a:ext cx="8520600" cy="386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Used ggplot (geom_point and geom_line) for GDP and Cereal Yield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1200"/>
              </a:spcBef>
              <a:spcAft>
                <a:spcPts val="1200"/>
              </a:spcAft>
              <a:buNone/>
            </a:pPr>
            <a:r>
              <a:rPr lang="es-419" sz="991"/>
              <a:t>The relationship  between cereal yield and GDP for all </a:t>
            </a:r>
            <a:r>
              <a:rPr lang="es-419" sz="991"/>
              <a:t>countries with available data for 2020, 2019, and 2018. Each year shows a similar correlation.</a:t>
            </a:r>
            <a:endParaRPr sz="991"/>
          </a:p>
        </p:txBody>
      </p:sp>
      <p:pic>
        <p:nvPicPr>
          <p:cNvPr id="98" name="Google Shape;98;p19"/>
          <p:cNvPicPr preferRelativeResize="0"/>
          <p:nvPr/>
        </p:nvPicPr>
        <p:blipFill>
          <a:blip r:embed="rId3">
            <a:alphaModFix/>
          </a:blip>
          <a:stretch>
            <a:fillRect/>
          </a:stretch>
        </p:blipFill>
        <p:spPr>
          <a:xfrm>
            <a:off x="311700" y="1898413"/>
            <a:ext cx="2780851" cy="1883250"/>
          </a:xfrm>
          <a:prstGeom prst="rect">
            <a:avLst/>
          </a:prstGeom>
          <a:noFill/>
          <a:ln>
            <a:noFill/>
          </a:ln>
        </p:spPr>
      </p:pic>
      <p:pic>
        <p:nvPicPr>
          <p:cNvPr id="99" name="Google Shape;99;p19"/>
          <p:cNvPicPr preferRelativeResize="0"/>
          <p:nvPr/>
        </p:nvPicPr>
        <p:blipFill>
          <a:blip r:embed="rId4">
            <a:alphaModFix/>
          </a:blip>
          <a:stretch>
            <a:fillRect/>
          </a:stretch>
        </p:blipFill>
        <p:spPr>
          <a:xfrm>
            <a:off x="3181575" y="1898429"/>
            <a:ext cx="2780851" cy="1883234"/>
          </a:xfrm>
          <a:prstGeom prst="rect">
            <a:avLst/>
          </a:prstGeom>
          <a:noFill/>
          <a:ln>
            <a:noFill/>
          </a:ln>
        </p:spPr>
      </p:pic>
      <p:pic>
        <p:nvPicPr>
          <p:cNvPr id="100" name="Google Shape;100;p19"/>
          <p:cNvPicPr preferRelativeResize="0"/>
          <p:nvPr/>
        </p:nvPicPr>
        <p:blipFill>
          <a:blip r:embed="rId5">
            <a:alphaModFix/>
          </a:blip>
          <a:stretch>
            <a:fillRect/>
          </a:stretch>
        </p:blipFill>
        <p:spPr>
          <a:xfrm>
            <a:off x="6051450" y="1898425"/>
            <a:ext cx="2780851" cy="18832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60675"/>
            <a:ext cx="8520600" cy="4652100"/>
          </a:xfrm>
          <a:prstGeom prst="rect">
            <a:avLst/>
          </a:prstGeom>
        </p:spPr>
        <p:txBody>
          <a:bodyPr anchorCtr="0" anchor="t" bIns="0" lIns="91425" spcFirstLastPara="1" rIns="91425" wrap="square" tIns="91425">
            <a:normAutofit/>
          </a:bodyPr>
          <a:lstStyle/>
          <a:p>
            <a:pPr indent="0" lvl="0" marL="0" rtl="0" algn="l">
              <a:spcBef>
                <a:spcPts val="0"/>
              </a:spcBef>
              <a:spcAft>
                <a:spcPts val="0"/>
              </a:spcAft>
              <a:buNone/>
            </a:pPr>
            <a:r>
              <a:rPr lang="es-419"/>
              <a:t>The data also provided data of </a:t>
            </a:r>
            <a:r>
              <a:rPr lang="es-419"/>
              <a:t>countries</a:t>
            </a:r>
            <a:r>
              <a:rPr lang="es-419"/>
              <a:t> grouped by “High-income countries", "Low-income countries", "Lower-middle-income countries", "Middle-income countries", "Upper-middle-income countries”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sz="991"/>
              <a:t>The relation between cereal yield and GDP for the six categories. </a:t>
            </a:r>
            <a:endParaRPr sz="991"/>
          </a:p>
          <a:p>
            <a:pPr indent="0" lvl="0" marL="0" rtl="0" algn="l">
              <a:spcBef>
                <a:spcPts val="1200"/>
              </a:spcBef>
              <a:spcAft>
                <a:spcPts val="1200"/>
              </a:spcAft>
              <a:buNone/>
            </a:pPr>
            <a:r>
              <a:rPr lang="es-419" sz="991"/>
              <a:t>Each year shows a similar correlation.</a:t>
            </a:r>
            <a:endParaRPr sz="991"/>
          </a:p>
        </p:txBody>
      </p:sp>
      <p:pic>
        <p:nvPicPr>
          <p:cNvPr id="106" name="Google Shape;106;p20"/>
          <p:cNvPicPr preferRelativeResize="0"/>
          <p:nvPr/>
        </p:nvPicPr>
        <p:blipFill>
          <a:blip r:embed="rId3">
            <a:alphaModFix/>
          </a:blip>
          <a:stretch>
            <a:fillRect/>
          </a:stretch>
        </p:blipFill>
        <p:spPr>
          <a:xfrm>
            <a:off x="311700" y="1745111"/>
            <a:ext cx="2780851" cy="1883227"/>
          </a:xfrm>
          <a:prstGeom prst="rect">
            <a:avLst/>
          </a:prstGeom>
          <a:noFill/>
          <a:ln>
            <a:noFill/>
          </a:ln>
        </p:spPr>
      </p:pic>
      <p:pic>
        <p:nvPicPr>
          <p:cNvPr id="107" name="Google Shape;107;p20"/>
          <p:cNvPicPr preferRelativeResize="0"/>
          <p:nvPr/>
        </p:nvPicPr>
        <p:blipFill>
          <a:blip r:embed="rId4">
            <a:alphaModFix/>
          </a:blip>
          <a:stretch>
            <a:fillRect/>
          </a:stretch>
        </p:blipFill>
        <p:spPr>
          <a:xfrm>
            <a:off x="3181575" y="1745104"/>
            <a:ext cx="2780851" cy="1883234"/>
          </a:xfrm>
          <a:prstGeom prst="rect">
            <a:avLst/>
          </a:prstGeom>
          <a:noFill/>
          <a:ln>
            <a:noFill/>
          </a:ln>
        </p:spPr>
      </p:pic>
      <p:pic>
        <p:nvPicPr>
          <p:cNvPr id="108" name="Google Shape;108;p20"/>
          <p:cNvPicPr preferRelativeResize="0"/>
          <p:nvPr/>
        </p:nvPicPr>
        <p:blipFill>
          <a:blip r:embed="rId5">
            <a:alphaModFix/>
          </a:blip>
          <a:stretch>
            <a:fillRect/>
          </a:stretch>
        </p:blipFill>
        <p:spPr>
          <a:xfrm>
            <a:off x="6051450" y="1745110"/>
            <a:ext cx="2780851" cy="18832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Agriculture technology</a:t>
            </a:r>
            <a:endParaRPr/>
          </a:p>
        </p:txBody>
      </p:sp>
      <p:sp>
        <p:nvSpPr>
          <p:cNvPr id="114" name="Google Shape;114;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419"/>
              <a:t>What is the trend on the </a:t>
            </a:r>
            <a:r>
              <a:rPr lang="es-419"/>
              <a:t>implementation</a:t>
            </a:r>
            <a:r>
              <a:rPr lang="es-419"/>
              <a:t> of </a:t>
            </a:r>
            <a:r>
              <a:rPr lang="es-419"/>
              <a:t>nitrogen</a:t>
            </a:r>
            <a:r>
              <a:rPr lang="es-419"/>
              <a:t> fertilizer among the emerging and advanced economies over the past 30 years?</a:t>
            </a:r>
            <a:endParaRPr/>
          </a:p>
          <a:p>
            <a:pPr indent="-342900" lvl="0" marL="457200" rtl="0" algn="l">
              <a:spcBef>
                <a:spcPts val="0"/>
              </a:spcBef>
              <a:spcAft>
                <a:spcPts val="0"/>
              </a:spcAft>
              <a:buSzPts val="1800"/>
              <a:buAutoNum type="arabicPeriod"/>
            </a:pPr>
            <a:r>
              <a:rPr lang="es-419"/>
              <a:t>To what extent is the human resource in emerging </a:t>
            </a:r>
            <a:r>
              <a:rPr lang="es-419"/>
              <a:t>economies</a:t>
            </a:r>
            <a:r>
              <a:rPr lang="es-419"/>
              <a:t> </a:t>
            </a:r>
            <a:r>
              <a:rPr lang="es-419"/>
              <a:t>differ from developed countries?</a:t>
            </a:r>
            <a:endParaRPr/>
          </a:p>
          <a:p>
            <a:pPr indent="-342900" lvl="0" marL="457200" rtl="0" algn="l">
              <a:spcBef>
                <a:spcPts val="0"/>
              </a:spcBef>
              <a:spcAft>
                <a:spcPts val="0"/>
              </a:spcAft>
              <a:buSzPts val="1800"/>
              <a:buAutoNum type="arabicPeriod"/>
            </a:pPr>
            <a:r>
              <a:rPr lang="es-419"/>
              <a:t>How does the </a:t>
            </a:r>
            <a:r>
              <a:rPr lang="es-419"/>
              <a:t>implementation</a:t>
            </a:r>
            <a:r>
              <a:rPr lang="es-419"/>
              <a:t> of agriculture technologies such as fertilizer and </a:t>
            </a:r>
            <a:r>
              <a:rPr lang="es-419"/>
              <a:t>pesticide</a:t>
            </a:r>
            <a:r>
              <a:rPr lang="es-419"/>
              <a:t> change the gap?</a:t>
            </a:r>
            <a:endParaRPr/>
          </a:p>
          <a:p>
            <a:pPr indent="0" lvl="0" marL="0" rtl="0" algn="l">
              <a:spcBef>
                <a:spcPts val="1200"/>
              </a:spcBef>
              <a:spcAft>
                <a:spcPts val="0"/>
              </a:spcAft>
              <a:buNone/>
            </a:pPr>
            <a:r>
              <a:rPr lang="es-419" u="sng">
                <a:solidFill>
                  <a:schemeClr val="hlink"/>
                </a:solidFill>
                <a:hlinkClick r:id="rId3"/>
              </a:rPr>
              <a:t>Portal</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