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6" r:id="rId7"/>
    <p:sldId id="267" r:id="rId8"/>
    <p:sldId id="268" r:id="rId9"/>
    <p:sldId id="269" r:id="rId10"/>
    <p:sldId id="291" r:id="rId11"/>
    <p:sldId id="292" r:id="rId12"/>
    <p:sldId id="271" r:id="rId13"/>
    <p:sldId id="270" r:id="rId14"/>
    <p:sldId id="297" r:id="rId15"/>
    <p:sldId id="294" r:id="rId16"/>
    <p:sldId id="298" r:id="rId17"/>
    <p:sldId id="295" r:id="rId18"/>
    <p:sldId id="296" r:id="rId19"/>
    <p:sldId id="274" r:id="rId20"/>
    <p:sldId id="276" r:id="rId21"/>
    <p:sldId id="277" r:id="rId22"/>
    <p:sldId id="278" r:id="rId23"/>
    <p:sldId id="299" r:id="rId24"/>
    <p:sldId id="300" r:id="rId25"/>
    <p:sldId id="302" r:id="rId26"/>
    <p:sldId id="303" r:id="rId27"/>
    <p:sldId id="304" r:id="rId28"/>
    <p:sldId id="305" r:id="rId29"/>
    <p:sldId id="280" r:id="rId30"/>
    <p:sldId id="282" r:id="rId31"/>
    <p:sldId id="306" r:id="rId32"/>
    <p:sldId id="281" r:id="rId33"/>
    <p:sldId id="307" r:id="rId34"/>
    <p:sldId id="285" r:id="rId35"/>
    <p:sldId id="309" r:id="rId36"/>
    <p:sldId id="310" r:id="rId37"/>
    <p:sldId id="311" r:id="rId38"/>
    <p:sldId id="312" r:id="rId39"/>
    <p:sldId id="313" r:id="rId40"/>
    <p:sldId id="286" r:id="rId41"/>
    <p:sldId id="288" r:id="rId42"/>
    <p:sldId id="287" r:id="rId43"/>
    <p:sldId id="314" r:id="rId44"/>
    <p:sldId id="283" r:id="rId45"/>
    <p:sldId id="315" r:id="rId46"/>
    <p:sldId id="29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75" autoAdjust="0"/>
  </p:normalViewPr>
  <p:slideViewPr>
    <p:cSldViewPr snapToGrid="0" snapToObjects="1">
      <p:cViewPr>
        <p:scale>
          <a:sx n="105" d="100"/>
          <a:sy n="105" d="100"/>
        </p:scale>
        <p:origin x="-81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C622-365D-4549-80DD-6A61E2992874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6186-61CA-4E48-A074-21FD29AF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7.emf"/><Relationship Id="rId5" Type="http://schemas.openxmlformats.org/officeDocument/2006/relationships/image" Target="../media/image2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7.emf"/><Relationship Id="rId5" Type="http://schemas.openxmlformats.org/officeDocument/2006/relationships/image" Target="../media/image2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0.emf"/><Relationship Id="rId5" Type="http://schemas.openxmlformats.org/officeDocument/2006/relationships/image" Target="../media/image3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0.emf"/><Relationship Id="rId5" Type="http://schemas.openxmlformats.org/officeDocument/2006/relationships/image" Target="../media/image32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pythonthehardway.org/book/index.html" TargetMode="External"/><Relationship Id="rId4" Type="http://schemas.openxmlformats.org/officeDocument/2006/relationships/hyperlink" Target="http://www.engr.ucsb.edu/~shell/che210d/numpy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odecademy.com/learn/pyth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tplotlib.org/users/pyplot_tutorial.html" TargetMode="Externa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1503875"/>
            <a:ext cx="8875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Helvetica"/>
                <a:cs typeface="Helvetica"/>
              </a:rPr>
              <a:t>Practical Kinetics</a:t>
            </a:r>
          </a:p>
          <a:p>
            <a:pPr algn="ctr"/>
            <a:endParaRPr lang="en-US" sz="2400" b="1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Helvetica"/>
                <a:cs typeface="Helvetica"/>
              </a:rPr>
              <a:t>Exercise 1: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  <a:p>
            <a:pPr algn="ctr"/>
            <a:r>
              <a:rPr lang="en-US" sz="2400" i="1" dirty="0">
                <a:solidFill>
                  <a:srgbClr val="0000FF"/>
                </a:solidFill>
                <a:latin typeface="Helvetica"/>
                <a:cs typeface="Helvetica"/>
              </a:rPr>
              <a:t>Introduction to Data Analysis in Python</a:t>
            </a:r>
            <a:endParaRPr lang="en-US" sz="24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033" y="3917735"/>
            <a:ext cx="8148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Objectives: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Make some simple graphs and perform some simple calculations with lists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Simulate a first-order kinetic system</a:t>
            </a:r>
          </a:p>
          <a:p>
            <a:pPr marL="342900" indent="-342900">
              <a:buAutoNum type="arabicPeriod"/>
            </a:pPr>
            <a:endParaRPr lang="en-US" dirty="0">
              <a:latin typeface="Helvetica"/>
              <a:cs typeface="Helvetica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/>
                <a:cs typeface="Helvetica"/>
              </a:rPr>
              <a:t>Determine when the pre-equilibrium and steady state approximations are appropriate</a:t>
            </a:r>
          </a:p>
        </p:txBody>
      </p:sp>
    </p:spTree>
    <p:extLst>
      <p:ext uri="{BB962C8B-B14F-4D97-AF65-F5344CB8AC3E}">
        <p14:creationId xmlns:p14="http://schemas.microsoft.com/office/powerpoint/2010/main" val="155895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4: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 the previous code, we wrote:</a:t>
            </a:r>
          </a:p>
          <a:p>
            <a:r>
              <a:rPr lang="en-US">
                <a:latin typeface="Courier New"/>
                <a:cs typeface="Courier New"/>
              </a:rPr>
              <a:t> </a:t>
            </a:r>
          </a:p>
          <a:p>
            <a:r>
              <a:rPr lang="en-US">
                <a:latin typeface="Courier New"/>
                <a:cs typeface="Courier New"/>
              </a:rPr>
              <a:t>x=[1.0,2.0,3.0,4.0]</a:t>
            </a:r>
          </a:p>
          <a:p>
            <a:r>
              <a:rPr lang="en-US">
                <a:latin typeface="Courier New"/>
                <a:cs typeface="Courier New"/>
              </a:rPr>
              <a:t>y=[2.0,4.0,6.0,8.0]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These are called </a:t>
            </a:r>
            <a:r>
              <a:rPr lang="en-US" b="1" dirty="0">
                <a:latin typeface="Helvetica"/>
                <a:cs typeface="Helvetica"/>
              </a:rPr>
              <a:t>lists</a:t>
            </a:r>
            <a:r>
              <a:rPr lang="en-US" dirty="0">
                <a:latin typeface="Helvetica"/>
                <a:cs typeface="Helvetica"/>
              </a:rPr>
              <a:t>.  We’ll deal with lists that contain numbers, but they can contain other things too.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Each </a:t>
            </a:r>
            <a:r>
              <a:rPr lang="en-US" i="1" dirty="0">
                <a:latin typeface="Helvetica"/>
                <a:cs typeface="Helvetica"/>
              </a:rPr>
              <a:t>element</a:t>
            </a:r>
            <a:r>
              <a:rPr lang="en-US" dirty="0">
                <a:latin typeface="Helvetica"/>
                <a:cs typeface="Helvetica"/>
              </a:rPr>
              <a:t> has an </a:t>
            </a:r>
            <a:r>
              <a:rPr lang="en-US" i="1" dirty="0">
                <a:latin typeface="Helvetica"/>
                <a:cs typeface="Helvetica"/>
              </a:rPr>
              <a:t>index: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x=[1.0, 2.0, 3.0, 4.0]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Notice that the numbering starts at 0, not 1.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access each element directly: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pPr algn="ctr"/>
            <a:r>
              <a:rPr lang="en-US" dirty="0">
                <a:latin typeface="Courier New"/>
                <a:cs typeface="Courier New"/>
              </a:rPr>
              <a:t>print x[0]</a:t>
            </a:r>
          </a:p>
          <a:p>
            <a:pPr algn="ctr"/>
            <a:r>
              <a:rPr lang="en-US" dirty="0">
                <a:latin typeface="Courier New"/>
                <a:cs typeface="Courier New"/>
              </a:rPr>
              <a:t>1.0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193" y="4563657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0</a:t>
            </a:r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630078" y="4349429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V="1">
            <a:off x="4312715" y="3667477"/>
            <a:ext cx="173892" cy="2938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7186" y="3321447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1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577057" y="4546666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2</a:t>
            </a:r>
            <a:endParaRPr lang="en-US" sz="1400"/>
          </a:p>
        </p:txBody>
      </p:sp>
      <p:sp>
        <p:nvSpPr>
          <p:cNvPr id="11" name="Up Arrow 10"/>
          <p:cNvSpPr/>
          <p:nvPr/>
        </p:nvSpPr>
        <p:spPr>
          <a:xfrm flipV="1">
            <a:off x="5665283" y="3679127"/>
            <a:ext cx="173892" cy="29383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990708" y="4319996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64172" y="3309796"/>
            <a:ext cx="97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element 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80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4: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symbol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is the name of the list: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>
                <a:latin typeface="Courier New"/>
                <a:cs typeface="Courier New"/>
              </a:rPr>
              <a:t>x=[1.0, 2.0, 3.0, 4.0]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</a:t>
            </a:r>
            <a:r>
              <a:rPr lang="en-US" u="sng" dirty="0">
                <a:latin typeface="Helvetica"/>
                <a:cs typeface="Helvetica"/>
              </a:rPr>
              <a:t>change an element</a:t>
            </a:r>
            <a:r>
              <a:rPr lang="en-US" dirty="0">
                <a:latin typeface="Helvetica"/>
                <a:cs typeface="Helvetica"/>
              </a:rPr>
              <a:t>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x[0]=8.0				</a:t>
            </a:r>
            <a:r>
              <a:rPr lang="en-US" i="1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print x				</a:t>
            </a:r>
            <a:r>
              <a:rPr lang="en-US">
                <a:latin typeface="Courier New"/>
                <a:cs typeface="Courier New"/>
              </a:rPr>
              <a:t>[1.0, 2.0, 3.0, 4.0]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</a:t>
            </a:r>
            <a:r>
              <a:rPr lang="en-US" u="sng" dirty="0">
                <a:latin typeface="Helvetica"/>
                <a:cs typeface="Helvetica"/>
              </a:rPr>
              <a:t>append</a:t>
            </a:r>
            <a:r>
              <a:rPr lang="en-US" dirty="0">
                <a:latin typeface="Helvetica"/>
                <a:cs typeface="Helvetica"/>
              </a:rPr>
              <a:t>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x.append(5.0)			</a:t>
            </a:r>
            <a:r>
              <a:rPr lang="en-US" i="1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print x				[8.0, 2.0, 3.0, 4.0, 5.0]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find out </a:t>
            </a:r>
            <a:r>
              <a:rPr lang="en-US" u="sng" dirty="0">
                <a:latin typeface="Helvetica"/>
                <a:cs typeface="Helvetica"/>
              </a:rPr>
              <a:t>how many elements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contains: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i="1" dirty="0">
                <a:latin typeface="Helvetica"/>
                <a:cs typeface="Helvetica"/>
              </a:rPr>
              <a:t>result:</a:t>
            </a:r>
            <a:endParaRPr lang="en-US" i="1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len(x)			5</a:t>
            </a:r>
          </a:p>
        </p:txBody>
      </p:sp>
      <p:sp>
        <p:nvSpPr>
          <p:cNvPr id="2" name="Rectangle 1"/>
          <p:cNvSpPr/>
          <p:nvPr/>
        </p:nvSpPr>
        <p:spPr>
          <a:xfrm>
            <a:off x="2604121" y="1790417"/>
            <a:ext cx="1102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name of list</a:t>
            </a:r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084918" y="1576189"/>
            <a:ext cx="173892" cy="24918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4: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Change the </a:t>
            </a:r>
            <a:r>
              <a:rPr lang="en-US" b="1" dirty="0">
                <a:latin typeface="Helvetica"/>
                <a:cs typeface="Helvetica"/>
              </a:rPr>
              <a:t>third</a:t>
            </a:r>
            <a:r>
              <a:rPr lang="en-US" dirty="0">
                <a:latin typeface="Helvetica"/>
                <a:cs typeface="Helvetica"/>
              </a:rPr>
              <a:t> (index = 2) point to (3.3, 8.7).  Re-plot the result.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08" y="1862494"/>
            <a:ext cx="6656628" cy="47912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18150" y="4189948"/>
            <a:ext cx="31270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the previous plots (not shown here) remain unchanged.  However, the lists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>
                <a:latin typeface="Helvetica"/>
                <a:cs typeface="Helvetica"/>
              </a:rPr>
              <a:t> have now changed in memory.  Plotting them again will reflect the changes.</a:t>
            </a:r>
          </a:p>
        </p:txBody>
      </p:sp>
    </p:spTree>
    <p:extLst>
      <p:ext uri="{BB962C8B-B14F-4D97-AF65-F5344CB8AC3E}">
        <p14:creationId xmlns:p14="http://schemas.microsoft.com/office/powerpoint/2010/main" val="326538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Instead of entering numbers into lists manually, we can use a mathematical expression.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simplest is to use the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 command: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list1 = range(5)			</a:t>
            </a:r>
            <a:r>
              <a:rPr lang="en-US" dirty="0">
                <a:latin typeface="Helvetica"/>
                <a:cs typeface="Helvetica"/>
              </a:rPr>
              <a:t>Result:</a:t>
            </a:r>
          </a:p>
          <a:p>
            <a:r>
              <a:rPr lang="en-US" dirty="0">
                <a:latin typeface="Courier New"/>
                <a:cs typeface="Courier New"/>
              </a:rPr>
              <a:t>print list1				[0, 1, 2, 3, 4]</a:t>
            </a:r>
          </a:p>
          <a:p>
            <a:r>
              <a:rPr lang="en-US" dirty="0">
                <a:latin typeface="Courier New"/>
                <a:cs typeface="Courier New"/>
              </a:rPr>
              <a:t>print len(list1)			5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Typing in </a:t>
            </a:r>
            <a:r>
              <a:rPr lang="en-US" dirty="0">
                <a:latin typeface="Courier New"/>
                <a:cs typeface="Courier New"/>
              </a:rPr>
              <a:t>range(n)</a:t>
            </a:r>
            <a:r>
              <a:rPr lang="en-US" dirty="0">
                <a:latin typeface="Helvetica"/>
                <a:cs typeface="Helvetica"/>
              </a:rPr>
              <a:t> returns the numbers from 0 to n, exclusive, as a list.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range(n) = [0, 1, ..., n-1 ]</a:t>
            </a:r>
          </a:p>
        </p:txBody>
      </p:sp>
    </p:spTree>
    <p:extLst>
      <p:ext uri="{BB962C8B-B14F-4D97-AF65-F5344CB8AC3E}">
        <p14:creationId xmlns:p14="http://schemas.microsoft.com/office/powerpoint/2010/main" val="65579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 can use range to generate more complicated lists: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list1 = range(5)</a:t>
            </a:r>
          </a:p>
          <a:p>
            <a:r>
              <a:rPr lang="en-US" dirty="0">
                <a:latin typeface="Courier New"/>
                <a:cs typeface="Courier New"/>
              </a:rPr>
              <a:t>list1 = [0, 1, 2, 3, 4]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list2 = [ i*2 for i in list1 ]		Result:</a:t>
            </a:r>
          </a:p>
          <a:p>
            <a:r>
              <a:rPr lang="en-US" dirty="0">
                <a:latin typeface="Courier New"/>
                <a:cs typeface="Courier New"/>
              </a:rPr>
              <a:t>print list2								[0, 2, 4, 6, 8]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is called a </a:t>
            </a:r>
            <a:r>
              <a:rPr lang="en-US" b="1" dirty="0">
                <a:latin typeface="Helvetica"/>
                <a:cs typeface="Helvetica"/>
              </a:rPr>
              <a:t>list comprehension</a:t>
            </a:r>
            <a:r>
              <a:rPr lang="en-US" dirty="0">
                <a:latin typeface="Helvetica"/>
                <a:cs typeface="Helvetica"/>
              </a:rPr>
              <a:t>.  In English, this means: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“Take each item in </a:t>
            </a:r>
            <a:r>
              <a:rPr lang="en-US" dirty="0">
                <a:latin typeface="Courier New"/>
                <a:cs typeface="Courier New"/>
              </a:rPr>
              <a:t>list1</a:t>
            </a:r>
            <a:r>
              <a:rPr lang="en-US" dirty="0">
                <a:latin typeface="Helvetica"/>
                <a:cs typeface="Helvetica"/>
              </a:rPr>
              <a:t>, one at a time, and call it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Helvetica"/>
                <a:cs typeface="Helvetica"/>
              </a:rPr>
              <a:t>.   Multiply 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>
                <a:latin typeface="Helvetica"/>
                <a:cs typeface="Helvetica"/>
              </a:rPr>
              <a:t> by 2 and put the result in </a:t>
            </a:r>
            <a:r>
              <a:rPr lang="en-US" dirty="0">
                <a:latin typeface="Courier New"/>
                <a:cs typeface="Courier New"/>
              </a:rPr>
              <a:t>list2</a:t>
            </a:r>
            <a:r>
              <a:rPr lang="en-US" dirty="0">
                <a:latin typeface="Helvetica"/>
                <a:cs typeface="Helvetica"/>
              </a:rPr>
              <a:t>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Taking items one at a time from a list is called </a:t>
            </a:r>
            <a:r>
              <a:rPr lang="en-US" b="1" dirty="0">
                <a:latin typeface="Helvetica"/>
                <a:cs typeface="Helvetica"/>
              </a:rPr>
              <a:t>iteration</a:t>
            </a:r>
            <a:r>
              <a:rPr lang="en-US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7805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cell, plot the function y=x</a:t>
            </a:r>
            <a:r>
              <a:rPr lang="en-US" i="1" baseline="30000" dirty="0">
                <a:latin typeface="Helvetica"/>
                <a:cs typeface="Helvetica"/>
              </a:rPr>
              <a:t>2</a:t>
            </a:r>
            <a:r>
              <a:rPr lang="en-US" i="1" dirty="0">
                <a:latin typeface="Helvetica"/>
                <a:cs typeface="Helvetica"/>
              </a:rPr>
              <a:t> from 0 to 10 using a list comprehension.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Notice that we need </a:t>
            </a:r>
            <a:r>
              <a:rPr lang="en-US" dirty="0">
                <a:latin typeface="Courier New"/>
                <a:cs typeface="Courier New"/>
              </a:rPr>
              <a:t>range(11)</a:t>
            </a:r>
            <a:r>
              <a:rPr lang="en-US" dirty="0">
                <a:latin typeface="Helvetica"/>
                <a:cs typeface="Helvetica"/>
              </a:rPr>
              <a:t>, not </a:t>
            </a:r>
            <a:r>
              <a:rPr lang="en-US" dirty="0">
                <a:latin typeface="Courier New"/>
                <a:cs typeface="Courier New"/>
              </a:rPr>
              <a:t>range(10)</a:t>
            </a:r>
            <a:r>
              <a:rPr lang="en-US" dirty="0">
                <a:latin typeface="Helvetica"/>
                <a:cs typeface="Helvetica"/>
              </a:rPr>
              <a:t>.  </a:t>
            </a:r>
            <a:r>
              <a:rPr lang="en-US" dirty="0">
                <a:latin typeface="Courier New"/>
                <a:cs typeface="Courier New"/>
              </a:rPr>
              <a:t>x**2</a:t>
            </a:r>
            <a:r>
              <a:rPr lang="en-US" dirty="0">
                <a:latin typeface="Helvetica"/>
                <a:cs typeface="Helvetica"/>
              </a:rPr>
              <a:t> means x raised to the power of 2 in Python.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1040502"/>
            <a:ext cx="8981309" cy="48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we wanted to plot from –5 to +5, every 0.5?  Instead of 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, we need a more generalized function called </a:t>
            </a:r>
            <a:r>
              <a:rPr lang="en-US" dirty="0">
                <a:latin typeface="Courier New"/>
                <a:cs typeface="Courier New"/>
              </a:rPr>
              <a:t>np.arange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8" y="1486831"/>
            <a:ext cx="7642856" cy="5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import numpy as np</a:t>
            </a:r>
            <a:r>
              <a:rPr lang="en-US" dirty="0">
                <a:latin typeface="Helvetica"/>
                <a:cs typeface="Helvetica"/>
              </a:rPr>
              <a:t>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This loads the NumPy library.  A “library” is a collection of code that has</a:t>
            </a:r>
          </a:p>
          <a:p>
            <a:r>
              <a:rPr lang="en-US" dirty="0">
                <a:latin typeface="Helvetica"/>
                <a:cs typeface="Helvetica"/>
              </a:rPr>
              <a:t>	been written by someone else to perform common tasks.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To refer to a NumPy function instead of a  regular Python function,</a:t>
            </a:r>
          </a:p>
          <a:p>
            <a:r>
              <a:rPr lang="en-US" dirty="0">
                <a:latin typeface="Helvetica"/>
                <a:cs typeface="Helvetica"/>
              </a:rPr>
              <a:t>	we need to preface the function’s name with </a:t>
            </a:r>
            <a:r>
              <a:rPr lang="en-US" dirty="0">
                <a:latin typeface="Courier New"/>
                <a:cs typeface="Courier New"/>
              </a:rPr>
              <a:t>np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sqrt</a:t>
            </a:r>
            <a:r>
              <a:rPr lang="en-US" dirty="0">
                <a:latin typeface="Helvetica"/>
                <a:cs typeface="Helvetica"/>
              </a:rPr>
              <a:t> (regular Python)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np.sqrt</a:t>
            </a:r>
            <a:r>
              <a:rPr lang="en-US" dirty="0">
                <a:latin typeface="Helvetica"/>
                <a:cs typeface="Helvetica"/>
              </a:rPr>
              <a:t> (numpy)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np.arange(-5.0, 5.0, 0.5)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“Fill a list with the numbers from –5 to +5 every 0.5.”  Just like with the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>
                <a:latin typeface="Courier New"/>
                <a:cs typeface="Courier New"/>
              </a:rPr>
              <a:t>range</a:t>
            </a:r>
            <a:r>
              <a:rPr lang="en-US" dirty="0">
                <a:latin typeface="Helvetica"/>
                <a:cs typeface="Helvetica"/>
              </a:rPr>
              <a:t> function, the last point is not included.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The general syntax is: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	np.arange(start, stop, stepsize)</a:t>
            </a:r>
          </a:p>
        </p:txBody>
      </p:sp>
    </p:spTree>
    <p:extLst>
      <p:ext uri="{BB962C8B-B14F-4D97-AF65-F5344CB8AC3E}">
        <p14:creationId xmlns:p14="http://schemas.microsoft.com/office/powerpoint/2010/main" val="320211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5: List Comprehensions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If you wanted to fill the range from –5 to +5 evenly with 20 points, you can use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with </a:t>
            </a:r>
            <a:r>
              <a:rPr lang="en-US" dirty="0">
                <a:latin typeface="Courier New"/>
                <a:cs typeface="Courier New"/>
              </a:rPr>
              <a:t>np.linspace</a:t>
            </a:r>
            <a:r>
              <a:rPr lang="en-US" dirty="0">
                <a:latin typeface="Helvetica"/>
                <a:cs typeface="Helvetica"/>
              </a:rPr>
              <a:t>, the last point </a:t>
            </a:r>
            <a:r>
              <a:rPr lang="en-US" i="1" dirty="0">
                <a:latin typeface="Helvetica"/>
                <a:cs typeface="Helvetica"/>
              </a:rPr>
              <a:t>is</a:t>
            </a:r>
            <a:r>
              <a:rPr lang="en-US" dirty="0">
                <a:latin typeface="Helvetica"/>
                <a:cs typeface="Helvetica"/>
              </a:rPr>
              <a:t> included.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1447202"/>
            <a:ext cx="7569200" cy="500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1504" y="3531811"/>
            <a:ext cx="407658" cy="37495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First-Order Kinetics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32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Recall that for a first-order reaction: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simulate the timecourse of a reaction, enter the following </a:t>
            </a:r>
            <a:r>
              <a:rPr lang="en-US" i="1" dirty="0">
                <a:latin typeface="Helvetica"/>
                <a:cs typeface="Helvetica"/>
              </a:rPr>
              <a:t>in a new cell:</a:t>
            </a:r>
            <a:endParaRPr lang="en-US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>
                <a:latin typeface="Courier New"/>
                <a:cs typeface="Courier New"/>
              </a:rPr>
              <a:t>from math import exp</a:t>
            </a:r>
          </a:p>
          <a:p>
            <a:r>
              <a:rPr lang="en-US" sz="1600" dirty="0">
                <a:latin typeface="Courier New"/>
                <a:cs typeface="Courier New"/>
              </a:rPr>
              <a:t>import numpy as np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time = np.arange(0.0,10.0,0.1)</a:t>
            </a:r>
          </a:p>
          <a:p>
            <a:r>
              <a:rPr lang="en-US" sz="1600" dirty="0">
                <a:latin typeface="Courier New"/>
                <a:cs typeface="Courier New"/>
              </a:rPr>
              <a:t>initial_concentration = 1.0</a:t>
            </a:r>
          </a:p>
          <a:p>
            <a:r>
              <a:rPr lang="en-US" sz="1600" dirty="0">
                <a:latin typeface="Courier New"/>
                <a:cs typeface="Courier New"/>
              </a:rPr>
              <a:t>rate_constant = 1.0</a:t>
            </a:r>
          </a:p>
          <a:p>
            <a:r>
              <a:rPr lang="en-US" sz="1600" dirty="0">
                <a:latin typeface="Courier New"/>
                <a:cs typeface="Courier New"/>
              </a:rPr>
              <a:t>concentration = [ initial_concentration *</a:t>
            </a:r>
          </a:p>
          <a:p>
            <a:r>
              <a:rPr lang="en-US" sz="1600" dirty="0">
                <a:latin typeface="Courier New"/>
                <a:cs typeface="Courier New"/>
              </a:rPr>
              <a:t>exp(-rate_constant*t) for t in time ]</a:t>
            </a:r>
          </a:p>
          <a:p>
            <a:r>
              <a:rPr lang="en-US" sz="1600" dirty="0">
                <a:latin typeface="Courier New"/>
                <a:cs typeface="Courier New"/>
              </a:rPr>
              <a:t>plt.plot(time, concentration, "k.")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98039"/>
              </p:ext>
            </p:extLst>
          </p:nvPr>
        </p:nvGraphicFramePr>
        <p:xfrm>
          <a:off x="3466992" y="1076183"/>
          <a:ext cx="2188968" cy="184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435100" imgH="1206500" progId="Equation.DSMT4">
                  <p:embed/>
                </p:oleObj>
              </mc:Choice>
              <mc:Fallback>
                <p:oleObj name="Equation" r:id="rId3" imgW="14351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992" y="1076183"/>
                        <a:ext cx="2188968" cy="184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8999" y="5201155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Place this on one line.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88077" y="515018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8983" y="567444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838362" y="513942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We’ll start by making a very simple graph.  Type the following into the first cell: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x=[1.0,2.0,3.0,4.0]</a:t>
            </a:r>
          </a:p>
          <a:p>
            <a:r>
              <a:rPr lang="en-US" sz="1200">
                <a:latin typeface="Courier New"/>
                <a:cs typeface="Courier New"/>
              </a:rPr>
              <a:t>y=[2.0,4.0,6.0,8.0]</a:t>
            </a:r>
          </a:p>
          <a:p>
            <a:r>
              <a:rPr lang="en-US" sz="1200">
                <a:latin typeface="Courier New"/>
                <a:cs typeface="Courier New"/>
              </a:rPr>
              <a:t> </a:t>
            </a:r>
          </a:p>
          <a:p>
            <a:r>
              <a:rPr lang="en-US" sz="1200">
                <a:latin typeface="Courier New"/>
                <a:cs typeface="Courier New"/>
              </a:rPr>
              <a:t>plt.xlim(0.0,5.0)</a:t>
            </a:r>
          </a:p>
          <a:p>
            <a:r>
              <a:rPr lang="en-US" sz="1200">
                <a:latin typeface="Courier New"/>
                <a:cs typeface="Courier New"/>
              </a:rPr>
              <a:t>plt.ylim(0.0,10.0)</a:t>
            </a:r>
          </a:p>
          <a:p>
            <a:r>
              <a:rPr lang="en-US" sz="1200">
                <a:latin typeface="Courier New"/>
                <a:cs typeface="Courier New"/>
              </a:rPr>
              <a:t>plt.plot(x,y,"ko")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Your window should look like this: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0625"/>
            <a:ext cx="9144000" cy="28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1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6: First-Order Kinetics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879"/>
            <a:ext cx="9144000" cy="4616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06873" y="2335546"/>
            <a:ext cx="427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We need some mathematical functions.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75951" y="2284575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86857" y="2808839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126236" y="2273814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5779" y="2782376"/>
            <a:ext cx="427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 to 10 seconds in 0.1 s steps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74095" y="2882073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5001" y="3105001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24380" y="2871312"/>
            <a:ext cx="1" cy="21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9086" y="3648819"/>
            <a:ext cx="323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integrated rate law as a</a:t>
            </a:r>
          </a:p>
          <a:p>
            <a:r>
              <a:rPr lang="en-US" dirty="0">
                <a:latin typeface="Helvetica"/>
                <a:cs typeface="Helvetica"/>
              </a:rPr>
              <a:t>list comprehension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765532" y="3393043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76438" y="3615971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15817" y="3382282"/>
            <a:ext cx="1" cy="21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274" y="671170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from math import exp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“From now on, whenever I type </a:t>
            </a:r>
            <a:r>
              <a:rPr lang="en-US" dirty="0">
                <a:latin typeface="Courier New"/>
                <a:cs typeface="Courier New"/>
              </a:rPr>
              <a:t>exp</a:t>
            </a:r>
            <a:r>
              <a:rPr lang="en-US" dirty="0">
                <a:latin typeface="Helvetica"/>
                <a:cs typeface="Helvetica"/>
              </a:rPr>
              <a:t>, interpret that to mean the </a:t>
            </a:r>
            <a:r>
              <a:rPr lang="en-US" dirty="0">
                <a:latin typeface="Courier New"/>
                <a:cs typeface="Courier New"/>
              </a:rPr>
              <a:t>exp</a:t>
            </a:r>
            <a:r>
              <a:rPr lang="en-US" dirty="0">
                <a:latin typeface="Helvetica"/>
                <a:cs typeface="Helvetica"/>
              </a:rPr>
              <a:t> function</a:t>
            </a:r>
          </a:p>
          <a:p>
            <a:r>
              <a:rPr lang="en-US" dirty="0">
                <a:latin typeface="Helvetica"/>
                <a:cs typeface="Helvetica"/>
              </a:rPr>
              <a:t>	from the </a:t>
            </a:r>
            <a:r>
              <a:rPr lang="en-US" dirty="0">
                <a:latin typeface="Courier New"/>
                <a:cs typeface="Courier New"/>
              </a:rPr>
              <a:t>math</a:t>
            </a:r>
            <a:r>
              <a:rPr lang="en-US" dirty="0">
                <a:latin typeface="Helvetica"/>
                <a:cs typeface="Helvetica"/>
              </a:rPr>
              <a:t> library.”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875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Make a Log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Recall that a log plot will show a straight line: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perform log calculations with: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from math import log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log_concentration = [ log(conc) for conc in concentration 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Try this out </a:t>
            </a:r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94675"/>
              </p:ext>
            </p:extLst>
          </p:nvPr>
        </p:nvGraphicFramePr>
        <p:xfrm>
          <a:off x="3466992" y="1183803"/>
          <a:ext cx="2188968" cy="184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435100" imgH="1206500" progId="Equation.DSMT4">
                  <p:embed/>
                </p:oleObj>
              </mc:Choice>
              <mc:Fallback>
                <p:oleObj name="Equation" r:id="rId3" imgW="14351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6992" y="1183803"/>
                        <a:ext cx="2188968" cy="184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4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7: Make a Log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a straight line with unit negative slope.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list comprehension “iterates” over </a:t>
            </a:r>
            <a:r>
              <a:rPr lang="en-US" dirty="0">
                <a:latin typeface="Courier New"/>
                <a:cs typeface="Courier New"/>
              </a:rPr>
              <a:t>concentration</a:t>
            </a:r>
            <a:r>
              <a:rPr lang="en-US" dirty="0">
                <a:latin typeface="Helvetica"/>
                <a:cs typeface="Helvetica"/>
              </a:rPr>
              <a:t> to produce a new list: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“Take each value in the </a:t>
            </a:r>
            <a:r>
              <a:rPr lang="en-US" dirty="0">
                <a:latin typeface="Courier New"/>
                <a:cs typeface="Courier New"/>
              </a:rPr>
              <a:t>concentration</a:t>
            </a:r>
            <a:r>
              <a:rPr lang="en-US" dirty="0">
                <a:latin typeface="Helvetica"/>
                <a:cs typeface="Helvetica"/>
              </a:rPr>
              <a:t> list,</a:t>
            </a:r>
            <a:r>
              <a:rPr lang="en-US" dirty="0">
                <a:latin typeface="Helvetica"/>
                <a:cs typeface="Helvetica"/>
              </a:rPr>
              <a:t> one at a time, take the logarithm and add it to a new list called </a:t>
            </a:r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.”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</a:t>
            </a:r>
            <a:r>
              <a:rPr lang="en-US" dirty="0">
                <a:latin typeface="Courier New"/>
                <a:cs typeface="Courier New"/>
              </a:rPr>
              <a:t>log</a:t>
            </a:r>
            <a:r>
              <a:rPr lang="en-US" dirty="0">
                <a:latin typeface="Helvetica"/>
                <a:cs typeface="Helvetica"/>
              </a:rPr>
              <a:t> means the natural logarithm.  You can use </a:t>
            </a:r>
            <a:r>
              <a:rPr lang="en-US" dirty="0">
                <a:latin typeface="Courier New"/>
                <a:cs typeface="Courier New"/>
              </a:rPr>
              <a:t>log10</a:t>
            </a:r>
            <a:r>
              <a:rPr lang="en-US" dirty="0">
                <a:latin typeface="Helvetica"/>
                <a:cs typeface="Helvetica"/>
              </a:rPr>
              <a:t> for base 10.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068"/>
            <a:ext cx="9144000" cy="39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you wanted to fit a straight line to get the slope and intercept?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5" y="1106111"/>
            <a:ext cx="77470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8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2317991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from scipy.optimize import curve_fit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SciPy is a standard Python library that contains many routines for doing scientific computing.  In this case, we are importing the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function from the SciPy optimization library.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def f(x, m, b):</a:t>
            </a:r>
          </a:p>
          <a:p>
            <a:r>
              <a:rPr lang="en-US" dirty="0">
                <a:latin typeface="Courier New"/>
                <a:cs typeface="Courier New"/>
              </a:rPr>
              <a:t>	return m*x + b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“Define a function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that takes three parameters: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.  Return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 x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Helvetica"/>
                <a:cs typeface="Helvetica"/>
              </a:rPr>
              <a:t> +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 whenever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is called.”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71170"/>
            <a:ext cx="7747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1753085"/>
            <a:ext cx="8432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a function in </a:t>
            </a:r>
            <a:r>
              <a:rPr lang="en-US" dirty="0">
                <a:latin typeface="Courier New"/>
                <a:cs typeface="Courier New"/>
              </a:rPr>
              <a:t>scipy.optimize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“call” it with three parameters: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curve_fit(f, time, log_concentration)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, the functional form of the curve we want to fit</a:t>
            </a:r>
          </a:p>
          <a:p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, the x values</a:t>
            </a:r>
          </a:p>
          <a:p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, the y values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adjusts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>
                <a:latin typeface="Helvetica"/>
                <a:cs typeface="Helvetica"/>
              </a:rPr>
              <a:t> in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to minimize the sum of squares between </a:t>
            </a:r>
            <a:r>
              <a:rPr lang="en-US" dirty="0">
                <a:latin typeface="Courier New"/>
                <a:cs typeface="Courier New"/>
              </a:rPr>
              <a:t>f(time, m, b)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log_concentration</a:t>
            </a:r>
            <a:r>
              <a:rPr lang="en-US" dirty="0">
                <a:latin typeface="Helvetica"/>
                <a:cs typeface="Helvetica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3" y="671170"/>
            <a:ext cx="5448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4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1753085"/>
            <a:ext cx="8432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Which parameter is which?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determines this by looking at the order in which the parameters are passed to it.  That is, the function always comes first, the x values second, and the y values third.  The actual names of the parameters are not important.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the parameter list for the function </a:t>
            </a:r>
            <a:r>
              <a:rPr lang="en-US" dirty="0">
                <a:latin typeface="Courier New"/>
                <a:cs typeface="Courier New"/>
              </a:rPr>
              <a:t>f(x, m, b)</a:t>
            </a:r>
            <a:r>
              <a:rPr lang="en-US" dirty="0">
                <a:latin typeface="Helvetica"/>
                <a:cs typeface="Helvetica"/>
              </a:rPr>
              <a:t>, the independent variable must come first.  Any subsequent parameters are adjusted to minimize the sum of squares.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3" y="671170"/>
            <a:ext cx="5448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369" y="3301276"/>
            <a:ext cx="8432054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popt, pcov = curve_fit(f, time, log_concentration)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When </a:t>
            </a:r>
            <a:r>
              <a:rPr lang="en-US" dirty="0">
                <a:latin typeface="Courier New"/>
                <a:cs typeface="Courier New"/>
              </a:rPr>
              <a:t>curve_fit</a:t>
            </a:r>
            <a:r>
              <a:rPr lang="en-US" dirty="0">
                <a:latin typeface="Helvetica"/>
                <a:cs typeface="Helvetica"/>
              </a:rPr>
              <a:t> is finished, it places the results in two lists, </a:t>
            </a:r>
            <a:r>
              <a:rPr lang="en-US" dirty="0">
                <a:latin typeface="Courier New"/>
                <a:cs typeface="Courier New"/>
              </a:rPr>
              <a:t>popt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pcov</a:t>
            </a:r>
            <a:r>
              <a:rPr lang="en-US" dirty="0">
                <a:latin typeface="Helvetica"/>
                <a:cs typeface="Helvetica"/>
              </a:rPr>
              <a:t>. 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popt</a:t>
            </a:r>
            <a:r>
              <a:rPr lang="en-US" dirty="0">
                <a:latin typeface="Helvetica"/>
                <a:cs typeface="Helvetica"/>
              </a:rPr>
              <a:t> contains the optimized values of the parameters, in the same order as defined in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.  Thus, the slope </a:t>
            </a:r>
            <a:r>
              <a:rPr lang="en-US" i="1" dirty="0">
                <a:latin typeface="Helvetica"/>
                <a:cs typeface="Helvetica"/>
              </a:rPr>
              <a:t>m </a:t>
            </a:r>
            <a:r>
              <a:rPr lang="en-US" dirty="0">
                <a:latin typeface="Helvetica"/>
                <a:cs typeface="Helvetica"/>
              </a:rPr>
              <a:t>is </a:t>
            </a:r>
            <a:r>
              <a:rPr lang="en-US" dirty="0">
                <a:latin typeface="Courier New"/>
                <a:cs typeface="Courier New"/>
              </a:rPr>
              <a:t>popt[0]</a:t>
            </a:r>
            <a:r>
              <a:rPr lang="en-US" dirty="0">
                <a:latin typeface="Helvetica"/>
                <a:cs typeface="Helvetica"/>
              </a:rPr>
              <a:t> and the intercept </a:t>
            </a:r>
            <a:r>
              <a:rPr lang="en-US" i="1" dirty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 is </a:t>
            </a:r>
            <a:r>
              <a:rPr lang="en-US" dirty="0">
                <a:latin typeface="Courier New"/>
                <a:cs typeface="Courier New"/>
              </a:rPr>
              <a:t>popt[1]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b="1" dirty="0">
                <a:latin typeface="Helvetica"/>
                <a:cs typeface="Helvetica"/>
              </a:rPr>
              <a:t>Technical Note: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Courier New"/>
                <a:cs typeface="Courier New"/>
              </a:rPr>
              <a:t>pcov</a:t>
            </a:r>
            <a:r>
              <a:rPr lang="en-US" sz="1400" dirty="0">
                <a:latin typeface="Helvetica"/>
                <a:cs typeface="Helvetica"/>
              </a:rPr>
              <a:t> contains the (symmetric) covariance matrix for the parameter estimates.  The nested square brackets mean that this is really a 2x2 matrix.  The diagonal entries </a:t>
            </a:r>
            <a:r>
              <a:rPr lang="en-US" sz="1400" dirty="0">
                <a:latin typeface="Courier New"/>
                <a:cs typeface="Courier New"/>
              </a:rPr>
              <a:t>pcov[0][0]</a:t>
            </a:r>
            <a:r>
              <a:rPr lang="en-US" sz="1400" dirty="0">
                <a:latin typeface="Helvetica"/>
                <a:cs typeface="Helvetica"/>
              </a:rPr>
              <a:t> and </a:t>
            </a:r>
            <a:r>
              <a:rPr lang="en-US" sz="1400" dirty="0">
                <a:latin typeface="Courier New"/>
                <a:cs typeface="Courier New"/>
              </a:rPr>
              <a:t>pcov[1][1]</a:t>
            </a:r>
            <a:r>
              <a:rPr lang="en-US" sz="1400" dirty="0">
                <a:latin typeface="Helvetica"/>
                <a:cs typeface="Helvetica"/>
              </a:rPr>
              <a:t> represent the uncertainties of the slope and intercept, respectively.  The off-diagonal entries indicate how the uncertainty in slope and intercept are related.  In this case, the uncertainties are very small and meaningless because no error bars were passed to </a:t>
            </a:r>
            <a:r>
              <a:rPr lang="en-US" sz="1400" dirty="0">
                <a:latin typeface="Courier New"/>
                <a:cs typeface="Courier New"/>
              </a:rPr>
              <a:t>curve_fit</a:t>
            </a:r>
            <a:r>
              <a:rPr lang="en-US" sz="1400" dirty="0">
                <a:latin typeface="Helvetica"/>
                <a:cs typeface="Helvetica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71170"/>
            <a:ext cx="54610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618343"/>
            <a:ext cx="48006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9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8: Fit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Let’s plot the result: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fit is perfect because this the data are synthetically generated.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>
                <a:latin typeface="Courier New"/>
                <a:cs typeface="Courier New"/>
              </a:rPr>
              <a:t>time[::5]</a:t>
            </a:r>
            <a:r>
              <a:rPr lang="en-US" dirty="0">
                <a:latin typeface="Helvetica"/>
                <a:cs typeface="Helvetica"/>
              </a:rPr>
              <a:t> notation tells Python to take every fifth point in the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 list and create a new list.  I did that so the points aren’t jammed together.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96" y="1113970"/>
            <a:ext cx="5598140" cy="33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9: Non-Linear Curve 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There is no reason that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>
                <a:latin typeface="Helvetica"/>
                <a:cs typeface="Helvetica"/>
              </a:rPr>
              <a:t> must be linear!  Instead of fitting log(concentration) vs. time, let’s fit concentration vs. time directly.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type this: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def f2(t, initial_concentration, k):</a:t>
            </a:r>
          </a:p>
          <a:p>
            <a:r>
              <a:rPr lang="en-US" sz="1400" dirty="0">
                <a:latin typeface="Courier New"/>
                <a:cs typeface="Courier New"/>
              </a:rPr>
              <a:t>    return initial_concentration*np.exp(-k*t) 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popt, pcov = curve_fit(f2, time, concentration)</a:t>
            </a:r>
          </a:p>
          <a:p>
            <a:r>
              <a:rPr lang="en-US" sz="1400" dirty="0">
                <a:latin typeface="Courier New"/>
                <a:cs typeface="Courier New"/>
              </a:rPr>
              <a:t>fitted_initial_concentration = popt[0]</a:t>
            </a:r>
          </a:p>
          <a:p>
            <a:r>
              <a:rPr lang="en-US" sz="1400" dirty="0">
                <a:latin typeface="Courier New"/>
                <a:cs typeface="Courier New"/>
              </a:rPr>
              <a:t>fitted_k = popt[1]</a:t>
            </a:r>
          </a:p>
          <a:p>
            <a:r>
              <a:rPr lang="en-US" sz="1400" dirty="0">
                <a:latin typeface="Courier New"/>
                <a:cs typeface="Courier New"/>
              </a:rPr>
              <a:t>print "fitted initial concentration:", fitted_initial_concentration</a:t>
            </a:r>
          </a:p>
          <a:p>
            <a:r>
              <a:rPr lang="en-US" sz="1400" dirty="0">
                <a:latin typeface="Courier New"/>
                <a:cs typeface="Courier New"/>
              </a:rPr>
              <a:t>print "fitted rate constant:", fitted_k</a:t>
            </a:r>
          </a:p>
          <a:p>
            <a:r>
              <a:rPr lang="en-US" sz="1400" dirty="0">
                <a:latin typeface="Courier New"/>
                <a:cs typeface="Courier New"/>
              </a:rPr>
              <a:t>best_fit2 = [ f2(t, fitted_initial_concentration, fitted_k) for t in time ]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plt.plot(time[::5], concentration[::5], "k+", label="data")</a:t>
            </a:r>
          </a:p>
          <a:p>
            <a:r>
              <a:rPr lang="en-US" sz="1400" dirty="0">
                <a:latin typeface="Courier New"/>
                <a:cs typeface="Courier New"/>
              </a:rPr>
              <a:t>plt.plot(time, best_fit2, "b", label="fit")</a:t>
            </a:r>
          </a:p>
          <a:p>
            <a:r>
              <a:rPr lang="en-US" sz="1400" dirty="0">
                <a:latin typeface="Courier New"/>
                <a:cs typeface="Courier New"/>
              </a:rPr>
              <a:t>plt.legend()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400" b="1" dirty="0">
                <a:latin typeface="Helvetica"/>
                <a:cs typeface="Helvetica"/>
              </a:rPr>
              <a:t>Technical Note: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Helvetica"/>
                <a:cs typeface="Helvetica"/>
              </a:rPr>
              <a:t>We need </a:t>
            </a:r>
            <a:r>
              <a:rPr lang="en-US" sz="1400" dirty="0">
                <a:latin typeface="Courier New"/>
                <a:cs typeface="Courier New"/>
              </a:rPr>
              <a:t>np.exp</a:t>
            </a:r>
            <a:r>
              <a:rPr lang="en-US" sz="1400" dirty="0">
                <a:latin typeface="Helvetica"/>
                <a:cs typeface="Helvetica"/>
              </a:rPr>
              <a:t> instead of </a:t>
            </a:r>
            <a:r>
              <a:rPr lang="en-US" sz="1400" dirty="0">
                <a:latin typeface="Courier New"/>
                <a:cs typeface="Courier New"/>
              </a:rPr>
              <a:t>exp</a:t>
            </a:r>
            <a:r>
              <a:rPr lang="en-US" sz="1400" dirty="0">
                <a:latin typeface="Helvetica"/>
                <a:cs typeface="Helvetica"/>
              </a:rPr>
              <a:t> because the latter does not work on arrays.</a:t>
            </a:r>
          </a:p>
        </p:txBody>
      </p:sp>
    </p:spTree>
    <p:extLst>
      <p:ext uri="{BB962C8B-B14F-4D97-AF65-F5344CB8AC3E}">
        <p14:creationId xmlns:p14="http://schemas.microsoft.com/office/powerpoint/2010/main" val="14818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pressing </a:t>
            </a:r>
            <a:r>
              <a:rPr lang="en-US" dirty="0">
                <a:latin typeface="Arial Black"/>
                <a:cs typeface="Arial Black"/>
              </a:rPr>
              <a:t>enter</a:t>
            </a:r>
            <a:r>
              <a:rPr lang="en-US" dirty="0">
                <a:latin typeface="Helvetica"/>
                <a:cs typeface="Helvetica"/>
              </a:rPr>
              <a:t> goes to the next line and does not execute anything.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execute the code, 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r>
              <a:rPr lang="en-US" dirty="0">
                <a:latin typeface="Helvetica"/>
                <a:cs typeface="Helvetica"/>
              </a:rPr>
              <a:t>.  A plot will appear underneath: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678"/>
            <a:ext cx="9144000" cy="51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9: Non-Linear Curve 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432054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Of course, the fit is perfect and the parameters are exactly recovered: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200" b="1" dirty="0">
                <a:latin typeface="Helvetica"/>
                <a:cs typeface="Helvetica"/>
              </a:rPr>
              <a:t>Technical Notes</a:t>
            </a:r>
            <a:r>
              <a:rPr lang="en-US" sz="1200" dirty="0">
                <a:latin typeface="Helvetica"/>
                <a:cs typeface="Helvetica"/>
              </a:rPr>
              <a:t>: The </a:t>
            </a:r>
            <a:r>
              <a:rPr lang="en-US" sz="1200" dirty="0">
                <a:latin typeface="Courier New"/>
                <a:cs typeface="Courier New"/>
              </a:rPr>
              <a:t>initial_concentration</a:t>
            </a:r>
            <a:r>
              <a:rPr lang="en-US" sz="1200" dirty="0">
                <a:latin typeface="Helvetica"/>
                <a:cs typeface="Helvetica"/>
              </a:rPr>
              <a:t> variable inside </a:t>
            </a:r>
            <a:r>
              <a:rPr lang="en-US" sz="1200" dirty="0">
                <a:latin typeface="Courier New"/>
                <a:cs typeface="Courier New"/>
              </a:rPr>
              <a:t>f2</a:t>
            </a:r>
            <a:r>
              <a:rPr lang="en-US" sz="1200" dirty="0">
                <a:latin typeface="Helvetica"/>
                <a:cs typeface="Helvetica"/>
              </a:rPr>
              <a:t> is </a:t>
            </a:r>
            <a:r>
              <a:rPr lang="en-US" sz="1200" i="1" dirty="0">
                <a:latin typeface="Helvetica"/>
                <a:cs typeface="Helvetica"/>
              </a:rPr>
              <a:t>shadowed</a:t>
            </a:r>
            <a:r>
              <a:rPr lang="en-US" sz="1200" dirty="0">
                <a:latin typeface="Helvetica"/>
                <a:cs typeface="Helvetica"/>
              </a:rPr>
              <a:t>, meaning that its value is local the scope of the function.  It is not the same as the </a:t>
            </a:r>
            <a:r>
              <a:rPr lang="en-US" sz="1200" dirty="0">
                <a:latin typeface="Courier New"/>
                <a:cs typeface="Courier New"/>
              </a:rPr>
              <a:t>initial_concentration</a:t>
            </a:r>
            <a:r>
              <a:rPr lang="en-US" sz="1200" dirty="0">
                <a:latin typeface="Helvetica"/>
                <a:cs typeface="Helvetica"/>
              </a:rPr>
              <a:t> variable defined in previous cells.  You can think of it as a dummy variable that disappears as soon as the </a:t>
            </a:r>
            <a:r>
              <a:rPr lang="en-US" sz="1200" dirty="0">
                <a:latin typeface="Courier New"/>
                <a:cs typeface="Courier New"/>
              </a:rPr>
              <a:t>f2</a:t>
            </a:r>
            <a:r>
              <a:rPr lang="en-US" sz="1200" dirty="0">
                <a:latin typeface="Helvetica"/>
                <a:cs typeface="Helvetica"/>
              </a:rPr>
              <a:t> evaluates.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33" y="1307495"/>
            <a:ext cx="59309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598" y="713185"/>
            <a:ext cx="8748043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There are three ways to treat this system:</a:t>
            </a:r>
          </a:p>
          <a:p>
            <a:endParaRPr lang="en-US" b="1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1. Pre-Equilibrium Approximation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Assume that the ratio </a:t>
            </a:r>
            <a:r>
              <a:rPr lang="en-US" i="1" dirty="0">
                <a:latin typeface="Helvetica"/>
                <a:cs typeface="Helvetica"/>
              </a:rPr>
              <a:t>K </a:t>
            </a:r>
            <a:r>
              <a:rPr lang="en-US" dirty="0">
                <a:latin typeface="Helvetica"/>
                <a:cs typeface="Helvetica"/>
              </a:rPr>
              <a:t>= [B]/[A] is maintained at its thermodynamic value,</a:t>
            </a:r>
          </a:p>
          <a:p>
            <a:r>
              <a:rPr lang="en-US" dirty="0">
                <a:latin typeface="Helvetica"/>
                <a:cs typeface="Helvetica"/>
              </a:rPr>
              <a:t>	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1</a:t>
            </a:r>
            <a:r>
              <a:rPr lang="en-US" i="1" dirty="0">
                <a:latin typeface="Helvetica"/>
                <a:cs typeface="Helvetica"/>
              </a:rPr>
              <a:t>/k</a:t>
            </a:r>
            <a:r>
              <a:rPr lang="en-US" i="1" baseline="-25000" dirty="0">
                <a:latin typeface="Helvetica"/>
                <a:cs typeface="Helvetica"/>
              </a:rPr>
              <a:t>–1</a:t>
            </a:r>
            <a:r>
              <a:rPr lang="en-US" dirty="0">
                <a:latin typeface="Helvetica"/>
                <a:cs typeface="Helvetica"/>
              </a:rPr>
              <a:t>.  This is valid if the subsequent rate constant,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, is relatively slow.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2. Steady State Approximation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More generally, we can assume that d[B]/dt ≈ 0.  More precisely, we assume</a:t>
            </a:r>
          </a:p>
          <a:p>
            <a:r>
              <a:rPr lang="en-US" dirty="0">
                <a:latin typeface="Helvetica"/>
                <a:cs typeface="Helvetica"/>
              </a:rPr>
              <a:t>	that [B] changes much more slowly than [C].  Put another way, we assume</a:t>
            </a:r>
          </a:p>
          <a:p>
            <a:r>
              <a:rPr lang="en-US" dirty="0">
                <a:latin typeface="Helvetica"/>
                <a:cs typeface="Helvetica"/>
              </a:rPr>
              <a:t>	that the amount of [B] is determined kinetically, rather than thermodynamically.</a:t>
            </a:r>
          </a:p>
          <a:p>
            <a:r>
              <a:rPr lang="en-US" dirty="0">
                <a:latin typeface="Helvetica"/>
                <a:cs typeface="Helvetica"/>
              </a:rPr>
              <a:t>	This is valid if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relatively fast.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3. Differential Equations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If we solve the differential equations exactly, we can see when the pre-	equilibrium and steady state approximations are valid.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67535"/>
              </p:ext>
            </p:extLst>
          </p:nvPr>
        </p:nvGraphicFramePr>
        <p:xfrm>
          <a:off x="3475867" y="70369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867" y="70369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21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integrated rate laws for this system are:</a:t>
            </a:r>
          </a:p>
          <a:p>
            <a:r>
              <a:rPr lang="en-US"/>
              <a:t>	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>
                <a:latin typeface="Helvetica"/>
                <a:cs typeface="Helvetica"/>
              </a:rPr>
              <a:t>The derivation uses the Laplace Transform (</a:t>
            </a:r>
            <a:r>
              <a:rPr lang="en-US" i="1" dirty="0">
                <a:latin typeface="Helvetica"/>
                <a:cs typeface="Helvetica"/>
              </a:rPr>
              <a:t>J. Chem. Educ.</a:t>
            </a:r>
            <a:r>
              <a:rPr lang="en-US" dirty="0">
                <a:latin typeface="Helvetica"/>
                <a:cs typeface="Helvetica"/>
              </a:rPr>
              <a:t>  </a:t>
            </a:r>
            <a:r>
              <a:rPr lang="en-US" b="1" dirty="0">
                <a:latin typeface="Helvetica"/>
                <a:cs typeface="Helvetica"/>
              </a:rPr>
              <a:t>1999</a:t>
            </a:r>
            <a:r>
              <a:rPr lang="en-US" dirty="0">
                <a:latin typeface="Helvetica"/>
                <a:cs typeface="Helvetica"/>
              </a:rPr>
              <a:t>, </a:t>
            </a:r>
            <a:r>
              <a:rPr lang="en-US" i="1" dirty="0">
                <a:latin typeface="Helvetica"/>
                <a:cs typeface="Helvetica"/>
              </a:rPr>
              <a:t>76</a:t>
            </a:r>
            <a:r>
              <a:rPr lang="en-US" dirty="0">
                <a:latin typeface="Helvetica"/>
                <a:cs typeface="Helvetica"/>
              </a:rPr>
              <a:t>, 1578).  I have presented the solution into a more convenient form (Chemical Kinetics and Catalysis Notes 2011, Professor Clark Landis, University of Wisconsin-Madison</a:t>
            </a:r>
            <a:r>
              <a:rPr lang="en-US"/>
              <a:t>).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30892"/>
              </p:ext>
            </p:extLst>
          </p:nvPr>
        </p:nvGraphicFramePr>
        <p:xfrm>
          <a:off x="3475867" y="70369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5867" y="70369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15340"/>
              </p:ext>
            </p:extLst>
          </p:nvPr>
        </p:nvGraphicFramePr>
        <p:xfrm>
          <a:off x="2577179" y="1888830"/>
          <a:ext cx="4198418" cy="290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2476500" imgH="1714500" progId="Equation.DSMT4">
                  <p:embed/>
                </p:oleObj>
              </mc:Choice>
              <mc:Fallback>
                <p:oleObj name="Equation" r:id="rId5" imgW="24765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7179" y="1888830"/>
                        <a:ext cx="4198418" cy="290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594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04330"/>
            <a:ext cx="850770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compute the timecourse of the following reaction: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/>
              <a:t>											</a:t>
            </a:r>
            <a:r>
              <a:rPr lang="en-US" b="1">
                <a:latin typeface="Helvetica"/>
                <a:cs typeface="Helvetica"/>
              </a:rPr>
              <a:t>Simulation Parameters:</a:t>
            </a:r>
          </a:p>
          <a:p>
            <a:endParaRPr lang="en-US"/>
          </a:p>
          <a:p>
            <a:r>
              <a:rPr lang="en-US">
                <a:latin typeface="Courier New"/>
                <a:cs typeface="Courier New"/>
              </a:rPr>
              <a:t>											k_1       = 10.0											k_minus1  = 100.0	</a:t>
            </a:r>
          </a:p>
          <a:p>
            <a:r>
              <a:rPr lang="en-US">
                <a:latin typeface="Courier New"/>
                <a:cs typeface="Courier New"/>
              </a:rPr>
              <a:t>											k_2       = 0.1</a:t>
            </a:r>
          </a:p>
          <a:p>
            <a:r>
              <a:rPr lang="en-US" dirty="0">
                <a:latin typeface="Courier New"/>
                <a:cs typeface="Courier New"/>
              </a:rPr>
              <a:t>											A_initial = 1.0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											</a:t>
            </a:r>
            <a:r>
              <a:rPr lang="en-US" dirty="0">
                <a:latin typeface="Helvetica"/>
                <a:cs typeface="Helvetica"/>
              </a:rPr>
              <a:t>Plot from 0.0 to 5.0 seconds.</a:t>
            </a:r>
            <a:endParaRPr lang="en-US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If this looks hard, don’t worry, because we’ll do it step by step.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29145"/>
              </p:ext>
            </p:extLst>
          </p:nvPr>
        </p:nvGraphicFramePr>
        <p:xfrm>
          <a:off x="3415392" y="1066541"/>
          <a:ext cx="2409997" cy="75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1092200" imgH="342900" progId="Equation.DSMT4">
                  <p:embed/>
                </p:oleObj>
              </mc:Choice>
              <mc:Fallback>
                <p:oleObj name="Equation" r:id="rId3" imgW="10922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5392" y="1066541"/>
                        <a:ext cx="2409997" cy="75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14747"/>
              </p:ext>
            </p:extLst>
          </p:nvPr>
        </p:nvGraphicFramePr>
        <p:xfrm>
          <a:off x="654033" y="2056921"/>
          <a:ext cx="4198418" cy="290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5" imgW="2476500" imgH="1714500" progId="Equation.DSMT4">
                  <p:embed/>
                </p:oleObj>
              </mc:Choice>
              <mc:Fallback>
                <p:oleObj name="Equation" r:id="rId5" imgW="2476500" imgH="171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33" y="2056921"/>
                        <a:ext cx="4198418" cy="290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1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First, setup some variables: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can reevaluate this cell later when we want to change the rate constants.  </a:t>
            </a:r>
          </a:p>
          <a:p>
            <a:endParaRPr lang="en-US" sz="1200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Next, calculate: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None of these variables depends on time, so it makes sense to calculate them ahead of time.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05145"/>
              </p:ext>
            </p:extLst>
          </p:nvPr>
        </p:nvGraphicFramePr>
        <p:xfrm>
          <a:off x="2266346" y="3441159"/>
          <a:ext cx="4706558" cy="16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095500" imgH="723900" progId="Equation.DSMT4">
                  <p:embed/>
                </p:oleObj>
              </mc:Choice>
              <mc:Fallback>
                <p:oleObj name="Equation" r:id="rId3" imgW="20955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346" y="3441159"/>
                        <a:ext cx="4706558" cy="162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5" y="1224641"/>
            <a:ext cx="9144000" cy="11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5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we needed to import the </a:t>
            </a:r>
            <a:r>
              <a:rPr lang="en-US" dirty="0">
                <a:latin typeface="Courier New"/>
                <a:cs typeface="Courier New"/>
              </a:rPr>
              <a:t>math.sqrt</a:t>
            </a:r>
            <a:r>
              <a:rPr lang="en-US" dirty="0">
                <a:latin typeface="Helvetica"/>
                <a:cs typeface="Helvetica"/>
              </a:rPr>
              <a:t> function.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45108"/>
              </p:ext>
            </p:extLst>
          </p:nvPr>
        </p:nvGraphicFramePr>
        <p:xfrm>
          <a:off x="2266346" y="671170"/>
          <a:ext cx="4706558" cy="162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095500" imgH="723900" progId="Equation.DSMT4">
                  <p:embed/>
                </p:oleObj>
              </mc:Choice>
              <mc:Fallback>
                <p:oleObj name="Equation" r:id="rId3" imgW="20955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346" y="671170"/>
                        <a:ext cx="4706558" cy="1625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26257"/>
            <a:ext cx="9144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50545"/>
              </p:ext>
            </p:extLst>
          </p:nvPr>
        </p:nvGraphicFramePr>
        <p:xfrm>
          <a:off x="825120" y="729442"/>
          <a:ext cx="7593165" cy="202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3" imgW="3721100" imgH="990600" progId="Equation.DSMT4">
                  <p:embed/>
                </p:oleObj>
              </mc:Choice>
              <mc:Fallback>
                <p:oleObj name="Equation" r:id="rId3" imgW="37211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20" y="729442"/>
                        <a:ext cx="7593165" cy="202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Examining the expressions for [A] and [B], we find that there are constants that also do not depend on time.  I highlighted one of them.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Let’s define those, too: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Remember, if we change the rate constants later, we’ll have to re-evaluate all of these cells to update everything.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9503" y="729442"/>
            <a:ext cx="990020" cy="1010066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5" y="4241197"/>
            <a:ext cx="9144000" cy="9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3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78787"/>
              </p:ext>
            </p:extLst>
          </p:nvPr>
        </p:nvGraphicFramePr>
        <p:xfrm>
          <a:off x="825120" y="729442"/>
          <a:ext cx="7593165" cy="202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3721100" imgH="990600" progId="Equation.DSMT4">
                  <p:embed/>
                </p:oleObj>
              </mc:Choice>
              <mc:Fallback>
                <p:oleObj name="Equation" r:id="rId3" imgW="37211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20" y="729442"/>
                        <a:ext cx="7593165" cy="2021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Now, let’s create functions for [A] and [B].  We will calculate [C] by mass balance later.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Note that these functions depend on variables that are outside their scope.  For example, </a:t>
            </a:r>
            <a:r>
              <a:rPr lang="en-US" dirty="0">
                <a:latin typeface="Courier New"/>
                <a:cs typeface="Courier New"/>
              </a:rPr>
              <a:t>c_1</a:t>
            </a:r>
            <a:r>
              <a:rPr lang="en-US" dirty="0">
                <a:latin typeface="Helvetica"/>
                <a:cs typeface="Helvetica"/>
              </a:rPr>
              <a:t> appears inside </a:t>
            </a:r>
            <a:r>
              <a:rPr lang="en-US" dirty="0">
                <a:latin typeface="Courier New"/>
                <a:cs typeface="Courier New"/>
              </a:rPr>
              <a:t>A(t)</a:t>
            </a:r>
            <a:r>
              <a:rPr lang="en-US" dirty="0">
                <a:latin typeface="Helvetica"/>
                <a:cs typeface="Helvetica"/>
              </a:rPr>
              <a:t> even though it is not defined there.  This is perfectly acceptable in Python.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9871"/>
            <a:ext cx="9131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Now we need to run the simulation.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First, we fill up the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 list with values from 0.0 to 5.0 in steps of 0.01.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Then, we iterate over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.  For each value </a:t>
            </a: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>
                <a:latin typeface="Helvetica"/>
                <a:cs typeface="Helvetica"/>
              </a:rPr>
              <a:t> in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, we call the function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>
                <a:latin typeface="Helvetica"/>
                <a:cs typeface="Helvetica"/>
              </a:rPr>
              <a:t> to get the value </a:t>
            </a:r>
            <a:r>
              <a:rPr lang="en-US" dirty="0">
                <a:latin typeface="Courier New"/>
                <a:cs typeface="Courier New"/>
              </a:rPr>
              <a:t>A(t)</a:t>
            </a:r>
            <a:r>
              <a:rPr lang="en-US" dirty="0">
                <a:latin typeface="Helvetica"/>
                <a:cs typeface="Helvetica"/>
              </a:rPr>
              <a:t>.  These values are placed, one at a time, in </a:t>
            </a:r>
            <a:r>
              <a:rPr lang="en-US" dirty="0">
                <a:latin typeface="Courier New"/>
                <a:cs typeface="Courier New"/>
              </a:rPr>
              <a:t>conc_A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We do the same thing for [B].  For [C], we use mass balance.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7" y="1246117"/>
            <a:ext cx="8216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7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12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Step by step: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len(time)</a:t>
            </a:r>
            <a:r>
              <a:rPr lang="en-US" dirty="0">
                <a:latin typeface="Helvetica"/>
                <a:cs typeface="Helvetica"/>
              </a:rPr>
              <a:t> returns the number of time points (i.e., the number of elements in </a:t>
            </a:r>
            <a:r>
              <a:rPr lang="en-US" dirty="0">
                <a:latin typeface="Courier New"/>
                <a:cs typeface="Courier New"/>
              </a:rPr>
              <a:t>time</a:t>
            </a:r>
            <a:r>
              <a:rPr lang="en-US" dirty="0">
                <a:latin typeface="Helvetica"/>
                <a:cs typeface="Helvetica"/>
              </a:rPr>
              <a:t>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range(len(time))</a:t>
            </a:r>
            <a:r>
              <a:rPr lang="en-US" dirty="0">
                <a:latin typeface="Helvetica"/>
                <a:cs typeface="Helvetica"/>
              </a:rPr>
              <a:t> returns a list </a:t>
            </a:r>
            <a:r>
              <a:rPr lang="en-US" dirty="0">
                <a:latin typeface="Courier New"/>
                <a:cs typeface="Courier New"/>
              </a:rPr>
              <a:t>[0, 1, ..., len(time)-1]</a:t>
            </a:r>
            <a:r>
              <a:rPr lang="en-US" dirty="0">
                <a:latin typeface="Helvetica"/>
                <a:cs typeface="Helvetica"/>
              </a:rPr>
              <a:t>.  We can use this to iterate over each list in parallel, since each list has the same number of elements.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Finally, 	</a:t>
            </a:r>
            <a:r>
              <a:rPr lang="en-US" dirty="0">
                <a:latin typeface="Courier New"/>
                <a:cs typeface="Courier New"/>
              </a:rPr>
              <a:t>conc_C = [ A_initial – conc_A[0]  – conc_B[0],</a:t>
            </a:r>
          </a:p>
          <a:p>
            <a:r>
              <a:rPr lang="en-US" dirty="0">
                <a:latin typeface="Courier New"/>
                <a:cs typeface="Courier New"/>
              </a:rPr>
              <a:t>		           A_initial – conc_A[1]  – conc_B[1],</a:t>
            </a:r>
          </a:p>
          <a:p>
            <a:r>
              <a:rPr lang="en-US" dirty="0">
                <a:latin typeface="Courier New"/>
                <a:cs typeface="Courier New"/>
              </a:rPr>
              <a:t>		           ...,</a:t>
            </a:r>
          </a:p>
          <a:p>
            <a:r>
              <a:rPr lang="en-US" dirty="0">
                <a:latin typeface="Courier New"/>
                <a:cs typeface="Courier New"/>
              </a:rPr>
              <a:t>		           A_initial – conc_A[n-1] – conc_B[n-1] ]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where n = len(time).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English, this is the total concentration minus [A] minus [B] for every point in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7" y="605082"/>
            <a:ext cx="8216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1: Plot a Straight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4856" y="988154"/>
            <a:ext cx="331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These lines tell Python you</a:t>
            </a:r>
          </a:p>
          <a:p>
            <a:r>
              <a:rPr lang="en-US" dirty="0">
                <a:latin typeface="Helvetica"/>
                <a:cs typeface="Helvetica"/>
              </a:rPr>
              <a:t>want to make some plots</a:t>
            </a:r>
          </a:p>
          <a:p>
            <a:r>
              <a:rPr lang="en-US" dirty="0">
                <a:latin typeface="Helvetica"/>
                <a:cs typeface="Helvetica"/>
              </a:rPr>
              <a:t>in your browser window.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802854"/>
            <a:ext cx="5105400" cy="3657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68010" y="974031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78916" y="2004109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18150" y="963269"/>
            <a:ext cx="144" cy="10408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79475" y="2460903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90381" y="2985167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29760" y="2450142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99636" y="2518076"/>
            <a:ext cx="331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These are lists of numbers.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9636" y="3415071"/>
            <a:ext cx="331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These lines set the x and y</a:t>
            </a:r>
          </a:p>
          <a:p>
            <a:r>
              <a:rPr lang="en-US" dirty="0">
                <a:latin typeface="Helvetica"/>
                <a:cs typeface="Helvetica"/>
              </a:rPr>
              <a:t>axis limits.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668714" y="3493244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79620" y="4017508"/>
            <a:ext cx="2501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918999" y="3482483"/>
            <a:ext cx="10761" cy="5420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798" y="4689313"/>
            <a:ext cx="843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The last line plots y vs. x using blac</a:t>
            </a:r>
            <a:r>
              <a:rPr lang="en-US" b="1" dirty="0">
                <a:latin typeface="Helvetica"/>
                <a:cs typeface="Helvetica"/>
              </a:rPr>
              <a:t>k</a:t>
            </a:r>
            <a:r>
              <a:rPr lang="en-US" dirty="0">
                <a:latin typeface="Helvetica"/>
                <a:cs typeface="Helvetica"/>
              </a:rPr>
              <a:t> circles (</a:t>
            </a:r>
            <a:r>
              <a:rPr lang="en-US" b="1" dirty="0">
                <a:latin typeface="Helvetica"/>
                <a:cs typeface="Helvetica"/>
              </a:rPr>
              <a:t>o</a:t>
            </a:r>
            <a:r>
              <a:rPr lang="en-US" dirty="0">
                <a:latin typeface="Helvetica"/>
                <a:cs typeface="Helvetica"/>
              </a:rPr>
              <a:t>).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In a new cell, </a:t>
            </a:r>
            <a:r>
              <a:rPr lang="en-US" dirty="0">
                <a:latin typeface="Helvetica"/>
                <a:cs typeface="Helvetica"/>
              </a:rPr>
              <a:t>delete the “o” and press </a:t>
            </a:r>
            <a:r>
              <a:rPr lang="en-US" dirty="0">
                <a:latin typeface="Arial Black"/>
                <a:cs typeface="Arial Black"/>
              </a:rPr>
              <a:t>shift-enter </a:t>
            </a:r>
            <a:r>
              <a:rPr lang="en-US" dirty="0">
                <a:latin typeface="Helvetica"/>
                <a:cs typeface="Helvetica"/>
              </a:rPr>
              <a:t>again to re-evaluate the cell.  (That’s a lowercase o, as in “oak.”)</a:t>
            </a:r>
          </a:p>
        </p:txBody>
      </p:sp>
    </p:spTree>
    <p:extLst>
      <p:ext uri="{BB962C8B-B14F-4D97-AF65-F5344CB8AC3E}">
        <p14:creationId xmlns:p14="http://schemas.microsoft.com/office/powerpoint/2010/main" val="113375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10: The Two Step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is the plot of the result: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Would you call this pre-equilibrium, steady state, or neither?</a:t>
            </a:r>
          </a:p>
          <a:p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335"/>
            <a:ext cx="9131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83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85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Plot the ratio of [B]/[A] over the course of the reaction to find out.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On one line, type: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conc_ratio = [ conc_B[i] / conc_A[i] if conc_B[i] &gt; 0.0 else 0.0 for i in range(len(time)) 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divides [B]/[A] for each point in time.  The expression: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conc_B[i] / conc_A[i] if conc_B[i] &gt; 0.0 else 0.0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means that we should only divide if [A] ≠ 0.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The “foreach” expression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for i in range(len(time))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iterates over </a:t>
            </a:r>
            <a:r>
              <a:rPr lang="en-US" dirty="0">
                <a:latin typeface="Courier New"/>
                <a:cs typeface="Courier New"/>
              </a:rPr>
              <a:t>[0, 1, ..., len(time)-1]</a:t>
            </a:r>
            <a:r>
              <a:rPr lang="en-US" dirty="0">
                <a:latin typeface="Helvetica"/>
                <a:cs typeface="Helvetica"/>
              </a:rPr>
              <a:t>, the indices of </a:t>
            </a:r>
            <a:r>
              <a:rPr lang="en-US" dirty="0">
                <a:latin typeface="Courier New"/>
                <a:cs typeface="Courier New"/>
              </a:rPr>
              <a:t>conc_A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dirty="0">
                <a:latin typeface="Courier New"/>
                <a:cs typeface="Courier New"/>
              </a:rPr>
              <a:t>conc_B</a:t>
            </a:r>
            <a:r>
              <a:rPr lang="en-US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54113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716"/>
            <a:ext cx="9144000" cy="474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933" y="209505"/>
            <a:ext cx="692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83785"/>
            <a:ext cx="850770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ratio is 1:10 for most of the reaction.  Recall,</a:t>
            </a:r>
            <a:r>
              <a:rPr lang="en-US" dirty="0"/>
              <a:t> </a:t>
            </a:r>
            <a:r>
              <a:rPr lang="en-US">
                <a:latin typeface="Courier New"/>
                <a:cs typeface="Courier New"/>
              </a:rPr>
              <a:t>k_1 = 10.0,</a:t>
            </a:r>
          </a:p>
          <a:p>
            <a:r>
              <a:rPr lang="en-US">
                <a:latin typeface="Courier New"/>
                <a:cs typeface="Courier New"/>
              </a:rPr>
              <a:t>k_minus1 = 100.0, k_2 = 0.1</a:t>
            </a:r>
            <a:r>
              <a:rPr lang="en-US">
                <a:latin typeface="Helvetica"/>
                <a:cs typeface="Helvetica"/>
              </a:rPr>
              <a:t>.  The thermodynamic ratio is </a:t>
            </a:r>
            <a:r>
              <a:rPr lang="en-US" i="1">
                <a:latin typeface="Helvetica"/>
                <a:cs typeface="Helvetica"/>
              </a:rPr>
              <a:t>k</a:t>
            </a:r>
            <a:r>
              <a:rPr lang="en-US" i="1" baseline="-25000">
                <a:latin typeface="Helvetica"/>
                <a:cs typeface="Helvetica"/>
              </a:rPr>
              <a:t>1</a:t>
            </a:r>
            <a:r>
              <a:rPr lang="en-US" i="1">
                <a:latin typeface="Helvetica"/>
                <a:cs typeface="Helvetica"/>
              </a:rPr>
              <a:t>/k</a:t>
            </a:r>
            <a:r>
              <a:rPr lang="en-US" i="1" baseline="-25000">
                <a:latin typeface="Helvetica"/>
                <a:cs typeface="Helvetica"/>
              </a:rPr>
              <a:t>–1</a:t>
            </a:r>
            <a:r>
              <a:rPr lang="en-US">
                <a:latin typeface="Helvetica"/>
                <a:cs typeface="Helvetica"/>
              </a:rPr>
              <a:t> = 0.1</a:t>
            </a:r>
            <a:r>
              <a:rPr lang="en-US" dirty="0">
                <a:latin typeface="Helvetica"/>
                <a:cs typeface="Helvetica"/>
              </a:rPr>
              <a:t>, so this is pre-equilibrium.  This happens when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slow relative to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1</a:t>
            </a:r>
            <a:r>
              <a:rPr lang="en-US" dirty="0">
                <a:latin typeface="Helvetica"/>
                <a:cs typeface="Helvetica"/>
              </a:rPr>
              <a:t> and </a:t>
            </a:r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i="1" baseline="-25000" dirty="0">
                <a:latin typeface="Helvetica"/>
                <a:cs typeface="Helvetica"/>
              </a:rPr>
              <a:t>-1</a:t>
            </a:r>
            <a:r>
              <a:rPr lang="en-US" dirty="0">
                <a:latin typeface="Helvetica"/>
                <a:cs typeface="Helvetica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3392" y="2063507"/>
            <a:ext cx="2965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(This backslash lets me put the expression on one line.  On your computer, you can just put the whole expression on one line.)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055896" y="943429"/>
            <a:ext cx="926961" cy="112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48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692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11: Pre-Equilibrium or Steady State?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What if k</a:t>
            </a:r>
            <a:r>
              <a:rPr lang="en-US" baseline="-25000" dirty="0">
                <a:latin typeface="Helvetica"/>
                <a:cs typeface="Helvetica"/>
              </a:rPr>
              <a:t>2</a:t>
            </a:r>
            <a:r>
              <a:rPr lang="en-US" dirty="0">
                <a:latin typeface="Helvetica"/>
                <a:cs typeface="Helvetica"/>
              </a:rPr>
              <a:t> is fast? </a:t>
            </a:r>
            <a:r>
              <a:rPr lang="en-US" i="1" dirty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Re-run the simulation with:</a:t>
            </a:r>
          </a:p>
          <a:p>
            <a:endParaRPr lang="en-US" i="1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k_1 = 1.0		  k_minus1 = 10.0     k_2 = 100.0</a:t>
            </a:r>
          </a:p>
          <a:p>
            <a:r>
              <a:rPr lang="en-US" i="1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5333" y="4529534"/>
            <a:ext cx="527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This is steady-state: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In this case, [B]/[A] = 1/(10+100) </a:t>
            </a:r>
            <a:r>
              <a:rPr lang="en-US">
                <a:latin typeface="Helvetica"/>
                <a:cs typeface="Helvetica"/>
              </a:rPr>
              <a:t> = 0.009, </a:t>
            </a:r>
            <a:r>
              <a:rPr lang="en-US">
                <a:effectLst/>
                <a:latin typeface="Helvetica"/>
                <a:cs typeface="Helvetica"/>
              </a:rPr>
              <a:t>matching the figure above.  This is the “kinetic equilibrium” value.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9" y="1584511"/>
            <a:ext cx="4274330" cy="29070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6" y="1650321"/>
            <a:ext cx="4380953" cy="2852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27" y="4529534"/>
            <a:ext cx="3400877" cy="2240260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95361"/>
              </p:ext>
            </p:extLst>
          </p:nvPr>
        </p:nvGraphicFramePr>
        <p:xfrm>
          <a:off x="6078405" y="4521622"/>
          <a:ext cx="2872067" cy="131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1968500" imgH="901700" progId="Equation.DSMT4">
                  <p:embed/>
                </p:oleObj>
              </mc:Choice>
              <mc:Fallback>
                <p:oleObj name="Equation" r:id="rId6" imgW="19685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8405" y="4521622"/>
                        <a:ext cx="2872067" cy="131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092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12: Competitive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To conclude this exercise, let’s examine the case where all the rate constants are set to 1.0: 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The plot on the right shows that </a:t>
            </a:r>
            <a:r>
              <a:rPr lang="en-US" i="1" dirty="0">
                <a:latin typeface="Helvetica"/>
                <a:cs typeface="Helvetica"/>
              </a:rPr>
              <a:t>neither</a:t>
            </a:r>
            <a:r>
              <a:rPr lang="en-US" dirty="0">
                <a:latin typeface="Helvetica"/>
                <a:cs typeface="Helvetica"/>
              </a:rPr>
              <a:t> the pre-equilibrium nor steady state conditions apply until late in the reaction.  This scenario is rare.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" y="1317501"/>
            <a:ext cx="4537613" cy="307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90" y="1301023"/>
            <a:ext cx="4475454" cy="31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0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74" y="671170"/>
            <a:ext cx="850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Congratulations!  You now know how to perform simple kinetic analyses in Python!</a:t>
            </a:r>
          </a:p>
          <a:p>
            <a:r>
              <a:rPr lang="en-US" dirty="0">
                <a:latin typeface="Helvetica"/>
                <a:cs typeface="Helvetica"/>
              </a:rPr>
              <a:t>Here are some short code fragments that summarize what you learned: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06" y="1373779"/>
            <a:ext cx="4100286" cy="54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Plotting</a:t>
            </a:r>
            <a:endParaRPr lang="en-US" dirty="0">
              <a:latin typeface="Helvetica"/>
              <a:cs typeface="Helvetica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comments start with a hashtag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import libraries </a:t>
            </a:r>
          </a:p>
          <a:p>
            <a:r>
              <a:rPr lang="en-US" sz="1200">
                <a:latin typeface="Courier New"/>
                <a:cs typeface="Courier New"/>
              </a:rPr>
              <a:t>%matplotlib inline</a:t>
            </a:r>
          </a:p>
          <a:p>
            <a:r>
              <a:rPr lang="en-US" sz="1200">
                <a:latin typeface="Courier New"/>
                <a:cs typeface="Courier New"/>
              </a:rPr>
              <a:t>import matplotlib</a:t>
            </a:r>
          </a:p>
          <a:p>
            <a:r>
              <a:rPr lang="en-US" sz="1200">
                <a:latin typeface="Courier New"/>
                <a:cs typeface="Courier New"/>
              </a:rPr>
              <a:t>import matplotlib.pyplot as plt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multiple plot statements will</a:t>
            </a:r>
          </a:p>
          <a:p>
            <a:r>
              <a:rPr lang="en-US" sz="1200">
                <a:latin typeface="Courier New"/>
                <a:cs typeface="Courier New"/>
              </a:rPr>
              <a:t># automatically overlay</a:t>
            </a:r>
          </a:p>
          <a:p>
            <a:r>
              <a:rPr lang="en-US" sz="1200">
                <a:latin typeface="Courier New"/>
                <a:cs typeface="Courier New"/>
              </a:rPr>
              <a:t>plt.plot(x,y,"ko”,label=“abc”)</a:t>
            </a:r>
          </a:p>
          <a:p>
            <a:r>
              <a:rPr lang="en-US" sz="1200" dirty="0">
                <a:latin typeface="Courier New"/>
                <a:cs typeface="Courier New"/>
              </a:rPr>
              <a:t>plt.plot(x2,y2,”b”,label=“def”)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set plot boundaries</a:t>
            </a:r>
          </a:p>
          <a:p>
            <a:r>
              <a:rPr lang="en-US" sz="1200">
                <a:latin typeface="Courier New"/>
                <a:cs typeface="Courier New"/>
              </a:rPr>
              <a:t>plt.xlim(0.0,5.0)</a:t>
            </a:r>
          </a:p>
          <a:p>
            <a:r>
              <a:rPr lang="en-US" sz="1200">
                <a:latin typeface="Courier New"/>
                <a:cs typeface="Courier New"/>
              </a:rPr>
              <a:t>plt.ylim(0.0,10.0)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 a legend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plt.legend()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 plot labels</a:t>
            </a:r>
          </a:p>
          <a:p>
            <a:r>
              <a:rPr lang="en-US" sz="1200" dirty="0">
                <a:latin typeface="Courier New"/>
                <a:cs typeface="Courier New"/>
              </a:rPr>
              <a:t>plt.xlabel("x-axis label")</a:t>
            </a:r>
          </a:p>
          <a:p>
            <a:r>
              <a:rPr lang="en-US" sz="1200" dirty="0">
                <a:latin typeface="Courier New"/>
                <a:cs typeface="Courier New"/>
              </a:rPr>
              <a:t>plt.ylabel("y-axis label")</a:t>
            </a:r>
          </a:p>
          <a:p>
            <a:r>
              <a:rPr lang="en-US" sz="1200" dirty="0">
                <a:latin typeface="Courier New"/>
                <a:cs typeface="Courier New"/>
              </a:rPr>
              <a:t>plt.title("plot title”)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save the plot</a:t>
            </a:r>
          </a:p>
          <a:p>
            <a:r>
              <a:rPr lang="en-US" sz="1200" dirty="0">
                <a:latin typeface="Courier New"/>
                <a:cs typeface="Courier New"/>
              </a:rPr>
              <a:t>plt.savefig("my_plot.png”)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0527" y="1402414"/>
            <a:ext cx="5492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For a more in-depth introduction, I recommend: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  <a:hlinkClick r:id="rId2"/>
              </a:rPr>
              <a:t>https://www.codecademy.com/learn/python</a:t>
            </a:r>
            <a:endParaRPr lang="en-US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More self-guided tutorials are available at: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3"/>
              </a:rPr>
              <a:t>http://learnpythonthehardway.org/book/index.html</a:t>
            </a:r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A good reference for NumPy and SciPy is: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  <a:hlinkClick r:id="rId4"/>
              </a:rPr>
              <a:t>http://www.engr.ucsb.edu/~shell/che210d/numpy.pdf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5145" y="4594908"/>
            <a:ext cx="5453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# fitting</a:t>
            </a:r>
          </a:p>
        </p:txBody>
      </p:sp>
    </p:spTree>
    <p:extLst>
      <p:ext uri="{BB962C8B-B14F-4D97-AF65-F5344CB8AC3E}">
        <p14:creationId xmlns:p14="http://schemas.microsoft.com/office/powerpoint/2010/main" val="2587903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020" y="677102"/>
            <a:ext cx="525953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Lists</a:t>
            </a:r>
            <a:endParaRPr lang="en-US" dirty="0">
              <a:latin typeface="Helvetica"/>
              <a:cs typeface="Helvetica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basic list operations</a:t>
            </a:r>
          </a:p>
          <a:p>
            <a:r>
              <a:rPr lang="en-US" sz="1200">
                <a:latin typeface="Courier New"/>
                <a:cs typeface="Courier New"/>
              </a:rPr>
              <a:t>list1 = [1.0, 3.0, 7.0]</a:t>
            </a:r>
          </a:p>
          <a:p>
            <a:r>
              <a:rPr lang="en-US" sz="1200">
                <a:latin typeface="Courier New"/>
                <a:cs typeface="Courier New"/>
              </a:rPr>
              <a:t>list1[0] = 1.0</a:t>
            </a:r>
          </a:p>
          <a:p>
            <a:r>
              <a:rPr lang="en-US" sz="1200">
                <a:latin typeface="Courier New"/>
                <a:cs typeface="Courier New"/>
              </a:rPr>
              <a:t>list1[1] = 3.0</a:t>
            </a:r>
          </a:p>
          <a:p>
            <a:r>
              <a:rPr lang="en-US" sz="1200">
                <a:latin typeface="Courier New"/>
                <a:cs typeface="Courier New"/>
              </a:rPr>
              <a:t>list1[2] = 7.0</a:t>
            </a:r>
          </a:p>
          <a:p>
            <a:r>
              <a:rPr lang="en-US" sz="1200">
                <a:latin typeface="Courier New"/>
                <a:cs typeface="Courier New"/>
              </a:rPr>
              <a:t>len(list1) = 3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to </a:t>
            </a:r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range(n) gives 0, 1, ..., n-1</a:t>
            </a:r>
          </a:p>
          <a:p>
            <a:r>
              <a:rPr lang="en-US" sz="1200">
                <a:latin typeface="Courier New"/>
                <a:cs typeface="Courier New"/>
              </a:rPr>
              <a:t>list2 = </a:t>
            </a:r>
            <a:r>
              <a:rPr lang="en-US" sz="1200">
                <a:latin typeface="Courier New"/>
                <a:cs typeface="Courier New"/>
              </a:rPr>
              <a:t>[ i for i in range(5) ]</a:t>
            </a:r>
          </a:p>
          <a:p>
            <a:r>
              <a:rPr lang="en-US" sz="1200">
                <a:latin typeface="Courier New"/>
                <a:cs typeface="Courier New"/>
              </a:rPr>
              <a:t>list2 = = [0, 1, 2, 3, 4]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# to take every n-th item</a:t>
            </a:r>
          </a:p>
          <a:p>
            <a:r>
              <a:rPr lang="en-US" sz="1200">
                <a:latin typeface="Courier New"/>
                <a:cs typeface="Courier New"/>
              </a:rPr>
              <a:t>list3 = [ i for i in range(10) ]</a:t>
            </a:r>
          </a:p>
          <a:p>
            <a:r>
              <a:rPr lang="en-US" sz="1200">
                <a:latin typeface="Courier New"/>
                <a:cs typeface="Courier New"/>
              </a:rPr>
              <a:t>list3[::5] = [0, 2, 4, 6, 8]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019" y="4081035"/>
            <a:ext cx="88795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Math</a:t>
            </a:r>
            <a:endParaRPr lang="en-US" dirty="0">
              <a:latin typeface="Helvetica"/>
              <a:cs typeface="Helvetica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use “.0” after numbers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addition, subtraction</a:t>
            </a:r>
          </a:p>
          <a:p>
            <a:r>
              <a:rPr lang="en-US" sz="1200" dirty="0">
                <a:latin typeface="Courier New"/>
                <a:cs typeface="Courier New"/>
              </a:rPr>
              <a:t>1.0+2.0, 4.0-2.0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multiplication, division</a:t>
            </a:r>
          </a:p>
          <a:p>
            <a:r>
              <a:rPr lang="en-US" sz="1200" dirty="0">
                <a:latin typeface="Courier New"/>
                <a:cs typeface="Courier New"/>
              </a:rPr>
              <a:t>2.0*3.0, -4.0/5.0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exponents</a:t>
            </a:r>
          </a:p>
          <a:p>
            <a:r>
              <a:rPr lang="en-US" sz="1200" dirty="0">
                <a:latin typeface="Courier New"/>
                <a:cs typeface="Courier New"/>
              </a:rPr>
              <a:t>x ** y  # x raised to the y</a:t>
            </a:r>
          </a:p>
        </p:txBody>
      </p:sp>
      <p:sp>
        <p:nvSpPr>
          <p:cNvPr id="3" name="Rectangle 2"/>
          <p:cNvSpPr/>
          <p:nvPr/>
        </p:nvSpPr>
        <p:spPr>
          <a:xfrm>
            <a:off x="3291026" y="4528979"/>
            <a:ext cx="5453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from math import exp, log</a:t>
            </a:r>
          </a:p>
          <a:p>
            <a:r>
              <a:rPr lang="en-US" sz="1200" dirty="0">
                <a:latin typeface="Courier New"/>
                <a:cs typeface="Courier New"/>
              </a:rPr>
              <a:t>import numpy as np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exponentials</a:t>
            </a:r>
          </a:p>
          <a:p>
            <a:r>
              <a:rPr lang="en-US" sz="1200" dirty="0">
                <a:latin typeface="Courier New"/>
                <a:cs typeface="Courier New"/>
              </a:rPr>
              <a:t>exp(x) or np.exp(x)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logarithms</a:t>
            </a:r>
          </a:p>
          <a:p>
            <a:r>
              <a:rPr lang="en-US" sz="1200" dirty="0">
                <a:latin typeface="Courier New"/>
                <a:cs typeface="Courier New"/>
              </a:rPr>
              <a:t>log(x) or np.log(x)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linearly spaced values </a:t>
            </a:r>
          </a:p>
          <a:p>
            <a:r>
              <a:rPr lang="en-US" sz="1200" dirty="0">
                <a:latin typeface="Courier New"/>
                <a:cs typeface="Courier New"/>
              </a:rPr>
              <a:t>np.arange(start,stop,stepsize)</a:t>
            </a:r>
          </a:p>
          <a:p>
            <a:r>
              <a:rPr lang="en-US" sz="1200" dirty="0">
                <a:latin typeface="Courier New"/>
                <a:cs typeface="Courier New"/>
              </a:rPr>
              <a:t>np.linspace(start,stop,number_of_steps)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8317" y="1098186"/>
            <a:ext cx="5363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Courier New"/>
                <a:cs typeface="Courier New"/>
              </a:rPr>
              <a:t># avoid dividing by zero</a:t>
            </a:r>
          </a:p>
          <a:p>
            <a:r>
              <a:rPr lang="en-US" sz="1200">
                <a:latin typeface="Courier New"/>
                <a:cs typeface="Courier New"/>
              </a:rPr>
              <a:t># with a ternary expression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list4 = [0.0, 2.0, 4.0]</a:t>
            </a:r>
          </a:p>
          <a:p>
            <a:endParaRPr lang="en-US" sz="120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cs typeface="Courier New"/>
              </a:rPr>
              <a:t>list5 = [ 1.0 / i if i &gt; 0.0 else 0.0 for i in list3 ] </a:t>
            </a:r>
          </a:p>
          <a:p>
            <a:r>
              <a:rPr lang="en-US" sz="1200">
                <a:latin typeface="Courier New"/>
                <a:cs typeface="Courier New"/>
              </a:rPr>
              <a:t>list5 = [0.0, 0.5, 0.25]</a:t>
            </a:r>
          </a:p>
        </p:txBody>
      </p:sp>
    </p:spTree>
    <p:extLst>
      <p:ext uri="{BB962C8B-B14F-4D97-AF65-F5344CB8AC3E}">
        <p14:creationId xmlns:p14="http://schemas.microsoft.com/office/powerpoint/2010/main" val="3065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2: Formatting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5191154"/>
            <a:ext cx="8432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You can plot both the line and the points if you wish.  Add the original line underneath: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>
                <a:latin typeface="Courier New"/>
                <a:cs typeface="Courier New"/>
              </a:rPr>
              <a:t>plt.plot(x,y,"ko")</a:t>
            </a:r>
          </a:p>
          <a:p>
            <a:r>
              <a:rPr lang="en-US">
                <a:latin typeface="Courier New"/>
                <a:cs typeface="Courier New"/>
              </a:rPr>
              <a:t>plt.plot(x,y,"k")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03" y="1194566"/>
            <a:ext cx="4139575" cy="38312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274" y="698362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Without the “o,” just the line is plotted:</a:t>
            </a:r>
          </a:p>
        </p:txBody>
      </p:sp>
    </p:spTree>
    <p:extLst>
      <p:ext uri="{BB962C8B-B14F-4D97-AF65-F5344CB8AC3E}">
        <p14:creationId xmlns:p14="http://schemas.microsoft.com/office/powerpoint/2010/main" val="218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Formatting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3093302"/>
            <a:ext cx="8432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plt.plot(x,y,”ko”)</a:t>
            </a:r>
          </a:p>
          <a:p>
            <a:r>
              <a:rPr lang="en-US">
                <a:latin typeface="Courier New"/>
                <a:cs typeface="Courier New"/>
              </a:rPr>
              <a:t>plt.plot(x,y,”k”)</a:t>
            </a:r>
            <a:endParaRPr lang="en-US">
              <a:latin typeface="Helvetica"/>
              <a:cs typeface="Helvetica"/>
            </a:endParaRP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To customize further</a:t>
            </a:r>
            <a:r>
              <a:rPr lang="en-US">
                <a:latin typeface="Helvetica"/>
                <a:cs typeface="Helvetica"/>
              </a:rPr>
              <a:t>, create a format string by combining a color abbreviation with a line style abbreviation: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colors: r = </a:t>
            </a:r>
            <a:r>
              <a:rPr lang="en-US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>
                <a:latin typeface="Helvetica"/>
                <a:cs typeface="Helvetica"/>
              </a:rPr>
              <a:t>, b = </a:t>
            </a:r>
            <a:r>
              <a:rPr lang="en-US">
                <a:solidFill>
                  <a:srgbClr val="0000FF"/>
                </a:solidFill>
                <a:latin typeface="Helvetica"/>
                <a:cs typeface="Helvetica"/>
              </a:rPr>
              <a:t>blue</a:t>
            </a:r>
            <a:r>
              <a:rPr lang="en-US">
                <a:latin typeface="Helvetica"/>
                <a:cs typeface="Helvetica"/>
              </a:rPr>
              <a:t>, </a:t>
            </a:r>
            <a:r>
              <a:rPr lang="en-US">
                <a:solidFill>
                  <a:srgbClr val="008000"/>
                </a:solidFill>
                <a:latin typeface="Helvetica"/>
                <a:cs typeface="Helvetica"/>
              </a:rPr>
              <a:t>g</a:t>
            </a:r>
            <a:r>
              <a:rPr lang="en-US">
                <a:latin typeface="Helvetica"/>
                <a:cs typeface="Helvetica"/>
              </a:rPr>
              <a:t> = green, k = black</a:t>
            </a:r>
          </a:p>
          <a:p>
            <a:endParaRPr lang="en-US">
              <a:latin typeface="Helvetica"/>
              <a:cs typeface="Helvetica"/>
            </a:endParaRPr>
          </a:p>
          <a:p>
            <a:r>
              <a:rPr lang="en-US">
                <a:latin typeface="Helvetica"/>
                <a:cs typeface="Helvetica"/>
              </a:rPr>
              <a:t>line styles: 	nothing or - = connect points with straight, solid lines</a:t>
            </a:r>
          </a:p>
          <a:p>
            <a:r>
              <a:rPr lang="en-US">
                <a:latin typeface="Helvetica"/>
                <a:cs typeface="Helvetica"/>
              </a:rPr>
              <a:t>			-- = connect lines with straight, dashed lines</a:t>
            </a:r>
          </a:p>
          <a:p>
            <a:r>
              <a:rPr lang="en-US">
                <a:latin typeface="Helvetica"/>
                <a:cs typeface="Helvetica"/>
              </a:rPr>
              <a:t>			. = mark points with dots</a:t>
            </a:r>
          </a:p>
          <a:p>
            <a:r>
              <a:rPr lang="en-US">
                <a:latin typeface="Helvetica"/>
                <a:cs typeface="Helvetica"/>
              </a:rPr>
              <a:t>			o = mark points with circles</a:t>
            </a:r>
          </a:p>
          <a:p>
            <a:r>
              <a:rPr lang="en-US">
                <a:latin typeface="Helvetica"/>
                <a:cs typeface="Helvetica"/>
              </a:rPr>
              <a:t>			+ = mark points with crosses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When multiple plot statements are present, the plots are automatically overlaid: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576" y="1197737"/>
            <a:ext cx="3806378" cy="2578514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5000274">
            <a:off x="2113098" y="2742180"/>
            <a:ext cx="619481" cy="1891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5171" y="2152591"/>
            <a:ext cx="219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Helvetica"/>
                <a:cs typeface="Helvetica"/>
              </a:rPr>
              <a:t>the format strings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3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Formatting Plots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798" y="671170"/>
            <a:ext cx="84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Here are a few examples: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8" y="1177274"/>
            <a:ext cx="3527028" cy="2417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9377" y="3872557"/>
            <a:ext cx="352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Notice that the color goes first and the line style goes second.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95" y="1177274"/>
            <a:ext cx="3515912" cy="2417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8" y="3766655"/>
            <a:ext cx="3475653" cy="23676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4366" y="2809879"/>
            <a:ext cx="2123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plt.plot(x,y,”r”)</a:t>
            </a:r>
          </a:p>
          <a:p>
            <a:r>
              <a:rPr lang="en-US" sz="1400">
                <a:latin typeface="Courier New"/>
                <a:cs typeface="Courier New"/>
              </a:rPr>
              <a:t>plt.plot(x,y,”r+”)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48369" y="2809879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plt.plot(x,y,”b.”)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2805" y="5380662"/>
            <a:ext cx="2231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ourier New"/>
                <a:cs typeface="Courier New"/>
              </a:rPr>
              <a:t>plt.plot(x,y,”b--”)</a:t>
            </a:r>
          </a:p>
          <a:p>
            <a:r>
              <a:rPr lang="en-US" sz="1400">
                <a:latin typeface="Courier New"/>
                <a:cs typeface="Courier New"/>
              </a:rPr>
              <a:t>plt.plot(x,y,”ro”)</a:t>
            </a:r>
          </a:p>
        </p:txBody>
      </p:sp>
    </p:spTree>
    <p:extLst>
      <p:ext uri="{BB962C8B-B14F-4D97-AF65-F5344CB8AC3E}">
        <p14:creationId xmlns:p14="http://schemas.microsoft.com/office/powerpoint/2010/main" val="7231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3: Labeling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44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Try adding the following: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Courier New"/>
                <a:cs typeface="Courier New"/>
              </a:rPr>
              <a:t>plt.xlabel("x-axis label")</a:t>
            </a:r>
          </a:p>
          <a:p>
            <a:r>
              <a:rPr lang="en-US" dirty="0">
                <a:latin typeface="Courier New"/>
                <a:cs typeface="Courier New"/>
              </a:rPr>
              <a:t>plt.ylabel("y-axis label")</a:t>
            </a:r>
          </a:p>
          <a:p>
            <a:r>
              <a:rPr lang="en-US" dirty="0">
                <a:latin typeface="Courier New"/>
                <a:cs typeface="Courier New"/>
              </a:rPr>
              <a:t>plt.title("plot title")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400" i="1" dirty="0">
                <a:latin typeface="Helvetica"/>
                <a:cs typeface="Helvetica"/>
              </a:rPr>
              <a:t>Note: </a:t>
            </a:r>
            <a:r>
              <a:rPr lang="en-US" sz="1400" dirty="0">
                <a:latin typeface="Helvetica"/>
                <a:cs typeface="Helvetica"/>
              </a:rPr>
              <a:t>Further customization of fonts,</a:t>
            </a:r>
          </a:p>
          <a:p>
            <a:r>
              <a:rPr lang="en-US" sz="1400" dirty="0">
                <a:latin typeface="Helvetica"/>
                <a:cs typeface="Helvetica"/>
              </a:rPr>
              <a:t>legends, line styles, etc. is possible.  See:</a:t>
            </a:r>
          </a:p>
          <a:p>
            <a:r>
              <a:rPr lang="en-US" sz="1400" dirty="0">
                <a:latin typeface="Helvetica"/>
                <a:cs typeface="Helvetica"/>
                <a:hlinkClick r:id="rId2"/>
              </a:rPr>
              <a:t>http://matplotlib.org/users/pyplot_tutorial.html</a:t>
            </a:r>
            <a:endParaRPr lang="en-US" sz="1400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b="1" dirty="0">
                <a:latin typeface="Helvetica"/>
                <a:cs typeface="Helvetica"/>
              </a:rPr>
              <a:t>Saving plots:</a:t>
            </a:r>
            <a:r>
              <a:rPr lang="en-US" dirty="0">
                <a:latin typeface="Helvetica"/>
                <a:cs typeface="Helvetica"/>
              </a:rPr>
              <a:t> If you want to save your plot to disk, add a line:</a:t>
            </a:r>
            <a:endParaRPr lang="en-US" b="1" dirty="0">
              <a:latin typeface="Helvetica"/>
              <a:cs typeface="Helvetica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plt.savefig("my_plot.png")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This will save a graphic to the directory you started IPython Notebook in.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You can replace </a:t>
            </a:r>
            <a:r>
              <a:rPr lang="en-US" dirty="0">
                <a:latin typeface="Courier New"/>
                <a:cs typeface="Courier New"/>
              </a:rPr>
              <a:t>.pdg</a:t>
            </a:r>
            <a:r>
              <a:rPr lang="en-US" dirty="0">
                <a:latin typeface="Helvetica"/>
                <a:cs typeface="Helvetica"/>
              </a:rPr>
              <a:t> with </a:t>
            </a:r>
            <a:r>
              <a:rPr lang="en-US" dirty="0">
                <a:latin typeface="Courier New"/>
                <a:cs typeface="Courier New"/>
              </a:rPr>
              <a:t>.pdf</a:t>
            </a:r>
            <a:r>
              <a:rPr lang="en-US" dirty="0">
                <a:latin typeface="Helvetica"/>
                <a:cs typeface="Helvetica"/>
              </a:rPr>
              <a:t> to make PDF files.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06" y="1163549"/>
            <a:ext cx="3512407" cy="25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33" y="209505"/>
            <a:ext cx="578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Step 4: Introduction to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98" y="671170"/>
            <a:ext cx="84320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In the previous code, we had:</a:t>
            </a:r>
          </a:p>
          <a:p>
            <a:r>
              <a:rPr lang="en-US">
                <a:latin typeface="Courier New"/>
                <a:cs typeface="Courier New"/>
              </a:rPr>
              <a:t> </a:t>
            </a:r>
          </a:p>
          <a:p>
            <a:r>
              <a:rPr lang="en-US">
                <a:latin typeface="Courier New"/>
                <a:cs typeface="Courier New"/>
              </a:rPr>
              <a:t>x=[1.0,2.0,3.0,4.0]</a:t>
            </a:r>
          </a:p>
          <a:p>
            <a:r>
              <a:rPr lang="en-US">
                <a:latin typeface="Courier New"/>
                <a:cs typeface="Courier New"/>
              </a:rPr>
              <a:t>y=[2.0,4.0,6.0,8.0]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This makes two </a:t>
            </a:r>
            <a:r>
              <a:rPr lang="en-US" b="1" dirty="0">
                <a:latin typeface="Helvetica"/>
                <a:cs typeface="Helvetica"/>
              </a:rPr>
              <a:t>lists</a:t>
            </a:r>
            <a:r>
              <a:rPr lang="en-US" dirty="0">
                <a:latin typeface="Helvetica"/>
                <a:cs typeface="Helvetica"/>
              </a:rPr>
              <a:t>, one called “x” and another called “y.”  You can access lists “by element.”  </a:t>
            </a:r>
            <a:r>
              <a:rPr lang="en-US" i="1" dirty="0">
                <a:latin typeface="Helvetica"/>
                <a:cs typeface="Helvetica"/>
              </a:rPr>
              <a:t>In a new cell</a:t>
            </a:r>
            <a:r>
              <a:rPr lang="en-US" dirty="0">
                <a:latin typeface="Helvetica"/>
                <a:cs typeface="Helvetica"/>
              </a:rPr>
              <a:t>, try typing: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print x[0]</a:t>
            </a:r>
          </a:p>
          <a:p>
            <a:r>
              <a:rPr lang="en-US" dirty="0">
                <a:latin typeface="Courier New"/>
                <a:cs typeface="Courier New"/>
              </a:rPr>
              <a:t>print y[2]</a:t>
            </a:r>
          </a:p>
          <a:p>
            <a:r>
              <a:rPr lang="en-US" dirty="0">
                <a:latin typeface="Courier New"/>
                <a:cs typeface="Courier New"/>
              </a:rPr>
              <a:t>print len(x)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Press </a:t>
            </a:r>
            <a:r>
              <a:rPr lang="en-US" dirty="0">
                <a:latin typeface="Arial Black"/>
                <a:cs typeface="Arial Black"/>
              </a:rPr>
              <a:t>shift-enter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to evaluate again.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Helvetica"/>
                <a:cs typeface="Helvetica"/>
              </a:rPr>
              <a:t>Notice that Python</a:t>
            </a:r>
          </a:p>
          <a:p>
            <a:r>
              <a:rPr lang="en-US" dirty="0">
                <a:latin typeface="Helvetica"/>
                <a:cs typeface="Helvetica"/>
              </a:rPr>
              <a:t>“remembers” x and y,</a:t>
            </a:r>
          </a:p>
          <a:p>
            <a:r>
              <a:rPr lang="en-US" dirty="0">
                <a:latin typeface="Helvetica"/>
                <a:cs typeface="Helvetica"/>
              </a:rPr>
              <a:t>even though they were</a:t>
            </a:r>
          </a:p>
          <a:p>
            <a:r>
              <a:rPr lang="en-US" dirty="0">
                <a:latin typeface="Helvetica"/>
                <a:cs typeface="Helvetica"/>
              </a:rPr>
              <a:t>defined above.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A new cell appears as well: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48" y="2884181"/>
            <a:ext cx="5223953" cy="37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55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2792</TotalTime>
  <Words>3078</Words>
  <Application>Microsoft Macintosh PowerPoint</Application>
  <PresentationFormat>On-screen Show (4:3)</PresentationFormat>
  <Paragraphs>785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H@rvard2014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Eugene Elliott</dc:creator>
  <cp:keywords/>
  <cp:lastModifiedBy>Kwan, Eugene Elliott</cp:lastModifiedBy>
  <cp:revision>74</cp:revision>
  <dcterms:created xsi:type="dcterms:W3CDTF">2016-01-07T18:34:18Z</dcterms:created>
  <dcterms:modified xsi:type="dcterms:W3CDTF">2016-01-10T21:38:12Z</dcterms:modified>
</cp:coreProperties>
</file>