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27" r:id="rId3"/>
    <p:sldId id="258" r:id="rId4"/>
    <p:sldId id="317" r:id="rId5"/>
    <p:sldId id="316" r:id="rId6"/>
    <p:sldId id="259" r:id="rId7"/>
    <p:sldId id="262" r:id="rId8"/>
    <p:sldId id="318" r:id="rId9"/>
    <p:sldId id="319" r:id="rId10"/>
    <p:sldId id="266" r:id="rId11"/>
    <p:sldId id="267" r:id="rId12"/>
    <p:sldId id="268" r:id="rId13"/>
    <p:sldId id="291" r:id="rId14"/>
    <p:sldId id="292" r:id="rId15"/>
    <p:sldId id="269" r:id="rId16"/>
    <p:sldId id="271" r:id="rId17"/>
    <p:sldId id="270" r:id="rId18"/>
    <p:sldId id="297" r:id="rId19"/>
    <p:sldId id="294" r:id="rId20"/>
    <p:sldId id="298" r:id="rId21"/>
    <p:sldId id="295" r:id="rId22"/>
    <p:sldId id="296" r:id="rId23"/>
    <p:sldId id="274" r:id="rId24"/>
    <p:sldId id="276" r:id="rId25"/>
    <p:sldId id="277" r:id="rId26"/>
    <p:sldId id="278" r:id="rId27"/>
    <p:sldId id="299" r:id="rId28"/>
    <p:sldId id="300" r:id="rId29"/>
    <p:sldId id="302" r:id="rId30"/>
    <p:sldId id="321" r:id="rId31"/>
    <p:sldId id="304" r:id="rId32"/>
    <p:sldId id="305" r:id="rId33"/>
    <p:sldId id="322" r:id="rId34"/>
    <p:sldId id="280" r:id="rId35"/>
    <p:sldId id="282" r:id="rId36"/>
    <p:sldId id="306" r:id="rId37"/>
    <p:sldId id="281" r:id="rId38"/>
    <p:sldId id="307" r:id="rId39"/>
    <p:sldId id="323" r:id="rId40"/>
    <p:sldId id="285" r:id="rId41"/>
    <p:sldId id="309" r:id="rId42"/>
    <p:sldId id="310" r:id="rId43"/>
    <p:sldId id="324" r:id="rId44"/>
    <p:sldId id="311" r:id="rId45"/>
    <p:sldId id="312" r:id="rId46"/>
    <p:sldId id="313" r:id="rId47"/>
    <p:sldId id="286" r:id="rId48"/>
    <p:sldId id="288" r:id="rId49"/>
    <p:sldId id="287" r:id="rId50"/>
    <p:sldId id="314" r:id="rId51"/>
    <p:sldId id="283" r:id="rId52"/>
    <p:sldId id="315" r:id="rId53"/>
    <p:sldId id="326" r:id="rId54"/>
    <p:sldId id="290" r:id="rId55"/>
    <p:sldId id="325" r:id="rId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4775" autoAdjust="0"/>
  </p:normalViewPr>
  <p:slideViewPr>
    <p:cSldViewPr snapToGrid="0" snapToObjects="1">
      <p:cViewPr>
        <p:scale>
          <a:sx n="105" d="100"/>
          <a:sy n="105" d="100"/>
        </p:scale>
        <p:origin x="-158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printerSettings" Target="printerSettings/printerSettings1.bin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Relationship Id="rId2" Type="http://schemas.openxmlformats.org/officeDocument/2006/relationships/image" Target="../media/image2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Relationship Id="rId2" Type="http://schemas.openxmlformats.org/officeDocument/2006/relationships/image" Target="../media/image2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C622-365D-4549-80DD-6A61E2992874}" type="datetimeFigureOut">
              <a:rPr lang="en-US" smtClean="0"/>
              <a:t>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26186-61CA-4E48-A074-21FD29AF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89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C622-365D-4549-80DD-6A61E2992874}" type="datetimeFigureOut">
              <a:rPr lang="en-US" smtClean="0"/>
              <a:t>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26186-61CA-4E48-A074-21FD29AF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50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C622-365D-4549-80DD-6A61E2992874}" type="datetimeFigureOut">
              <a:rPr lang="en-US" smtClean="0"/>
              <a:t>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26186-61CA-4E48-A074-21FD29AF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97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C622-365D-4549-80DD-6A61E2992874}" type="datetimeFigureOut">
              <a:rPr lang="en-US" smtClean="0"/>
              <a:t>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26186-61CA-4E48-A074-21FD29AF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7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C622-365D-4549-80DD-6A61E2992874}" type="datetimeFigureOut">
              <a:rPr lang="en-US" smtClean="0"/>
              <a:t>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26186-61CA-4E48-A074-21FD29AF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54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C622-365D-4549-80DD-6A61E2992874}" type="datetimeFigureOut">
              <a:rPr lang="en-US" smtClean="0"/>
              <a:t>1/18/16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26186-61CA-4E48-A074-21FD29AF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67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C622-365D-4549-80DD-6A61E2992874}" type="datetimeFigureOut">
              <a:rPr lang="en-US" smtClean="0"/>
              <a:t>1/18/16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26186-61CA-4E48-A074-21FD29AF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58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C622-365D-4549-80DD-6A61E2992874}" type="datetimeFigureOut">
              <a:rPr lang="en-US" smtClean="0"/>
              <a:t>1/18/16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26186-61CA-4E48-A074-21FD29AF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67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C622-365D-4549-80DD-6A61E2992874}" type="datetimeFigureOut">
              <a:rPr lang="en-US" smtClean="0"/>
              <a:t>1/18/16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26186-61CA-4E48-A074-21FD29AF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37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C622-365D-4549-80DD-6A61E2992874}" type="datetimeFigureOut">
              <a:rPr lang="en-US" smtClean="0"/>
              <a:t>1/18/16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26186-61CA-4E48-A074-21FD29AF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8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C622-365D-4549-80DD-6A61E2992874}" type="datetimeFigureOut">
              <a:rPr lang="en-US" smtClean="0"/>
              <a:t>1/18/16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26186-61CA-4E48-A074-21FD29AF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23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7C622-365D-4549-80DD-6A61E2992874}" type="datetimeFigureOut">
              <a:rPr lang="en-US" smtClean="0"/>
              <a:t>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26186-61CA-4E48-A074-21FD29AF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20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matplotlib.org/users/pyplot_tutorial.html" TargetMode="Externa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1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22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22.e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23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22.e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23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24.emf"/><Relationship Id="rId5" Type="http://schemas.openxmlformats.org/officeDocument/2006/relationships/image" Target="../media/image25.png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24.emf"/><Relationship Id="rId5" Type="http://schemas.openxmlformats.org/officeDocument/2006/relationships/image" Target="../media/image26.png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27.emf"/><Relationship Id="rId5" Type="http://schemas.openxmlformats.org/officeDocument/2006/relationships/image" Target="../media/image28.png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27.emf"/><Relationship Id="rId5" Type="http://schemas.openxmlformats.org/officeDocument/2006/relationships/image" Target="../media/image29.png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oleObject" Target="../embeddings/oleObject12.bin"/><Relationship Id="rId7" Type="http://schemas.openxmlformats.org/officeDocument/2006/relationships/image" Target="../media/image33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scipy.org/doc/numpy/reference/routines.math.html" TargetMode="External"/><Relationship Id="rId4" Type="http://schemas.openxmlformats.org/officeDocument/2006/relationships/hyperlink" Target="http://docs.scipy.org/doc/scipy/reference/tutorial/basic.html" TargetMode="External"/><Relationship Id="rId5" Type="http://schemas.openxmlformats.org/officeDocument/2006/relationships/hyperlink" Target="http://stackoverflow.com/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docs.python.org/2/library/math.html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learnpythonthehardway.org/book/index.html" TargetMode="External"/><Relationship Id="rId4" Type="http://schemas.openxmlformats.org/officeDocument/2006/relationships/hyperlink" Target="http://cs231n.github.io/python-numpy-tutorial/" TargetMode="External"/><Relationship Id="rId5" Type="http://schemas.openxmlformats.org/officeDocument/2006/relationships/hyperlink" Target="http://www.engr.ucsb.edu/~shell/che210d/numpy.pdf" TargetMode="External"/><Relationship Id="rId6" Type="http://schemas.openxmlformats.org/officeDocument/2006/relationships/hyperlink" Target="http://docs.scipy.org/doc/scipy/reference/tutorial/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codecademy.com/learn/python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1503875"/>
            <a:ext cx="887515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00FF"/>
                </a:solidFill>
                <a:latin typeface="Helvetica"/>
                <a:cs typeface="Helvetica"/>
              </a:rPr>
              <a:t>Practical Kinetics</a:t>
            </a:r>
          </a:p>
          <a:p>
            <a:pPr algn="ctr"/>
            <a:endParaRPr lang="en-US" sz="2400" b="1" dirty="0">
              <a:solidFill>
                <a:srgbClr val="0000FF"/>
              </a:solidFill>
              <a:latin typeface="Helvetica"/>
              <a:cs typeface="Helvetica"/>
            </a:endParaRPr>
          </a:p>
          <a:p>
            <a:pPr algn="ctr"/>
            <a:r>
              <a:rPr lang="en-US" sz="2400" b="1" dirty="0">
                <a:solidFill>
                  <a:srgbClr val="0000FF"/>
                </a:solidFill>
                <a:latin typeface="Helvetica"/>
                <a:cs typeface="Helvetica"/>
              </a:rPr>
              <a:t>Exercise 1:</a:t>
            </a:r>
          </a:p>
          <a:p>
            <a:pPr algn="ctr"/>
            <a:endParaRPr lang="en-US" sz="2400" dirty="0">
              <a:solidFill>
                <a:srgbClr val="0000FF"/>
              </a:solidFill>
              <a:latin typeface="Helvetica"/>
              <a:cs typeface="Helvetica"/>
            </a:endParaRPr>
          </a:p>
          <a:p>
            <a:pPr algn="ctr"/>
            <a:r>
              <a:rPr lang="en-US" sz="2400" i="1" dirty="0">
                <a:solidFill>
                  <a:srgbClr val="0000FF"/>
                </a:solidFill>
                <a:latin typeface="Helvetica"/>
                <a:cs typeface="Helvetica"/>
              </a:rPr>
              <a:t>Introduction to Data Analysis in Python</a:t>
            </a:r>
            <a:endParaRPr lang="en-US" sz="2400" dirty="0">
              <a:solidFill>
                <a:srgbClr val="0000FF"/>
              </a:solidFill>
              <a:latin typeface="Helvetica"/>
              <a:cs typeface="Helvetic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5033" y="3917735"/>
            <a:ext cx="81481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"/>
                <a:cs typeface="Helvetica"/>
              </a:rPr>
              <a:t>Objectives:</a:t>
            </a:r>
          </a:p>
          <a:p>
            <a:pPr marL="342900" indent="-342900">
              <a:buAutoNum type="arabicPeriod"/>
            </a:pPr>
            <a:endParaRPr lang="en-US" dirty="0">
              <a:latin typeface="Helvetica"/>
              <a:cs typeface="Helvetica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Helvetica"/>
                <a:cs typeface="Helvetica"/>
              </a:rPr>
              <a:t>Plotting Kinetic Data</a:t>
            </a:r>
          </a:p>
          <a:p>
            <a:endParaRPr lang="en-US" dirty="0">
              <a:latin typeface="Helvetica"/>
              <a:cs typeface="Helvetica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Helvetica"/>
                <a:cs typeface="Helvetica"/>
              </a:rPr>
              <a:t>Fitting to a Rate Law</a:t>
            </a:r>
          </a:p>
          <a:p>
            <a:pPr marL="342900" indent="-342900">
              <a:buAutoNum type="arabicPeriod"/>
            </a:pPr>
            <a:endParaRPr lang="en-US" dirty="0">
              <a:latin typeface="Helvetica"/>
              <a:cs typeface="Helvetica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Helvetica"/>
                <a:cs typeface="Helvetica"/>
              </a:rPr>
              <a:t>Simulating Kinetic Scenarios</a:t>
            </a:r>
          </a:p>
        </p:txBody>
      </p:sp>
    </p:spTree>
    <p:extLst>
      <p:ext uri="{BB962C8B-B14F-4D97-AF65-F5344CB8AC3E}">
        <p14:creationId xmlns:p14="http://schemas.microsoft.com/office/powerpoint/2010/main" val="1558953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3: Formatting Plots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2798" y="728567"/>
            <a:ext cx="8432054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Helvetica"/>
                <a:cs typeface="Helvetica"/>
              </a:rPr>
              <a:t>In each plot command, the third argument is the “format string”:</a:t>
            </a:r>
          </a:p>
          <a:p>
            <a:endParaRPr lang="en-US">
              <a:latin typeface="Courier New"/>
              <a:cs typeface="Courier New"/>
            </a:endParaRPr>
          </a:p>
          <a:p>
            <a:pPr algn="ctr"/>
            <a:r>
              <a:rPr lang="en-US">
                <a:latin typeface="Courier New"/>
                <a:cs typeface="Courier New"/>
              </a:rPr>
              <a:t>plt.plot(x,y, ”ko” )</a:t>
            </a:r>
          </a:p>
          <a:p>
            <a:endParaRPr lang="en-US">
              <a:latin typeface="Helvetica"/>
              <a:cs typeface="Helvetica"/>
            </a:endParaRPr>
          </a:p>
          <a:p>
            <a:r>
              <a:rPr lang="en-US">
                <a:latin typeface="Helvetica"/>
                <a:cs typeface="Helvetica"/>
              </a:rPr>
              <a:t>Each format string is a combination of a color abbreviation and a line style abbreviation:</a:t>
            </a:r>
          </a:p>
          <a:p>
            <a:endParaRPr lang="en-US">
              <a:latin typeface="Helvetica"/>
              <a:cs typeface="Helvetica"/>
            </a:endParaRPr>
          </a:p>
          <a:p>
            <a:r>
              <a:rPr lang="en-US">
                <a:latin typeface="Helvetica"/>
                <a:cs typeface="Helvetica"/>
              </a:rPr>
              <a:t>colors: </a:t>
            </a:r>
            <a:r>
              <a:rPr lang="en-US">
                <a:solidFill>
                  <a:srgbClr val="FF0000"/>
                </a:solidFill>
                <a:latin typeface="Helvetica"/>
                <a:cs typeface="Helvetica"/>
              </a:rPr>
              <a:t>r = red</a:t>
            </a:r>
            <a:r>
              <a:rPr lang="en-US">
                <a:latin typeface="Helvetica"/>
                <a:cs typeface="Helvetica"/>
              </a:rPr>
              <a:t>, </a:t>
            </a:r>
            <a:r>
              <a:rPr lang="en-US">
                <a:solidFill>
                  <a:srgbClr val="0000FF"/>
                </a:solidFill>
                <a:latin typeface="Helvetica"/>
                <a:cs typeface="Helvetica"/>
              </a:rPr>
              <a:t>b = blue</a:t>
            </a:r>
            <a:r>
              <a:rPr lang="en-US">
                <a:latin typeface="Helvetica"/>
                <a:cs typeface="Helvetica"/>
              </a:rPr>
              <a:t>, </a:t>
            </a:r>
            <a:r>
              <a:rPr lang="en-US">
                <a:solidFill>
                  <a:srgbClr val="008000"/>
                </a:solidFill>
                <a:latin typeface="Helvetica"/>
                <a:cs typeface="Helvetica"/>
              </a:rPr>
              <a:t>g = green</a:t>
            </a:r>
            <a:r>
              <a:rPr lang="en-US">
                <a:latin typeface="Helvetica"/>
                <a:cs typeface="Helvetica"/>
              </a:rPr>
              <a:t>, k = black</a:t>
            </a:r>
          </a:p>
          <a:p>
            <a:endParaRPr lang="en-US">
              <a:latin typeface="Helvetica"/>
              <a:cs typeface="Helvetica"/>
            </a:endParaRPr>
          </a:p>
          <a:p>
            <a:r>
              <a:rPr lang="en-US" i="1">
                <a:latin typeface="Helvetica"/>
                <a:cs typeface="Helvetica"/>
              </a:rPr>
              <a:t>line styles</a:t>
            </a:r>
          </a:p>
          <a:p>
            <a:r>
              <a:rPr lang="en-US">
                <a:latin typeface="Helvetica"/>
                <a:cs typeface="Helvetica"/>
              </a:rPr>
              <a:t>	</a:t>
            </a:r>
          </a:p>
          <a:p>
            <a:r>
              <a:rPr lang="en-US">
                <a:latin typeface="Helvetica"/>
                <a:cs typeface="Helvetica"/>
              </a:rPr>
              <a:t>	(nothing) 	connect points with straight, solid lines</a:t>
            </a:r>
          </a:p>
          <a:p>
            <a:r>
              <a:rPr lang="en-US">
                <a:latin typeface="Helvetica"/>
                <a:cs typeface="Helvetica"/>
              </a:rPr>
              <a:t>	</a:t>
            </a:r>
            <a:r>
              <a:rPr lang="en-US">
                <a:latin typeface="Courier New"/>
                <a:cs typeface="Courier New"/>
              </a:rPr>
              <a:t>--</a:t>
            </a:r>
            <a:r>
              <a:rPr lang="en-US">
                <a:latin typeface="Helvetica"/>
                <a:cs typeface="Helvetica"/>
              </a:rPr>
              <a:t> 			connect lines with straight, dashed lines</a:t>
            </a:r>
          </a:p>
          <a:p>
            <a:endParaRPr lang="en-US">
              <a:latin typeface="Helvetica"/>
              <a:cs typeface="Helvetica"/>
            </a:endParaRPr>
          </a:p>
          <a:p>
            <a:endParaRPr lang="en-US">
              <a:latin typeface="Helvetica"/>
              <a:cs typeface="Helvetica"/>
            </a:endParaRPr>
          </a:p>
          <a:p>
            <a:r>
              <a:rPr lang="en-US">
                <a:latin typeface="Helvetica"/>
                <a:cs typeface="Helvetica"/>
              </a:rPr>
              <a:t>	</a:t>
            </a:r>
            <a:r>
              <a:rPr lang="en-US">
                <a:latin typeface="Courier New"/>
                <a:cs typeface="Courier New"/>
              </a:rPr>
              <a:t>.</a:t>
            </a:r>
            <a:r>
              <a:rPr lang="en-US">
                <a:latin typeface="Helvetica"/>
                <a:cs typeface="Helvetica"/>
              </a:rPr>
              <a:t> (a period)	mark points with dots</a:t>
            </a:r>
          </a:p>
          <a:p>
            <a:r>
              <a:rPr lang="en-US">
                <a:latin typeface="Helvetica"/>
                <a:cs typeface="Helvetica"/>
              </a:rPr>
              <a:t>	</a:t>
            </a:r>
            <a:r>
              <a:rPr lang="en-US">
                <a:latin typeface="Courier New"/>
                <a:cs typeface="Courier New"/>
              </a:rPr>
              <a:t>o</a:t>
            </a:r>
            <a:r>
              <a:rPr lang="en-US">
                <a:latin typeface="Helvetica"/>
                <a:cs typeface="Helvetica"/>
              </a:rPr>
              <a:t>			mark points with circles</a:t>
            </a:r>
          </a:p>
          <a:p>
            <a:r>
              <a:rPr lang="en-US">
                <a:latin typeface="Helvetica"/>
                <a:cs typeface="Helvetica"/>
              </a:rPr>
              <a:t>	</a:t>
            </a:r>
            <a:r>
              <a:rPr lang="en-US">
                <a:latin typeface="Courier New"/>
                <a:cs typeface="Courier New"/>
              </a:rPr>
              <a:t>+</a:t>
            </a:r>
            <a:r>
              <a:rPr lang="en-US">
                <a:latin typeface="Helvetica"/>
                <a:cs typeface="Helvetica"/>
              </a:rPr>
              <a:t>			mark points with crosses</a:t>
            </a:r>
          </a:p>
        </p:txBody>
      </p:sp>
      <p:sp>
        <p:nvSpPr>
          <p:cNvPr id="8" name="Rectangle 7"/>
          <p:cNvSpPr/>
          <p:nvPr/>
        </p:nvSpPr>
        <p:spPr>
          <a:xfrm>
            <a:off x="5120138" y="1300080"/>
            <a:ext cx="637195" cy="369064"/>
          </a:xfrm>
          <a:prstGeom prst="rect">
            <a:avLst/>
          </a:prstGeom>
          <a:noFill/>
          <a:ln w="508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38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3: Formatting Plots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2798" y="671170"/>
            <a:ext cx="8432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Here are a few examples: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798" y="1177274"/>
            <a:ext cx="3527028" cy="24171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19377" y="3872557"/>
            <a:ext cx="3527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Remember, the color goes first and the line style goes second.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995" y="1177274"/>
            <a:ext cx="3515912" cy="24171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798" y="3766655"/>
            <a:ext cx="3475653" cy="236761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684366" y="2809879"/>
            <a:ext cx="21239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latin typeface="Courier New"/>
                <a:cs typeface="Courier New"/>
              </a:rPr>
              <a:t>plt.plot(x,y,”r”)</a:t>
            </a:r>
          </a:p>
          <a:p>
            <a:r>
              <a:rPr lang="en-US" sz="1400">
                <a:latin typeface="Courier New"/>
                <a:cs typeface="Courier New"/>
              </a:rPr>
              <a:t>plt.plot(x,y,”r+”)</a:t>
            </a:r>
          </a:p>
        </p:txBody>
      </p:sp>
      <p:sp>
        <p:nvSpPr>
          <p:cNvPr id="10" name="Rectangle 9"/>
          <p:cNvSpPr/>
          <p:nvPr/>
        </p:nvSpPr>
        <p:spPr>
          <a:xfrm>
            <a:off x="5848369" y="2809879"/>
            <a:ext cx="21239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latin typeface="Courier New"/>
                <a:cs typeface="Courier New"/>
              </a:rPr>
              <a:t>plt.plot(x,y,”b.”)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02805" y="5380662"/>
            <a:ext cx="22317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latin typeface="Courier New"/>
                <a:cs typeface="Courier New"/>
              </a:rPr>
              <a:t>plt.plot(x,y,”b--”)</a:t>
            </a:r>
          </a:p>
          <a:p>
            <a:r>
              <a:rPr lang="en-US" sz="1400">
                <a:latin typeface="Courier New"/>
                <a:cs typeface="Courier New"/>
              </a:rPr>
              <a:t>plt.plot(x,y,”ro”)</a:t>
            </a:r>
          </a:p>
        </p:txBody>
      </p:sp>
    </p:spTree>
    <p:extLst>
      <p:ext uri="{BB962C8B-B14F-4D97-AF65-F5344CB8AC3E}">
        <p14:creationId xmlns:p14="http://schemas.microsoft.com/office/powerpoint/2010/main" val="723161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4: Labeling Plots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2798" y="671170"/>
            <a:ext cx="8432054" cy="5447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Try adding the following:</a:t>
            </a: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Courier New"/>
                <a:cs typeface="Courier New"/>
              </a:rPr>
              <a:t>plt.xlabel("x-axis label")</a:t>
            </a:r>
          </a:p>
          <a:p>
            <a:r>
              <a:rPr lang="en-US" dirty="0">
                <a:latin typeface="Courier New"/>
                <a:cs typeface="Courier New"/>
              </a:rPr>
              <a:t>plt.ylabel("y-axis label")</a:t>
            </a:r>
          </a:p>
          <a:p>
            <a:r>
              <a:rPr lang="en-US" dirty="0">
                <a:latin typeface="Courier New"/>
                <a:cs typeface="Courier New"/>
              </a:rPr>
              <a:t>plt.title("plot title")</a:t>
            </a: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sz="1400" i="1" dirty="0">
                <a:latin typeface="Helvetica"/>
                <a:cs typeface="Helvetica"/>
              </a:rPr>
              <a:t>Note: </a:t>
            </a:r>
            <a:r>
              <a:rPr lang="en-US" sz="1400" dirty="0">
                <a:latin typeface="Helvetica"/>
                <a:cs typeface="Helvetica"/>
              </a:rPr>
              <a:t>Further customization of fonts,</a:t>
            </a:r>
          </a:p>
          <a:p>
            <a:r>
              <a:rPr lang="en-US" sz="1400" dirty="0">
                <a:latin typeface="Helvetica"/>
                <a:cs typeface="Helvetica"/>
              </a:rPr>
              <a:t>legends, line styles, etc. is possible.  See:</a:t>
            </a:r>
          </a:p>
          <a:p>
            <a:r>
              <a:rPr lang="en-US" sz="1400" dirty="0">
                <a:latin typeface="Helvetica"/>
                <a:cs typeface="Helvetica"/>
                <a:hlinkClick r:id="rId2"/>
              </a:rPr>
              <a:t>http://matplotlib.org/users/pyplot_tutorial.html</a:t>
            </a:r>
            <a:endParaRPr lang="en-US" sz="1400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b="1" dirty="0">
                <a:latin typeface="Helvetica"/>
                <a:cs typeface="Helvetica"/>
              </a:rPr>
              <a:t>Saving plots:</a:t>
            </a:r>
            <a:r>
              <a:rPr lang="en-US" dirty="0">
                <a:latin typeface="Helvetica"/>
                <a:cs typeface="Helvetica"/>
              </a:rPr>
              <a:t> If you want to save your plot to disk, add a line:</a:t>
            </a:r>
            <a:endParaRPr lang="en-US" b="1" dirty="0">
              <a:latin typeface="Helvetica"/>
              <a:cs typeface="Helvetica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plt.savefig("my_plot.png")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Helvetica"/>
                <a:cs typeface="Helvetica"/>
              </a:rPr>
              <a:t>This will save a graphic to the directory you started IPython Notebook in.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You can replace </a:t>
            </a:r>
            <a:r>
              <a:rPr lang="en-US" dirty="0">
                <a:latin typeface="Courier New"/>
                <a:cs typeface="Courier New"/>
              </a:rPr>
              <a:t>.png</a:t>
            </a:r>
            <a:r>
              <a:rPr lang="en-US" dirty="0">
                <a:latin typeface="Helvetica"/>
                <a:cs typeface="Helvetica"/>
              </a:rPr>
              <a:t> with </a:t>
            </a:r>
            <a:r>
              <a:rPr lang="en-US" dirty="0">
                <a:latin typeface="Courier New"/>
                <a:cs typeface="Courier New"/>
              </a:rPr>
              <a:t>.pdf</a:t>
            </a:r>
            <a:r>
              <a:rPr lang="en-US" dirty="0">
                <a:latin typeface="Helvetica"/>
                <a:cs typeface="Helvetica"/>
              </a:rPr>
              <a:t> to make PDF files.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724" y="544287"/>
            <a:ext cx="4380279" cy="312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411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5: Introduction to Lists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2798" y="671170"/>
            <a:ext cx="8432054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Preivously wrote:</a:t>
            </a:r>
          </a:p>
          <a:p>
            <a:r>
              <a:rPr lang="en-US">
                <a:latin typeface="Courier New"/>
                <a:cs typeface="Courier New"/>
              </a:rPr>
              <a:t> </a:t>
            </a:r>
          </a:p>
          <a:p>
            <a:r>
              <a:rPr lang="en-US">
                <a:latin typeface="Courier New"/>
                <a:cs typeface="Courier New"/>
              </a:rPr>
              <a:t>x=[1.0,2.0,3.0,4.0]</a:t>
            </a:r>
          </a:p>
          <a:p>
            <a:r>
              <a:rPr lang="en-US">
                <a:latin typeface="Courier New"/>
                <a:cs typeface="Courier New"/>
              </a:rPr>
              <a:t>y=[2.0,4.0,6.0,8.0]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These are called </a:t>
            </a:r>
            <a:r>
              <a:rPr lang="en-US" b="1" dirty="0">
                <a:latin typeface="Helvetica"/>
                <a:cs typeface="Helvetica"/>
              </a:rPr>
              <a:t>lists</a:t>
            </a:r>
            <a:r>
              <a:rPr lang="en-US" dirty="0">
                <a:latin typeface="Helvetica"/>
                <a:cs typeface="Helvetica"/>
              </a:rPr>
              <a:t>: ordered sequences of objects.  (We’ll deal with lists that contain numbers, but they can contain other things too.)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Each </a:t>
            </a:r>
            <a:r>
              <a:rPr lang="en-US" i="1" dirty="0">
                <a:latin typeface="Helvetica"/>
                <a:cs typeface="Helvetica"/>
              </a:rPr>
              <a:t>element</a:t>
            </a:r>
            <a:r>
              <a:rPr lang="en-US" dirty="0">
                <a:latin typeface="Helvetica"/>
                <a:cs typeface="Helvetica"/>
              </a:rPr>
              <a:t> has an </a:t>
            </a:r>
            <a:r>
              <a:rPr lang="en-US" i="1" dirty="0">
                <a:latin typeface="Helvetica"/>
                <a:cs typeface="Helvetica"/>
              </a:rPr>
              <a:t>index:</a:t>
            </a:r>
            <a:r>
              <a:rPr lang="en-US" dirty="0">
                <a:latin typeface="Helvetica"/>
                <a:cs typeface="Helvetica"/>
              </a:rPr>
              <a:t> </a:t>
            </a: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pPr algn="ctr"/>
            <a:r>
              <a:rPr lang="en-US">
                <a:latin typeface="Courier New"/>
                <a:cs typeface="Courier New"/>
              </a:rPr>
              <a:t>x=[1.0, 2.0, 3.0, 4.0]</a:t>
            </a: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Notice that the numbering starts at 0, not 1.</a:t>
            </a:r>
          </a:p>
        </p:txBody>
      </p:sp>
      <p:sp>
        <p:nvSpPr>
          <p:cNvPr id="2" name="Rectangle 1"/>
          <p:cNvSpPr/>
          <p:nvPr/>
        </p:nvSpPr>
        <p:spPr>
          <a:xfrm>
            <a:off x="3219193" y="4563657"/>
            <a:ext cx="9731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Helvetica"/>
                <a:cs typeface="Helvetica"/>
              </a:rPr>
              <a:t>element 0</a:t>
            </a:r>
            <a:endParaRPr lang="en-US" sz="1400"/>
          </a:p>
        </p:txBody>
      </p:sp>
      <p:sp>
        <p:nvSpPr>
          <p:cNvPr id="3" name="Up Arrow 2"/>
          <p:cNvSpPr/>
          <p:nvPr/>
        </p:nvSpPr>
        <p:spPr>
          <a:xfrm>
            <a:off x="3630078" y="4349429"/>
            <a:ext cx="173892" cy="249181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6"/>
          <p:cNvSpPr/>
          <p:nvPr/>
        </p:nvSpPr>
        <p:spPr>
          <a:xfrm flipV="1">
            <a:off x="4312715" y="3667477"/>
            <a:ext cx="173892" cy="293830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97186" y="3321447"/>
            <a:ext cx="9731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Helvetica"/>
                <a:cs typeface="Helvetica"/>
              </a:rPr>
              <a:t>element 1</a:t>
            </a:r>
            <a:endParaRPr lang="en-US" sz="1400"/>
          </a:p>
        </p:txBody>
      </p:sp>
      <p:sp>
        <p:nvSpPr>
          <p:cNvPr id="9" name="Rectangle 8"/>
          <p:cNvSpPr/>
          <p:nvPr/>
        </p:nvSpPr>
        <p:spPr>
          <a:xfrm>
            <a:off x="4577057" y="4546666"/>
            <a:ext cx="9731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Helvetica"/>
                <a:cs typeface="Helvetica"/>
              </a:rPr>
              <a:t>element 2</a:t>
            </a:r>
            <a:endParaRPr lang="en-US" sz="1400"/>
          </a:p>
        </p:txBody>
      </p:sp>
      <p:sp>
        <p:nvSpPr>
          <p:cNvPr id="11" name="Up Arrow 10"/>
          <p:cNvSpPr/>
          <p:nvPr/>
        </p:nvSpPr>
        <p:spPr>
          <a:xfrm flipV="1">
            <a:off x="5665283" y="3679127"/>
            <a:ext cx="173892" cy="293830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 Arrow 11"/>
          <p:cNvSpPr/>
          <p:nvPr/>
        </p:nvSpPr>
        <p:spPr>
          <a:xfrm>
            <a:off x="4990708" y="4319996"/>
            <a:ext cx="173892" cy="249181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264172" y="3309796"/>
            <a:ext cx="9731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Helvetica"/>
                <a:cs typeface="Helvetica"/>
              </a:rPr>
              <a:t>element 3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729800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5: Introduction to Lists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2798" y="671170"/>
            <a:ext cx="8432054" cy="5909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The symbol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>
                <a:latin typeface="Helvetica"/>
                <a:cs typeface="Helvetica"/>
              </a:rPr>
              <a:t> is the name of the list:</a:t>
            </a:r>
          </a:p>
          <a:p>
            <a:endParaRPr lang="en-US" dirty="0">
              <a:latin typeface="Helvetica"/>
              <a:cs typeface="Helvetica"/>
            </a:endParaRPr>
          </a:p>
          <a:p>
            <a:pPr algn="ctr"/>
            <a:r>
              <a:rPr lang="en-US">
                <a:latin typeface="Courier New"/>
                <a:cs typeface="Courier New"/>
              </a:rPr>
              <a:t>x=[1.0, 2.0, 3.0, 4.0]</a:t>
            </a: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To </a:t>
            </a:r>
            <a:r>
              <a:rPr lang="en-US" u="sng" dirty="0">
                <a:latin typeface="Helvetica"/>
                <a:cs typeface="Helvetica"/>
              </a:rPr>
              <a:t>access an element directly</a:t>
            </a:r>
            <a:r>
              <a:rPr lang="en-US" dirty="0">
                <a:latin typeface="Helvetica"/>
                <a:cs typeface="Helvetica"/>
              </a:rPr>
              <a:t>: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						</a:t>
            </a:r>
            <a:r>
              <a:rPr lang="en-US" i="1" dirty="0">
                <a:latin typeface="Helvetica"/>
                <a:cs typeface="Helvetica"/>
              </a:rPr>
              <a:t>result:</a:t>
            </a:r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Courier New"/>
                <a:cs typeface="Courier New"/>
              </a:rPr>
              <a:t>print x[0]			1.0</a:t>
            </a:r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To </a:t>
            </a:r>
            <a:r>
              <a:rPr lang="en-US" u="sng" dirty="0">
                <a:latin typeface="Helvetica"/>
                <a:cs typeface="Helvetica"/>
              </a:rPr>
              <a:t>change an element</a:t>
            </a:r>
            <a:r>
              <a:rPr lang="en-US" dirty="0">
                <a:latin typeface="Helvetica"/>
                <a:cs typeface="Helvetica"/>
              </a:rPr>
              <a:t> of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>
                <a:latin typeface="Helvetica"/>
                <a:cs typeface="Helvetica"/>
              </a:rPr>
              <a:t>: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Courier New"/>
                <a:cs typeface="Courier New"/>
              </a:rPr>
              <a:t>						</a:t>
            </a:r>
            <a:r>
              <a:rPr lang="en-US" i="1" dirty="0">
                <a:latin typeface="Helvetica"/>
                <a:cs typeface="Helvetica"/>
              </a:rPr>
              <a:t>result:</a:t>
            </a:r>
          </a:p>
          <a:p>
            <a:r>
              <a:rPr lang="en-US" dirty="0">
                <a:latin typeface="Courier New"/>
                <a:cs typeface="Courier New"/>
              </a:rPr>
              <a:t>x[0]=8.0				</a:t>
            </a:r>
            <a:endParaRPr lang="en-US" i="1" dirty="0">
              <a:latin typeface="Helvetica"/>
              <a:cs typeface="Helvetica"/>
            </a:endParaRPr>
          </a:p>
          <a:p>
            <a:r>
              <a:rPr lang="en-US" dirty="0">
                <a:latin typeface="Courier New"/>
                <a:cs typeface="Courier New"/>
              </a:rPr>
              <a:t>print x				</a:t>
            </a:r>
            <a:r>
              <a:rPr lang="en-US">
                <a:latin typeface="Courier New"/>
                <a:cs typeface="Courier New"/>
              </a:rPr>
              <a:t>[8.0, 2.0, 3.0, 4.0]</a:t>
            </a:r>
            <a:endParaRPr lang="en-US" dirty="0">
              <a:latin typeface="Courier New"/>
              <a:cs typeface="Courier New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To find out </a:t>
            </a:r>
            <a:r>
              <a:rPr lang="en-US" u="sng" dirty="0">
                <a:latin typeface="Helvetica"/>
                <a:cs typeface="Helvetica"/>
              </a:rPr>
              <a:t>how many elements</a:t>
            </a:r>
            <a:r>
              <a:rPr lang="en-US" dirty="0">
                <a:latin typeface="Helvetica"/>
                <a:cs typeface="Helvetica"/>
              </a:rPr>
              <a:t>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>
                <a:latin typeface="Helvetica"/>
                <a:cs typeface="Helvetica"/>
              </a:rPr>
              <a:t> contains: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Courier New"/>
                <a:cs typeface="Courier New"/>
              </a:rPr>
              <a:t>						</a:t>
            </a:r>
            <a:r>
              <a:rPr lang="en-US" i="1" dirty="0">
                <a:latin typeface="Helvetica"/>
                <a:cs typeface="Helvetica"/>
              </a:rPr>
              <a:t>result:</a:t>
            </a:r>
            <a:endParaRPr lang="en-US" i="1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print len(x)			5</a:t>
            </a:r>
          </a:p>
        </p:txBody>
      </p:sp>
      <p:sp>
        <p:nvSpPr>
          <p:cNvPr id="2" name="Rectangle 1"/>
          <p:cNvSpPr/>
          <p:nvPr/>
        </p:nvSpPr>
        <p:spPr>
          <a:xfrm>
            <a:off x="2604121" y="1790417"/>
            <a:ext cx="1102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Helvetica"/>
                <a:cs typeface="Helvetica"/>
              </a:rPr>
              <a:t>name of list</a:t>
            </a:r>
            <a:endParaRPr lang="en-US" sz="1400"/>
          </a:p>
        </p:txBody>
      </p:sp>
      <p:sp>
        <p:nvSpPr>
          <p:cNvPr id="3" name="Up Arrow 2"/>
          <p:cNvSpPr/>
          <p:nvPr/>
        </p:nvSpPr>
        <p:spPr>
          <a:xfrm>
            <a:off x="3084918" y="1576189"/>
            <a:ext cx="173892" cy="249181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77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5: Introduction to Lists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2798" y="671170"/>
            <a:ext cx="8432054" cy="5909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Helvetica"/>
                <a:cs typeface="Helvetica"/>
              </a:rPr>
              <a:t>In a new cell</a:t>
            </a:r>
            <a:r>
              <a:rPr lang="en-US" dirty="0">
                <a:latin typeface="Helvetica"/>
                <a:cs typeface="Helvetica"/>
              </a:rPr>
              <a:t>, try typing: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print x[0]</a:t>
            </a:r>
          </a:p>
          <a:p>
            <a:r>
              <a:rPr lang="en-US" dirty="0">
                <a:latin typeface="Courier New"/>
                <a:cs typeface="Courier New"/>
              </a:rPr>
              <a:t>print y[2]</a:t>
            </a:r>
          </a:p>
          <a:p>
            <a:r>
              <a:rPr lang="en-US" dirty="0">
                <a:latin typeface="Courier New"/>
                <a:cs typeface="Courier New"/>
              </a:rPr>
              <a:t>print len(x)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Press </a:t>
            </a:r>
            <a:r>
              <a:rPr lang="en-US" dirty="0">
                <a:latin typeface="Arial Black"/>
                <a:cs typeface="Arial Black"/>
              </a:rPr>
              <a:t>shift-enter</a:t>
            </a:r>
            <a:r>
              <a:rPr lang="en-US" dirty="0">
                <a:latin typeface="Helvetica"/>
                <a:cs typeface="Helvetica"/>
              </a:rPr>
              <a:t> to evaluate again.</a:t>
            </a: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Does this make sense given the previous code?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>
                <a:latin typeface="Courier New"/>
                <a:cs typeface="Courier New"/>
              </a:rPr>
              <a:t>x=[1.0,2.0,3.0,4.0]</a:t>
            </a:r>
          </a:p>
          <a:p>
            <a:r>
              <a:rPr lang="en-US">
                <a:latin typeface="Courier New"/>
                <a:cs typeface="Courier New"/>
              </a:rPr>
              <a:t>y=[2.0,4.0,6.0,8.0]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In English: the 0</a:t>
            </a:r>
            <a:r>
              <a:rPr lang="en-US" baseline="30000" dirty="0">
                <a:latin typeface="Helvetica"/>
                <a:cs typeface="Helvetica"/>
              </a:rPr>
              <a:t>th</a:t>
            </a:r>
            <a:r>
              <a:rPr lang="en-US" dirty="0">
                <a:latin typeface="Helvetica"/>
                <a:cs typeface="Helvetica"/>
              </a:rPr>
              <a:t> element of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>
                <a:latin typeface="Helvetica"/>
                <a:cs typeface="Helvetica"/>
              </a:rPr>
              <a:t> is </a:t>
            </a:r>
            <a:r>
              <a:rPr lang="en-US" dirty="0">
                <a:latin typeface="Courier New"/>
                <a:cs typeface="Courier New"/>
              </a:rPr>
              <a:t>1.0</a:t>
            </a:r>
            <a:r>
              <a:rPr lang="en-US" dirty="0">
                <a:latin typeface="Helvetica"/>
                <a:cs typeface="Helvetica"/>
              </a:rPr>
              <a:t>.  The third element of </a:t>
            </a:r>
            <a:r>
              <a:rPr lang="en-US" dirty="0">
                <a:latin typeface="Courier New"/>
                <a:cs typeface="Courier New"/>
              </a:rPr>
              <a:t>y</a:t>
            </a:r>
            <a:r>
              <a:rPr lang="en-US" dirty="0">
                <a:latin typeface="Helvetica"/>
                <a:cs typeface="Helvetica"/>
              </a:rPr>
              <a:t> is </a:t>
            </a:r>
            <a:r>
              <a:rPr lang="en-US" dirty="0">
                <a:latin typeface="Courier New"/>
                <a:cs typeface="Courier New"/>
              </a:rPr>
              <a:t>6.0</a:t>
            </a:r>
            <a:r>
              <a:rPr lang="en-US" dirty="0">
                <a:latin typeface="Helvetica"/>
                <a:cs typeface="Helvetica"/>
              </a:rPr>
              <a:t>.  There are </a:t>
            </a:r>
            <a:r>
              <a:rPr lang="en-US" dirty="0">
                <a:latin typeface="Courier New"/>
                <a:cs typeface="Courier New"/>
              </a:rPr>
              <a:t>4</a:t>
            </a:r>
            <a:r>
              <a:rPr lang="en-US" dirty="0">
                <a:latin typeface="Helvetica"/>
                <a:cs typeface="Helvetica"/>
              </a:rPr>
              <a:t> items in the list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>
                <a:latin typeface="Helvetica"/>
                <a:cs typeface="Helvetica"/>
              </a:rPr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93" y="2725662"/>
            <a:ext cx="53340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595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5: Introduction to Lists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2798" y="671170"/>
            <a:ext cx="84320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Helvetica"/>
                <a:cs typeface="Helvetica"/>
              </a:rPr>
              <a:t>In a new cell: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Change the </a:t>
            </a:r>
            <a:r>
              <a:rPr lang="en-US" b="1" dirty="0">
                <a:latin typeface="Helvetica"/>
                <a:cs typeface="Helvetica"/>
              </a:rPr>
              <a:t>third</a:t>
            </a:r>
            <a:r>
              <a:rPr lang="en-US" dirty="0">
                <a:latin typeface="Helvetica"/>
                <a:cs typeface="Helvetica"/>
              </a:rPr>
              <a:t> point to (3.3, 8.7).  Remember, the third point means index = 2. Re-plot the result. 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513" y="1995539"/>
            <a:ext cx="6656628" cy="47912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470635" y="4347183"/>
            <a:ext cx="31270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Helvetica"/>
                <a:cs typeface="Helvetica"/>
              </a:rPr>
              <a:t>Note: </a:t>
            </a:r>
            <a:r>
              <a:rPr lang="en-US" dirty="0">
                <a:latin typeface="Helvetica"/>
                <a:cs typeface="Helvetica"/>
              </a:rPr>
              <a:t>If you scroll back up in your notebook, you will see that the previous plots have not changed.  If you were to re-evaluate them, they would be updated to reflect your changes to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>
                <a:latin typeface="Helvetica"/>
                <a:cs typeface="Helvetica"/>
              </a:rPr>
              <a:t> and </a:t>
            </a:r>
            <a:r>
              <a:rPr lang="en-US" dirty="0">
                <a:latin typeface="Courier New"/>
                <a:cs typeface="Courier New"/>
              </a:rPr>
              <a:t>y</a:t>
            </a:r>
            <a:r>
              <a:rPr lang="en-US" dirty="0">
                <a:latin typeface="Helvetica"/>
                <a:cs typeface="Helvetic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5388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6: List Comprehensions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2798" y="671170"/>
            <a:ext cx="84320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Instead of entering numbers into lists manually, we can use mathematical expressions.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The simplest command is </a:t>
            </a:r>
            <a:r>
              <a:rPr lang="en-US" dirty="0">
                <a:latin typeface="Courier New"/>
                <a:cs typeface="Courier New"/>
              </a:rPr>
              <a:t>range</a:t>
            </a:r>
            <a:r>
              <a:rPr lang="en-US" dirty="0">
                <a:latin typeface="Helvetica"/>
                <a:cs typeface="Helvetica"/>
              </a:rPr>
              <a:t>: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Courier New"/>
                <a:cs typeface="Courier New"/>
              </a:rPr>
              <a:t>list1 = range(5)			</a:t>
            </a:r>
            <a:r>
              <a:rPr lang="en-US" dirty="0">
                <a:latin typeface="Helvetica"/>
                <a:cs typeface="Helvetica"/>
              </a:rPr>
              <a:t>Result:</a:t>
            </a:r>
          </a:p>
          <a:p>
            <a:r>
              <a:rPr lang="en-US" dirty="0">
                <a:latin typeface="Courier New"/>
                <a:cs typeface="Courier New"/>
              </a:rPr>
              <a:t>print list1				[0, 1, 2, 3, 4]</a:t>
            </a:r>
          </a:p>
          <a:p>
            <a:r>
              <a:rPr lang="en-US" dirty="0">
                <a:latin typeface="Courier New"/>
                <a:cs typeface="Courier New"/>
              </a:rPr>
              <a:t>print len(list1)			5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Helvetica"/>
                <a:cs typeface="Helvetica"/>
              </a:rPr>
              <a:t>Typing in </a:t>
            </a:r>
            <a:r>
              <a:rPr lang="en-US" dirty="0">
                <a:latin typeface="Courier New"/>
                <a:cs typeface="Courier New"/>
              </a:rPr>
              <a:t>range(n)</a:t>
            </a:r>
            <a:r>
              <a:rPr lang="en-US" dirty="0">
                <a:latin typeface="Helvetica"/>
                <a:cs typeface="Helvetica"/>
              </a:rPr>
              <a:t> returns the numbers from 0 to n-1 as a list: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range(n) = [0, 1, ..., n-1]</a:t>
            </a:r>
          </a:p>
        </p:txBody>
      </p:sp>
    </p:spTree>
    <p:extLst>
      <p:ext uri="{BB962C8B-B14F-4D97-AF65-F5344CB8AC3E}">
        <p14:creationId xmlns:p14="http://schemas.microsoft.com/office/powerpoint/2010/main" val="655799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6: List Comprehensions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2798" y="671170"/>
            <a:ext cx="8432054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We can use </a:t>
            </a:r>
            <a:r>
              <a:rPr lang="en-US" dirty="0">
                <a:latin typeface="Courier New"/>
                <a:cs typeface="Courier New"/>
              </a:rPr>
              <a:t>range</a:t>
            </a:r>
            <a:r>
              <a:rPr lang="en-US" dirty="0">
                <a:latin typeface="Helvetica"/>
                <a:cs typeface="Helvetica"/>
              </a:rPr>
              <a:t> to generate more complicated lists: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Courier New"/>
                <a:cs typeface="Courier New"/>
              </a:rPr>
              <a:t>list1 = range(5)</a:t>
            </a:r>
          </a:p>
          <a:p>
            <a:r>
              <a:rPr lang="en-US" dirty="0">
                <a:latin typeface="Courier New"/>
                <a:cs typeface="Courier New"/>
              </a:rPr>
              <a:t>list1 = [0, 1, 2, 3, 4]</a:t>
            </a:r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list2 = [ i*2 for i in list1 ]		Result:</a:t>
            </a:r>
          </a:p>
          <a:p>
            <a:r>
              <a:rPr lang="en-US" dirty="0">
                <a:latin typeface="Courier New"/>
                <a:cs typeface="Courier New"/>
              </a:rPr>
              <a:t>print list2								[0, 2, 4, 6, 8]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Placing an expression in square brackets to define a list is called making a </a:t>
            </a:r>
            <a:r>
              <a:rPr lang="en-US" b="1" dirty="0">
                <a:latin typeface="Helvetica"/>
                <a:cs typeface="Helvetica"/>
              </a:rPr>
              <a:t>list comprehension</a:t>
            </a:r>
            <a:r>
              <a:rPr lang="en-US" dirty="0">
                <a:latin typeface="Helvetica"/>
                <a:cs typeface="Helvetica"/>
              </a:rPr>
              <a:t>.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In English: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“Take each item in </a:t>
            </a:r>
            <a:r>
              <a:rPr lang="en-US" dirty="0">
                <a:latin typeface="Courier New"/>
                <a:cs typeface="Courier New"/>
              </a:rPr>
              <a:t>list1</a:t>
            </a:r>
            <a:r>
              <a:rPr lang="en-US" dirty="0">
                <a:latin typeface="Helvetica"/>
                <a:cs typeface="Helvetica"/>
              </a:rPr>
              <a:t>, one at a time, and call it </a:t>
            </a:r>
            <a:r>
              <a:rPr lang="en-US" dirty="0">
                <a:latin typeface="Courier New"/>
                <a:cs typeface="Courier New"/>
              </a:rPr>
              <a:t>i</a:t>
            </a:r>
            <a:r>
              <a:rPr lang="en-US" dirty="0">
                <a:latin typeface="Helvetica"/>
                <a:cs typeface="Helvetica"/>
              </a:rPr>
              <a:t>.   Multiply </a:t>
            </a:r>
            <a:r>
              <a:rPr lang="en-US" dirty="0">
                <a:latin typeface="Courier New"/>
                <a:cs typeface="Courier New"/>
              </a:rPr>
              <a:t>i</a:t>
            </a:r>
            <a:r>
              <a:rPr lang="en-US" dirty="0">
                <a:latin typeface="Helvetica"/>
                <a:cs typeface="Helvetica"/>
              </a:rPr>
              <a:t> by 2 and put the result in </a:t>
            </a:r>
            <a:r>
              <a:rPr lang="en-US" dirty="0">
                <a:latin typeface="Courier New"/>
                <a:cs typeface="Courier New"/>
              </a:rPr>
              <a:t>list2</a:t>
            </a:r>
            <a:r>
              <a:rPr lang="en-US" dirty="0">
                <a:latin typeface="Helvetica"/>
                <a:cs typeface="Helvetica"/>
              </a:rPr>
              <a:t>.”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Taking items one at a time from a list is called </a:t>
            </a:r>
            <a:r>
              <a:rPr lang="en-US" b="1" dirty="0">
                <a:latin typeface="Helvetica"/>
                <a:cs typeface="Helvetica"/>
              </a:rPr>
              <a:t>iteration</a:t>
            </a:r>
            <a:r>
              <a:rPr lang="en-US" dirty="0">
                <a:latin typeface="Helvetica"/>
                <a:cs typeface="Helvetic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8055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6: List Comprehensions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2798" y="671170"/>
            <a:ext cx="8432054" cy="6186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Helvetica"/>
                <a:cs typeface="Helvetica"/>
              </a:rPr>
              <a:t>In a new cell, plot the function y=x</a:t>
            </a:r>
            <a:r>
              <a:rPr lang="en-US" i="1" baseline="30000" dirty="0">
                <a:latin typeface="Helvetica"/>
                <a:cs typeface="Helvetica"/>
              </a:rPr>
              <a:t>2</a:t>
            </a:r>
            <a:r>
              <a:rPr lang="en-US" i="1" dirty="0">
                <a:latin typeface="Helvetica"/>
                <a:cs typeface="Helvetica"/>
              </a:rPr>
              <a:t> from 0 to 10 using a list comprehension.</a:t>
            </a:r>
            <a:endParaRPr lang="en-US" dirty="0">
              <a:latin typeface="Helvetica"/>
              <a:cs typeface="Helvetica"/>
            </a:endParaRPr>
          </a:p>
          <a:p>
            <a:endParaRPr lang="en-US" i="1" dirty="0">
              <a:latin typeface="Helvetica"/>
              <a:cs typeface="Helvetica"/>
            </a:endParaRPr>
          </a:p>
          <a:p>
            <a:endParaRPr lang="en-US" i="1" dirty="0">
              <a:latin typeface="Helvetica"/>
              <a:cs typeface="Helvetica"/>
            </a:endParaRPr>
          </a:p>
          <a:p>
            <a:endParaRPr lang="en-US" i="1" dirty="0">
              <a:latin typeface="Helvetica"/>
              <a:cs typeface="Helvetica"/>
            </a:endParaRPr>
          </a:p>
          <a:p>
            <a:endParaRPr lang="en-US" i="1" dirty="0">
              <a:latin typeface="Helvetica"/>
              <a:cs typeface="Helvetica"/>
            </a:endParaRPr>
          </a:p>
          <a:p>
            <a:endParaRPr lang="en-US" i="1" dirty="0">
              <a:latin typeface="Helvetica"/>
              <a:cs typeface="Helvetica"/>
            </a:endParaRPr>
          </a:p>
          <a:p>
            <a:endParaRPr lang="en-US" i="1" dirty="0">
              <a:latin typeface="Helvetica"/>
              <a:cs typeface="Helvetica"/>
            </a:endParaRPr>
          </a:p>
          <a:p>
            <a:endParaRPr lang="en-US" i="1" dirty="0">
              <a:latin typeface="Helvetica"/>
              <a:cs typeface="Helvetica"/>
            </a:endParaRPr>
          </a:p>
          <a:p>
            <a:endParaRPr lang="en-US" i="1" dirty="0">
              <a:latin typeface="Helvetica"/>
              <a:cs typeface="Helvetica"/>
            </a:endParaRPr>
          </a:p>
          <a:p>
            <a:endParaRPr lang="en-US" i="1" dirty="0">
              <a:latin typeface="Helvetica"/>
              <a:cs typeface="Helvetica"/>
            </a:endParaRPr>
          </a:p>
          <a:p>
            <a:endParaRPr lang="en-US" i="1" dirty="0">
              <a:latin typeface="Helvetica"/>
              <a:cs typeface="Helvetica"/>
            </a:endParaRPr>
          </a:p>
          <a:p>
            <a:endParaRPr lang="en-US" i="1" dirty="0">
              <a:latin typeface="Helvetica"/>
              <a:cs typeface="Helvetica"/>
            </a:endParaRPr>
          </a:p>
          <a:p>
            <a:endParaRPr lang="en-US" i="1" dirty="0">
              <a:latin typeface="Helvetica"/>
              <a:cs typeface="Helvetica"/>
            </a:endParaRPr>
          </a:p>
          <a:p>
            <a:endParaRPr lang="en-US" i="1" dirty="0">
              <a:latin typeface="Helvetica"/>
              <a:cs typeface="Helvetica"/>
            </a:endParaRPr>
          </a:p>
          <a:p>
            <a:endParaRPr lang="en-US" i="1" dirty="0">
              <a:latin typeface="Helvetica"/>
              <a:cs typeface="Helvetica"/>
            </a:endParaRPr>
          </a:p>
          <a:p>
            <a:endParaRPr lang="en-US" i="1" dirty="0">
              <a:latin typeface="Helvetica"/>
              <a:cs typeface="Helvetica"/>
            </a:endParaRPr>
          </a:p>
          <a:p>
            <a:endParaRPr lang="en-US" i="1" dirty="0">
              <a:latin typeface="Helvetica"/>
              <a:cs typeface="Helvetica"/>
            </a:endParaRPr>
          </a:p>
          <a:p>
            <a:endParaRPr lang="en-US" i="1" dirty="0">
              <a:latin typeface="Helvetica"/>
              <a:cs typeface="Helvetica"/>
            </a:endParaRPr>
          </a:p>
          <a:p>
            <a:endParaRPr lang="en-US" i="1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Notice that we need </a:t>
            </a:r>
            <a:r>
              <a:rPr lang="en-US" dirty="0">
                <a:latin typeface="Courier New"/>
                <a:cs typeface="Courier New"/>
              </a:rPr>
              <a:t>range(11)</a:t>
            </a:r>
            <a:r>
              <a:rPr lang="en-US" dirty="0">
                <a:latin typeface="Helvetica"/>
                <a:cs typeface="Helvetica"/>
              </a:rPr>
              <a:t>, not </a:t>
            </a:r>
            <a:r>
              <a:rPr lang="en-US" dirty="0">
                <a:latin typeface="Courier New"/>
                <a:cs typeface="Courier New"/>
              </a:rPr>
              <a:t>range(10)</a:t>
            </a:r>
            <a:r>
              <a:rPr lang="en-US" dirty="0">
                <a:latin typeface="Helvetica"/>
                <a:cs typeface="Helvetica"/>
              </a:rPr>
              <a:t>.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x**2</a:t>
            </a:r>
            <a:r>
              <a:rPr lang="en-US" dirty="0">
                <a:latin typeface="Helvetica"/>
                <a:cs typeface="Helvetica"/>
              </a:rPr>
              <a:t> means x raised to the power of 2.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0" y="1040502"/>
            <a:ext cx="8981309" cy="485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589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Introduction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2798" y="671170"/>
            <a:ext cx="8432054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"/>
                <a:cs typeface="Helvetica"/>
              </a:rPr>
              <a:t>Kinetic Data Analysis</a:t>
            </a:r>
          </a:p>
          <a:p>
            <a:endParaRPr lang="en-US" dirty="0">
              <a:latin typeface="Helvetica"/>
              <a:cs typeface="Helvetica"/>
            </a:endParaRPr>
          </a:p>
          <a:p>
            <a:pPr marL="342900" indent="-342900">
              <a:buAutoNum type="arabicParenBoth"/>
            </a:pPr>
            <a:r>
              <a:rPr lang="en-US" dirty="0">
                <a:latin typeface="Helvetica"/>
                <a:cs typeface="Helvetica"/>
              </a:rPr>
              <a:t>Plot experimental data.</a:t>
            </a:r>
          </a:p>
          <a:p>
            <a:pPr marL="342900" indent="-342900">
              <a:buAutoNum type="arabicParenBoth"/>
            </a:pPr>
            <a:endParaRPr lang="en-US" dirty="0">
              <a:latin typeface="Helvetica"/>
              <a:cs typeface="Helvetica"/>
            </a:endParaRPr>
          </a:p>
          <a:p>
            <a:pPr marL="342900" indent="-342900">
              <a:buAutoNum type="arabicParenBoth"/>
            </a:pPr>
            <a:r>
              <a:rPr lang="en-US" dirty="0">
                <a:latin typeface="Helvetica"/>
                <a:cs typeface="Helvetica"/>
              </a:rPr>
              <a:t>Fit data to rate law and assess fit.</a:t>
            </a:r>
          </a:p>
          <a:p>
            <a:pPr marL="342900" indent="-342900">
              <a:buAutoNum type="arabicParenBoth"/>
            </a:pPr>
            <a:endParaRPr lang="en-US" dirty="0">
              <a:latin typeface="Helvetica"/>
              <a:cs typeface="Helvetica"/>
            </a:endParaRPr>
          </a:p>
          <a:p>
            <a:pPr marL="342900" indent="-342900">
              <a:buAutoNum type="arabicParenBoth"/>
            </a:pPr>
            <a:r>
              <a:rPr lang="en-US" dirty="0">
                <a:latin typeface="Helvetica"/>
                <a:cs typeface="Helvetica"/>
              </a:rPr>
              <a:t>Simulate other plausible scenarios.</a:t>
            </a: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b="1" dirty="0">
                <a:latin typeface="Helvetica"/>
                <a:cs typeface="Helvetica"/>
              </a:rPr>
              <a:t>How to Use These Tutorials:</a:t>
            </a:r>
            <a:endParaRPr lang="en-US" dirty="0">
              <a:latin typeface="Helvetica"/>
              <a:cs typeface="Helvetica"/>
            </a:endParaRPr>
          </a:p>
          <a:p>
            <a:endParaRPr lang="en-US" b="1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Download the IPython Notebook (</a:t>
            </a:r>
            <a:r>
              <a:rPr lang="en-US" dirty="0">
                <a:latin typeface="Courier New"/>
                <a:cs typeface="Courier New"/>
              </a:rPr>
              <a:t>.ipynb</a:t>
            </a:r>
            <a:r>
              <a:rPr lang="en-US" dirty="0">
                <a:latin typeface="Helvetica"/>
                <a:cs typeface="Helvetica"/>
              </a:rPr>
              <a:t>) for each exercise and follow along.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The code in each exercise can be adapted to a new set of data.  You may treat the code as a black box, but you will find it more rewarding if you follow along.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Every line of code will be explained.</a:t>
            </a:r>
          </a:p>
        </p:txBody>
      </p:sp>
    </p:spTree>
    <p:extLst>
      <p:ext uri="{BB962C8B-B14F-4D97-AF65-F5344CB8AC3E}">
        <p14:creationId xmlns:p14="http://schemas.microsoft.com/office/powerpoint/2010/main" val="434825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7: Using NumPy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2798" y="671170"/>
            <a:ext cx="8432054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What if we wanted to plot from –5 to +5, every 0.5?  Instead of </a:t>
            </a:r>
            <a:r>
              <a:rPr lang="en-US" dirty="0">
                <a:latin typeface="Courier New"/>
                <a:cs typeface="Courier New"/>
              </a:rPr>
              <a:t>range</a:t>
            </a:r>
            <a:r>
              <a:rPr lang="en-US" dirty="0">
                <a:latin typeface="Helvetica"/>
                <a:cs typeface="Helvetica"/>
              </a:rPr>
              <a:t>, we need a more generalized function called </a:t>
            </a:r>
            <a:r>
              <a:rPr lang="en-US" dirty="0">
                <a:latin typeface="Courier New"/>
                <a:cs typeface="Courier New"/>
              </a:rPr>
              <a:t>np.arange</a:t>
            </a:r>
            <a:r>
              <a:rPr lang="en-US" dirty="0">
                <a:latin typeface="Helvetica"/>
                <a:cs typeface="Helvetica"/>
              </a:rPr>
              <a:t>:</a:t>
            </a: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028" y="1486831"/>
            <a:ext cx="7642856" cy="521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216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7: Using NumPy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2798" y="671170"/>
            <a:ext cx="8432054" cy="563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import numpy as np</a:t>
            </a:r>
            <a:r>
              <a:rPr lang="en-US" dirty="0">
                <a:latin typeface="Helvetica"/>
                <a:cs typeface="Helvetica"/>
              </a:rPr>
              <a:t> 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	This loads the NumPy (</a:t>
            </a:r>
            <a:r>
              <a:rPr lang="en-US" b="1" dirty="0">
                <a:latin typeface="Helvetica"/>
                <a:cs typeface="Helvetica"/>
              </a:rPr>
              <a:t>Num</a:t>
            </a:r>
            <a:r>
              <a:rPr lang="en-US" dirty="0">
                <a:latin typeface="Helvetica"/>
                <a:cs typeface="Helvetica"/>
              </a:rPr>
              <a:t>erical </a:t>
            </a:r>
            <a:r>
              <a:rPr lang="en-US" b="1" dirty="0">
                <a:latin typeface="Helvetica"/>
                <a:cs typeface="Helvetica"/>
              </a:rPr>
              <a:t>Py</a:t>
            </a:r>
            <a:r>
              <a:rPr lang="en-US" dirty="0">
                <a:latin typeface="Helvetica"/>
                <a:cs typeface="Helvetica"/>
              </a:rPr>
              <a:t>thon) library.  This library contains</a:t>
            </a:r>
          </a:p>
          <a:p>
            <a:r>
              <a:rPr lang="en-US" dirty="0">
                <a:latin typeface="Helvetica"/>
                <a:cs typeface="Helvetica"/>
              </a:rPr>
              <a:t>	many routines for doing math with lists.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	To refer to a NumPy function instead of a regular Python function,</a:t>
            </a:r>
          </a:p>
          <a:p>
            <a:r>
              <a:rPr lang="en-US" dirty="0">
                <a:latin typeface="Helvetica"/>
                <a:cs typeface="Helvetica"/>
              </a:rPr>
              <a:t>	we need to preface the function’s name with </a:t>
            </a:r>
            <a:r>
              <a:rPr lang="en-US" dirty="0">
                <a:latin typeface="Courier New"/>
                <a:cs typeface="Courier New"/>
              </a:rPr>
              <a:t>np</a:t>
            </a:r>
            <a:r>
              <a:rPr lang="en-US" dirty="0">
                <a:latin typeface="Helvetica"/>
                <a:cs typeface="Helvetica"/>
              </a:rPr>
              <a:t>.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	</a:t>
            </a:r>
            <a:r>
              <a:rPr lang="en-US" dirty="0">
                <a:latin typeface="Courier New"/>
                <a:cs typeface="Courier New"/>
              </a:rPr>
              <a:t>sqrt</a:t>
            </a:r>
            <a:r>
              <a:rPr lang="en-US" dirty="0">
                <a:latin typeface="Helvetica"/>
                <a:cs typeface="Helvetica"/>
              </a:rPr>
              <a:t> (regular Python)</a:t>
            </a:r>
          </a:p>
          <a:p>
            <a:r>
              <a:rPr lang="en-US" dirty="0">
                <a:latin typeface="Helvetica"/>
                <a:cs typeface="Helvetica"/>
              </a:rPr>
              <a:t>	</a:t>
            </a:r>
            <a:r>
              <a:rPr lang="en-US" dirty="0">
                <a:latin typeface="Courier New"/>
                <a:cs typeface="Courier New"/>
              </a:rPr>
              <a:t>np.sqrt</a:t>
            </a:r>
            <a:r>
              <a:rPr lang="en-US" dirty="0">
                <a:latin typeface="Helvetica"/>
                <a:cs typeface="Helvetica"/>
              </a:rPr>
              <a:t> (numpy)</a:t>
            </a: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Courier New"/>
                <a:cs typeface="Courier New"/>
              </a:rPr>
              <a:t>np.arange(-5.0, 5.0, 0.5)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	“Fill a list with the numbers from –5 to +5 every 0.5.”  Just like with the</a:t>
            </a:r>
          </a:p>
          <a:p>
            <a:r>
              <a:rPr lang="en-US" dirty="0">
                <a:latin typeface="Helvetica"/>
                <a:cs typeface="Helvetica"/>
              </a:rPr>
              <a:t>	</a:t>
            </a:r>
            <a:r>
              <a:rPr lang="en-US" dirty="0">
                <a:latin typeface="Courier New"/>
                <a:cs typeface="Courier New"/>
              </a:rPr>
              <a:t>range</a:t>
            </a:r>
            <a:r>
              <a:rPr lang="en-US" dirty="0">
                <a:latin typeface="Helvetica"/>
                <a:cs typeface="Helvetica"/>
              </a:rPr>
              <a:t> function, the last point is not included.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	The general syntax is: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Courier New"/>
                <a:cs typeface="Courier New"/>
              </a:rPr>
              <a:t>	np.arange(start, stop, step_size)</a:t>
            </a:r>
          </a:p>
        </p:txBody>
      </p:sp>
    </p:spTree>
    <p:extLst>
      <p:ext uri="{BB962C8B-B14F-4D97-AF65-F5344CB8AC3E}">
        <p14:creationId xmlns:p14="http://schemas.microsoft.com/office/powerpoint/2010/main" val="3202119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7: Using NumPy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2798" y="671170"/>
            <a:ext cx="8432054" cy="5909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To fill the range from –5 to +5 evenly with 20 points, you can use </a:t>
            </a:r>
            <a:r>
              <a:rPr lang="en-US" dirty="0">
                <a:latin typeface="Courier New"/>
                <a:cs typeface="Courier New"/>
              </a:rPr>
              <a:t>np.linspace</a:t>
            </a:r>
            <a:r>
              <a:rPr lang="en-US" dirty="0">
                <a:latin typeface="Helvetica"/>
                <a:cs typeface="Helvetica"/>
              </a:rPr>
              <a:t>:</a:t>
            </a: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With </a:t>
            </a:r>
            <a:r>
              <a:rPr lang="en-US" dirty="0">
                <a:latin typeface="Courier New"/>
                <a:cs typeface="Courier New"/>
              </a:rPr>
              <a:t>np.linspace</a:t>
            </a:r>
            <a:r>
              <a:rPr lang="en-US" dirty="0">
                <a:latin typeface="Helvetica"/>
                <a:cs typeface="Helvetica"/>
              </a:rPr>
              <a:t>, the last point </a:t>
            </a:r>
            <a:r>
              <a:rPr lang="en-US" i="1" dirty="0">
                <a:latin typeface="Helvetica"/>
                <a:cs typeface="Helvetica"/>
              </a:rPr>
              <a:t>is</a:t>
            </a:r>
            <a:r>
              <a:rPr lang="en-US" dirty="0">
                <a:latin typeface="Helvetica"/>
                <a:cs typeface="Helvetica"/>
              </a:rPr>
              <a:t> included.</a:t>
            </a:r>
            <a:endParaRPr lang="en-US" dirty="0">
              <a:latin typeface="Courier New"/>
              <a:cs typeface="Courier New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685" y="1120637"/>
            <a:ext cx="7569200" cy="5003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061504" y="3205246"/>
            <a:ext cx="407658" cy="374951"/>
          </a:xfrm>
          <a:prstGeom prst="rect">
            <a:avLst/>
          </a:prstGeom>
          <a:noFill/>
          <a:ln w="508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79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8: First-Order Kinetics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1274" y="671170"/>
            <a:ext cx="8432054" cy="5816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Recall that for a first-order reaction:</a:t>
            </a: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To simulate the timecourse of a reaction, enter the following </a:t>
            </a:r>
            <a:r>
              <a:rPr lang="en-US" i="1" dirty="0">
                <a:latin typeface="Helvetica"/>
                <a:cs typeface="Helvetica"/>
              </a:rPr>
              <a:t>in a new cell:</a:t>
            </a:r>
            <a:endParaRPr lang="en-US" dirty="0">
              <a:latin typeface="Helvetica"/>
              <a:cs typeface="Helvetica"/>
            </a:endParaRPr>
          </a:p>
          <a:p>
            <a:endParaRPr lang="en-US" sz="1600" dirty="0">
              <a:latin typeface="Helvetica"/>
              <a:cs typeface="Helvetica"/>
            </a:endParaRPr>
          </a:p>
          <a:p>
            <a:r>
              <a:rPr lang="en-US" sz="1600" dirty="0">
                <a:latin typeface="Courier New"/>
                <a:cs typeface="Courier New"/>
              </a:rPr>
              <a:t>from math import exp</a:t>
            </a:r>
          </a:p>
          <a:p>
            <a:r>
              <a:rPr lang="en-US" sz="1600" dirty="0">
                <a:latin typeface="Courier New"/>
                <a:cs typeface="Courier New"/>
              </a:rPr>
              <a:t>import numpy as np</a:t>
            </a: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time = np.arange(0.0,10.0,0.1)</a:t>
            </a:r>
          </a:p>
          <a:p>
            <a:r>
              <a:rPr lang="en-US" sz="1600" dirty="0">
                <a:latin typeface="Courier New"/>
                <a:cs typeface="Courier New"/>
              </a:rPr>
              <a:t>initial_concentration = 1.0</a:t>
            </a:r>
          </a:p>
          <a:p>
            <a:r>
              <a:rPr lang="en-US" sz="1600" dirty="0">
                <a:latin typeface="Courier New"/>
                <a:cs typeface="Courier New"/>
              </a:rPr>
              <a:t>rate_constant = 1.0</a:t>
            </a:r>
          </a:p>
          <a:p>
            <a:r>
              <a:rPr lang="en-US" sz="1600" dirty="0">
                <a:latin typeface="Courier New"/>
                <a:cs typeface="Courier New"/>
              </a:rPr>
              <a:t>concentration = [ initial_concentration *</a:t>
            </a:r>
          </a:p>
          <a:p>
            <a:r>
              <a:rPr lang="en-US" sz="1600" dirty="0">
                <a:latin typeface="Courier New"/>
                <a:cs typeface="Courier New"/>
              </a:rPr>
              <a:t>exp(-rate_constant*t) for t in time ]</a:t>
            </a:r>
          </a:p>
          <a:p>
            <a:r>
              <a:rPr lang="en-US" sz="1600" dirty="0">
                <a:latin typeface="Courier New"/>
                <a:cs typeface="Courier New"/>
              </a:rPr>
              <a:t>plt.plot(time, concentration, "k.")</a:t>
            </a: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en-US" sz="1200" b="1" dirty="0">
                <a:latin typeface="Helvetica"/>
                <a:cs typeface="Helvetica"/>
              </a:rPr>
              <a:t>Technical Note:</a:t>
            </a:r>
            <a:r>
              <a:rPr lang="en-US" sz="1200" dirty="0">
                <a:latin typeface="Helvetica"/>
                <a:cs typeface="Helvetica"/>
              </a:rPr>
              <a:t> Strictly speaking, we don’t have to include the NumPy import again.</a:t>
            </a:r>
            <a:endParaRPr lang="en-US" sz="1200" b="1" dirty="0">
              <a:latin typeface="Helvetica"/>
              <a:cs typeface="Helvetica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1698039"/>
              </p:ext>
            </p:extLst>
          </p:nvPr>
        </p:nvGraphicFramePr>
        <p:xfrm>
          <a:off x="3466992" y="1076183"/>
          <a:ext cx="2188968" cy="18402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Equation" r:id="rId3" imgW="1435100" imgH="1206500" progId="Equation.DSMT4">
                  <p:embed/>
                </p:oleObj>
              </mc:Choice>
              <mc:Fallback>
                <p:oleObj name="Equation" r:id="rId3" imgW="1435100" imgH="1206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66992" y="1076183"/>
                        <a:ext cx="2188968" cy="18402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918999" y="5201155"/>
            <a:ext cx="3314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Place this on one line.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588077" y="5150184"/>
            <a:ext cx="25014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598983" y="5674448"/>
            <a:ext cx="25014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5838362" y="5139423"/>
            <a:ext cx="10761" cy="54204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522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8: First-Order Kinetics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5884"/>
            <a:ext cx="9144000" cy="46167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015779" y="2528381"/>
            <a:ext cx="4272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0 to 10 seconds in 0.1 s steps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3674095" y="2628078"/>
            <a:ext cx="25014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685001" y="2851006"/>
            <a:ext cx="25014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924380" y="2617317"/>
            <a:ext cx="1" cy="21886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799086" y="3394824"/>
            <a:ext cx="3232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the integrated rate law as a</a:t>
            </a:r>
          </a:p>
          <a:p>
            <a:r>
              <a:rPr lang="en-US" dirty="0">
                <a:latin typeface="Helvetica"/>
                <a:cs typeface="Helvetica"/>
              </a:rPr>
              <a:t>list comprehension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7765532" y="3139048"/>
            <a:ext cx="25014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776438" y="3361976"/>
            <a:ext cx="25014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8015817" y="3128287"/>
            <a:ext cx="1" cy="21886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71274" y="671170"/>
            <a:ext cx="84320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from math import exp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	“From now on, whenever I type </a:t>
            </a:r>
            <a:r>
              <a:rPr lang="en-US" dirty="0">
                <a:latin typeface="Courier New"/>
                <a:cs typeface="Courier New"/>
              </a:rPr>
              <a:t>exp</a:t>
            </a:r>
            <a:r>
              <a:rPr lang="en-US" dirty="0">
                <a:latin typeface="Helvetica"/>
                <a:cs typeface="Helvetica"/>
              </a:rPr>
              <a:t>, interpret that to mean the </a:t>
            </a:r>
            <a:r>
              <a:rPr lang="en-US" dirty="0">
                <a:latin typeface="Courier New"/>
                <a:cs typeface="Courier New"/>
              </a:rPr>
              <a:t>exp</a:t>
            </a:r>
            <a:r>
              <a:rPr lang="en-US" dirty="0">
                <a:latin typeface="Helvetica"/>
                <a:cs typeface="Helvetica"/>
              </a:rPr>
              <a:t> function</a:t>
            </a:r>
          </a:p>
          <a:p>
            <a:r>
              <a:rPr lang="en-US" dirty="0">
                <a:latin typeface="Helvetica"/>
                <a:cs typeface="Helvetica"/>
              </a:rPr>
              <a:t>	from the </a:t>
            </a:r>
            <a:r>
              <a:rPr lang="en-US" dirty="0">
                <a:latin typeface="Courier New"/>
                <a:cs typeface="Courier New"/>
              </a:rPr>
              <a:t>math</a:t>
            </a:r>
            <a:r>
              <a:rPr lang="en-US" dirty="0">
                <a:latin typeface="Helvetica"/>
                <a:cs typeface="Helvetica"/>
              </a:rPr>
              <a:t> library.”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83130" y="6099319"/>
            <a:ext cx="3232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time (s)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6454" y="3945629"/>
            <a:ext cx="3232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[A]</a:t>
            </a:r>
          </a:p>
        </p:txBody>
      </p:sp>
    </p:spTree>
    <p:extLst>
      <p:ext uri="{BB962C8B-B14F-4D97-AF65-F5344CB8AC3E}">
        <p14:creationId xmlns:p14="http://schemas.microsoft.com/office/powerpoint/2010/main" val="2538758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9: Make a Log Plot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1274" y="671170"/>
            <a:ext cx="8432054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Recall that a log plot will show a straight line:</a:t>
            </a: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You can perform log calculations with: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Courier New"/>
                <a:cs typeface="Courier New"/>
              </a:rPr>
              <a:t>from math import log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log_concentration = [ log(conc) for conc in concentration ]</a:t>
            </a:r>
          </a:p>
          <a:p>
            <a:r>
              <a:rPr lang="en-US" dirty="0">
                <a:latin typeface="Courier New"/>
                <a:cs typeface="Courier New"/>
              </a:rPr>
              <a:t>plt.plot(time, log_concentration, "k.")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Helvetica"/>
                <a:cs typeface="Helvetica"/>
              </a:rPr>
              <a:t>Try this out </a:t>
            </a:r>
            <a:r>
              <a:rPr lang="en-US" i="1" dirty="0">
                <a:latin typeface="Helvetica"/>
                <a:cs typeface="Helvetica"/>
              </a:rPr>
              <a:t>in a new cell</a:t>
            </a:r>
            <a:r>
              <a:rPr lang="en-US" dirty="0">
                <a:latin typeface="Helvetica"/>
                <a:cs typeface="Helvetica"/>
              </a:rPr>
              <a:t>.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6994675"/>
              </p:ext>
            </p:extLst>
          </p:nvPr>
        </p:nvGraphicFramePr>
        <p:xfrm>
          <a:off x="3466992" y="1183803"/>
          <a:ext cx="2188968" cy="18402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Equation" r:id="rId3" imgW="1435100" imgH="1206500" progId="Equation.DSMT4">
                  <p:embed/>
                </p:oleObj>
              </mc:Choice>
              <mc:Fallback>
                <p:oleObj name="Equation" r:id="rId3" imgW="1435100" imgH="1206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66992" y="1183803"/>
                        <a:ext cx="2188968" cy="18402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1542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9: Make a Log Plot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1274" y="671170"/>
            <a:ext cx="8432054" cy="6186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This is a straight line with unit negative slope.</a:t>
            </a: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The list comprehension “iterates” over </a:t>
            </a:r>
            <a:r>
              <a:rPr lang="en-US" dirty="0">
                <a:latin typeface="Courier New"/>
                <a:cs typeface="Courier New"/>
              </a:rPr>
              <a:t>concentration</a:t>
            </a:r>
            <a:r>
              <a:rPr lang="en-US" dirty="0">
                <a:latin typeface="Helvetica"/>
                <a:cs typeface="Helvetica"/>
              </a:rPr>
              <a:t> to produce a new list: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“Take each value in the </a:t>
            </a:r>
            <a:r>
              <a:rPr lang="en-US" dirty="0">
                <a:latin typeface="Courier New"/>
                <a:cs typeface="Courier New"/>
              </a:rPr>
              <a:t>concentration</a:t>
            </a:r>
            <a:r>
              <a:rPr lang="en-US" dirty="0">
                <a:latin typeface="Helvetica"/>
                <a:cs typeface="Helvetica"/>
              </a:rPr>
              <a:t> list, one at a time, take the logarithm and add it to a new list called </a:t>
            </a:r>
            <a:r>
              <a:rPr lang="en-US" dirty="0">
                <a:latin typeface="Courier New"/>
                <a:cs typeface="Courier New"/>
              </a:rPr>
              <a:t>log_concentration</a:t>
            </a:r>
            <a:r>
              <a:rPr lang="en-US" dirty="0">
                <a:latin typeface="Helvetica"/>
                <a:cs typeface="Helvetica"/>
              </a:rPr>
              <a:t>.”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Note that </a:t>
            </a:r>
            <a:r>
              <a:rPr lang="en-US" dirty="0">
                <a:latin typeface="Courier New"/>
                <a:cs typeface="Courier New"/>
              </a:rPr>
              <a:t>log</a:t>
            </a:r>
            <a:r>
              <a:rPr lang="en-US" dirty="0">
                <a:latin typeface="Helvetica"/>
                <a:cs typeface="Helvetica"/>
              </a:rPr>
              <a:t> means the natural logarithm (ln).  You can use </a:t>
            </a:r>
            <a:r>
              <a:rPr lang="en-US" dirty="0">
                <a:latin typeface="Courier New"/>
                <a:cs typeface="Courier New"/>
              </a:rPr>
              <a:t>log10</a:t>
            </a:r>
            <a:r>
              <a:rPr lang="en-US" dirty="0">
                <a:latin typeface="Helvetica"/>
                <a:cs typeface="Helvetica"/>
              </a:rPr>
              <a:t> for base 10.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3068"/>
            <a:ext cx="9144000" cy="39232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6607" y="3337831"/>
            <a:ext cx="3232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ln [A]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06740" y="4626972"/>
            <a:ext cx="3232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821255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10: Fit a Straight Line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1274" y="671170"/>
            <a:ext cx="8772726" cy="5016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What if you wanted to fit a straight line to get the slope and intercept?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i="1" dirty="0">
                <a:latin typeface="Helvetica"/>
                <a:cs typeface="Helvetica"/>
              </a:rPr>
              <a:t>In a new cell</a:t>
            </a:r>
            <a:r>
              <a:rPr lang="en-US" dirty="0">
                <a:latin typeface="Helvetica"/>
                <a:cs typeface="Helvetica"/>
              </a:rPr>
              <a:t>, try this:</a:t>
            </a:r>
            <a:endParaRPr lang="en-US" i="1" dirty="0">
              <a:latin typeface="Helvetica"/>
              <a:cs typeface="Helvetica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from scipy.optimize import curve_fit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def f(x, m, b):</a:t>
            </a:r>
          </a:p>
          <a:p>
            <a:r>
              <a:rPr lang="en-US" dirty="0">
                <a:latin typeface="Courier New"/>
                <a:cs typeface="Courier New"/>
              </a:rPr>
              <a:t>    return m*x + b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optimized_parameters, covariance_matrix = curve_fit(f, time, log_concentration)</a:t>
            </a:r>
          </a:p>
          <a:p>
            <a:r>
              <a:rPr lang="en-US" dirty="0">
                <a:latin typeface="Courier New"/>
                <a:cs typeface="Courier New"/>
              </a:rPr>
              <a:t>slope = optimized_parameters[0]</a:t>
            </a:r>
          </a:p>
          <a:p>
            <a:r>
              <a:rPr lang="en-US" dirty="0">
                <a:latin typeface="Courier New"/>
                <a:cs typeface="Courier New"/>
              </a:rPr>
              <a:t>intercept = optimized_parameters[1]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print ”optimized_parameters:", optimized_parameters</a:t>
            </a:r>
          </a:p>
          <a:p>
            <a:r>
              <a:rPr lang="en-US" dirty="0">
                <a:latin typeface="Courier New"/>
                <a:cs typeface="Courier New"/>
              </a:rPr>
              <a:t>print ”covariance_matrix:", covariance_matrix</a:t>
            </a:r>
          </a:p>
          <a:p>
            <a:r>
              <a:rPr lang="en-US" dirty="0">
                <a:latin typeface="Courier New"/>
                <a:cs typeface="Courier New"/>
              </a:rPr>
              <a:t>print</a:t>
            </a:r>
          </a:p>
          <a:p>
            <a:r>
              <a:rPr lang="en-US" dirty="0">
                <a:latin typeface="Courier New"/>
                <a:cs typeface="Courier New"/>
              </a:rPr>
              <a:t>print "slope: ", slope</a:t>
            </a:r>
          </a:p>
          <a:p>
            <a:r>
              <a:rPr lang="en-US" dirty="0">
                <a:latin typeface="Courier New"/>
                <a:cs typeface="Courier New"/>
              </a:rPr>
              <a:t>print "intercept: ", intercept</a:t>
            </a:r>
          </a:p>
        </p:txBody>
      </p:sp>
    </p:spTree>
    <p:extLst>
      <p:ext uri="{BB962C8B-B14F-4D97-AF65-F5344CB8AC3E}">
        <p14:creationId xmlns:p14="http://schemas.microsoft.com/office/powerpoint/2010/main" val="3850285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10: Fit a Straight Line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3369" y="2317991"/>
            <a:ext cx="843205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from scipy.optimize import curve_fit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SciPy (</a:t>
            </a:r>
            <a:r>
              <a:rPr lang="en-US" b="1" dirty="0">
                <a:latin typeface="Helvetica"/>
                <a:cs typeface="Helvetica"/>
              </a:rPr>
              <a:t>Sci</a:t>
            </a:r>
            <a:r>
              <a:rPr lang="en-US" dirty="0">
                <a:latin typeface="Helvetica"/>
                <a:cs typeface="Helvetica"/>
              </a:rPr>
              <a:t>entific </a:t>
            </a:r>
            <a:r>
              <a:rPr lang="en-US" b="1" dirty="0">
                <a:latin typeface="Helvetica"/>
                <a:cs typeface="Helvetica"/>
              </a:rPr>
              <a:t>Py</a:t>
            </a:r>
            <a:r>
              <a:rPr lang="en-US" dirty="0">
                <a:latin typeface="Helvetica"/>
                <a:cs typeface="Helvetica"/>
              </a:rPr>
              <a:t>thon) is a standard Python library that contains many routines scientific computing.  In this case, we are importing the </a:t>
            </a:r>
            <a:r>
              <a:rPr lang="en-US" dirty="0">
                <a:latin typeface="Courier New"/>
                <a:cs typeface="Courier New"/>
              </a:rPr>
              <a:t>curve_fit</a:t>
            </a:r>
            <a:r>
              <a:rPr lang="en-US" dirty="0">
                <a:latin typeface="Helvetica"/>
                <a:cs typeface="Helvetica"/>
              </a:rPr>
              <a:t> function from the SciPy optimization library.</a:t>
            </a: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def f(x, m, b):</a:t>
            </a:r>
          </a:p>
          <a:p>
            <a:r>
              <a:rPr lang="en-US" dirty="0">
                <a:latin typeface="Courier New"/>
                <a:cs typeface="Courier New"/>
              </a:rPr>
              <a:t>	return m*x + b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“Define a function </a:t>
            </a:r>
            <a:r>
              <a:rPr lang="en-US" dirty="0">
                <a:latin typeface="Courier New"/>
                <a:cs typeface="Courier New"/>
              </a:rPr>
              <a:t>f</a:t>
            </a:r>
            <a:r>
              <a:rPr lang="en-US" dirty="0">
                <a:latin typeface="Helvetica"/>
                <a:cs typeface="Helvetica"/>
              </a:rPr>
              <a:t> that takes three parameters: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>
                <a:latin typeface="Helvetica"/>
                <a:cs typeface="Helvetica"/>
              </a:rPr>
              <a:t>, </a:t>
            </a:r>
            <a:r>
              <a:rPr lang="en-US" dirty="0">
                <a:latin typeface="Courier New"/>
                <a:cs typeface="Courier New"/>
              </a:rPr>
              <a:t>m</a:t>
            </a:r>
            <a:r>
              <a:rPr lang="en-US" dirty="0">
                <a:latin typeface="Helvetica"/>
                <a:cs typeface="Helvetica"/>
              </a:rPr>
              <a:t>, and </a:t>
            </a:r>
            <a:r>
              <a:rPr lang="en-US" dirty="0">
                <a:latin typeface="Courier New"/>
                <a:cs typeface="Courier New"/>
              </a:rPr>
              <a:t>b</a:t>
            </a:r>
            <a:r>
              <a:rPr lang="en-US" dirty="0">
                <a:latin typeface="Helvetica"/>
                <a:cs typeface="Helvetica"/>
              </a:rPr>
              <a:t>.  Return </a:t>
            </a:r>
            <a:r>
              <a:rPr lang="en-US" dirty="0">
                <a:latin typeface="Courier New"/>
                <a:cs typeface="Courier New"/>
              </a:rPr>
              <a:t>m</a:t>
            </a:r>
            <a:r>
              <a:rPr lang="en-US" dirty="0">
                <a:latin typeface="Helvetica"/>
                <a:cs typeface="Helvetica"/>
              </a:rPr>
              <a:t> x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>
                <a:latin typeface="Helvetica"/>
                <a:cs typeface="Helvetica"/>
              </a:rPr>
              <a:t> + </a:t>
            </a:r>
            <a:r>
              <a:rPr lang="en-US" dirty="0">
                <a:latin typeface="Courier New"/>
                <a:cs typeface="Courier New"/>
              </a:rPr>
              <a:t>b</a:t>
            </a:r>
            <a:r>
              <a:rPr lang="en-US" dirty="0">
                <a:latin typeface="Helvetica"/>
                <a:cs typeface="Helvetica"/>
              </a:rPr>
              <a:t> whenever </a:t>
            </a:r>
            <a:r>
              <a:rPr lang="en-US" dirty="0">
                <a:latin typeface="Courier New"/>
                <a:cs typeface="Courier New"/>
              </a:rPr>
              <a:t>f</a:t>
            </a:r>
            <a:r>
              <a:rPr lang="en-US" dirty="0">
                <a:latin typeface="Helvetica"/>
                <a:cs typeface="Helvetica"/>
              </a:rPr>
              <a:t> is called.”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" y="671170"/>
            <a:ext cx="77470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560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10: Fit a Straight Line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3368" y="785466"/>
            <a:ext cx="8760631" cy="5109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/>
                <a:cs typeface="Courier New"/>
              </a:rPr>
              <a:t>def f(x, m, b):</a:t>
            </a:r>
          </a:p>
          <a:p>
            <a:r>
              <a:rPr lang="en-US" sz="1400" dirty="0">
                <a:latin typeface="Courier New"/>
                <a:cs typeface="Courier New"/>
              </a:rPr>
              <a:t>    return m*x + b</a:t>
            </a:r>
          </a:p>
          <a:p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optimized_parameters, covariance_matrix = curve_fit(f, time, log_concentration)</a:t>
            </a:r>
          </a:p>
          <a:p>
            <a:r>
              <a:rPr lang="en-US" sz="1400" dirty="0">
                <a:latin typeface="Courier New"/>
                <a:cs typeface="Courier New"/>
              </a:rPr>
              <a:t>slope = optimized_parameters[0]</a:t>
            </a:r>
          </a:p>
          <a:p>
            <a:r>
              <a:rPr lang="en-US" sz="1400" dirty="0">
                <a:latin typeface="Courier New"/>
                <a:cs typeface="Courier New"/>
              </a:rPr>
              <a:t>intercept = optimized_parameters[1]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curve_fit</a:t>
            </a:r>
            <a:r>
              <a:rPr lang="en-US" dirty="0">
                <a:latin typeface="Helvetica"/>
                <a:cs typeface="Helvetica"/>
              </a:rPr>
              <a:t> is a function in </a:t>
            </a:r>
            <a:r>
              <a:rPr lang="en-US" dirty="0">
                <a:latin typeface="Courier New"/>
                <a:cs typeface="Courier New"/>
              </a:rPr>
              <a:t>scipy.optimize</a:t>
            </a:r>
            <a:r>
              <a:rPr lang="en-US" dirty="0">
                <a:latin typeface="Helvetica"/>
                <a:cs typeface="Helvetica"/>
              </a:rPr>
              <a:t>.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The information we pass to </a:t>
            </a:r>
            <a:r>
              <a:rPr lang="en-US" dirty="0">
                <a:latin typeface="Courier New"/>
                <a:cs typeface="Courier New"/>
              </a:rPr>
              <a:t>curve_fit</a:t>
            </a:r>
            <a:r>
              <a:rPr lang="en-US" dirty="0">
                <a:latin typeface="Helvetica"/>
                <a:cs typeface="Helvetica"/>
              </a:rPr>
              <a:t> is in the parentheses.  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Courier New"/>
                <a:cs typeface="Courier New"/>
              </a:rPr>
              <a:t>curve_fit(f, time, log_concentration)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Courier New"/>
                <a:cs typeface="Courier New"/>
              </a:rPr>
              <a:t>f</a:t>
            </a:r>
            <a:r>
              <a:rPr lang="en-US" dirty="0">
                <a:latin typeface="Helvetica"/>
                <a:cs typeface="Helvetica"/>
              </a:rPr>
              <a:t>, the functional form of the curve we want to fit</a:t>
            </a:r>
          </a:p>
          <a:p>
            <a:r>
              <a:rPr lang="en-US" dirty="0">
                <a:latin typeface="Courier New"/>
                <a:cs typeface="Courier New"/>
              </a:rPr>
              <a:t>time</a:t>
            </a:r>
            <a:r>
              <a:rPr lang="en-US" dirty="0">
                <a:latin typeface="Helvetica"/>
                <a:cs typeface="Helvetica"/>
              </a:rPr>
              <a:t>, the x values</a:t>
            </a:r>
          </a:p>
          <a:p>
            <a:r>
              <a:rPr lang="en-US" dirty="0">
                <a:latin typeface="Courier New"/>
                <a:cs typeface="Courier New"/>
              </a:rPr>
              <a:t>log_concentration</a:t>
            </a:r>
            <a:r>
              <a:rPr lang="en-US" dirty="0">
                <a:latin typeface="Helvetica"/>
                <a:cs typeface="Helvetica"/>
              </a:rPr>
              <a:t>, the y values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Courier New"/>
                <a:cs typeface="Courier New"/>
              </a:rPr>
              <a:t>curve_fit</a:t>
            </a:r>
            <a:r>
              <a:rPr lang="en-US" dirty="0">
                <a:latin typeface="Helvetica"/>
                <a:cs typeface="Helvetica"/>
              </a:rPr>
              <a:t> adjusts </a:t>
            </a:r>
            <a:r>
              <a:rPr lang="en-US" dirty="0">
                <a:latin typeface="Courier New"/>
                <a:cs typeface="Courier New"/>
              </a:rPr>
              <a:t>m</a:t>
            </a:r>
            <a:r>
              <a:rPr lang="en-US" dirty="0">
                <a:latin typeface="Helvetica"/>
                <a:cs typeface="Helvetica"/>
              </a:rPr>
              <a:t> and </a:t>
            </a:r>
            <a:r>
              <a:rPr lang="en-US" dirty="0">
                <a:latin typeface="Courier New"/>
                <a:cs typeface="Courier New"/>
              </a:rPr>
              <a:t>b</a:t>
            </a:r>
            <a:r>
              <a:rPr lang="en-US" dirty="0">
                <a:latin typeface="Helvetica"/>
                <a:cs typeface="Helvetica"/>
              </a:rPr>
              <a:t> in </a:t>
            </a:r>
            <a:r>
              <a:rPr lang="en-US" dirty="0">
                <a:latin typeface="Courier New"/>
                <a:cs typeface="Courier New"/>
              </a:rPr>
              <a:t>f</a:t>
            </a:r>
            <a:r>
              <a:rPr lang="en-US" dirty="0">
                <a:latin typeface="Helvetica"/>
                <a:cs typeface="Helvetica"/>
              </a:rPr>
              <a:t> to minimize the sum of squares between </a:t>
            </a:r>
            <a:r>
              <a:rPr lang="en-US" dirty="0">
                <a:latin typeface="Courier New"/>
                <a:cs typeface="Courier New"/>
              </a:rPr>
              <a:t>f(time, m, b)</a:t>
            </a:r>
            <a:r>
              <a:rPr lang="en-US" dirty="0">
                <a:latin typeface="Helvetica"/>
                <a:cs typeface="Helvetica"/>
              </a:rPr>
              <a:t> and </a:t>
            </a:r>
            <a:r>
              <a:rPr lang="en-US" dirty="0">
                <a:latin typeface="Courier New"/>
                <a:cs typeface="Courier New"/>
              </a:rPr>
              <a:t>log_concentration</a:t>
            </a:r>
            <a:r>
              <a:rPr lang="en-US" dirty="0">
                <a:latin typeface="Helvetica"/>
                <a:cs typeface="Helvetica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46742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1: The Import Statement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2798" y="671170"/>
            <a:ext cx="8432054" cy="4985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We will start by making some graphs.  To do that, we need the following code: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>
                <a:latin typeface="Courier New"/>
                <a:cs typeface="Courier New"/>
              </a:rPr>
              <a:t>import matplotlib</a:t>
            </a:r>
          </a:p>
          <a:p>
            <a:r>
              <a:rPr lang="en-US">
                <a:latin typeface="Courier New"/>
                <a:cs typeface="Courier New"/>
              </a:rPr>
              <a:t>import matplotlib.pyplot as plt</a:t>
            </a:r>
          </a:p>
          <a:p>
            <a:endParaRPr lang="en-US">
              <a:latin typeface="Courier New"/>
              <a:cs typeface="Courier New"/>
            </a:endParaRPr>
          </a:p>
          <a:p>
            <a:r>
              <a:rPr lang="en-US">
                <a:latin typeface="Courier New"/>
                <a:cs typeface="Courier New"/>
              </a:rPr>
              <a:t>%matplotlib inline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The first two lines load the </a:t>
            </a:r>
            <a:r>
              <a:rPr lang="en-US" dirty="0">
                <a:latin typeface="Courier New"/>
                <a:cs typeface="Courier New"/>
              </a:rPr>
              <a:t>matplotlib</a:t>
            </a:r>
            <a:r>
              <a:rPr lang="en-US" dirty="0">
                <a:latin typeface="Helvetica"/>
                <a:cs typeface="Helvetica"/>
              </a:rPr>
              <a:t> library.  A </a:t>
            </a:r>
            <a:r>
              <a:rPr lang="en-US" b="1" dirty="0">
                <a:latin typeface="Helvetica"/>
                <a:cs typeface="Helvetica"/>
              </a:rPr>
              <a:t>library</a:t>
            </a:r>
            <a:r>
              <a:rPr lang="en-US" dirty="0">
                <a:latin typeface="Helvetica"/>
                <a:cs typeface="Helvetica"/>
              </a:rPr>
              <a:t> is a collection of code that has been written by someone else to perform common tasks.  </a:t>
            </a:r>
            <a:r>
              <a:rPr lang="en-US" dirty="0">
                <a:latin typeface="Courier New"/>
                <a:cs typeface="Courier New"/>
              </a:rPr>
              <a:t>matplotlib</a:t>
            </a:r>
            <a:r>
              <a:rPr lang="en-US" dirty="0">
                <a:latin typeface="Helvetica"/>
                <a:cs typeface="Helvetica"/>
              </a:rPr>
              <a:t> is a set of codes that make graphs.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In English: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>
                <a:latin typeface="Courier New"/>
                <a:cs typeface="Courier New"/>
              </a:rPr>
              <a:t>import matplotlib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“We need the </a:t>
            </a:r>
            <a:r>
              <a:rPr lang="en-US" dirty="0">
                <a:latin typeface="Courier New"/>
                <a:cs typeface="Courier New"/>
              </a:rPr>
              <a:t>matplotlib</a:t>
            </a:r>
            <a:r>
              <a:rPr lang="en-US" dirty="0">
                <a:latin typeface="Helvetica"/>
                <a:cs typeface="Helvetica"/>
              </a:rPr>
              <a:t> library to make graphs.”</a:t>
            </a:r>
          </a:p>
          <a:p>
            <a:endParaRPr lang="en-US" dirty="0">
              <a:latin typeface="Helvetica"/>
              <a:cs typeface="Helvetica"/>
            </a:endParaRPr>
          </a:p>
          <a:p>
            <a:endParaRPr lang="en-US" sz="12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472651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10: Fit a Straight Line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3368" y="785466"/>
            <a:ext cx="8760631" cy="4985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/>
                <a:cs typeface="Courier New"/>
              </a:rPr>
              <a:t>def f(x, m, b):</a:t>
            </a:r>
          </a:p>
          <a:p>
            <a:r>
              <a:rPr lang="en-US" sz="1400" dirty="0">
                <a:latin typeface="Courier New"/>
                <a:cs typeface="Courier New"/>
              </a:rPr>
              <a:t>    return m*x + b</a:t>
            </a:r>
          </a:p>
          <a:p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optimized_parameters, covariance_matrix = curve_fit(f, time, log_concentration)</a:t>
            </a:r>
          </a:p>
          <a:p>
            <a:r>
              <a:rPr lang="en-US" sz="1400" dirty="0">
                <a:latin typeface="Courier New"/>
                <a:cs typeface="Courier New"/>
              </a:rPr>
              <a:t>slope = optimized_parameters[0]</a:t>
            </a:r>
          </a:p>
          <a:p>
            <a:r>
              <a:rPr lang="en-US" sz="1400" dirty="0">
                <a:latin typeface="Courier New"/>
                <a:cs typeface="Courier New"/>
              </a:rPr>
              <a:t>intercept = optimized_parameters[1]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Helvetica"/>
                <a:cs typeface="Helvetica"/>
              </a:rPr>
              <a:t>When </a:t>
            </a:r>
            <a:r>
              <a:rPr lang="en-US" dirty="0">
                <a:latin typeface="Courier New"/>
                <a:cs typeface="Courier New"/>
              </a:rPr>
              <a:t>curve_fit</a:t>
            </a:r>
            <a:r>
              <a:rPr lang="en-US" dirty="0">
                <a:latin typeface="Helvetica"/>
                <a:cs typeface="Helvetica"/>
              </a:rPr>
              <a:t> is finished, the result is stored in </a:t>
            </a:r>
            <a:r>
              <a:rPr lang="en-US" dirty="0">
                <a:latin typeface="Courier New"/>
                <a:cs typeface="Courier New"/>
              </a:rPr>
              <a:t>optimized_parameters </a:t>
            </a:r>
            <a:r>
              <a:rPr lang="en-US" dirty="0">
                <a:latin typeface="Helvetica"/>
                <a:cs typeface="Helvetica"/>
              </a:rPr>
              <a:t>and </a:t>
            </a:r>
            <a:r>
              <a:rPr lang="en-US" dirty="0">
                <a:latin typeface="Courier New"/>
                <a:cs typeface="Courier New"/>
              </a:rPr>
              <a:t>covariance_matrix</a:t>
            </a:r>
            <a:r>
              <a:rPr lang="en-US" dirty="0">
                <a:latin typeface="Helvetica"/>
                <a:cs typeface="Helvetica"/>
              </a:rPr>
              <a:t>.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The first element of </a:t>
            </a:r>
            <a:r>
              <a:rPr lang="en-US" dirty="0">
                <a:latin typeface="Courier New"/>
                <a:cs typeface="Courier New"/>
              </a:rPr>
              <a:t>optimized_parameters</a:t>
            </a:r>
            <a:r>
              <a:rPr lang="en-US" dirty="0">
                <a:latin typeface="Helvetica"/>
                <a:cs typeface="Helvetica"/>
              </a:rPr>
              <a:t> is the slope (</a:t>
            </a:r>
            <a:r>
              <a:rPr lang="en-US" dirty="0">
                <a:latin typeface="Courier New"/>
                <a:cs typeface="Courier New"/>
              </a:rPr>
              <a:t>m</a:t>
            </a:r>
            <a:r>
              <a:rPr lang="en-US" dirty="0">
                <a:latin typeface="Helvetica"/>
                <a:cs typeface="Helvetica"/>
              </a:rPr>
              <a:t>).  The second is the intercept (</a:t>
            </a:r>
            <a:r>
              <a:rPr lang="en-US" dirty="0">
                <a:latin typeface="Courier New"/>
                <a:cs typeface="Courier New"/>
              </a:rPr>
              <a:t>b</a:t>
            </a:r>
            <a:r>
              <a:rPr lang="en-US" dirty="0">
                <a:latin typeface="Helvetica"/>
                <a:cs typeface="Helvetica"/>
              </a:rPr>
              <a:t>).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The order is determined by the ordering of parameters for </a:t>
            </a:r>
            <a:r>
              <a:rPr lang="en-US" dirty="0">
                <a:latin typeface="Courier New"/>
                <a:cs typeface="Courier New"/>
              </a:rPr>
              <a:t>f</a:t>
            </a:r>
            <a:r>
              <a:rPr lang="en-US" dirty="0">
                <a:latin typeface="Helvetica"/>
                <a:cs typeface="Helvetica"/>
              </a:rPr>
              <a:t>.  The independent variable (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>
                <a:latin typeface="Helvetica"/>
                <a:cs typeface="Helvetica"/>
              </a:rPr>
              <a:t>) must always come first.  Any subsequent parameters will be adjusted to minimize the sum of squares and returned in </a:t>
            </a:r>
            <a:r>
              <a:rPr lang="en-US" dirty="0">
                <a:latin typeface="Courier New"/>
                <a:cs typeface="Courier New"/>
              </a:rPr>
              <a:t>optimized_parameters</a:t>
            </a:r>
            <a:r>
              <a:rPr lang="en-US" dirty="0">
                <a:latin typeface="Helvetica"/>
                <a:cs typeface="Helvetica"/>
              </a:rPr>
              <a:t>, in the same order.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Had we defined </a:t>
            </a:r>
            <a:r>
              <a:rPr lang="en-US" dirty="0">
                <a:latin typeface="Courier New"/>
                <a:cs typeface="Courier New"/>
              </a:rPr>
              <a:t>f(x, b, m)</a:t>
            </a:r>
            <a:r>
              <a:rPr lang="en-US" dirty="0">
                <a:latin typeface="Helvetica"/>
                <a:cs typeface="Helvetica"/>
              </a:rPr>
              <a:t>, the ordering would be reversed.</a:t>
            </a:r>
          </a:p>
        </p:txBody>
      </p:sp>
    </p:spTree>
    <p:extLst>
      <p:ext uri="{BB962C8B-B14F-4D97-AF65-F5344CB8AC3E}">
        <p14:creationId xmlns:p14="http://schemas.microsoft.com/office/powerpoint/2010/main" val="1164605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10: Fit a Straight Line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3369" y="3482701"/>
            <a:ext cx="843205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This is a line with unit negative slope and zero intercept (to within numerical precision).  </a:t>
            </a:r>
            <a:r>
              <a:rPr lang="en-US" dirty="0">
                <a:latin typeface="Courier New"/>
                <a:cs typeface="Courier New"/>
              </a:rPr>
              <a:t>-1.02E-08</a:t>
            </a:r>
            <a:r>
              <a:rPr lang="en-US" dirty="0">
                <a:latin typeface="Helvetica"/>
                <a:cs typeface="Helvetica"/>
              </a:rPr>
              <a:t> means –1.02 x 10</a:t>
            </a:r>
            <a:r>
              <a:rPr lang="en-US" baseline="30000" dirty="0">
                <a:latin typeface="Helvetica"/>
                <a:cs typeface="Helvetica"/>
              </a:rPr>
              <a:t>–8</a:t>
            </a:r>
            <a:r>
              <a:rPr lang="en-US" dirty="0">
                <a:latin typeface="Helvetica"/>
                <a:cs typeface="Helvetica"/>
              </a:rPr>
              <a:t>. 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sz="1200" b="1" dirty="0">
                <a:latin typeface="Helvetica"/>
                <a:cs typeface="Helvetica"/>
              </a:rPr>
              <a:t>Technical Note:</a:t>
            </a:r>
          </a:p>
          <a:p>
            <a:endParaRPr lang="en-US" sz="1200" dirty="0">
              <a:latin typeface="Helvetica"/>
              <a:cs typeface="Helvetica"/>
            </a:endParaRPr>
          </a:p>
          <a:p>
            <a:r>
              <a:rPr lang="en-US" sz="1200" dirty="0">
                <a:latin typeface="Courier New"/>
                <a:cs typeface="Courier New"/>
              </a:rPr>
              <a:t>covariance_matrix</a:t>
            </a:r>
            <a:r>
              <a:rPr lang="en-US" sz="1200" dirty="0">
                <a:latin typeface="Helvetica"/>
                <a:cs typeface="Helvetica"/>
              </a:rPr>
              <a:t> contains the (symmetric) covariance matrix for the parameter estimates.  The nested square brackets mean that this is really a 2x2 matrix.  The diagonal entries </a:t>
            </a:r>
            <a:r>
              <a:rPr lang="en-US" sz="1200" dirty="0">
                <a:latin typeface="Courier New"/>
                <a:cs typeface="Courier New"/>
              </a:rPr>
              <a:t>covariance_matrix[0][0]</a:t>
            </a:r>
            <a:r>
              <a:rPr lang="en-US" sz="1200" dirty="0">
                <a:latin typeface="Helvetica"/>
                <a:cs typeface="Helvetica"/>
              </a:rPr>
              <a:t> and </a:t>
            </a:r>
            <a:r>
              <a:rPr lang="en-US" sz="1200" dirty="0">
                <a:latin typeface="Courier New"/>
                <a:cs typeface="Courier New"/>
              </a:rPr>
              <a:t>covariance_matrix[1][1]</a:t>
            </a:r>
            <a:r>
              <a:rPr lang="en-US" sz="1200" dirty="0">
                <a:latin typeface="Helvetica"/>
                <a:cs typeface="Helvetica"/>
              </a:rPr>
              <a:t> represent the uncertainties of the slope and intercept, respectively.  The off-diagonal entries indicate how the uncertainty in slope and intercept are related.  In this case, the uncertainties are very small and meaningless because no error bars were passed to </a:t>
            </a:r>
            <a:r>
              <a:rPr lang="en-US" sz="1200" dirty="0">
                <a:latin typeface="Courier New"/>
                <a:cs typeface="Courier New"/>
              </a:rPr>
              <a:t>curve_fit</a:t>
            </a:r>
            <a:r>
              <a:rPr lang="en-US" sz="1200" dirty="0">
                <a:latin typeface="Helvetica"/>
                <a:cs typeface="Helvetica"/>
              </a:rPr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671170"/>
            <a:ext cx="63500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890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10: Fit a Straight Line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1274" y="671170"/>
            <a:ext cx="8432054" cy="3016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Let’s plot the result.  </a:t>
            </a:r>
            <a:r>
              <a:rPr lang="en-US" i="1" dirty="0">
                <a:latin typeface="Helvetica"/>
                <a:cs typeface="Helvetica"/>
              </a:rPr>
              <a:t>In a new cell:</a:t>
            </a:r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best_fit = [ f(x, slope, intercept) for x in time ]</a:t>
            </a:r>
          </a:p>
          <a:p>
            <a:r>
              <a:rPr lang="en-US" sz="1600" dirty="0">
                <a:latin typeface="Courier New"/>
                <a:cs typeface="Courier New"/>
              </a:rPr>
              <a:t>plt.plot(time[::5], log_concentration[::5], "k+", label="data")</a:t>
            </a:r>
          </a:p>
          <a:p>
            <a:r>
              <a:rPr lang="en-US" sz="1600" dirty="0">
                <a:latin typeface="Courier New"/>
                <a:cs typeface="Courier New"/>
              </a:rPr>
              <a:t>plt.plot(time, best_fit, "b", label="fit")</a:t>
            </a:r>
          </a:p>
          <a:p>
            <a:r>
              <a:rPr lang="en-US" sz="1600" dirty="0">
                <a:latin typeface="Courier New"/>
                <a:cs typeface="Courier New"/>
              </a:rPr>
              <a:t>plt.legend()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The </a:t>
            </a:r>
            <a:r>
              <a:rPr lang="en-US" dirty="0">
                <a:latin typeface="Courier New"/>
                <a:cs typeface="Courier New"/>
              </a:rPr>
              <a:t>time[::5]</a:t>
            </a:r>
            <a:r>
              <a:rPr lang="en-US" dirty="0">
                <a:latin typeface="Helvetica"/>
                <a:cs typeface="Helvetica"/>
              </a:rPr>
              <a:t> notation tells Python to take every fifth point in the </a:t>
            </a:r>
            <a:r>
              <a:rPr lang="en-US" dirty="0">
                <a:latin typeface="Courier New"/>
                <a:cs typeface="Courier New"/>
              </a:rPr>
              <a:t>time</a:t>
            </a:r>
            <a:r>
              <a:rPr lang="en-US" dirty="0">
                <a:latin typeface="Helvetica"/>
                <a:cs typeface="Helvetica"/>
              </a:rPr>
              <a:t> list and create a new list.  I did that so the points aren’t jammed together.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The </a:t>
            </a:r>
            <a:r>
              <a:rPr lang="en-US" dirty="0">
                <a:latin typeface="Courier New"/>
                <a:cs typeface="Courier New"/>
              </a:rPr>
              <a:t>plt.legend()</a:t>
            </a:r>
            <a:r>
              <a:rPr lang="en-US" dirty="0">
                <a:latin typeface="Helvetica"/>
                <a:cs typeface="Helvetica"/>
              </a:rPr>
              <a:t> command requests that a legend be added to the plot.</a:t>
            </a:r>
          </a:p>
        </p:txBody>
      </p:sp>
    </p:spTree>
    <p:extLst>
      <p:ext uri="{BB962C8B-B14F-4D97-AF65-F5344CB8AC3E}">
        <p14:creationId xmlns:p14="http://schemas.microsoft.com/office/powerpoint/2010/main" val="4070937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10: Fit a Straight Line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1274" y="671170"/>
            <a:ext cx="8432054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The fit is perfect because this the data are synthetically generated.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550" y="642265"/>
            <a:ext cx="6582777" cy="38813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82928" y="2893341"/>
            <a:ext cx="3232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ln [A]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05206" y="4438954"/>
            <a:ext cx="3232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531331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11: Non-Linear Curve Fitting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1274" y="671170"/>
            <a:ext cx="8432054" cy="5632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There is no reason that </a:t>
            </a:r>
            <a:r>
              <a:rPr lang="en-US" dirty="0">
                <a:latin typeface="Courier New"/>
                <a:cs typeface="Courier New"/>
              </a:rPr>
              <a:t>f</a:t>
            </a:r>
            <a:r>
              <a:rPr lang="en-US" dirty="0">
                <a:latin typeface="Helvetica"/>
                <a:cs typeface="Helvetica"/>
              </a:rPr>
              <a:t> must be linear!  Instead of fitting log(concentration) vs. time, let’s fit concentration vs. time directly.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i="1" dirty="0">
                <a:latin typeface="Helvetica"/>
                <a:cs typeface="Helvetica"/>
              </a:rPr>
              <a:t>In a new cell</a:t>
            </a:r>
            <a:r>
              <a:rPr lang="en-US" dirty="0">
                <a:latin typeface="Helvetica"/>
                <a:cs typeface="Helvetica"/>
              </a:rPr>
              <a:t>, type this: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def f2(t, initial_concentration, k):</a:t>
            </a:r>
          </a:p>
          <a:p>
            <a:r>
              <a:rPr lang="en-US" sz="1400" dirty="0">
                <a:latin typeface="Courier New"/>
                <a:cs typeface="Courier New"/>
              </a:rPr>
              <a:t>    return initial_concentration*np.exp(-k*t) </a:t>
            </a:r>
          </a:p>
          <a:p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popt, pcov = curve_fit(f2, time, concentration)</a:t>
            </a:r>
          </a:p>
          <a:p>
            <a:r>
              <a:rPr lang="en-US" sz="1400" dirty="0">
                <a:latin typeface="Courier New"/>
                <a:cs typeface="Courier New"/>
              </a:rPr>
              <a:t>fitted_initial_concentration = popt[0]</a:t>
            </a:r>
          </a:p>
          <a:p>
            <a:r>
              <a:rPr lang="en-US" sz="1400" dirty="0">
                <a:latin typeface="Courier New"/>
                <a:cs typeface="Courier New"/>
              </a:rPr>
              <a:t>fitted_k = popt[1]</a:t>
            </a:r>
          </a:p>
          <a:p>
            <a:r>
              <a:rPr lang="en-US" sz="1400" dirty="0">
                <a:latin typeface="Courier New"/>
                <a:cs typeface="Courier New"/>
              </a:rPr>
              <a:t>print "fitted initial concentration:", fitted_initial_concentration</a:t>
            </a:r>
          </a:p>
          <a:p>
            <a:r>
              <a:rPr lang="en-US" sz="1400" dirty="0">
                <a:latin typeface="Courier New"/>
                <a:cs typeface="Courier New"/>
              </a:rPr>
              <a:t>print "fitted rate constant:", fitted_k</a:t>
            </a:r>
          </a:p>
          <a:p>
            <a:r>
              <a:rPr lang="en-US" sz="1400" dirty="0">
                <a:latin typeface="Courier New"/>
                <a:cs typeface="Courier New"/>
              </a:rPr>
              <a:t>best_fit2 = [ f2(t, fitted_initial_concentration, fitted_k) for t in time ]</a:t>
            </a:r>
          </a:p>
          <a:p>
            <a:r>
              <a:rPr lang="en-US" sz="1400" dirty="0">
                <a:latin typeface="Courier New"/>
                <a:cs typeface="Courier New"/>
              </a:rPr>
              <a:t>plt.plot(time[::5], concentration[::5], "k+", label="data")</a:t>
            </a:r>
          </a:p>
          <a:p>
            <a:r>
              <a:rPr lang="en-US" sz="1400" dirty="0">
                <a:latin typeface="Courier New"/>
                <a:cs typeface="Courier New"/>
              </a:rPr>
              <a:t>plt.plot(time, best_fit2, "b", label="fit")</a:t>
            </a:r>
          </a:p>
          <a:p>
            <a:r>
              <a:rPr lang="en-US" sz="1400" dirty="0">
                <a:latin typeface="Courier New"/>
                <a:cs typeface="Courier New"/>
              </a:rPr>
              <a:t>plt.legend()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sz="1400" b="1" dirty="0">
                <a:latin typeface="Helvetica"/>
                <a:cs typeface="Helvetica"/>
              </a:rPr>
              <a:t>Technical Notes:</a:t>
            </a:r>
          </a:p>
          <a:p>
            <a:endParaRPr lang="en-US" sz="1400" dirty="0">
              <a:latin typeface="Helvetica"/>
              <a:cs typeface="Helvetica"/>
            </a:endParaRPr>
          </a:p>
          <a:p>
            <a:r>
              <a:rPr lang="en-US" sz="1400" dirty="0">
                <a:latin typeface="Helvetica"/>
                <a:cs typeface="Helvetica"/>
              </a:rPr>
              <a:t>I changed </a:t>
            </a:r>
            <a:r>
              <a:rPr lang="en-US" sz="1400" dirty="0">
                <a:latin typeface="Courier New"/>
                <a:cs typeface="Courier New"/>
              </a:rPr>
              <a:t>optimized_parameters, covariance_matrix</a:t>
            </a:r>
            <a:r>
              <a:rPr lang="en-US" sz="1400" dirty="0">
                <a:latin typeface="Helvetica"/>
                <a:cs typeface="Helvetica"/>
              </a:rPr>
              <a:t> to their conventional short forms, </a:t>
            </a:r>
            <a:r>
              <a:rPr lang="en-US" sz="1400" dirty="0">
                <a:latin typeface="Courier New"/>
                <a:cs typeface="Courier New"/>
              </a:rPr>
              <a:t>popt, pcov</a:t>
            </a:r>
            <a:r>
              <a:rPr lang="en-US" sz="1400" dirty="0">
                <a:latin typeface="Helvetica"/>
                <a:cs typeface="Helvetica"/>
              </a:rPr>
              <a:t>.  (They are short for: parameters, optimal and parameters, covariance.)</a:t>
            </a:r>
          </a:p>
          <a:p>
            <a:endParaRPr lang="en-US" sz="1400" dirty="0">
              <a:latin typeface="Helvetica"/>
              <a:cs typeface="Helvetica"/>
            </a:endParaRPr>
          </a:p>
          <a:p>
            <a:r>
              <a:rPr lang="en-US" sz="1400" dirty="0">
                <a:latin typeface="Helvetica"/>
                <a:cs typeface="Helvetica"/>
              </a:rPr>
              <a:t>We need </a:t>
            </a:r>
            <a:r>
              <a:rPr lang="en-US" sz="1400" dirty="0">
                <a:latin typeface="Courier New"/>
                <a:cs typeface="Courier New"/>
              </a:rPr>
              <a:t>np.exp</a:t>
            </a:r>
            <a:r>
              <a:rPr lang="en-US" sz="1400" dirty="0">
                <a:latin typeface="Helvetica"/>
                <a:cs typeface="Helvetica"/>
              </a:rPr>
              <a:t> instead of </a:t>
            </a:r>
            <a:r>
              <a:rPr lang="en-US" sz="1400" dirty="0">
                <a:latin typeface="Courier New"/>
                <a:cs typeface="Courier New"/>
              </a:rPr>
              <a:t>exp</a:t>
            </a:r>
            <a:r>
              <a:rPr lang="en-US" sz="1400" dirty="0">
                <a:latin typeface="Helvetica"/>
                <a:cs typeface="Helvetica"/>
              </a:rPr>
              <a:t> because the latter does not work on arrays.</a:t>
            </a:r>
          </a:p>
        </p:txBody>
      </p:sp>
    </p:spTree>
    <p:extLst>
      <p:ext uri="{BB962C8B-B14F-4D97-AF65-F5344CB8AC3E}">
        <p14:creationId xmlns:p14="http://schemas.microsoft.com/office/powerpoint/2010/main" val="1481841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11: Non-Linear Curve Fitting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1274" y="671170"/>
            <a:ext cx="8432054" cy="6093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The parameters are exactly recovered:</a:t>
            </a: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sz="1200" b="1" dirty="0">
                <a:latin typeface="Helvetica"/>
                <a:cs typeface="Helvetica"/>
              </a:rPr>
              <a:t>Technical Notes</a:t>
            </a:r>
            <a:r>
              <a:rPr lang="en-US" sz="1200" dirty="0">
                <a:latin typeface="Helvetica"/>
                <a:cs typeface="Helvetica"/>
              </a:rPr>
              <a:t>: The </a:t>
            </a:r>
            <a:r>
              <a:rPr lang="en-US" sz="1200" dirty="0">
                <a:latin typeface="Courier New"/>
                <a:cs typeface="Courier New"/>
              </a:rPr>
              <a:t>initial_concentration</a:t>
            </a:r>
            <a:r>
              <a:rPr lang="en-US" sz="1200" dirty="0">
                <a:latin typeface="Helvetica"/>
                <a:cs typeface="Helvetica"/>
              </a:rPr>
              <a:t> variable inside </a:t>
            </a:r>
            <a:r>
              <a:rPr lang="en-US" sz="1200" dirty="0">
                <a:latin typeface="Courier New"/>
                <a:cs typeface="Courier New"/>
              </a:rPr>
              <a:t>f2</a:t>
            </a:r>
            <a:r>
              <a:rPr lang="en-US" sz="1200" dirty="0">
                <a:latin typeface="Helvetica"/>
                <a:cs typeface="Helvetica"/>
              </a:rPr>
              <a:t> is </a:t>
            </a:r>
            <a:r>
              <a:rPr lang="en-US" sz="1200" i="1" dirty="0">
                <a:latin typeface="Helvetica"/>
                <a:cs typeface="Helvetica"/>
              </a:rPr>
              <a:t>shadowed</a:t>
            </a:r>
            <a:r>
              <a:rPr lang="en-US" sz="1200" dirty="0">
                <a:latin typeface="Helvetica"/>
                <a:cs typeface="Helvetica"/>
              </a:rPr>
              <a:t>, meaning that its value is local to the scope of the function.  It is not the same as the </a:t>
            </a:r>
            <a:r>
              <a:rPr lang="en-US" sz="1200" dirty="0">
                <a:latin typeface="Courier New"/>
                <a:cs typeface="Courier New"/>
              </a:rPr>
              <a:t>initial_concentration</a:t>
            </a:r>
            <a:r>
              <a:rPr lang="en-US" sz="1200" dirty="0">
                <a:latin typeface="Helvetica"/>
                <a:cs typeface="Helvetica"/>
              </a:rPr>
              <a:t> variable defined in previous cells.  You can think of it as a dummy variable that disappears as soon as the </a:t>
            </a:r>
            <a:r>
              <a:rPr lang="en-US" sz="1200" dirty="0">
                <a:latin typeface="Courier New"/>
                <a:cs typeface="Courier New"/>
              </a:rPr>
              <a:t>f2</a:t>
            </a:r>
            <a:r>
              <a:rPr lang="en-US" sz="1200" dirty="0">
                <a:latin typeface="Helvetica"/>
                <a:cs typeface="Helvetica"/>
              </a:rPr>
              <a:t> evaluates.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633" y="1307495"/>
            <a:ext cx="5930900" cy="4254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46643" y="3606946"/>
            <a:ext cx="3232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ln [A]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83304" y="5389424"/>
            <a:ext cx="3232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2778062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12: The Two Step System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5598" y="713185"/>
            <a:ext cx="8748043" cy="563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There are three ways to treat this system:</a:t>
            </a:r>
          </a:p>
          <a:p>
            <a:endParaRPr lang="en-US" b="1" dirty="0">
              <a:latin typeface="Helvetica"/>
              <a:cs typeface="Helvetica"/>
            </a:endParaRPr>
          </a:p>
          <a:p>
            <a:r>
              <a:rPr lang="en-US" b="1" dirty="0">
                <a:latin typeface="Helvetica"/>
                <a:cs typeface="Helvetica"/>
              </a:rPr>
              <a:t>1. Pre-Equilibrium Approximation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	Assume that the ratio </a:t>
            </a:r>
            <a:r>
              <a:rPr lang="en-US" i="1" dirty="0">
                <a:latin typeface="Helvetica"/>
                <a:cs typeface="Helvetica"/>
              </a:rPr>
              <a:t>K </a:t>
            </a:r>
            <a:r>
              <a:rPr lang="en-US" dirty="0">
                <a:latin typeface="Helvetica"/>
                <a:cs typeface="Helvetica"/>
              </a:rPr>
              <a:t>= [B]/[A] is maintained at its thermodynamic value,</a:t>
            </a:r>
          </a:p>
          <a:p>
            <a:r>
              <a:rPr lang="en-US" dirty="0">
                <a:latin typeface="Helvetica"/>
                <a:cs typeface="Helvetica"/>
              </a:rPr>
              <a:t>	</a:t>
            </a:r>
            <a:r>
              <a:rPr lang="en-US" i="1" dirty="0">
                <a:latin typeface="Helvetica"/>
                <a:cs typeface="Helvetica"/>
              </a:rPr>
              <a:t>k</a:t>
            </a:r>
            <a:r>
              <a:rPr lang="en-US" i="1" baseline="-25000" dirty="0">
                <a:latin typeface="Helvetica"/>
                <a:cs typeface="Helvetica"/>
              </a:rPr>
              <a:t>1</a:t>
            </a:r>
            <a:r>
              <a:rPr lang="en-US" i="1" dirty="0">
                <a:latin typeface="Helvetica"/>
                <a:cs typeface="Helvetica"/>
              </a:rPr>
              <a:t>/k</a:t>
            </a:r>
            <a:r>
              <a:rPr lang="en-US" i="1" baseline="-25000" dirty="0">
                <a:latin typeface="Helvetica"/>
                <a:cs typeface="Helvetica"/>
              </a:rPr>
              <a:t>–1</a:t>
            </a:r>
            <a:r>
              <a:rPr lang="en-US" dirty="0">
                <a:latin typeface="Helvetica"/>
                <a:cs typeface="Helvetica"/>
              </a:rPr>
              <a:t>.  This is valid if the subsequent rate constant, </a:t>
            </a:r>
            <a:r>
              <a:rPr lang="en-US" i="1" dirty="0">
                <a:latin typeface="Helvetica"/>
                <a:cs typeface="Helvetica"/>
              </a:rPr>
              <a:t>k</a:t>
            </a:r>
            <a:r>
              <a:rPr lang="en-US" i="1" baseline="-25000" dirty="0">
                <a:latin typeface="Helvetica"/>
                <a:cs typeface="Helvetica"/>
              </a:rPr>
              <a:t>2</a:t>
            </a:r>
            <a:r>
              <a:rPr lang="en-US" dirty="0">
                <a:latin typeface="Helvetica"/>
                <a:cs typeface="Helvetica"/>
              </a:rPr>
              <a:t>, is relatively slow.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b="1" dirty="0">
                <a:latin typeface="Helvetica"/>
                <a:cs typeface="Helvetica"/>
              </a:rPr>
              <a:t>2. Steady State Approximation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	Alternatively, we could assume that d[B]/dt ≈ 0 ([B] changes much more slowly</a:t>
            </a:r>
          </a:p>
          <a:p>
            <a:r>
              <a:rPr lang="en-US" dirty="0">
                <a:latin typeface="Helvetica"/>
                <a:cs typeface="Helvetica"/>
              </a:rPr>
              <a:t> 	than [C]).  This means that [B]/[A] would be held at its kinetic value of </a:t>
            </a:r>
            <a:r>
              <a:rPr lang="en-US" i="1" dirty="0">
                <a:latin typeface="Helvetica"/>
                <a:cs typeface="Helvetica"/>
              </a:rPr>
              <a:t>k</a:t>
            </a:r>
            <a:r>
              <a:rPr lang="en-US" baseline="-25000" dirty="0">
                <a:latin typeface="Helvetica"/>
                <a:cs typeface="Helvetica"/>
              </a:rPr>
              <a:t>1</a:t>
            </a:r>
            <a:r>
              <a:rPr lang="en-US" dirty="0">
                <a:latin typeface="Helvetica"/>
                <a:cs typeface="Helvetica"/>
              </a:rPr>
              <a:t>/(</a:t>
            </a:r>
            <a:r>
              <a:rPr lang="en-US" i="1" dirty="0">
                <a:latin typeface="Helvetica"/>
                <a:cs typeface="Helvetica"/>
              </a:rPr>
              <a:t>k</a:t>
            </a:r>
            <a:r>
              <a:rPr lang="en-US" baseline="-25000" dirty="0">
                <a:latin typeface="Helvetica"/>
                <a:cs typeface="Helvetica"/>
              </a:rPr>
              <a:t>-1</a:t>
            </a:r>
            <a:r>
              <a:rPr lang="en-US" dirty="0">
                <a:latin typeface="Helvetica"/>
                <a:cs typeface="Helvetica"/>
              </a:rPr>
              <a:t>+</a:t>
            </a:r>
            <a:r>
              <a:rPr lang="en-US" i="1" dirty="0">
                <a:latin typeface="Helvetica"/>
                <a:cs typeface="Helvetica"/>
              </a:rPr>
              <a:t>k</a:t>
            </a:r>
            <a:r>
              <a:rPr lang="en-US" baseline="-25000" dirty="0">
                <a:latin typeface="Helvetica"/>
                <a:cs typeface="Helvetica"/>
              </a:rPr>
              <a:t>2</a:t>
            </a:r>
            <a:r>
              <a:rPr lang="en-US" dirty="0">
                <a:latin typeface="Helvetica"/>
                <a:cs typeface="Helvetica"/>
              </a:rPr>
              <a:t>).</a:t>
            </a:r>
          </a:p>
          <a:p>
            <a:r>
              <a:rPr lang="en-US" dirty="0">
                <a:latin typeface="Helvetica"/>
                <a:cs typeface="Helvetica"/>
              </a:rPr>
              <a:t>	This is valid of </a:t>
            </a:r>
            <a:r>
              <a:rPr lang="en-US" i="1" dirty="0">
                <a:latin typeface="Helvetica"/>
                <a:cs typeface="Helvetica"/>
              </a:rPr>
              <a:t>k</a:t>
            </a:r>
            <a:r>
              <a:rPr lang="en-US" baseline="-25000" dirty="0">
                <a:latin typeface="Helvetica"/>
                <a:cs typeface="Helvetica"/>
              </a:rPr>
              <a:t>2</a:t>
            </a:r>
            <a:r>
              <a:rPr lang="en-US" dirty="0">
                <a:latin typeface="Helvetica"/>
                <a:cs typeface="Helvetica"/>
              </a:rPr>
              <a:t> is fast.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b="1" dirty="0">
                <a:latin typeface="Helvetica"/>
                <a:cs typeface="Helvetica"/>
              </a:rPr>
              <a:t>3. Differential Equations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	If we solve the differential equations exactly, we can see when the pre-	equilibrium and steady state approximations are valid.  We will do that here.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4367535"/>
              </p:ext>
            </p:extLst>
          </p:nvPr>
        </p:nvGraphicFramePr>
        <p:xfrm>
          <a:off x="3475867" y="703691"/>
          <a:ext cx="2409997" cy="7566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8" name="Equation" r:id="rId3" imgW="1092200" imgH="342900" progId="Equation.DSMT4">
                  <p:embed/>
                </p:oleObj>
              </mc:Choice>
              <mc:Fallback>
                <p:oleObj name="Equation" r:id="rId3" imgW="1092200" imgH="342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75867" y="703691"/>
                        <a:ext cx="2409997" cy="7566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1216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12: The Two Step System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1274" y="604330"/>
            <a:ext cx="8507702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The integrated rate laws for this system are:</a:t>
            </a:r>
          </a:p>
          <a:p>
            <a:r>
              <a:rPr lang="en-US"/>
              <a:t>		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 dirty="0">
                <a:latin typeface="Helvetica"/>
                <a:cs typeface="Helvetica"/>
              </a:rPr>
              <a:t>The derivation uses the Laplace Transform (</a:t>
            </a:r>
            <a:r>
              <a:rPr lang="en-US" i="1" dirty="0">
                <a:latin typeface="Helvetica"/>
                <a:cs typeface="Helvetica"/>
              </a:rPr>
              <a:t>J. Chem. Educ.</a:t>
            </a:r>
            <a:r>
              <a:rPr lang="en-US" dirty="0">
                <a:latin typeface="Helvetica"/>
                <a:cs typeface="Helvetica"/>
              </a:rPr>
              <a:t>  </a:t>
            </a:r>
            <a:r>
              <a:rPr lang="en-US" b="1" dirty="0">
                <a:latin typeface="Helvetica"/>
                <a:cs typeface="Helvetica"/>
              </a:rPr>
              <a:t>1999</a:t>
            </a:r>
            <a:r>
              <a:rPr lang="en-US" dirty="0">
                <a:latin typeface="Helvetica"/>
                <a:cs typeface="Helvetica"/>
              </a:rPr>
              <a:t>, </a:t>
            </a:r>
            <a:r>
              <a:rPr lang="en-US" i="1" dirty="0">
                <a:latin typeface="Helvetica"/>
                <a:cs typeface="Helvetica"/>
              </a:rPr>
              <a:t>76</a:t>
            </a:r>
            <a:r>
              <a:rPr lang="en-US" dirty="0">
                <a:latin typeface="Helvetica"/>
                <a:cs typeface="Helvetica"/>
              </a:rPr>
              <a:t>, 1578).</a:t>
            </a:r>
          </a:p>
          <a:p>
            <a:r>
              <a:rPr lang="en-US" dirty="0">
                <a:latin typeface="Helvetica"/>
                <a:cs typeface="Helvetica"/>
              </a:rPr>
              <a:t>I have presented the solution into a more convenient form (Chemical Kinetics and Catalysis Notes 2011, Professor Clark Landis, University of Wisconsin-Madison</a:t>
            </a:r>
            <a:r>
              <a:rPr lang="en-US"/>
              <a:t>).</a:t>
            </a:r>
            <a:endParaRPr lang="en-US" dirty="0">
              <a:latin typeface="Helvetica"/>
              <a:cs typeface="Helvetica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2930892"/>
              </p:ext>
            </p:extLst>
          </p:nvPr>
        </p:nvGraphicFramePr>
        <p:xfrm>
          <a:off x="3475867" y="703691"/>
          <a:ext cx="2409997" cy="7566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0" name="Equation" r:id="rId3" imgW="1092200" imgH="342900" progId="Equation.DSMT4">
                  <p:embed/>
                </p:oleObj>
              </mc:Choice>
              <mc:Fallback>
                <p:oleObj name="Equation" r:id="rId3" imgW="1092200" imgH="342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75867" y="703691"/>
                        <a:ext cx="2409997" cy="7566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2615340"/>
              </p:ext>
            </p:extLst>
          </p:nvPr>
        </p:nvGraphicFramePr>
        <p:xfrm>
          <a:off x="2577179" y="1888830"/>
          <a:ext cx="4198418" cy="29065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1" name="Equation" r:id="rId5" imgW="2476500" imgH="1714500" progId="Equation.DSMT4">
                  <p:embed/>
                </p:oleObj>
              </mc:Choice>
              <mc:Fallback>
                <p:oleObj name="Equation" r:id="rId5" imgW="2476500" imgH="1714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77179" y="1888830"/>
                        <a:ext cx="4198418" cy="29065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1594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12: The Two Step System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1274" y="604330"/>
            <a:ext cx="8507702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Taking approach 3, let’s compute the timecourse of the following reaction:</a:t>
            </a:r>
          </a:p>
          <a:p>
            <a:endParaRPr lang="en-US" dirty="0">
              <a:latin typeface="Helvetica"/>
              <a:cs typeface="Helvetica"/>
            </a:endParaRPr>
          </a:p>
          <a:p>
            <a:endParaRPr lang="en-US" i="1" dirty="0">
              <a:latin typeface="Helvetica"/>
              <a:cs typeface="Helvetica"/>
            </a:endParaRPr>
          </a:p>
          <a:p>
            <a:endParaRPr lang="en-US" i="1" dirty="0">
              <a:latin typeface="Helvetica"/>
              <a:cs typeface="Helvetica"/>
            </a:endParaRPr>
          </a:p>
          <a:p>
            <a:endParaRPr lang="en-US" i="1" dirty="0">
              <a:latin typeface="Helvetica"/>
              <a:cs typeface="Helvetica"/>
            </a:endParaRPr>
          </a:p>
          <a:p>
            <a:endParaRPr lang="en-US" i="1" dirty="0">
              <a:latin typeface="Helvetica"/>
              <a:cs typeface="Helvetica"/>
            </a:endParaRPr>
          </a:p>
          <a:p>
            <a:r>
              <a:rPr lang="en-US"/>
              <a:t>											</a:t>
            </a:r>
            <a:r>
              <a:rPr lang="en-US" b="1">
                <a:latin typeface="Helvetica"/>
                <a:cs typeface="Helvetica"/>
              </a:rPr>
              <a:t>Simulation Parameters:</a:t>
            </a:r>
          </a:p>
          <a:p>
            <a:endParaRPr lang="en-US"/>
          </a:p>
          <a:p>
            <a:r>
              <a:rPr lang="en-US">
                <a:latin typeface="Courier New"/>
                <a:cs typeface="Courier New"/>
              </a:rPr>
              <a:t>											k_1       = 10.0											k_minus1  = 100.0	</a:t>
            </a:r>
          </a:p>
          <a:p>
            <a:r>
              <a:rPr lang="en-US">
                <a:latin typeface="Courier New"/>
                <a:cs typeface="Courier New"/>
              </a:rPr>
              <a:t>											k_2       = 0.1</a:t>
            </a:r>
          </a:p>
          <a:p>
            <a:r>
              <a:rPr lang="en-US" dirty="0">
                <a:latin typeface="Courier New"/>
                <a:cs typeface="Courier New"/>
              </a:rPr>
              <a:t>											A_initial = 1.0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											Plot from 0.0 to 5.0 seconds.</a:t>
            </a:r>
          </a:p>
          <a:p>
            <a:endParaRPr lang="en-US" i="1" dirty="0">
              <a:latin typeface="Helvetica"/>
              <a:cs typeface="Helvetica"/>
            </a:endParaRPr>
          </a:p>
          <a:p>
            <a:endParaRPr lang="en-US" i="1" dirty="0">
              <a:latin typeface="Helvetica"/>
              <a:cs typeface="Helvetica"/>
            </a:endParaRPr>
          </a:p>
          <a:p>
            <a:endParaRPr lang="en-US" i="1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We’ll do this step by step.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0229145"/>
              </p:ext>
            </p:extLst>
          </p:nvPr>
        </p:nvGraphicFramePr>
        <p:xfrm>
          <a:off x="3415392" y="1066541"/>
          <a:ext cx="2409997" cy="7566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3" name="Equation" r:id="rId3" imgW="1092200" imgH="342900" progId="Equation.DSMT4">
                  <p:embed/>
                </p:oleObj>
              </mc:Choice>
              <mc:Fallback>
                <p:oleObj name="Equation" r:id="rId3" imgW="1092200" imgH="342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15392" y="1066541"/>
                        <a:ext cx="2409997" cy="7566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2214747"/>
              </p:ext>
            </p:extLst>
          </p:nvPr>
        </p:nvGraphicFramePr>
        <p:xfrm>
          <a:off x="654033" y="2056921"/>
          <a:ext cx="4198418" cy="29065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4" name="Equation" r:id="rId5" imgW="2476500" imgH="1714500" progId="Equation.DSMT4">
                  <p:embed/>
                </p:oleObj>
              </mc:Choice>
              <mc:Fallback>
                <p:oleObj name="Equation" r:id="rId5" imgW="2476500" imgH="1714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4033" y="2056921"/>
                        <a:ext cx="4198418" cy="29065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51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12: The Two Step System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1274" y="604330"/>
            <a:ext cx="8507702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Helvetica"/>
                <a:cs typeface="Helvetica"/>
              </a:rPr>
              <a:t>In a new cell:</a:t>
            </a:r>
            <a:endParaRPr lang="en-US" dirty="0">
              <a:latin typeface="Helvetica"/>
              <a:cs typeface="Helvetica"/>
            </a:endParaRPr>
          </a:p>
          <a:p>
            <a:endParaRPr lang="en-US" i="1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k_1 = 10.0</a:t>
            </a:r>
          </a:p>
          <a:p>
            <a:r>
              <a:rPr lang="en-US" dirty="0">
                <a:latin typeface="Courier New"/>
                <a:cs typeface="Courier New"/>
              </a:rPr>
              <a:t>k_minus1 = 100.0</a:t>
            </a:r>
          </a:p>
          <a:p>
            <a:r>
              <a:rPr lang="en-US" dirty="0">
                <a:latin typeface="Courier New"/>
                <a:cs typeface="Courier New"/>
              </a:rPr>
              <a:t>k_2 = 0.1</a:t>
            </a:r>
          </a:p>
          <a:p>
            <a:r>
              <a:rPr lang="en-US" dirty="0">
                <a:latin typeface="Courier New"/>
                <a:cs typeface="Courier New"/>
              </a:rPr>
              <a:t>A_initial = 1.0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from math import sqrt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p = k_1 + k_minus1 + k_2</a:t>
            </a:r>
          </a:p>
          <a:p>
            <a:r>
              <a:rPr lang="en-US" dirty="0">
                <a:latin typeface="Courier New"/>
                <a:cs typeface="Courier New"/>
              </a:rPr>
              <a:t>q = sqrt(p**2 - 4*k_1*k_2)</a:t>
            </a:r>
          </a:p>
          <a:p>
            <a:r>
              <a:rPr lang="en-US" dirty="0">
                <a:latin typeface="Courier New"/>
                <a:cs typeface="Courier New"/>
              </a:rPr>
              <a:t>lambda_2=(p+q)/2.0</a:t>
            </a:r>
          </a:p>
          <a:p>
            <a:r>
              <a:rPr lang="en-US" dirty="0">
                <a:latin typeface="Courier New"/>
                <a:cs typeface="Courier New"/>
              </a:rPr>
              <a:t>lambda_3=(p-q)/2.0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c_1 = (k_1*A_initial)/(lambda_2-lambda_3)</a:t>
            </a:r>
          </a:p>
          <a:p>
            <a:r>
              <a:rPr lang="en-US" dirty="0">
                <a:latin typeface="Courier New"/>
                <a:cs typeface="Courier New"/>
              </a:rPr>
              <a:t>c_2 = (lambda_2-k_2)/lambda_2</a:t>
            </a:r>
          </a:p>
          <a:p>
            <a:r>
              <a:rPr lang="en-US" dirty="0">
                <a:latin typeface="Courier New"/>
                <a:cs typeface="Courier New"/>
              </a:rPr>
              <a:t>c_3 = (lambda_3-k_2)/lambda_3</a:t>
            </a:r>
          </a:p>
        </p:txBody>
      </p:sp>
    </p:spTree>
    <p:extLst>
      <p:ext uri="{BB962C8B-B14F-4D97-AF65-F5344CB8AC3E}">
        <p14:creationId xmlns:p14="http://schemas.microsoft.com/office/powerpoint/2010/main" val="4200889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1: The Import Statement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2798" y="671170"/>
            <a:ext cx="8432054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ourier New"/>
                <a:cs typeface="Courier New"/>
              </a:rPr>
              <a:t>import matplotlib.pyplot as plt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This line sets </a:t>
            </a:r>
            <a:r>
              <a:rPr lang="en-US" dirty="0">
                <a:latin typeface="Courier New"/>
                <a:cs typeface="Courier New"/>
              </a:rPr>
              <a:t>plt</a:t>
            </a:r>
            <a:r>
              <a:rPr lang="en-US" dirty="0">
                <a:latin typeface="Helvetica"/>
                <a:cs typeface="Helvetica"/>
              </a:rPr>
              <a:t> as the abbreviation for the plotting library.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Because there are thousands of Python libraries available, it is possible for the same command to have have different meanings in different libraries.  This statement allows us to write </a:t>
            </a:r>
            <a:r>
              <a:rPr lang="en-US" dirty="0">
                <a:latin typeface="Courier New"/>
                <a:cs typeface="Courier New"/>
              </a:rPr>
              <a:t>plt.plot</a:t>
            </a:r>
            <a:r>
              <a:rPr lang="en-US" dirty="0">
                <a:latin typeface="Helvetica"/>
                <a:cs typeface="Helvetica"/>
              </a:rPr>
              <a:t> (instead of just </a:t>
            </a:r>
            <a:r>
              <a:rPr lang="en-US" dirty="0">
                <a:latin typeface="Courier New"/>
                <a:cs typeface="Courier New"/>
              </a:rPr>
              <a:t>plot</a:t>
            </a:r>
            <a:r>
              <a:rPr lang="en-US" dirty="0">
                <a:latin typeface="Helvetica"/>
                <a:cs typeface="Helvetica"/>
              </a:rPr>
              <a:t>) so the reference to </a:t>
            </a:r>
            <a:r>
              <a:rPr lang="en-US" dirty="0">
                <a:latin typeface="Courier New"/>
                <a:cs typeface="Courier New"/>
              </a:rPr>
              <a:t>plot</a:t>
            </a:r>
            <a:r>
              <a:rPr lang="en-US" dirty="0">
                <a:latin typeface="Helvetica"/>
                <a:cs typeface="Helvetica"/>
              </a:rPr>
              <a:t> is unambiguous.  In general, the period “</a:t>
            </a:r>
            <a:r>
              <a:rPr lang="en-US" dirty="0">
                <a:latin typeface="Courier New"/>
                <a:cs typeface="Courier New"/>
              </a:rPr>
              <a:t>.</a:t>
            </a:r>
            <a:r>
              <a:rPr lang="en-US" dirty="0">
                <a:latin typeface="Helvetica"/>
                <a:cs typeface="Helvetica"/>
              </a:rPr>
              <a:t>” means “belong to.”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>
                <a:latin typeface="Courier New"/>
                <a:cs typeface="Courier New"/>
              </a:rPr>
              <a:t>%matplotlib inline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This tells IPython Notebook (aka. Jupyter) to print out the graphs in the browser window.  (This statement does not work in regular Python.)</a:t>
            </a: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In the rest of this tutorial, the necessary import statements will be provided to you.  They are also summarized at the end.</a:t>
            </a:r>
          </a:p>
        </p:txBody>
      </p:sp>
    </p:spTree>
    <p:extLst>
      <p:ext uri="{BB962C8B-B14F-4D97-AF65-F5344CB8AC3E}">
        <p14:creationId xmlns:p14="http://schemas.microsoft.com/office/powerpoint/2010/main" val="2662423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12: The Two Step System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1274" y="671170"/>
            <a:ext cx="8507702" cy="526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First, setup some variables:</a:t>
            </a: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We can reevaluate this cell later when we want to change the rate constants.  </a:t>
            </a:r>
          </a:p>
          <a:p>
            <a:endParaRPr lang="en-US" sz="1200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Next, calculate:</a:t>
            </a: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None of these variables depends on time, so it makes sense to calculate them ahead of time.    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5505145"/>
              </p:ext>
            </p:extLst>
          </p:nvPr>
        </p:nvGraphicFramePr>
        <p:xfrm>
          <a:off x="2266346" y="3441159"/>
          <a:ext cx="4706558" cy="16259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6" name="Equation" r:id="rId3" imgW="2095500" imgH="723900" progId="Equation.DSMT4">
                  <p:embed/>
                </p:oleObj>
              </mc:Choice>
              <mc:Fallback>
                <p:oleObj name="Equation" r:id="rId3" imgW="2095500" imgH="723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66346" y="3441159"/>
                        <a:ext cx="4706558" cy="16259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950" y="1224641"/>
            <a:ext cx="8998858" cy="112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715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12: The Two Step System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1274" y="671170"/>
            <a:ext cx="850770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Again, we need an import statement to perform square roots.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0145108"/>
              </p:ext>
            </p:extLst>
          </p:nvPr>
        </p:nvGraphicFramePr>
        <p:xfrm>
          <a:off x="2266346" y="671170"/>
          <a:ext cx="4706558" cy="16259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8" name="Equation" r:id="rId3" imgW="2095500" imgH="723900" progId="Equation.DSMT4">
                  <p:embed/>
                </p:oleObj>
              </mc:Choice>
              <mc:Fallback>
                <p:oleObj name="Equation" r:id="rId3" imgW="2095500" imgH="723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66346" y="671170"/>
                        <a:ext cx="4706558" cy="16259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526257"/>
            <a:ext cx="91440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90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0950545"/>
              </p:ext>
            </p:extLst>
          </p:nvPr>
        </p:nvGraphicFramePr>
        <p:xfrm>
          <a:off x="825120" y="729442"/>
          <a:ext cx="7593165" cy="2021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3" name="Equation" r:id="rId3" imgW="3721100" imgH="990600" progId="Equation.DSMT4">
                  <p:embed/>
                </p:oleObj>
              </mc:Choice>
              <mc:Fallback>
                <p:oleObj name="Equation" r:id="rId3" imgW="3721100" imgH="990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5120" y="729442"/>
                        <a:ext cx="7593165" cy="20213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12: The Two Step System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1274" y="671170"/>
            <a:ext cx="8507702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Examining the expressions for [A] and [B], we find that there are constants that also do not depend on time.  I highlighted one of them.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Let’s define those, too:</a:t>
            </a: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Remember, if we change the rate constants later, we’ll have to re-evaluate all of these cells to update everything.</a:t>
            </a:r>
          </a:p>
        </p:txBody>
      </p:sp>
      <p:sp>
        <p:nvSpPr>
          <p:cNvPr id="8" name="Rectangle 7"/>
          <p:cNvSpPr/>
          <p:nvPr/>
        </p:nvSpPr>
        <p:spPr>
          <a:xfrm>
            <a:off x="1489503" y="729442"/>
            <a:ext cx="990020" cy="1010066"/>
          </a:xfrm>
          <a:prstGeom prst="rect">
            <a:avLst/>
          </a:prstGeom>
          <a:noFill/>
          <a:ln w="508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95" y="4241197"/>
            <a:ext cx="9144000" cy="92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113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12: The Two Step System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1274" y="604330"/>
            <a:ext cx="850770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Helvetica"/>
                <a:cs typeface="Helvetica"/>
              </a:rPr>
              <a:t>In a new cell:</a:t>
            </a:r>
            <a:endParaRPr lang="en-US" dirty="0">
              <a:latin typeface="Helvetica"/>
              <a:cs typeface="Helvetica"/>
            </a:endParaRPr>
          </a:p>
          <a:p>
            <a:endParaRPr lang="en-US" sz="1400" i="1" dirty="0">
              <a:latin typeface="Courier New"/>
              <a:cs typeface="Courier New"/>
            </a:endParaRPr>
          </a:p>
          <a:p>
            <a:r>
              <a:rPr lang="is-IS" sz="1400" dirty="0">
                <a:latin typeface="Courier New"/>
                <a:cs typeface="Courier New"/>
              </a:rPr>
              <a:t>def A(t):</a:t>
            </a:r>
          </a:p>
          <a:p>
            <a:r>
              <a:rPr lang="is-IS" sz="1400" dirty="0">
                <a:latin typeface="Courier New"/>
                <a:cs typeface="Courier New"/>
              </a:rPr>
              <a:t>    return c_1 * (c_2 * exp(-lambda_2*t) - c_3 * exp(-lambda_3*t))</a:t>
            </a:r>
          </a:p>
          <a:p>
            <a:endParaRPr lang="is-IS" sz="1400" dirty="0">
              <a:latin typeface="Courier New"/>
              <a:cs typeface="Courier New"/>
            </a:endParaRPr>
          </a:p>
          <a:p>
            <a:r>
              <a:rPr lang="is-IS" sz="1400" dirty="0">
                <a:latin typeface="Courier New"/>
                <a:cs typeface="Courier New"/>
              </a:rPr>
              <a:t>def B(t):</a:t>
            </a:r>
          </a:p>
          <a:p>
            <a:r>
              <a:rPr lang="is-IS" sz="1400" dirty="0">
                <a:latin typeface="Courier New"/>
                <a:cs typeface="Courier New"/>
              </a:rPr>
              <a:t>    return c_1 * (exp(-lambda_3*t)-exp(-lambda_2*t))</a:t>
            </a:r>
          </a:p>
          <a:p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time = np.arange(0.0,5.0,0.01)</a:t>
            </a:r>
          </a:p>
          <a:p>
            <a:r>
              <a:rPr lang="en-US" sz="1400" dirty="0">
                <a:latin typeface="Courier New"/>
                <a:cs typeface="Courier New"/>
              </a:rPr>
              <a:t>conc_A = [ A(t) for t in time ]</a:t>
            </a:r>
          </a:p>
          <a:p>
            <a:r>
              <a:rPr lang="en-US" sz="1400" dirty="0">
                <a:latin typeface="Courier New"/>
                <a:cs typeface="Courier New"/>
              </a:rPr>
              <a:t>conc_B = [ B(t) for t in time ]</a:t>
            </a:r>
          </a:p>
          <a:p>
            <a:r>
              <a:rPr lang="en-US" sz="1400" dirty="0">
                <a:latin typeface="Courier New"/>
                <a:cs typeface="Courier New"/>
              </a:rPr>
              <a:t>conc_C = [ A_initial - conc_A[i] - conc_B[i] for i in range(len(time)) ]</a:t>
            </a:r>
          </a:p>
          <a:p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plt.plot(time, conc_A, "r", label="[A]")</a:t>
            </a:r>
          </a:p>
          <a:p>
            <a:r>
              <a:rPr lang="en-US" sz="1400" dirty="0">
                <a:latin typeface="Courier New"/>
                <a:cs typeface="Courier New"/>
              </a:rPr>
              <a:t>plt.plot(time, conc_B, "g", label="[B]")</a:t>
            </a:r>
          </a:p>
          <a:p>
            <a:r>
              <a:rPr lang="en-US" sz="1400" dirty="0">
                <a:latin typeface="Courier New"/>
                <a:cs typeface="Courier New"/>
              </a:rPr>
              <a:t>plt.plot(time, conc_C, "b", label="[C]")</a:t>
            </a:r>
          </a:p>
          <a:p>
            <a:r>
              <a:rPr lang="en-US" sz="1400" dirty="0">
                <a:latin typeface="Courier New"/>
                <a:cs typeface="Courier New"/>
              </a:rPr>
              <a:t>plt.legend()</a:t>
            </a:r>
          </a:p>
          <a:p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13193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2378787"/>
              </p:ext>
            </p:extLst>
          </p:nvPr>
        </p:nvGraphicFramePr>
        <p:xfrm>
          <a:off x="825120" y="729442"/>
          <a:ext cx="7593165" cy="2021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6" name="Equation" r:id="rId3" imgW="3721100" imgH="990600" progId="Equation.DSMT4">
                  <p:embed/>
                </p:oleObj>
              </mc:Choice>
              <mc:Fallback>
                <p:oleObj name="Equation" r:id="rId3" imgW="3721100" imgH="990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5120" y="729442"/>
                        <a:ext cx="7593165" cy="20213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12: The Two Step System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1274" y="671170"/>
            <a:ext cx="8507702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Now, let’s create functions for [A] and [B].  We will calculate [C] by mass balance later.</a:t>
            </a: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sz="1200" dirty="0">
              <a:latin typeface="Helvetica"/>
              <a:cs typeface="Helvetica"/>
            </a:endParaRPr>
          </a:p>
          <a:p>
            <a:r>
              <a:rPr lang="en-US" sz="1200" b="1" dirty="0">
                <a:latin typeface="Helvetica"/>
                <a:cs typeface="Helvetica"/>
              </a:rPr>
              <a:t>Technical Note: </a:t>
            </a:r>
            <a:r>
              <a:rPr lang="en-US" sz="1200" dirty="0">
                <a:latin typeface="Helvetica"/>
                <a:cs typeface="Helvetica"/>
              </a:rPr>
              <a:t>These functions depend on variables that are outside their scope.  For example, </a:t>
            </a:r>
            <a:r>
              <a:rPr lang="en-US" sz="1200" dirty="0">
                <a:latin typeface="Courier New"/>
                <a:cs typeface="Courier New"/>
              </a:rPr>
              <a:t>c_1</a:t>
            </a:r>
            <a:r>
              <a:rPr lang="en-US" sz="1200" dirty="0">
                <a:latin typeface="Helvetica"/>
                <a:cs typeface="Helvetica"/>
              </a:rPr>
              <a:t> appears inside </a:t>
            </a:r>
            <a:r>
              <a:rPr lang="en-US" sz="1200" dirty="0">
                <a:latin typeface="Courier New"/>
                <a:cs typeface="Courier New"/>
              </a:rPr>
              <a:t>A(t)</a:t>
            </a:r>
            <a:r>
              <a:rPr lang="en-US" sz="1200" dirty="0">
                <a:latin typeface="Helvetica"/>
                <a:cs typeface="Helvetica"/>
              </a:rPr>
              <a:t> even though it is not defined there.  This is perfectly acceptable in Python.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589871"/>
            <a:ext cx="91313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902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12: The Two Step System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1274" y="671170"/>
            <a:ext cx="850770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Now we need to run the simulation.</a:t>
            </a: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First, we fill up the </a:t>
            </a:r>
            <a:r>
              <a:rPr lang="en-US" dirty="0">
                <a:latin typeface="Courier New"/>
                <a:cs typeface="Courier New"/>
              </a:rPr>
              <a:t>time</a:t>
            </a:r>
            <a:r>
              <a:rPr lang="en-US" dirty="0">
                <a:latin typeface="Helvetica"/>
                <a:cs typeface="Helvetica"/>
              </a:rPr>
              <a:t> list with values from 0.0 to 5.0 in steps of 0.01.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Then, we iterate over </a:t>
            </a:r>
            <a:r>
              <a:rPr lang="en-US" dirty="0">
                <a:latin typeface="Courier New"/>
                <a:cs typeface="Courier New"/>
              </a:rPr>
              <a:t>time</a:t>
            </a:r>
            <a:r>
              <a:rPr lang="en-US" dirty="0">
                <a:latin typeface="Helvetica"/>
                <a:cs typeface="Helvetica"/>
              </a:rPr>
              <a:t>.  For each value </a:t>
            </a:r>
            <a:r>
              <a:rPr lang="en-US" dirty="0">
                <a:latin typeface="Courier New"/>
                <a:cs typeface="Courier New"/>
              </a:rPr>
              <a:t>t</a:t>
            </a:r>
            <a:r>
              <a:rPr lang="en-US" dirty="0">
                <a:latin typeface="Helvetica"/>
                <a:cs typeface="Helvetica"/>
              </a:rPr>
              <a:t> in </a:t>
            </a:r>
            <a:r>
              <a:rPr lang="en-US" dirty="0">
                <a:latin typeface="Courier New"/>
                <a:cs typeface="Courier New"/>
              </a:rPr>
              <a:t>time</a:t>
            </a:r>
            <a:r>
              <a:rPr lang="en-US" dirty="0">
                <a:latin typeface="Helvetica"/>
                <a:cs typeface="Helvetica"/>
              </a:rPr>
              <a:t>, we call the function </a:t>
            </a:r>
            <a:r>
              <a:rPr lang="en-US" dirty="0">
                <a:latin typeface="Courier New"/>
                <a:cs typeface="Courier New"/>
              </a:rPr>
              <a:t>A</a:t>
            </a:r>
            <a:r>
              <a:rPr lang="en-US" dirty="0">
                <a:latin typeface="Helvetica"/>
                <a:cs typeface="Helvetica"/>
              </a:rPr>
              <a:t> to get the value </a:t>
            </a:r>
            <a:r>
              <a:rPr lang="en-US" dirty="0">
                <a:latin typeface="Courier New"/>
                <a:cs typeface="Courier New"/>
              </a:rPr>
              <a:t>A(t)</a:t>
            </a:r>
            <a:r>
              <a:rPr lang="en-US" dirty="0">
                <a:latin typeface="Helvetica"/>
                <a:cs typeface="Helvetica"/>
              </a:rPr>
              <a:t>.  These values are placed, one at a time, in </a:t>
            </a:r>
            <a:r>
              <a:rPr lang="en-US" dirty="0">
                <a:latin typeface="Courier New"/>
                <a:cs typeface="Courier New"/>
              </a:rPr>
              <a:t>conc_A</a:t>
            </a:r>
            <a:r>
              <a:rPr lang="en-US" dirty="0">
                <a:latin typeface="Helvetica"/>
                <a:cs typeface="Helvetica"/>
              </a:rPr>
              <a:t>.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We do the same thing for [B].  For [C], we use mass balance: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“The total concentration minus [A] minus [B] for every point in time.”</a:t>
            </a:r>
            <a:endParaRPr lang="en-US" sz="1400" dirty="0">
              <a:latin typeface="Helvetica"/>
              <a:cs typeface="Helvetic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57" y="1246117"/>
            <a:ext cx="82169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467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12: The Two Step System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1274" y="671170"/>
            <a:ext cx="8507702" cy="6124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Step by step:</a:t>
            </a:r>
          </a:p>
          <a:p>
            <a:endParaRPr lang="en-US" sz="1400" dirty="0">
              <a:latin typeface="Helvetica"/>
              <a:cs typeface="Helvetica"/>
            </a:endParaRPr>
          </a:p>
          <a:p>
            <a:r>
              <a:rPr lang="en-US" dirty="0">
                <a:latin typeface="Courier New"/>
                <a:cs typeface="Courier New"/>
              </a:rPr>
              <a:t>len(time)</a:t>
            </a:r>
            <a:r>
              <a:rPr lang="en-US" dirty="0">
                <a:latin typeface="Helvetica"/>
                <a:cs typeface="Helvetica"/>
              </a:rPr>
              <a:t> returns the number of time points (i.e., the number of elements in </a:t>
            </a:r>
            <a:r>
              <a:rPr lang="en-US" dirty="0">
                <a:latin typeface="Courier New"/>
                <a:cs typeface="Courier New"/>
              </a:rPr>
              <a:t>time</a:t>
            </a:r>
            <a:r>
              <a:rPr lang="en-US" dirty="0">
                <a:latin typeface="Helvetica"/>
                <a:cs typeface="Helvetica"/>
              </a:rPr>
              <a:t>)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Courier New"/>
                <a:cs typeface="Courier New"/>
              </a:rPr>
              <a:t>range(len(time))</a:t>
            </a:r>
            <a:r>
              <a:rPr lang="en-US" dirty="0">
                <a:latin typeface="Helvetica"/>
                <a:cs typeface="Helvetica"/>
              </a:rPr>
              <a:t> returns a list </a:t>
            </a:r>
            <a:r>
              <a:rPr lang="en-US" dirty="0">
                <a:latin typeface="Courier New"/>
                <a:cs typeface="Courier New"/>
              </a:rPr>
              <a:t>[0, 1, ..., len(time)-1]</a:t>
            </a:r>
            <a:r>
              <a:rPr lang="en-US" dirty="0">
                <a:latin typeface="Helvetica"/>
                <a:cs typeface="Helvetica"/>
              </a:rPr>
              <a:t>.  We can use this to iterate over each list in parallel, since each list has the same number of elements.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Finally, 	</a:t>
            </a:r>
            <a:r>
              <a:rPr lang="en-US" dirty="0">
                <a:latin typeface="Courier New"/>
                <a:cs typeface="Courier New"/>
              </a:rPr>
              <a:t>conc_C = [ A_initial – conc_A[0]  – conc_B[0],</a:t>
            </a:r>
          </a:p>
          <a:p>
            <a:r>
              <a:rPr lang="en-US" dirty="0">
                <a:latin typeface="Courier New"/>
                <a:cs typeface="Courier New"/>
              </a:rPr>
              <a:t>		           A_initial – conc_A[1]  – conc_B[1],</a:t>
            </a:r>
          </a:p>
          <a:p>
            <a:r>
              <a:rPr lang="en-US" dirty="0">
                <a:latin typeface="Courier New"/>
                <a:cs typeface="Courier New"/>
              </a:rPr>
              <a:t>		           ...,</a:t>
            </a:r>
          </a:p>
          <a:p>
            <a:r>
              <a:rPr lang="en-US" dirty="0">
                <a:latin typeface="Courier New"/>
                <a:cs typeface="Courier New"/>
              </a:rPr>
              <a:t>		           A_initial – conc_A[n-1] – conc_B[n-1] ]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Helvetica"/>
                <a:cs typeface="Helvetica"/>
              </a:rPr>
              <a:t>where n = len(time).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In English, this is the total concentration minus [A] minus [B] for every point in time.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57" y="605082"/>
            <a:ext cx="82169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381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12: The Two Step System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1274" y="671170"/>
            <a:ext cx="8507702" cy="6370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Here is the plot of the result:</a:t>
            </a: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Would you call this pre-equilibrium, steady state, or neither?</a:t>
            </a:r>
          </a:p>
          <a:p>
            <a:r>
              <a:rPr lang="en-US" dirty="0">
                <a:latin typeface="Helvetica"/>
                <a:cs typeface="Helvetica"/>
              </a:rPr>
              <a:t>To find out, let’s plot [B]/[A].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1335"/>
            <a:ext cx="9131300" cy="4749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1274" y="4069622"/>
            <a:ext cx="3232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conc.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89456" y="5811996"/>
            <a:ext cx="3232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2432183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8547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13: Pre-Equilibrium or Steady State?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1274" y="671170"/>
            <a:ext cx="8507702" cy="4093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Helvetica"/>
                <a:cs typeface="Helvetica"/>
              </a:rPr>
              <a:t>In a new cell:</a:t>
            </a:r>
            <a:endParaRPr lang="en-US" i="1" dirty="0">
              <a:latin typeface="Courier New"/>
              <a:cs typeface="Courier New"/>
            </a:endParaRP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conc_ratio = [ conc_B[i] / conc_A[i] for i in range(len(time)) ]</a:t>
            </a:r>
          </a:p>
          <a:p>
            <a:r>
              <a:rPr lang="en-US" sz="1600" dirty="0">
                <a:latin typeface="Courier New"/>
                <a:cs typeface="Courier New"/>
              </a:rPr>
              <a:t>plt.ylim(0.08,0.12)</a:t>
            </a:r>
          </a:p>
          <a:p>
            <a:r>
              <a:rPr lang="en-US" sz="1600" dirty="0">
                <a:latin typeface="Courier New"/>
                <a:cs typeface="Courier New"/>
              </a:rPr>
              <a:t>plt.plot(time, conc_ratio, "k", label="[B]/[A]")</a:t>
            </a:r>
          </a:p>
          <a:p>
            <a:r>
              <a:rPr lang="en-US" sz="1600" dirty="0">
                <a:latin typeface="Courier New"/>
                <a:cs typeface="Courier New"/>
              </a:rPr>
              <a:t>plt.legend()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Helvetica"/>
                <a:cs typeface="Helvetica"/>
              </a:rPr>
              <a:t>This divides [B]/[A] for each point in time. </a:t>
            </a:r>
            <a:endParaRPr lang="en-US" dirty="0">
              <a:latin typeface="Courier New"/>
              <a:cs typeface="Courier New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The “foreach” expression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Courier New"/>
                <a:cs typeface="Courier New"/>
              </a:rPr>
              <a:t>for i in range(len(time))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iterates over </a:t>
            </a:r>
            <a:r>
              <a:rPr lang="en-US" dirty="0">
                <a:latin typeface="Courier New"/>
                <a:cs typeface="Courier New"/>
              </a:rPr>
              <a:t>[0, 1, ..., len(time)-1]</a:t>
            </a:r>
            <a:r>
              <a:rPr lang="en-US" dirty="0">
                <a:latin typeface="Helvetica"/>
                <a:cs typeface="Helvetica"/>
              </a:rPr>
              <a:t>, the indices of </a:t>
            </a:r>
            <a:r>
              <a:rPr lang="en-US" dirty="0">
                <a:latin typeface="Courier New"/>
                <a:cs typeface="Courier New"/>
              </a:rPr>
              <a:t>conc_A</a:t>
            </a:r>
            <a:r>
              <a:rPr lang="en-US" dirty="0">
                <a:latin typeface="Helvetica"/>
                <a:cs typeface="Helvetica"/>
              </a:rPr>
              <a:t> and </a:t>
            </a:r>
            <a:r>
              <a:rPr lang="en-US" dirty="0">
                <a:latin typeface="Courier New"/>
                <a:cs typeface="Courier New"/>
              </a:rPr>
              <a:t>conc_B</a:t>
            </a:r>
            <a:r>
              <a:rPr lang="en-US" dirty="0">
                <a:latin typeface="Helvetica"/>
                <a:cs typeface="Helvetic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4113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692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13: Pre-Equilibrium or Steady State?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1274" y="683785"/>
            <a:ext cx="8507702" cy="5909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The ratio is 1:10 for most of the reaction.  Recall,</a:t>
            </a:r>
            <a:r>
              <a:rPr lang="en-US" dirty="0"/>
              <a:t> </a:t>
            </a:r>
            <a:r>
              <a:rPr lang="en-US">
                <a:latin typeface="Courier New"/>
                <a:cs typeface="Courier New"/>
              </a:rPr>
              <a:t>k_1 = 10.0,</a:t>
            </a:r>
          </a:p>
          <a:p>
            <a:r>
              <a:rPr lang="en-US">
                <a:latin typeface="Courier New"/>
                <a:cs typeface="Courier New"/>
              </a:rPr>
              <a:t>k_minus1 = 100.0, k_2 = 0.1</a:t>
            </a:r>
            <a:r>
              <a:rPr lang="en-US">
                <a:latin typeface="Helvetica"/>
                <a:cs typeface="Helvetica"/>
              </a:rPr>
              <a:t>.  The thermodynamic ratio is </a:t>
            </a:r>
            <a:r>
              <a:rPr lang="en-US" i="1">
                <a:latin typeface="Helvetica"/>
                <a:cs typeface="Helvetica"/>
              </a:rPr>
              <a:t>k</a:t>
            </a:r>
            <a:r>
              <a:rPr lang="en-US" i="1" baseline="-25000">
                <a:latin typeface="Helvetica"/>
                <a:cs typeface="Helvetica"/>
              </a:rPr>
              <a:t>1</a:t>
            </a:r>
            <a:r>
              <a:rPr lang="en-US" i="1">
                <a:latin typeface="Helvetica"/>
                <a:cs typeface="Helvetica"/>
              </a:rPr>
              <a:t>/k</a:t>
            </a:r>
            <a:r>
              <a:rPr lang="en-US" i="1" baseline="-25000">
                <a:latin typeface="Helvetica"/>
                <a:cs typeface="Helvetica"/>
              </a:rPr>
              <a:t>–1</a:t>
            </a:r>
            <a:r>
              <a:rPr lang="en-US">
                <a:latin typeface="Helvetica"/>
                <a:cs typeface="Helvetica"/>
              </a:rPr>
              <a:t> = 0.1</a:t>
            </a:r>
            <a:r>
              <a:rPr lang="en-US" dirty="0">
                <a:latin typeface="Helvetica"/>
                <a:cs typeface="Helvetica"/>
              </a:rPr>
              <a:t>, so this is pre-equilibrium.  This happens when </a:t>
            </a:r>
            <a:r>
              <a:rPr lang="en-US" i="1" dirty="0">
                <a:latin typeface="Helvetica"/>
                <a:cs typeface="Helvetica"/>
              </a:rPr>
              <a:t>k</a:t>
            </a:r>
            <a:r>
              <a:rPr lang="en-US" i="1" baseline="-25000" dirty="0">
                <a:latin typeface="Helvetica"/>
                <a:cs typeface="Helvetica"/>
              </a:rPr>
              <a:t>2</a:t>
            </a:r>
            <a:r>
              <a:rPr lang="en-US" dirty="0">
                <a:latin typeface="Helvetica"/>
                <a:cs typeface="Helvetica"/>
              </a:rPr>
              <a:t> is slow relative to </a:t>
            </a:r>
            <a:r>
              <a:rPr lang="en-US" i="1" dirty="0">
                <a:latin typeface="Helvetica"/>
                <a:cs typeface="Helvetica"/>
              </a:rPr>
              <a:t>k</a:t>
            </a:r>
            <a:r>
              <a:rPr lang="en-US" i="1" baseline="-25000" dirty="0">
                <a:latin typeface="Helvetica"/>
                <a:cs typeface="Helvetica"/>
              </a:rPr>
              <a:t>1</a:t>
            </a:r>
            <a:r>
              <a:rPr lang="en-US" dirty="0">
                <a:latin typeface="Helvetica"/>
                <a:cs typeface="Helvetica"/>
              </a:rPr>
              <a:t> and </a:t>
            </a:r>
            <a:r>
              <a:rPr lang="en-US" i="1" dirty="0">
                <a:latin typeface="Helvetica"/>
                <a:cs typeface="Helvetica"/>
              </a:rPr>
              <a:t>k</a:t>
            </a:r>
            <a:r>
              <a:rPr lang="en-US" i="1" baseline="-25000" dirty="0">
                <a:latin typeface="Helvetica"/>
                <a:cs typeface="Helvetica"/>
              </a:rPr>
              <a:t>-1</a:t>
            </a:r>
            <a:r>
              <a:rPr lang="en-US" dirty="0">
                <a:latin typeface="Helvetica"/>
                <a:cs typeface="Helvetica"/>
              </a:rPr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1170"/>
            <a:ext cx="9144000" cy="48416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1554" y="3247162"/>
            <a:ext cx="3232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conc.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40211" y="5146771"/>
            <a:ext cx="3232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811148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2: Plot a Straight Line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2798" y="671170"/>
            <a:ext cx="84320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Helvetica"/>
                <a:cs typeface="Helvetica"/>
              </a:rPr>
              <a:t>In a new cell</a:t>
            </a:r>
            <a:r>
              <a:rPr lang="en-US" dirty="0">
                <a:latin typeface="Helvetica"/>
                <a:cs typeface="Helvetica"/>
              </a:rPr>
              <a:t>, type the following:</a:t>
            </a:r>
          </a:p>
          <a:p>
            <a:endParaRPr lang="en-US" sz="1200" dirty="0">
              <a:latin typeface="Helvetica"/>
              <a:cs typeface="Helvetica"/>
            </a:endParaRPr>
          </a:p>
          <a:p>
            <a:r>
              <a:rPr lang="en-US" sz="1200">
                <a:latin typeface="Courier New"/>
                <a:cs typeface="Courier New"/>
              </a:rPr>
              <a:t>import matplotlib</a:t>
            </a:r>
          </a:p>
          <a:p>
            <a:r>
              <a:rPr lang="en-US" sz="1200">
                <a:latin typeface="Courier New"/>
                <a:cs typeface="Courier New"/>
              </a:rPr>
              <a:t>import matplotlib.pyplot as plt</a:t>
            </a:r>
          </a:p>
          <a:p>
            <a:endParaRPr lang="en-US" sz="1200">
              <a:latin typeface="Courier New"/>
              <a:cs typeface="Courier New"/>
            </a:endParaRPr>
          </a:p>
          <a:p>
            <a:r>
              <a:rPr lang="en-US" sz="1200">
                <a:latin typeface="Courier New"/>
                <a:cs typeface="Courier New"/>
              </a:rPr>
              <a:t>%matplotlib inline</a:t>
            </a:r>
          </a:p>
          <a:p>
            <a:r>
              <a:rPr lang="en-US" sz="1200">
                <a:latin typeface="Courier New"/>
                <a:cs typeface="Courier New"/>
              </a:rPr>
              <a:t> </a:t>
            </a:r>
          </a:p>
          <a:p>
            <a:r>
              <a:rPr lang="en-US" sz="1200">
                <a:latin typeface="Courier New"/>
                <a:cs typeface="Courier New"/>
              </a:rPr>
              <a:t>x=[1.0,2.0,3.0,4.0]</a:t>
            </a:r>
          </a:p>
          <a:p>
            <a:r>
              <a:rPr lang="en-US" sz="1200">
                <a:latin typeface="Courier New"/>
                <a:cs typeface="Courier New"/>
              </a:rPr>
              <a:t>y=[2.0,4.0,6.0,8.0]</a:t>
            </a:r>
          </a:p>
          <a:p>
            <a:r>
              <a:rPr lang="en-US" sz="1200">
                <a:latin typeface="Courier New"/>
                <a:cs typeface="Courier New"/>
              </a:rPr>
              <a:t> </a:t>
            </a:r>
          </a:p>
          <a:p>
            <a:r>
              <a:rPr lang="en-US" sz="1200">
                <a:latin typeface="Courier New"/>
                <a:cs typeface="Courier New"/>
              </a:rPr>
              <a:t>plt.xlim(0.0,5.0)</a:t>
            </a:r>
          </a:p>
          <a:p>
            <a:r>
              <a:rPr lang="en-US" sz="1200">
                <a:latin typeface="Courier New"/>
                <a:cs typeface="Courier New"/>
              </a:rPr>
              <a:t>plt.ylim(0.0,10.0)</a:t>
            </a:r>
          </a:p>
          <a:p>
            <a:r>
              <a:rPr lang="en-US" sz="1200">
                <a:latin typeface="Courier New"/>
                <a:cs typeface="Courier New"/>
              </a:rPr>
              <a:t>plt.plot(x,y,"ko")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(If you are cutting and pasting, you might have to remove the blank lines.  Additionally, check that the quotation marks have not been auto-replaced.)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Your window should look like this: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80620"/>
            <a:ext cx="9144000" cy="214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006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692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13: Pre-Equilibrium or Steady State?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1274" y="671170"/>
            <a:ext cx="8507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What if </a:t>
            </a:r>
            <a:r>
              <a:rPr lang="en-US" i="1" dirty="0">
                <a:latin typeface="Helvetica"/>
                <a:cs typeface="Helvetica"/>
              </a:rPr>
              <a:t>k</a:t>
            </a:r>
            <a:r>
              <a:rPr lang="en-US" baseline="-25000" dirty="0">
                <a:latin typeface="Helvetica"/>
                <a:cs typeface="Helvetica"/>
              </a:rPr>
              <a:t>2</a:t>
            </a:r>
            <a:r>
              <a:rPr lang="en-US" dirty="0">
                <a:latin typeface="Helvetica"/>
                <a:cs typeface="Helvetica"/>
              </a:rPr>
              <a:t> is fast? </a:t>
            </a:r>
            <a:r>
              <a:rPr lang="en-US" i="1" dirty="0">
                <a:latin typeface="Helvetica"/>
                <a:cs typeface="Helvetica"/>
              </a:rPr>
              <a:t> </a:t>
            </a:r>
            <a:r>
              <a:rPr lang="en-US" dirty="0">
                <a:latin typeface="Helvetica"/>
                <a:cs typeface="Helvetica"/>
              </a:rPr>
              <a:t>Re-run the simulation (re-evaluate cells) with:</a:t>
            </a:r>
          </a:p>
          <a:p>
            <a:endParaRPr lang="en-US" i="1" dirty="0">
              <a:latin typeface="Helvetica"/>
              <a:cs typeface="Helvetica"/>
            </a:endParaRPr>
          </a:p>
          <a:p>
            <a:r>
              <a:rPr lang="en-US">
                <a:latin typeface="Courier New"/>
                <a:cs typeface="Courier New"/>
              </a:rPr>
              <a:t>k_1 = 1.0		  k_minus1 = 10.0     k_2 = 100.0</a:t>
            </a:r>
          </a:p>
          <a:p>
            <a:r>
              <a:rPr lang="en-US" i="1" dirty="0">
                <a:latin typeface="Helvetica"/>
                <a:cs typeface="Helvetica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25333" y="4529534"/>
            <a:ext cx="52709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This is steady-state:</a:t>
            </a: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In this case, [B]/[A] = 1/(10+100) </a:t>
            </a:r>
            <a:r>
              <a:rPr lang="en-US">
                <a:latin typeface="Helvetica"/>
                <a:cs typeface="Helvetica"/>
              </a:rPr>
              <a:t> = 0.009, </a:t>
            </a:r>
            <a:r>
              <a:rPr lang="en-US">
                <a:effectLst/>
                <a:latin typeface="Helvetica"/>
                <a:cs typeface="Helvetica"/>
              </a:rPr>
              <a:t>matching the figure above.  This is the “kinetic equilibrium” value.</a:t>
            </a:r>
            <a:endParaRPr lang="en-US" dirty="0">
              <a:latin typeface="Helvetica"/>
              <a:cs typeface="Helvetica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19" y="1584511"/>
            <a:ext cx="4274330" cy="290700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6" y="1650321"/>
            <a:ext cx="4380953" cy="285218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027" y="4529534"/>
            <a:ext cx="3400877" cy="2240260"/>
          </a:xfrm>
          <a:prstGeom prst="rect">
            <a:avLst/>
          </a:prstGeom>
        </p:spPr>
      </p:pic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3695361"/>
              </p:ext>
            </p:extLst>
          </p:nvPr>
        </p:nvGraphicFramePr>
        <p:xfrm>
          <a:off x="6078405" y="4521622"/>
          <a:ext cx="2872067" cy="13155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9" name="Equation" r:id="rId6" imgW="1968500" imgH="901700" progId="Equation.DSMT4">
                  <p:embed/>
                </p:oleObj>
              </mc:Choice>
              <mc:Fallback>
                <p:oleObj name="Equation" r:id="rId6" imgW="1968500" imgH="901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78405" y="4521622"/>
                        <a:ext cx="2872067" cy="13155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2092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13: Competitive Rates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1274" y="671170"/>
            <a:ext cx="8507702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To conclude this exercise, let’s examine the case where all the rate constants are set to 1.0: </a:t>
            </a: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The plot on the right shows that </a:t>
            </a:r>
            <a:r>
              <a:rPr lang="en-US" i="1" dirty="0">
                <a:latin typeface="Helvetica"/>
                <a:cs typeface="Helvetica"/>
              </a:rPr>
              <a:t>neither</a:t>
            </a:r>
            <a:r>
              <a:rPr lang="en-US" dirty="0">
                <a:latin typeface="Helvetica"/>
                <a:cs typeface="Helvetica"/>
              </a:rPr>
              <a:t> the pre-equilibrium nor steady state conditions apply until late in the reaction.  This scenario represents the “perfect catalysis” scenario where all barriers are equal in height.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6" y="1317501"/>
            <a:ext cx="4537613" cy="30742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890" y="1301023"/>
            <a:ext cx="4475454" cy="313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420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Summary: Import Statements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1274" y="671170"/>
            <a:ext cx="8507702" cy="5909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As you learned in this exercise, import statements are often needed to perform common tasks.  Here are the imports we used:</a:t>
            </a: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For more functions and imports, see: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  <a:hlinkClick r:id="rId2"/>
              </a:rPr>
              <a:t>https://docs.python.org/2/library/math.html</a:t>
            </a:r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  <a:hlinkClick r:id="rId3"/>
              </a:rPr>
              <a:t>http://docs.scipy.org/doc/numpy/reference/routines.math.html</a:t>
            </a:r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  <a:hlinkClick r:id="rId4"/>
              </a:rPr>
              <a:t>http://docs.scipy.org/doc/scipy/reference/tutorial/basic.html</a:t>
            </a:r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Stack Overflow (</a:t>
            </a:r>
            <a:r>
              <a:rPr lang="en-US" dirty="0">
                <a:latin typeface="Helvetica"/>
                <a:cs typeface="Helvetica"/>
                <a:hlinkClick r:id="rId5"/>
              </a:rPr>
              <a:t>http://stackoverflow.com/</a:t>
            </a:r>
            <a:r>
              <a:rPr lang="en-US" dirty="0">
                <a:latin typeface="Helvetica"/>
                <a:cs typeface="Helvetica"/>
              </a:rPr>
              <a:t>) is also a good source of situation-specific imports.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1711" y="1373779"/>
            <a:ext cx="410028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"/>
                <a:cs typeface="Helvetica"/>
              </a:rPr>
              <a:t>Plotting</a:t>
            </a:r>
            <a:endParaRPr lang="en-US" dirty="0">
              <a:latin typeface="Helvetica"/>
              <a:cs typeface="Helvetica"/>
            </a:endParaRPr>
          </a:p>
          <a:p>
            <a:endParaRPr lang="en-US" sz="1200">
              <a:latin typeface="Courier New"/>
              <a:cs typeface="Courier New"/>
            </a:endParaRPr>
          </a:p>
          <a:p>
            <a:r>
              <a:rPr lang="en-US" sz="1200">
                <a:latin typeface="Courier New"/>
                <a:cs typeface="Courier New"/>
              </a:rPr>
              <a:t>%matplotlib inline</a:t>
            </a:r>
          </a:p>
          <a:p>
            <a:r>
              <a:rPr lang="en-US" sz="1200">
                <a:latin typeface="Courier New"/>
                <a:cs typeface="Courier New"/>
              </a:rPr>
              <a:t>import matplotlib</a:t>
            </a:r>
          </a:p>
          <a:p>
            <a:r>
              <a:rPr lang="en-US" sz="1200">
                <a:latin typeface="Courier New"/>
                <a:cs typeface="Courier New"/>
              </a:rPr>
              <a:t>import matplotlib.pyplot as plt</a:t>
            </a:r>
          </a:p>
          <a:p>
            <a:endParaRPr lang="en-US" sz="1200">
              <a:latin typeface="Courier New"/>
              <a:cs typeface="Courier New"/>
            </a:endParaRPr>
          </a:p>
          <a:p>
            <a:r>
              <a:rPr lang="en-US" b="1" dirty="0">
                <a:latin typeface="Helvetica"/>
                <a:cs typeface="Helvetica"/>
              </a:rPr>
              <a:t>Math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sz="1200">
                <a:latin typeface="Courier New"/>
                <a:cs typeface="Courier New"/>
              </a:rPr>
              <a:t>from math import sqrt, exp, log, log10</a:t>
            </a:r>
          </a:p>
          <a:p>
            <a:r>
              <a:rPr lang="en-US" sz="1200">
                <a:latin typeface="Courier New"/>
                <a:cs typeface="Courier New"/>
              </a:rPr>
              <a:t>import numpy as np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24397" y="1373779"/>
            <a:ext cx="41002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"/>
                <a:cs typeface="Helvetica"/>
              </a:rPr>
              <a:t>Curve Fitting</a:t>
            </a:r>
            <a:endParaRPr lang="en-US" dirty="0">
              <a:latin typeface="Helvetica"/>
              <a:cs typeface="Helvetica"/>
            </a:endParaRPr>
          </a:p>
          <a:p>
            <a:endParaRPr lang="en-US" sz="1200">
              <a:latin typeface="Courier New"/>
              <a:cs typeface="Courier New"/>
            </a:endParaRPr>
          </a:p>
          <a:p>
            <a:r>
              <a:rPr lang="en-US" sz="1200">
                <a:latin typeface="Courier New"/>
                <a:cs typeface="Courier New"/>
              </a:rPr>
              <a:t>from scipy.optimize import curve_fit</a:t>
            </a:r>
          </a:p>
        </p:txBody>
      </p:sp>
    </p:spTree>
    <p:extLst>
      <p:ext uri="{BB962C8B-B14F-4D97-AF65-F5344CB8AC3E}">
        <p14:creationId xmlns:p14="http://schemas.microsoft.com/office/powerpoint/2010/main" val="2587903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Summary: Code Fragments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1274" y="671170"/>
            <a:ext cx="8507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Here are short code fragments that illustrate some of the things we learned.</a:t>
            </a:r>
          </a:p>
          <a:p>
            <a:r>
              <a:rPr lang="en-US" dirty="0">
                <a:latin typeface="Helvetica"/>
                <a:cs typeface="Helvetica"/>
              </a:rPr>
              <a:t>They can be pasted into your notebook directly.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1906" y="1253142"/>
            <a:ext cx="8637070" cy="5724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"/>
                <a:cs typeface="Helvetica"/>
              </a:rPr>
              <a:t>Plotting</a:t>
            </a:r>
            <a:endParaRPr lang="en-US" dirty="0">
              <a:latin typeface="Helvetica"/>
              <a:cs typeface="Helvetica"/>
            </a:endParaRPr>
          </a:p>
          <a:p>
            <a:endParaRPr lang="en-US" sz="1200" b="1" dirty="0">
              <a:latin typeface="Courier New"/>
              <a:cs typeface="Courier New"/>
            </a:endParaRPr>
          </a:p>
          <a:p>
            <a:r>
              <a:rPr lang="en-US" sz="1200">
                <a:latin typeface="Courier New"/>
                <a:cs typeface="Courier New"/>
              </a:rPr>
              <a:t># comments start with a hashtag</a:t>
            </a:r>
          </a:p>
          <a:p>
            <a:r>
              <a:rPr lang="en-US" sz="1200">
                <a:latin typeface="Courier New"/>
                <a:cs typeface="Courier New"/>
              </a:rPr>
              <a:t>import matplotlib</a:t>
            </a:r>
          </a:p>
          <a:p>
            <a:r>
              <a:rPr lang="en-US" sz="1200">
                <a:latin typeface="Courier New"/>
                <a:cs typeface="Courier New"/>
              </a:rPr>
              <a:t>import matplotlib.pyplot as plt</a:t>
            </a:r>
          </a:p>
          <a:p>
            <a:r>
              <a:rPr lang="en-US" sz="1200">
                <a:latin typeface="Courier New"/>
                <a:cs typeface="Courier New"/>
              </a:rPr>
              <a:t>%matplotlib inline</a:t>
            </a:r>
          </a:p>
          <a:p>
            <a:r>
              <a:rPr lang="en-US" sz="1200">
                <a:latin typeface="Courier New"/>
                <a:cs typeface="Courier New"/>
              </a:rPr>
              <a:t>import numpy as np</a:t>
            </a:r>
          </a:p>
          <a:p>
            <a:endParaRPr lang="en-US" sz="1200">
              <a:latin typeface="Courier New"/>
              <a:cs typeface="Courier New"/>
            </a:endParaRPr>
          </a:p>
          <a:p>
            <a:r>
              <a:rPr lang="en-US" sz="1200">
                <a:latin typeface="Courier New"/>
                <a:cs typeface="Courier New"/>
              </a:rPr>
              <a:t># make some data</a:t>
            </a:r>
          </a:p>
          <a:p>
            <a:r>
              <a:rPr lang="en-US" sz="1200">
                <a:latin typeface="Courier New"/>
                <a:cs typeface="Courier New"/>
              </a:rPr>
              <a:t>x = np.linspace(0.0, 2*np.pi, 30)</a:t>
            </a:r>
          </a:p>
          <a:p>
            <a:endParaRPr lang="en-US" sz="1200">
              <a:latin typeface="Courier New"/>
              <a:cs typeface="Courier New"/>
            </a:endParaRPr>
          </a:p>
          <a:p>
            <a:r>
              <a:rPr lang="en-US" sz="1200">
                <a:latin typeface="Courier New"/>
                <a:cs typeface="Courier New"/>
              </a:rPr>
              <a:t># multiple plot statements will automatically overlay</a:t>
            </a:r>
          </a:p>
          <a:p>
            <a:r>
              <a:rPr lang="en-US" sz="1200">
                <a:latin typeface="Courier New"/>
                <a:cs typeface="Courier New"/>
              </a:rPr>
              <a:t>plt.plot(x,np.sin(x),"ko”,label=“sin(x)”)</a:t>
            </a:r>
          </a:p>
          <a:p>
            <a:r>
              <a:rPr lang="en-US" sz="1200" dirty="0">
                <a:latin typeface="Courier New"/>
                <a:cs typeface="Courier New"/>
              </a:rPr>
              <a:t>plt.plot(x,np.cos(x),”b”,label=“cos(x)”)</a:t>
            </a:r>
          </a:p>
          <a:p>
            <a:endParaRPr lang="en-US" sz="1200" b="1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# set plot boundaries</a:t>
            </a:r>
          </a:p>
          <a:p>
            <a:r>
              <a:rPr lang="en-US" sz="1200">
                <a:latin typeface="Courier New"/>
                <a:cs typeface="Courier New"/>
              </a:rPr>
              <a:t>plt.xlim(0.0,2*np.pi)</a:t>
            </a:r>
          </a:p>
          <a:p>
            <a:r>
              <a:rPr lang="en-US" sz="1200">
                <a:latin typeface="Courier New"/>
                <a:cs typeface="Courier New"/>
              </a:rPr>
              <a:t>plt.ylim(-1.1,1.1)</a:t>
            </a:r>
          </a:p>
          <a:p>
            <a:endParaRPr lang="en-US" sz="1200" b="1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# add a legend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plt.legend()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# add plot labels</a:t>
            </a:r>
          </a:p>
          <a:p>
            <a:r>
              <a:rPr lang="en-US" sz="1200" dirty="0">
                <a:latin typeface="Courier New"/>
                <a:cs typeface="Courier New"/>
              </a:rPr>
              <a:t>plt.xlabel("x-axis label")</a:t>
            </a:r>
          </a:p>
          <a:p>
            <a:r>
              <a:rPr lang="en-US" sz="1200" dirty="0">
                <a:latin typeface="Courier New"/>
                <a:cs typeface="Courier New"/>
              </a:rPr>
              <a:t>plt.ylabel("y-axis label")</a:t>
            </a:r>
          </a:p>
          <a:p>
            <a:r>
              <a:rPr lang="en-US" sz="1200" dirty="0">
                <a:latin typeface="Courier New"/>
                <a:cs typeface="Courier New"/>
              </a:rPr>
              <a:t>plt.title("plot title”)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# save the plot in the current directory</a:t>
            </a:r>
          </a:p>
          <a:p>
            <a:r>
              <a:rPr lang="en-US" sz="1200" dirty="0">
                <a:latin typeface="Courier New"/>
                <a:cs typeface="Courier New"/>
              </a:rPr>
              <a:t>plt.savefig("my_plot.png”)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354" y="3596626"/>
            <a:ext cx="4617357" cy="326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715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Summary: Code Fragments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3020" y="677102"/>
            <a:ext cx="5259536" cy="3416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"/>
                <a:cs typeface="Helvetica"/>
              </a:rPr>
              <a:t>Lists</a:t>
            </a:r>
            <a:endParaRPr lang="en-US" dirty="0">
              <a:latin typeface="Helvetica"/>
              <a:cs typeface="Helvetica"/>
            </a:endParaRPr>
          </a:p>
          <a:p>
            <a:endParaRPr lang="en-US" sz="1200" b="1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# basic list operations</a:t>
            </a:r>
          </a:p>
          <a:p>
            <a:r>
              <a:rPr lang="en-US" sz="1200">
                <a:latin typeface="Courier New"/>
                <a:cs typeface="Courier New"/>
              </a:rPr>
              <a:t>list1 = [1.0, 3.0, 7.0]</a:t>
            </a:r>
          </a:p>
          <a:p>
            <a:r>
              <a:rPr lang="en-US" sz="1200">
                <a:latin typeface="Courier New"/>
                <a:cs typeface="Courier New"/>
              </a:rPr>
              <a:t>list1[0] = 1.0</a:t>
            </a:r>
          </a:p>
          <a:p>
            <a:r>
              <a:rPr lang="en-US" sz="1200">
                <a:latin typeface="Courier New"/>
                <a:cs typeface="Courier New"/>
              </a:rPr>
              <a:t>list1[1] = 3.0</a:t>
            </a:r>
          </a:p>
          <a:p>
            <a:r>
              <a:rPr lang="en-US" sz="1200">
                <a:latin typeface="Courier New"/>
                <a:cs typeface="Courier New"/>
              </a:rPr>
              <a:t>list1[2] = 7.0</a:t>
            </a:r>
          </a:p>
          <a:p>
            <a:r>
              <a:rPr lang="en-US" sz="1200">
                <a:latin typeface="Courier New"/>
                <a:cs typeface="Courier New"/>
              </a:rPr>
              <a:t>len(list1) = 3</a:t>
            </a:r>
          </a:p>
          <a:p>
            <a:endParaRPr lang="en-US" sz="1200">
              <a:latin typeface="Courier New"/>
              <a:cs typeface="Courier New"/>
            </a:endParaRPr>
          </a:p>
          <a:p>
            <a:r>
              <a:rPr lang="en-US" sz="1200">
                <a:latin typeface="Courier New"/>
                <a:cs typeface="Courier New"/>
              </a:rPr>
              <a:t># range(n) gives 0, 1, ..., n-1</a:t>
            </a:r>
          </a:p>
          <a:p>
            <a:r>
              <a:rPr lang="en-US" sz="1200">
                <a:latin typeface="Courier New"/>
                <a:cs typeface="Courier New"/>
              </a:rPr>
              <a:t>list2 = [ i for i in range(5) ]</a:t>
            </a:r>
          </a:p>
          <a:p>
            <a:r>
              <a:rPr lang="en-US" sz="1200">
                <a:latin typeface="Courier New"/>
                <a:cs typeface="Courier New"/>
              </a:rPr>
              <a:t>list2 = = [0, 1, 2, 3, 4]</a:t>
            </a:r>
          </a:p>
          <a:p>
            <a:endParaRPr lang="en-US" sz="1200">
              <a:latin typeface="Courier New"/>
              <a:cs typeface="Courier New"/>
            </a:endParaRPr>
          </a:p>
          <a:p>
            <a:r>
              <a:rPr lang="en-US" sz="1200">
                <a:latin typeface="Courier New"/>
                <a:cs typeface="Courier New"/>
              </a:rPr>
              <a:t># to take every n-th item</a:t>
            </a:r>
          </a:p>
          <a:p>
            <a:r>
              <a:rPr lang="en-US" sz="1200">
                <a:latin typeface="Courier New"/>
                <a:cs typeface="Courier New"/>
              </a:rPr>
              <a:t>list3 = [ i for i in range(10) ]</a:t>
            </a:r>
          </a:p>
          <a:p>
            <a:r>
              <a:rPr lang="en-US" sz="1200">
                <a:latin typeface="Courier New"/>
                <a:cs typeface="Courier New"/>
              </a:rPr>
              <a:t>list3[::5] = [0, 2, 4, 6, 8]</a:t>
            </a:r>
          </a:p>
          <a:p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00438" y="671170"/>
            <a:ext cx="8879555" cy="5909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"/>
                <a:cs typeface="Helvetica"/>
              </a:rPr>
              <a:t>Math</a:t>
            </a:r>
            <a:endParaRPr lang="en-US" dirty="0">
              <a:latin typeface="Helvetica"/>
              <a:cs typeface="Helvetica"/>
            </a:endParaRP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# use “.0” after integers</a:t>
            </a:r>
          </a:p>
          <a:p>
            <a:r>
              <a:rPr lang="en-US" sz="1200">
                <a:latin typeface="Courier New"/>
                <a:cs typeface="Courier New"/>
              </a:rPr>
              <a:t>from math import sqrt, exp, log, log10</a:t>
            </a:r>
          </a:p>
          <a:p>
            <a:r>
              <a:rPr lang="en-US" sz="1200">
                <a:latin typeface="Courier New"/>
                <a:cs typeface="Courier New"/>
              </a:rPr>
              <a:t>import numpy as np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# addition, subtraction</a:t>
            </a:r>
          </a:p>
          <a:p>
            <a:r>
              <a:rPr lang="en-US" sz="1200" dirty="0">
                <a:latin typeface="Courier New"/>
                <a:cs typeface="Courier New"/>
              </a:rPr>
              <a:t>1.0+2.0, 4.0-2.0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# multiplication, division</a:t>
            </a:r>
          </a:p>
          <a:p>
            <a:r>
              <a:rPr lang="en-US" sz="1200" dirty="0">
                <a:latin typeface="Courier New"/>
                <a:cs typeface="Courier New"/>
              </a:rPr>
              <a:t>2.0*3.0, -4.0/5.0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# exponents</a:t>
            </a:r>
          </a:p>
          <a:p>
            <a:r>
              <a:rPr lang="en-US" sz="1200" dirty="0">
                <a:latin typeface="Courier New"/>
                <a:cs typeface="Courier New"/>
              </a:rPr>
              <a:t>x ** y  # x raised to the y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# square roots</a:t>
            </a:r>
          </a:p>
          <a:p>
            <a:r>
              <a:rPr lang="en-US" sz="1200" dirty="0">
                <a:latin typeface="Courier New"/>
                <a:cs typeface="Courier New"/>
              </a:rPr>
              <a:t>sqrt(x)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# exponentials</a:t>
            </a:r>
          </a:p>
          <a:p>
            <a:r>
              <a:rPr lang="en-US" sz="1200" dirty="0">
                <a:latin typeface="Courier New"/>
                <a:cs typeface="Courier New"/>
              </a:rPr>
              <a:t>exp(x) or np.exp(x)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# natural logarithms (ln)</a:t>
            </a:r>
          </a:p>
          <a:p>
            <a:r>
              <a:rPr lang="en-US" sz="1200" dirty="0">
                <a:latin typeface="Courier New"/>
                <a:cs typeface="Courier New"/>
              </a:rPr>
              <a:t>log(x) or np.log(x)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# base 10 logarithms</a:t>
            </a:r>
          </a:p>
          <a:p>
            <a:r>
              <a:rPr lang="en-US" sz="1200" dirty="0">
                <a:latin typeface="Courier New"/>
                <a:cs typeface="Courier New"/>
              </a:rPr>
              <a:t>log(x) or np.log10(x)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# linearly spaced values </a:t>
            </a:r>
          </a:p>
          <a:p>
            <a:r>
              <a:rPr lang="en-US" sz="1200" dirty="0">
                <a:latin typeface="Courier New"/>
                <a:cs typeface="Courier New"/>
              </a:rPr>
              <a:t>np.arange(start,stop,stepsize)</a:t>
            </a:r>
          </a:p>
          <a:p>
            <a:r>
              <a:rPr lang="en-US" sz="1200" dirty="0">
                <a:latin typeface="Courier New"/>
                <a:cs typeface="Courier New"/>
              </a:rPr>
              <a:t>np.linspace(start,stop,number_of_steps)</a:t>
            </a:r>
          </a:p>
          <a:p>
            <a:endParaRPr lang="en-US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6547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Further Reading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1274" y="671170"/>
            <a:ext cx="8507702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Congratulations!  You now know how to perform simple kinetic analyses in Python!</a:t>
            </a:r>
          </a:p>
          <a:p>
            <a:endParaRPr lang="en-US" b="1" dirty="0">
              <a:latin typeface="Helvetica"/>
              <a:cs typeface="Helvetica"/>
            </a:endParaRPr>
          </a:p>
          <a:p>
            <a:r>
              <a:rPr lang="en-US" b="1" dirty="0">
                <a:latin typeface="Helvetica"/>
                <a:cs typeface="Helvetica"/>
              </a:rPr>
              <a:t>Python:</a:t>
            </a:r>
          </a:p>
          <a:p>
            <a:endParaRPr lang="en-US" b="1" dirty="0">
              <a:latin typeface="Helvetica"/>
              <a:cs typeface="Helvetica"/>
            </a:endParaRPr>
          </a:p>
          <a:p>
            <a:r>
              <a:rPr lang="en-US">
                <a:latin typeface="Helvetica"/>
                <a:cs typeface="Helvetica"/>
                <a:hlinkClick r:id="rId2"/>
              </a:rPr>
              <a:t>https://www.codecademy.com/learn/python</a:t>
            </a:r>
            <a:endParaRPr lang="en-US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  <a:hlinkClick r:id="rId3"/>
              </a:rPr>
              <a:t>http://learnpythonthehardway.org/book/index.html</a:t>
            </a:r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b="1" dirty="0">
                <a:latin typeface="Helvetica"/>
                <a:cs typeface="Helvetica"/>
              </a:rPr>
              <a:t>NumPy and SciPy: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  <a:hlinkClick r:id="rId4"/>
              </a:rPr>
              <a:t>http://cs231n.github.io/python-numpy-tutorial/</a:t>
            </a:r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  <a:hlinkClick r:id="rId5"/>
              </a:rPr>
              <a:t>http://www.engr.ucsb.edu/~shell/che210d/numpy.pdf</a:t>
            </a:r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  <a:hlinkClick r:id="rId6"/>
              </a:rPr>
              <a:t>http://docs.scipy.org/doc/scipy/reference/tutorial/</a:t>
            </a:r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382098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1: Plot a Straight Line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2798" y="671170"/>
            <a:ext cx="84320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Notice that pressing </a:t>
            </a:r>
            <a:r>
              <a:rPr lang="en-US" dirty="0">
                <a:latin typeface="Arial Black"/>
                <a:cs typeface="Arial Black"/>
              </a:rPr>
              <a:t>enter</a:t>
            </a:r>
            <a:r>
              <a:rPr lang="en-US" dirty="0">
                <a:latin typeface="Helvetica"/>
                <a:cs typeface="Helvetica"/>
              </a:rPr>
              <a:t> goes to the next line and does not execute anything.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To execute the code, press </a:t>
            </a:r>
            <a:r>
              <a:rPr lang="en-US" dirty="0">
                <a:latin typeface="Arial Black"/>
                <a:cs typeface="Arial Black"/>
              </a:rPr>
              <a:t>shift-enter</a:t>
            </a:r>
            <a:r>
              <a:rPr lang="en-US" dirty="0">
                <a:latin typeface="Helvetica"/>
                <a:cs typeface="Helvetica"/>
              </a:rPr>
              <a:t>.  A plot will appear underneath: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5" y="1578421"/>
            <a:ext cx="8824852" cy="527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26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1: Plot a Straight Line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03381" y="1652853"/>
            <a:ext cx="3314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Plot graphs in the browser. 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679475" y="2460903"/>
            <a:ext cx="25014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690381" y="2985167"/>
            <a:ext cx="25014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5929760" y="2450142"/>
            <a:ext cx="10761" cy="54204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87541" y="2360841"/>
            <a:ext cx="3314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The (x,y) coordinates.</a:t>
            </a:r>
          </a:p>
          <a:p>
            <a:r>
              <a:rPr lang="en-US" b="1" dirty="0">
                <a:latin typeface="Helvetica"/>
                <a:cs typeface="Helvetica"/>
              </a:rPr>
              <a:t>Specify “.0” after</a:t>
            </a:r>
          </a:p>
          <a:p>
            <a:r>
              <a:rPr lang="en-US" b="1" dirty="0">
                <a:latin typeface="Helvetica"/>
                <a:cs typeface="Helvetica"/>
              </a:rPr>
              <a:t>any integers.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999636" y="3548116"/>
            <a:ext cx="3314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The x and y axis limits.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5668714" y="3493244"/>
            <a:ext cx="25014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679620" y="4017508"/>
            <a:ext cx="25014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5918999" y="3482483"/>
            <a:ext cx="10761" cy="54204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92798" y="4689313"/>
            <a:ext cx="843205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In English, the last line means: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“Plot y vs. x using blac</a:t>
            </a:r>
            <a:r>
              <a:rPr lang="en-US" b="1" dirty="0">
                <a:latin typeface="Helvetica"/>
                <a:cs typeface="Helvetica"/>
              </a:rPr>
              <a:t>k</a:t>
            </a:r>
            <a:r>
              <a:rPr lang="en-US" dirty="0">
                <a:latin typeface="Helvetica"/>
                <a:cs typeface="Helvetica"/>
              </a:rPr>
              <a:t> circles (</a:t>
            </a:r>
            <a:r>
              <a:rPr lang="en-US" b="1" dirty="0">
                <a:latin typeface="Helvetica"/>
                <a:cs typeface="Helvetica"/>
              </a:rPr>
              <a:t>o</a:t>
            </a:r>
            <a:r>
              <a:rPr lang="en-US" dirty="0">
                <a:latin typeface="Helvetica"/>
                <a:cs typeface="Helvetica"/>
              </a:rPr>
              <a:t>).”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i="1" dirty="0">
                <a:latin typeface="Helvetica"/>
                <a:cs typeface="Helvetica"/>
              </a:rPr>
              <a:t>In a new cell, </a:t>
            </a:r>
            <a:r>
              <a:rPr lang="en-US" dirty="0">
                <a:latin typeface="Helvetica"/>
                <a:cs typeface="Helvetica"/>
              </a:rPr>
              <a:t>delete the “o” and press </a:t>
            </a:r>
            <a:r>
              <a:rPr lang="en-US" dirty="0">
                <a:latin typeface="Arial Black"/>
                <a:cs typeface="Arial Black"/>
              </a:rPr>
              <a:t>shift-enter </a:t>
            </a:r>
            <a:r>
              <a:rPr lang="en-US" dirty="0">
                <a:latin typeface="Helvetica"/>
                <a:cs typeface="Helvetica"/>
              </a:rPr>
              <a:t>again to re-evaluate the cell.  (That’s a lowercase o, as in “oak.”)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5667865" y="859494"/>
            <a:ext cx="25014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678771" y="1383758"/>
            <a:ext cx="25014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5918150" y="848733"/>
            <a:ext cx="10761" cy="54204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88026" y="916667"/>
            <a:ext cx="3314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The import statements.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5685000" y="1731252"/>
            <a:ext cx="25014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695906" y="1989426"/>
            <a:ext cx="25014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5940521" y="1725423"/>
            <a:ext cx="5526" cy="27102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797" y="780416"/>
            <a:ext cx="4953297" cy="350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75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1: Plot a Straight Line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2798" y="5191154"/>
            <a:ext cx="84320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Notice that the import statements only have to be specified once.  Once imported, the libraries stay loaded for the rest of the session.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Similarly,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>
                <a:latin typeface="Helvetica"/>
                <a:cs typeface="Helvetica"/>
              </a:rPr>
              <a:t> and </a:t>
            </a:r>
            <a:r>
              <a:rPr lang="en-US" dirty="0">
                <a:latin typeface="Courier New"/>
                <a:cs typeface="Courier New"/>
              </a:rPr>
              <a:t>y</a:t>
            </a:r>
            <a:r>
              <a:rPr lang="en-US" dirty="0">
                <a:latin typeface="Helvetica"/>
                <a:cs typeface="Helvetica"/>
              </a:rPr>
              <a:t> were already defined in the first cell, and are now stored in memory.</a:t>
            </a:r>
            <a:endParaRPr lang="en-US">
              <a:latin typeface="Courier New"/>
              <a:cs typeface="Courier New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1274" y="698362"/>
            <a:ext cx="8432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Without the “o,” just the line is plotted: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615" y="1154490"/>
            <a:ext cx="5265662" cy="385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541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2: Overlaying Plots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2798" y="671170"/>
            <a:ext cx="8432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When multiple plot statements are present, the plots are automatically overlaid: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602" y="1125166"/>
            <a:ext cx="7292866" cy="563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050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13059</TotalTime>
  <Words>4303</Words>
  <Application>Microsoft Macintosh PowerPoint</Application>
  <PresentationFormat>On-screen Show (4:3)</PresentationFormat>
  <Paragraphs>960</Paragraphs>
  <Slides>55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7" baseType="lpstr">
      <vt:lpstr>Default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H@rvard2014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Kwan, Eugene Elliott</dc:creator>
  <cp:keywords/>
  <cp:lastModifiedBy>Kwan, Eugene Elliott</cp:lastModifiedBy>
  <cp:revision>96</cp:revision>
  <dcterms:created xsi:type="dcterms:W3CDTF">2016-01-07T18:34:18Z</dcterms:created>
  <dcterms:modified xsi:type="dcterms:W3CDTF">2016-01-19T01:46:28Z</dcterms:modified>
</cp:coreProperties>
</file>