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notesSlides/notesSlide1.xml" ContentType="application/vnd.openxmlformats-officedocument.presentationml.notesSlide+xml"/>
  <Override PartName="/ppt/embeddings/oleObject4.bin" ContentType="application/vnd.openxmlformats-officedocument.oleObject"/>
  <Override PartName="/ppt/embeddings/oleObject5.bin" ContentType="application/vnd.openxmlformats-officedocument.oleObject"/>
  <Override PartName="/ppt/notesSlides/notesSlide2.xml" ContentType="application/vnd.openxmlformats-officedocument.presentationml.notesSlide+xml"/>
  <Override PartName="/ppt/embeddings/oleObject6.bin" ContentType="application/vnd.openxmlformats-officedocument.oleObject"/>
  <Override PartName="/ppt/embeddings/oleObject7.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7" r:id="rId2"/>
    <p:sldId id="259" r:id="rId3"/>
    <p:sldId id="260" r:id="rId4"/>
    <p:sldId id="261" r:id="rId5"/>
    <p:sldId id="262" r:id="rId6"/>
    <p:sldId id="263" r:id="rId7"/>
    <p:sldId id="264" r:id="rId8"/>
    <p:sldId id="265" r:id="rId9"/>
    <p:sldId id="267" r:id="rId10"/>
    <p:sldId id="266" r:id="rId11"/>
    <p:sldId id="268" r:id="rId12"/>
    <p:sldId id="269" r:id="rId13"/>
    <p:sldId id="270" r:id="rId14"/>
    <p:sldId id="271" r:id="rId15"/>
    <p:sldId id="272" r:id="rId16"/>
    <p:sldId id="273" r:id="rId17"/>
    <p:sldId id="274" r:id="rId18"/>
    <p:sldId id="275" r:id="rId19"/>
    <p:sldId id="276" r:id="rId20"/>
    <p:sldId id="288" r:id="rId21"/>
    <p:sldId id="287" r:id="rId22"/>
    <p:sldId id="279" r:id="rId23"/>
    <p:sldId id="278" r:id="rId24"/>
    <p:sldId id="280" r:id="rId25"/>
    <p:sldId id="289" r:id="rId26"/>
    <p:sldId id="281" r:id="rId27"/>
    <p:sldId id="282" r:id="rId28"/>
    <p:sldId id="283" r:id="rId29"/>
    <p:sldId id="284" r:id="rId30"/>
    <p:sldId id="285" r:id="rId31"/>
    <p:sldId id="286" r:id="rId32"/>
    <p:sldId id="290"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0" d="100"/>
          <a:sy n="80" d="100"/>
        </p:scale>
        <p:origin x="-2304"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 Id="rId2" Type="http://schemas.openxmlformats.org/officeDocument/2006/relationships/image" Target="../media/image1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4.emf"/><Relationship Id="rId2" Type="http://schemas.openxmlformats.org/officeDocument/2006/relationships/image" Target="../media/image2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9FF0A6-F043-274C-AF55-AE0A85C53A91}" type="datetimeFigureOut">
              <a:t>1/18/16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F42D4E-5418-F94C-A937-485EA03EA73F}" type="slidenum">
              <a:t>‹#›</a:t>
            </a:fld>
            <a:endParaRPr lang="en-US"/>
          </a:p>
        </p:txBody>
      </p:sp>
    </p:spTree>
    <p:extLst>
      <p:ext uri="{BB962C8B-B14F-4D97-AF65-F5344CB8AC3E}">
        <p14:creationId xmlns:p14="http://schemas.microsoft.com/office/powerpoint/2010/main" val="83093068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F42D4E-5418-F94C-A937-485EA03EA73F}" type="slidenum">
              <a:t>19</a:t>
            </a:fld>
            <a:endParaRPr lang="en-US"/>
          </a:p>
        </p:txBody>
      </p:sp>
    </p:spTree>
    <p:extLst>
      <p:ext uri="{BB962C8B-B14F-4D97-AF65-F5344CB8AC3E}">
        <p14:creationId xmlns:p14="http://schemas.microsoft.com/office/powerpoint/2010/main" val="4128268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F42D4E-5418-F94C-A937-485EA03EA73F}" type="slidenum">
              <a:t>20</a:t>
            </a:fld>
            <a:endParaRPr lang="en-US"/>
          </a:p>
        </p:txBody>
      </p:sp>
    </p:spTree>
    <p:extLst>
      <p:ext uri="{BB962C8B-B14F-4D97-AF65-F5344CB8AC3E}">
        <p14:creationId xmlns:p14="http://schemas.microsoft.com/office/powerpoint/2010/main" val="4128268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767C622-365D-4549-80DD-6A61E2992874}" type="datetimeFigureOut">
              <a:rPr lang="en-US" smtClean="0"/>
              <a:t>1/18/16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B26186-61CA-4E48-A074-21FD29AFED60}" type="slidenum">
              <a:rPr lang="en-US" smtClean="0"/>
              <a:t>‹#›</a:t>
            </a:fld>
            <a:endParaRPr lang="en-US"/>
          </a:p>
        </p:txBody>
      </p:sp>
    </p:spTree>
    <p:extLst>
      <p:ext uri="{BB962C8B-B14F-4D97-AF65-F5344CB8AC3E}">
        <p14:creationId xmlns:p14="http://schemas.microsoft.com/office/powerpoint/2010/main" val="2954589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67C622-365D-4549-80DD-6A61E2992874}" type="datetimeFigureOut">
              <a:rPr lang="en-US" smtClean="0"/>
              <a:t>1/18/16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B26186-61CA-4E48-A074-21FD29AFED60}" type="slidenum">
              <a:rPr lang="en-US" smtClean="0"/>
              <a:t>‹#›</a:t>
            </a:fld>
            <a:endParaRPr lang="en-US"/>
          </a:p>
        </p:txBody>
      </p:sp>
    </p:spTree>
    <p:extLst>
      <p:ext uri="{BB962C8B-B14F-4D97-AF65-F5344CB8AC3E}">
        <p14:creationId xmlns:p14="http://schemas.microsoft.com/office/powerpoint/2010/main" val="4055501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67C622-365D-4549-80DD-6A61E2992874}" type="datetimeFigureOut">
              <a:rPr lang="en-US" smtClean="0"/>
              <a:t>1/18/16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B26186-61CA-4E48-A074-21FD29AFED60}" type="slidenum">
              <a:rPr lang="en-US" smtClean="0"/>
              <a:t>‹#›</a:t>
            </a:fld>
            <a:endParaRPr lang="en-US"/>
          </a:p>
        </p:txBody>
      </p:sp>
    </p:spTree>
    <p:extLst>
      <p:ext uri="{BB962C8B-B14F-4D97-AF65-F5344CB8AC3E}">
        <p14:creationId xmlns:p14="http://schemas.microsoft.com/office/powerpoint/2010/main" val="4171097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67C622-365D-4549-80DD-6A61E2992874}" type="datetimeFigureOut">
              <a:rPr lang="en-US" smtClean="0"/>
              <a:t>1/18/16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B26186-61CA-4E48-A074-21FD29AFED60}" type="slidenum">
              <a:rPr lang="en-US" smtClean="0"/>
              <a:t>‹#›</a:t>
            </a:fld>
            <a:endParaRPr lang="en-US"/>
          </a:p>
        </p:txBody>
      </p:sp>
    </p:spTree>
    <p:extLst>
      <p:ext uri="{BB962C8B-B14F-4D97-AF65-F5344CB8AC3E}">
        <p14:creationId xmlns:p14="http://schemas.microsoft.com/office/powerpoint/2010/main" val="178927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67C622-365D-4549-80DD-6A61E2992874}" type="datetimeFigureOut">
              <a:rPr lang="en-US" smtClean="0"/>
              <a:t>1/18/16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B26186-61CA-4E48-A074-21FD29AFED60}" type="slidenum">
              <a:rPr lang="en-US" smtClean="0"/>
              <a:t>‹#›</a:t>
            </a:fld>
            <a:endParaRPr lang="en-US"/>
          </a:p>
        </p:txBody>
      </p:sp>
    </p:spTree>
    <p:extLst>
      <p:ext uri="{BB962C8B-B14F-4D97-AF65-F5344CB8AC3E}">
        <p14:creationId xmlns:p14="http://schemas.microsoft.com/office/powerpoint/2010/main" val="2175954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67C622-365D-4549-80DD-6A61E2992874}" type="datetimeFigureOut">
              <a:rPr lang="en-US" smtClean="0"/>
              <a:t>1/18/16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B26186-61CA-4E48-A074-21FD29AFED60}" type="slidenum">
              <a:rPr lang="en-US" smtClean="0"/>
              <a:t>‹#›</a:t>
            </a:fld>
            <a:endParaRPr lang="en-US"/>
          </a:p>
        </p:txBody>
      </p:sp>
    </p:spTree>
    <p:extLst>
      <p:ext uri="{BB962C8B-B14F-4D97-AF65-F5344CB8AC3E}">
        <p14:creationId xmlns:p14="http://schemas.microsoft.com/office/powerpoint/2010/main" val="2565267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67C622-365D-4549-80DD-6A61E2992874}" type="datetimeFigureOut">
              <a:rPr lang="en-US" smtClean="0"/>
              <a:t>1/18/16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B26186-61CA-4E48-A074-21FD29AFED60}" type="slidenum">
              <a:rPr lang="en-US" smtClean="0"/>
              <a:t>‹#›</a:t>
            </a:fld>
            <a:endParaRPr lang="en-US"/>
          </a:p>
        </p:txBody>
      </p:sp>
    </p:spTree>
    <p:extLst>
      <p:ext uri="{BB962C8B-B14F-4D97-AF65-F5344CB8AC3E}">
        <p14:creationId xmlns:p14="http://schemas.microsoft.com/office/powerpoint/2010/main" val="3076658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67C622-365D-4549-80DD-6A61E2992874}" type="datetimeFigureOut">
              <a:rPr lang="en-US" smtClean="0"/>
              <a:t>1/18/16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B26186-61CA-4E48-A074-21FD29AFED60}" type="slidenum">
              <a:rPr lang="en-US" smtClean="0"/>
              <a:t>‹#›</a:t>
            </a:fld>
            <a:endParaRPr lang="en-US"/>
          </a:p>
        </p:txBody>
      </p:sp>
    </p:spTree>
    <p:extLst>
      <p:ext uri="{BB962C8B-B14F-4D97-AF65-F5344CB8AC3E}">
        <p14:creationId xmlns:p14="http://schemas.microsoft.com/office/powerpoint/2010/main" val="3641067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67C622-365D-4549-80DD-6A61E2992874}" type="datetimeFigureOut">
              <a:rPr lang="en-US" smtClean="0"/>
              <a:t>1/18/16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B26186-61CA-4E48-A074-21FD29AFED60}" type="slidenum">
              <a:rPr lang="en-US" smtClean="0"/>
              <a:t>‹#›</a:t>
            </a:fld>
            <a:endParaRPr lang="en-US"/>
          </a:p>
        </p:txBody>
      </p:sp>
    </p:spTree>
    <p:extLst>
      <p:ext uri="{BB962C8B-B14F-4D97-AF65-F5344CB8AC3E}">
        <p14:creationId xmlns:p14="http://schemas.microsoft.com/office/powerpoint/2010/main" val="2696537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67C622-365D-4549-80DD-6A61E2992874}" type="datetimeFigureOut">
              <a:rPr lang="en-US" smtClean="0"/>
              <a:t>1/18/16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B26186-61CA-4E48-A074-21FD29AFED60}" type="slidenum">
              <a:rPr lang="en-US" smtClean="0"/>
              <a:t>‹#›</a:t>
            </a:fld>
            <a:endParaRPr lang="en-US"/>
          </a:p>
        </p:txBody>
      </p:sp>
    </p:spTree>
    <p:extLst>
      <p:ext uri="{BB962C8B-B14F-4D97-AF65-F5344CB8AC3E}">
        <p14:creationId xmlns:p14="http://schemas.microsoft.com/office/powerpoint/2010/main" val="1033987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67C622-365D-4549-80DD-6A61E2992874}" type="datetimeFigureOut">
              <a:rPr lang="en-US" smtClean="0"/>
              <a:t>1/18/16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B26186-61CA-4E48-A074-21FD29AFED60}" type="slidenum">
              <a:rPr lang="en-US" smtClean="0"/>
              <a:t>‹#›</a:t>
            </a:fld>
            <a:endParaRPr lang="en-US"/>
          </a:p>
        </p:txBody>
      </p:sp>
    </p:spTree>
    <p:extLst>
      <p:ext uri="{BB962C8B-B14F-4D97-AF65-F5344CB8AC3E}">
        <p14:creationId xmlns:p14="http://schemas.microsoft.com/office/powerpoint/2010/main" val="139342307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67C622-365D-4549-80DD-6A61E2992874}" type="datetimeFigureOut">
              <a:rPr lang="en-US" smtClean="0"/>
              <a:t>1/18/16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B26186-61CA-4E48-A074-21FD29AFED60}" type="slidenum">
              <a:rPr lang="en-US" smtClean="0"/>
              <a:t>‹#›</a:t>
            </a:fld>
            <a:endParaRPr lang="en-US"/>
          </a:p>
        </p:txBody>
      </p:sp>
    </p:spTree>
    <p:extLst>
      <p:ext uri="{BB962C8B-B14F-4D97-AF65-F5344CB8AC3E}">
        <p14:creationId xmlns:p14="http://schemas.microsoft.com/office/powerpoint/2010/main" val="736220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oleObject" Target="../embeddings/oleObject1.bin"/><Relationship Id="rId6" Type="http://schemas.openxmlformats.org/officeDocument/2006/relationships/image" Target="../media/image11.emf"/><Relationship Id="rId7" Type="http://schemas.openxmlformats.org/officeDocument/2006/relationships/image" Target="../media/image15.png"/><Relationship Id="rId8" Type="http://schemas.openxmlformats.org/officeDocument/2006/relationships/oleObject" Target="../embeddings/oleObject2.bin"/><Relationship Id="rId9" Type="http://schemas.openxmlformats.org/officeDocument/2006/relationships/image" Target="../media/image12.emf"/><Relationship Id="rId1" Type="http://schemas.openxmlformats.org/officeDocument/2006/relationships/vmlDrawing" Target="../drawings/vmlDrawing1.vml"/><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16.emf"/><Relationship Id="rId1" Type="http://schemas.openxmlformats.org/officeDocument/2006/relationships/vmlDrawing" Target="../drawings/vmlDrawing2.vml"/><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1.xml"/><Relationship Id="rId2"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oleObject" Target="../embeddings/oleObject4.bin"/><Relationship Id="rId5" Type="http://schemas.openxmlformats.org/officeDocument/2006/relationships/image" Target="../media/image24.emf"/><Relationship Id="rId6" Type="http://schemas.openxmlformats.org/officeDocument/2006/relationships/oleObject" Target="../embeddings/oleObject5.bin"/><Relationship Id="rId7" Type="http://schemas.openxmlformats.org/officeDocument/2006/relationships/image" Target="../media/image25.emf"/><Relationship Id="rId1" Type="http://schemas.openxmlformats.org/officeDocument/2006/relationships/vmlDrawing" Target="../drawings/vmlDrawing3.vml"/><Relationship Id="rId2"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hyperlink" Target="http://maxwell.ucsc.edu/~drip/133/ch4.pdf" TargetMode="External"/><Relationship Id="rId4" Type="http://schemas.openxmlformats.org/officeDocument/2006/relationships/hyperlink" Target="http://www.physics.utoronto.ca/~phy326/python/" TargetMode="External"/><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6.bin"/><Relationship Id="rId4" Type="http://schemas.openxmlformats.org/officeDocument/2006/relationships/image" Target="../media/image27.emf"/><Relationship Id="rId1" Type="http://schemas.openxmlformats.org/officeDocument/2006/relationships/vmlDrawing" Target="../drawings/vmlDrawing4.vml"/><Relationship Id="rId2"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7.bin"/><Relationship Id="rId4" Type="http://schemas.openxmlformats.org/officeDocument/2006/relationships/image" Target="../media/image30.emf"/><Relationship Id="rId1" Type="http://schemas.openxmlformats.org/officeDocument/2006/relationships/vmlDrawing" Target="../drawings/vmlDrawing5.vml"/><Relationship Id="rId2"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3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http://byumcl.bitbucket.org/bootcamp2014/labs/pandas_types.html" TargetMode="External"/><Relationship Id="rId4"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hyperlink" Target="http://www.gregreda.com/2013/10/26/intro-to-pandas-data-structure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933" y="1503875"/>
            <a:ext cx="8875154" cy="2123658"/>
          </a:xfrm>
          <a:prstGeom prst="rect">
            <a:avLst/>
          </a:prstGeom>
          <a:noFill/>
        </p:spPr>
        <p:txBody>
          <a:bodyPr wrap="square" rtlCol="0">
            <a:spAutoFit/>
          </a:bodyPr>
          <a:lstStyle/>
          <a:p>
            <a:pPr algn="ctr"/>
            <a:r>
              <a:rPr lang="en-US" sz="3600" dirty="0">
                <a:solidFill>
                  <a:srgbClr val="0000FF"/>
                </a:solidFill>
                <a:latin typeface="Helvetica"/>
                <a:cs typeface="Helvetica"/>
              </a:rPr>
              <a:t>Practical Kinetics</a:t>
            </a:r>
          </a:p>
          <a:p>
            <a:pPr algn="ctr"/>
            <a:endParaRPr lang="en-US" sz="2400" b="1" dirty="0">
              <a:solidFill>
                <a:srgbClr val="0000FF"/>
              </a:solidFill>
              <a:latin typeface="Helvetica"/>
              <a:cs typeface="Helvetica"/>
            </a:endParaRPr>
          </a:p>
          <a:p>
            <a:pPr algn="ctr"/>
            <a:r>
              <a:rPr lang="en-US" sz="2400" b="1" dirty="0">
                <a:solidFill>
                  <a:srgbClr val="0000FF"/>
                </a:solidFill>
                <a:latin typeface="Helvetica"/>
                <a:cs typeface="Helvetica"/>
              </a:rPr>
              <a:t>Exercise 2:</a:t>
            </a:r>
          </a:p>
          <a:p>
            <a:pPr algn="ctr"/>
            <a:endParaRPr lang="en-US" sz="2400" dirty="0">
              <a:solidFill>
                <a:srgbClr val="0000FF"/>
              </a:solidFill>
              <a:latin typeface="Helvetica"/>
              <a:cs typeface="Helvetica"/>
            </a:endParaRPr>
          </a:p>
          <a:p>
            <a:pPr algn="ctr"/>
            <a:r>
              <a:rPr lang="en-US" sz="2400" i="1" dirty="0">
                <a:solidFill>
                  <a:srgbClr val="0000FF"/>
                </a:solidFill>
                <a:latin typeface="Helvetica"/>
                <a:cs typeface="Helvetica"/>
              </a:rPr>
              <a:t>Integral Rate Laws</a:t>
            </a:r>
            <a:endParaRPr lang="en-US" sz="2400" dirty="0">
              <a:solidFill>
                <a:srgbClr val="0000FF"/>
              </a:solidFill>
              <a:latin typeface="Helvetica"/>
              <a:cs typeface="Helvetica"/>
            </a:endParaRPr>
          </a:p>
        </p:txBody>
      </p:sp>
      <p:sp>
        <p:nvSpPr>
          <p:cNvPr id="5" name="TextBox 4"/>
          <p:cNvSpPr txBox="1"/>
          <p:nvPr/>
        </p:nvSpPr>
        <p:spPr>
          <a:xfrm>
            <a:off x="475033" y="3917735"/>
            <a:ext cx="8148124" cy="2031325"/>
          </a:xfrm>
          <a:prstGeom prst="rect">
            <a:avLst/>
          </a:prstGeom>
          <a:noFill/>
        </p:spPr>
        <p:txBody>
          <a:bodyPr wrap="square" rtlCol="0">
            <a:spAutoFit/>
          </a:bodyPr>
          <a:lstStyle/>
          <a:p>
            <a:r>
              <a:rPr lang="en-US" b="1" dirty="0">
                <a:latin typeface="Helvetica"/>
                <a:cs typeface="Helvetica"/>
              </a:rPr>
              <a:t>Objectives:</a:t>
            </a:r>
          </a:p>
          <a:p>
            <a:pPr marL="342900" indent="-342900">
              <a:buAutoNum type="arabicPeriod"/>
            </a:pPr>
            <a:endParaRPr lang="en-US" dirty="0">
              <a:latin typeface="Helvetica"/>
              <a:cs typeface="Helvetica"/>
            </a:endParaRPr>
          </a:p>
          <a:p>
            <a:pPr marL="342900" indent="-342900">
              <a:buAutoNum type="arabicPeriod"/>
            </a:pPr>
            <a:r>
              <a:rPr lang="en-US" dirty="0">
                <a:latin typeface="Helvetica"/>
                <a:cs typeface="Helvetica"/>
              </a:rPr>
              <a:t>Import Experimental Data (Excel, CSV)</a:t>
            </a:r>
          </a:p>
          <a:p>
            <a:pPr marL="342900" indent="-342900">
              <a:buAutoNum type="arabicPeriod"/>
            </a:pPr>
            <a:endParaRPr lang="en-US" dirty="0">
              <a:latin typeface="Helvetica"/>
              <a:cs typeface="Helvetica"/>
            </a:endParaRPr>
          </a:p>
          <a:p>
            <a:pPr marL="342900" indent="-342900">
              <a:buAutoNum type="arabicPeriod"/>
            </a:pPr>
            <a:r>
              <a:rPr lang="en-US" dirty="0">
                <a:latin typeface="Helvetica"/>
                <a:cs typeface="Helvetica"/>
              </a:rPr>
              <a:t>Fit to zero-, first-, and second-order rate laws</a:t>
            </a:r>
          </a:p>
          <a:p>
            <a:pPr marL="342900" indent="-342900">
              <a:buAutoNum type="arabicPeriod"/>
            </a:pPr>
            <a:endParaRPr lang="en-US" dirty="0">
              <a:latin typeface="Helvetica"/>
              <a:cs typeface="Helvetica"/>
            </a:endParaRPr>
          </a:p>
          <a:p>
            <a:pPr marL="342900" indent="-342900">
              <a:buAutoNum type="arabicPeriod"/>
            </a:pPr>
            <a:r>
              <a:rPr lang="en-US" dirty="0">
                <a:latin typeface="Helvetica"/>
                <a:cs typeface="Helvetica"/>
              </a:rPr>
              <a:t>Error analysis</a:t>
            </a:r>
          </a:p>
        </p:txBody>
      </p:sp>
    </p:spTree>
    <p:extLst>
      <p:ext uri="{BB962C8B-B14F-4D97-AF65-F5344CB8AC3E}">
        <p14:creationId xmlns:p14="http://schemas.microsoft.com/office/powerpoint/2010/main" val="58030444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933" y="209505"/>
            <a:ext cx="5787217" cy="461665"/>
          </a:xfrm>
          <a:prstGeom prst="rect">
            <a:avLst/>
          </a:prstGeom>
          <a:noFill/>
        </p:spPr>
        <p:txBody>
          <a:bodyPr wrap="square" rtlCol="0">
            <a:spAutoFit/>
          </a:bodyPr>
          <a:lstStyle/>
          <a:p>
            <a:r>
              <a:rPr lang="en-US" sz="2400" dirty="0">
                <a:solidFill>
                  <a:srgbClr val="0000FF"/>
                </a:solidFill>
                <a:latin typeface="Helvetica"/>
                <a:cs typeface="Helvetica"/>
              </a:rPr>
              <a:t>Step 2: A First Look</a:t>
            </a:r>
          </a:p>
        </p:txBody>
      </p:sp>
      <p:sp>
        <p:nvSpPr>
          <p:cNvPr id="5" name="TextBox 4"/>
          <p:cNvSpPr txBox="1"/>
          <p:nvPr/>
        </p:nvSpPr>
        <p:spPr>
          <a:xfrm>
            <a:off x="313429" y="671170"/>
            <a:ext cx="8602385" cy="5632312"/>
          </a:xfrm>
          <a:prstGeom prst="rect">
            <a:avLst/>
          </a:prstGeom>
          <a:noFill/>
        </p:spPr>
        <p:txBody>
          <a:bodyPr wrap="square" rtlCol="0">
            <a:spAutoFit/>
          </a:bodyPr>
          <a:lstStyle/>
          <a:p>
            <a:r>
              <a:rPr lang="en-US" dirty="0">
                <a:latin typeface="Helvetica"/>
                <a:cs typeface="Helvetica"/>
              </a:rPr>
              <a:t>Plot the linearized forms of the zero-, first-, and second-order integral rate laws:</a:t>
            </a:r>
          </a:p>
          <a:p>
            <a:endParaRPr lang="en-US" dirty="0">
              <a:latin typeface="Courier New"/>
              <a:cs typeface="Courier New"/>
            </a:endParaRPr>
          </a:p>
          <a:p>
            <a:r>
              <a:rPr lang="en-US" dirty="0">
                <a:latin typeface="Courier New"/>
                <a:cs typeface="Courier New"/>
              </a:rPr>
              <a:t>corrected_absorbance = absorbance - np.min(absorbance)</a:t>
            </a:r>
          </a:p>
          <a:p>
            <a:r>
              <a:rPr lang="en-US" dirty="0">
                <a:latin typeface="Courier New"/>
                <a:cs typeface="Courier New"/>
              </a:rPr>
              <a:t>log_absorbance = np.log(corrected_absorbance)</a:t>
            </a:r>
          </a:p>
          <a:p>
            <a:r>
              <a:rPr lang="en-US" dirty="0">
                <a:latin typeface="Courier New"/>
                <a:cs typeface="Courier New"/>
              </a:rPr>
              <a:t>one_over_absorbance = 1.0/absorbance</a:t>
            </a:r>
          </a:p>
          <a:p>
            <a:endParaRPr lang="en-US" dirty="0">
              <a:latin typeface="Courier New"/>
              <a:cs typeface="Courier New"/>
            </a:endParaRPr>
          </a:p>
          <a:p>
            <a:r>
              <a:rPr lang="en-US" dirty="0">
                <a:latin typeface="Courier New"/>
                <a:cs typeface="Courier New"/>
              </a:rPr>
              <a:t>plt.plot(time[:30],absorbance[:30],"k.")</a:t>
            </a:r>
          </a:p>
          <a:p>
            <a:r>
              <a:rPr lang="en-US" dirty="0">
                <a:latin typeface="Courier New"/>
                <a:cs typeface="Courier New"/>
              </a:rPr>
              <a:t>plt.show()</a:t>
            </a:r>
          </a:p>
          <a:p>
            <a:r>
              <a:rPr lang="en-US" dirty="0">
                <a:latin typeface="Courier New"/>
                <a:cs typeface="Courier New"/>
              </a:rPr>
              <a:t>plt.plot(time[:30],log_absorbance[:30],"r.")</a:t>
            </a:r>
          </a:p>
          <a:p>
            <a:r>
              <a:rPr lang="en-US" dirty="0">
                <a:latin typeface="Courier New"/>
                <a:cs typeface="Courier New"/>
              </a:rPr>
              <a:t>plt.show()</a:t>
            </a:r>
          </a:p>
          <a:p>
            <a:r>
              <a:rPr lang="en-US" dirty="0">
                <a:latin typeface="Courier New"/>
                <a:cs typeface="Courier New"/>
              </a:rPr>
              <a:t>plt.plot(time[:30],one_over_absorbance[:30],"b.")</a:t>
            </a:r>
          </a:p>
          <a:p>
            <a:r>
              <a:rPr lang="en-US" dirty="0">
                <a:latin typeface="Courier New"/>
                <a:cs typeface="Courier New"/>
              </a:rPr>
              <a:t>plt.show()</a:t>
            </a:r>
          </a:p>
          <a:p>
            <a:endParaRPr lang="en-US" dirty="0">
              <a:latin typeface="Courier New"/>
              <a:cs typeface="Courier New"/>
            </a:endParaRPr>
          </a:p>
          <a:p>
            <a:r>
              <a:rPr lang="en-US" dirty="0">
                <a:latin typeface="Courier New"/>
                <a:cs typeface="Courier New"/>
              </a:rPr>
              <a:t>np.min</a:t>
            </a:r>
            <a:r>
              <a:rPr lang="en-US" dirty="0">
                <a:latin typeface="Helvetica"/>
                <a:cs typeface="Helvetica"/>
              </a:rPr>
              <a:t> finds the minimum of a list.  If we don’t do this, then we will get some negative numbers when we take the natural log with </a:t>
            </a:r>
            <a:r>
              <a:rPr lang="en-US" dirty="0">
                <a:latin typeface="Courier New"/>
                <a:cs typeface="Courier New"/>
              </a:rPr>
              <a:t>np.log</a:t>
            </a:r>
            <a:r>
              <a:rPr lang="en-US" dirty="0">
                <a:latin typeface="Helvetica"/>
                <a:cs typeface="Helvetica"/>
              </a:rPr>
              <a:t>. </a:t>
            </a:r>
          </a:p>
          <a:p>
            <a:endParaRPr lang="en-US" dirty="0">
              <a:latin typeface="Helvetica"/>
              <a:cs typeface="Helvetica"/>
            </a:endParaRPr>
          </a:p>
          <a:p>
            <a:r>
              <a:rPr lang="en-US" dirty="0">
                <a:latin typeface="Helvetica"/>
                <a:cs typeface="Helvetica"/>
              </a:rPr>
              <a:t>Since most of the run was noise, I’m only showing the first thirty points.  In reality, it would not be a good idea to collect data past five half-lives.</a:t>
            </a:r>
          </a:p>
          <a:p>
            <a:endParaRPr lang="en-US" dirty="0">
              <a:latin typeface="Helvetica"/>
              <a:cs typeface="Helvetica"/>
            </a:endParaRPr>
          </a:p>
          <a:p>
            <a:r>
              <a:rPr lang="en-US" dirty="0">
                <a:latin typeface="Helvetica"/>
                <a:cs typeface="Helvetica"/>
              </a:rPr>
              <a:t>For now, let’s ignore the fact that absorbance is not equal to concentration.</a:t>
            </a:r>
          </a:p>
        </p:txBody>
      </p:sp>
    </p:spTree>
    <p:extLst>
      <p:ext uri="{BB962C8B-B14F-4D97-AF65-F5344CB8AC3E}">
        <p14:creationId xmlns:p14="http://schemas.microsoft.com/office/powerpoint/2010/main" val="43966028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933" y="209505"/>
            <a:ext cx="5787217" cy="461665"/>
          </a:xfrm>
          <a:prstGeom prst="rect">
            <a:avLst/>
          </a:prstGeom>
          <a:noFill/>
        </p:spPr>
        <p:txBody>
          <a:bodyPr wrap="square" rtlCol="0">
            <a:spAutoFit/>
          </a:bodyPr>
          <a:lstStyle/>
          <a:p>
            <a:r>
              <a:rPr lang="en-US" sz="2400" dirty="0">
                <a:solidFill>
                  <a:srgbClr val="0000FF"/>
                </a:solidFill>
                <a:latin typeface="Helvetica"/>
                <a:cs typeface="Helvetica"/>
              </a:rPr>
              <a:t>Step 2: A First Look</a:t>
            </a:r>
          </a:p>
        </p:txBody>
      </p:sp>
      <p:sp>
        <p:nvSpPr>
          <p:cNvPr id="5" name="TextBox 4"/>
          <p:cNvSpPr txBox="1"/>
          <p:nvPr/>
        </p:nvSpPr>
        <p:spPr>
          <a:xfrm>
            <a:off x="313429" y="671170"/>
            <a:ext cx="8602385" cy="5632312"/>
          </a:xfrm>
          <a:prstGeom prst="rect">
            <a:avLst/>
          </a:prstGeom>
          <a:noFill/>
        </p:spPr>
        <p:txBody>
          <a:bodyPr wrap="square" rtlCol="0">
            <a:spAutoFit/>
          </a:bodyPr>
          <a:lstStyle/>
          <a:p>
            <a:r>
              <a:rPr lang="en-US" dirty="0">
                <a:latin typeface="Helvetica"/>
                <a:cs typeface="Helvetica"/>
              </a:rPr>
              <a:t>Plot the linearized forms of the zero-, first-, and second-order integral rate laws:</a:t>
            </a:r>
          </a:p>
          <a:p>
            <a:endParaRPr lang="en-US" dirty="0">
              <a:latin typeface="Courier New"/>
              <a:cs typeface="Courier New"/>
            </a:endParaRPr>
          </a:p>
          <a:p>
            <a:endParaRPr lang="en-US" dirty="0">
              <a:latin typeface="Courier New"/>
              <a:cs typeface="Courier New"/>
            </a:endParaRPr>
          </a:p>
          <a:p>
            <a:endParaRPr lang="en-US" dirty="0">
              <a:latin typeface="Courier New"/>
              <a:cs typeface="Courier New"/>
            </a:endParaRPr>
          </a:p>
          <a:p>
            <a:endParaRPr lang="en-US" dirty="0">
              <a:latin typeface="Courier New"/>
              <a:cs typeface="Courier New"/>
            </a:endParaRPr>
          </a:p>
          <a:p>
            <a:endParaRPr lang="en-US" dirty="0">
              <a:latin typeface="Courier New"/>
              <a:cs typeface="Courier New"/>
            </a:endParaRPr>
          </a:p>
          <a:p>
            <a:endParaRPr lang="en-US" dirty="0">
              <a:latin typeface="Courier New"/>
              <a:cs typeface="Courier New"/>
            </a:endParaRPr>
          </a:p>
          <a:p>
            <a:endParaRPr lang="en-US" dirty="0">
              <a:latin typeface="Courier New"/>
              <a:cs typeface="Courier New"/>
            </a:endParaRPr>
          </a:p>
          <a:p>
            <a:endParaRPr lang="en-US" dirty="0">
              <a:latin typeface="Courier New"/>
              <a:cs typeface="Courier New"/>
            </a:endParaRPr>
          </a:p>
          <a:p>
            <a:r>
              <a:rPr lang="en-US" dirty="0">
                <a:latin typeface="Helvetica"/>
                <a:cs typeface="Helvetica"/>
              </a:rPr>
              <a:t>(In your browser, these will appear one after another instead of side by side.)</a:t>
            </a:r>
          </a:p>
          <a:p>
            <a:endParaRPr lang="en-US" dirty="0">
              <a:latin typeface="Helvetica"/>
              <a:cs typeface="Helvetica"/>
            </a:endParaRPr>
          </a:p>
          <a:p>
            <a:r>
              <a:rPr lang="en-US" dirty="0">
                <a:latin typeface="Helvetica"/>
                <a:cs typeface="Helvetica"/>
              </a:rPr>
              <a:t>Clearly, the first-order fit is best.  If we call the starting material “A,” then:</a:t>
            </a: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r>
              <a:rPr lang="en-US" dirty="0">
                <a:latin typeface="Helvetica"/>
                <a:cs typeface="Helvetica"/>
              </a:rPr>
              <a:t>If the system obeys Beer’s law for the experimental concentration (</a:t>
            </a:r>
            <a:r>
              <a:rPr lang="en-US" i="1" dirty="0">
                <a:latin typeface="Helvetica"/>
                <a:cs typeface="Helvetica"/>
              </a:rPr>
              <a:t>c</a:t>
            </a:r>
            <a:r>
              <a:rPr lang="en-US" dirty="0">
                <a:latin typeface="Helvetica"/>
                <a:cs typeface="Helvetica"/>
              </a:rPr>
              <a:t>) range, then:</a:t>
            </a: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r>
              <a:rPr lang="en-US" dirty="0">
                <a:latin typeface="Helvetica"/>
                <a:cs typeface="Helvetica"/>
              </a:rPr>
              <a:t>where I combined the path length (</a:t>
            </a:r>
            <a:r>
              <a:rPr lang="en-US" i="1" dirty="0">
                <a:latin typeface="Helvetica"/>
                <a:cs typeface="Helvetica"/>
              </a:rPr>
              <a:t>b</a:t>
            </a:r>
            <a:r>
              <a:rPr lang="en-US" dirty="0">
                <a:latin typeface="Helvetica"/>
                <a:cs typeface="Helvetica"/>
              </a:rPr>
              <a:t>) and the extinction coefficient (</a:t>
            </a:r>
            <a:r>
              <a:rPr lang="en-US" i="1" dirty="0">
                <a:latin typeface="Helvetica"/>
                <a:cs typeface="Helvetica"/>
              </a:rPr>
              <a:t>ε</a:t>
            </a:r>
            <a:r>
              <a:rPr lang="en-US" dirty="0">
                <a:latin typeface="Helvetica"/>
                <a:cs typeface="Helvetica"/>
              </a:rPr>
              <a:t>) into </a:t>
            </a:r>
            <a:r>
              <a:rPr lang="en-US" i="1" dirty="0">
                <a:latin typeface="Helvetica"/>
                <a:cs typeface="Helvetica"/>
              </a:rPr>
              <a:t>ε</a:t>
            </a:r>
            <a:r>
              <a:rPr lang="en-US" dirty="0">
                <a:latin typeface="Helvetica"/>
                <a:cs typeface="Helvetica"/>
              </a:rPr>
              <a:t>’.</a:t>
            </a:r>
          </a:p>
        </p:txBody>
      </p:sp>
      <p:pic>
        <p:nvPicPr>
          <p:cNvPr id="2" name="Picture 1"/>
          <p:cNvPicPr>
            <a:picLocks noChangeAspect="1"/>
          </p:cNvPicPr>
          <p:nvPr/>
        </p:nvPicPr>
        <p:blipFill>
          <a:blip r:embed="rId3"/>
          <a:stretch>
            <a:fillRect/>
          </a:stretch>
        </p:blipFill>
        <p:spPr>
          <a:xfrm>
            <a:off x="157389" y="1102222"/>
            <a:ext cx="2873047" cy="1940634"/>
          </a:xfrm>
          <a:prstGeom prst="rect">
            <a:avLst/>
          </a:prstGeom>
        </p:spPr>
      </p:pic>
      <p:pic>
        <p:nvPicPr>
          <p:cNvPr id="3" name="Picture 2"/>
          <p:cNvPicPr>
            <a:picLocks noChangeAspect="1"/>
          </p:cNvPicPr>
          <p:nvPr/>
        </p:nvPicPr>
        <p:blipFill>
          <a:blip r:embed="rId4"/>
          <a:stretch>
            <a:fillRect/>
          </a:stretch>
        </p:blipFill>
        <p:spPr>
          <a:xfrm>
            <a:off x="3145910" y="1088992"/>
            <a:ext cx="2908076" cy="1953864"/>
          </a:xfrm>
          <a:prstGeom prst="rect">
            <a:avLst/>
          </a:prstGeom>
        </p:spPr>
      </p:pic>
      <p:graphicFrame>
        <p:nvGraphicFramePr>
          <p:cNvPr id="8" name="Object 7"/>
          <p:cNvGraphicFramePr>
            <a:graphicFrameLocks noChangeAspect="1"/>
          </p:cNvGraphicFramePr>
          <p:nvPr>
            <p:extLst>
              <p:ext uri="{D42A27DB-BD31-4B8C-83A1-F6EECF244321}">
                <p14:modId xmlns:p14="http://schemas.microsoft.com/office/powerpoint/2010/main" val="2653017743"/>
              </p:ext>
            </p:extLst>
          </p:nvPr>
        </p:nvGraphicFramePr>
        <p:xfrm>
          <a:off x="2733220" y="5346080"/>
          <a:ext cx="3668391" cy="469554"/>
        </p:xfrm>
        <a:graphic>
          <a:graphicData uri="http://schemas.openxmlformats.org/presentationml/2006/ole">
            <mc:AlternateContent xmlns:mc="http://schemas.openxmlformats.org/markup-compatibility/2006">
              <mc:Choice xmlns:v="urn:schemas-microsoft-com:vml" Requires="v">
                <p:oleObj spid="_x0000_s1049" name="Equation" r:id="rId5" imgW="1587500" imgH="203200" progId="Equation.DSMT4">
                  <p:embed/>
                </p:oleObj>
              </mc:Choice>
              <mc:Fallback>
                <p:oleObj name="Equation" r:id="rId5" imgW="1587500" imgH="203200" progId="Equation.DSMT4">
                  <p:embed/>
                  <p:pic>
                    <p:nvPicPr>
                      <p:cNvPr id="0" name=""/>
                      <p:cNvPicPr/>
                      <p:nvPr/>
                    </p:nvPicPr>
                    <p:blipFill>
                      <a:blip r:embed="rId6"/>
                      <a:stretch>
                        <a:fillRect/>
                      </a:stretch>
                    </p:blipFill>
                    <p:spPr>
                      <a:xfrm>
                        <a:off x="2733220" y="5346080"/>
                        <a:ext cx="3668391" cy="469554"/>
                      </a:xfrm>
                      <a:prstGeom prst="rect">
                        <a:avLst/>
                      </a:prstGeom>
                    </p:spPr>
                  </p:pic>
                </p:oleObj>
              </mc:Fallback>
            </mc:AlternateContent>
          </a:graphicData>
        </a:graphic>
      </p:graphicFrame>
      <p:pic>
        <p:nvPicPr>
          <p:cNvPr id="9" name="Picture 8"/>
          <p:cNvPicPr>
            <a:picLocks noChangeAspect="1"/>
          </p:cNvPicPr>
          <p:nvPr/>
        </p:nvPicPr>
        <p:blipFill>
          <a:blip r:embed="rId7"/>
          <a:stretch>
            <a:fillRect/>
          </a:stretch>
        </p:blipFill>
        <p:spPr>
          <a:xfrm>
            <a:off x="6170614" y="1101950"/>
            <a:ext cx="2861828" cy="1969430"/>
          </a:xfrm>
          <a:prstGeom prst="rect">
            <a:avLst/>
          </a:prstGeom>
        </p:spPr>
      </p:pic>
      <p:sp>
        <p:nvSpPr>
          <p:cNvPr id="10" name="TextBox 9"/>
          <p:cNvSpPr txBox="1"/>
          <p:nvPr/>
        </p:nvSpPr>
        <p:spPr>
          <a:xfrm>
            <a:off x="1575542" y="1254519"/>
            <a:ext cx="3232542" cy="369332"/>
          </a:xfrm>
          <a:prstGeom prst="rect">
            <a:avLst/>
          </a:prstGeom>
          <a:noFill/>
        </p:spPr>
        <p:txBody>
          <a:bodyPr wrap="square" rtlCol="0">
            <a:spAutoFit/>
          </a:bodyPr>
          <a:lstStyle/>
          <a:p>
            <a:r>
              <a:rPr lang="en-US" dirty="0">
                <a:latin typeface="Helvetica"/>
                <a:cs typeface="Helvetica"/>
              </a:rPr>
              <a:t>[A] vs. time</a:t>
            </a:r>
            <a:endParaRPr lang="en-US" dirty="0">
              <a:latin typeface="Helvetica"/>
              <a:cs typeface="Helvetica"/>
            </a:endParaRPr>
          </a:p>
        </p:txBody>
      </p:sp>
      <p:sp>
        <p:nvSpPr>
          <p:cNvPr id="11" name="TextBox 10"/>
          <p:cNvSpPr txBox="1"/>
          <p:nvPr/>
        </p:nvSpPr>
        <p:spPr>
          <a:xfrm>
            <a:off x="4355430" y="1254519"/>
            <a:ext cx="3232542" cy="369332"/>
          </a:xfrm>
          <a:prstGeom prst="rect">
            <a:avLst/>
          </a:prstGeom>
          <a:noFill/>
        </p:spPr>
        <p:txBody>
          <a:bodyPr wrap="square" rtlCol="0">
            <a:spAutoFit/>
          </a:bodyPr>
          <a:lstStyle/>
          <a:p>
            <a:r>
              <a:rPr lang="en-US" dirty="0">
                <a:latin typeface="Helvetica"/>
                <a:cs typeface="Helvetica"/>
              </a:rPr>
              <a:t>ln [A] vs. time</a:t>
            </a:r>
          </a:p>
        </p:txBody>
      </p:sp>
      <p:sp>
        <p:nvSpPr>
          <p:cNvPr id="12" name="TextBox 11"/>
          <p:cNvSpPr txBox="1"/>
          <p:nvPr/>
        </p:nvSpPr>
        <p:spPr>
          <a:xfrm>
            <a:off x="7430256" y="2462584"/>
            <a:ext cx="1612395" cy="369332"/>
          </a:xfrm>
          <a:prstGeom prst="rect">
            <a:avLst/>
          </a:prstGeom>
          <a:noFill/>
        </p:spPr>
        <p:txBody>
          <a:bodyPr wrap="square" rtlCol="0">
            <a:spAutoFit/>
          </a:bodyPr>
          <a:lstStyle/>
          <a:p>
            <a:r>
              <a:rPr lang="en-US" dirty="0">
                <a:latin typeface="Helvetica"/>
                <a:cs typeface="Helvetica"/>
              </a:rPr>
              <a:t>1/[A] vs. time</a:t>
            </a:r>
            <a:endParaRPr lang="en-US" dirty="0">
              <a:latin typeface="Helvetica"/>
              <a:cs typeface="Helvetica"/>
            </a:endParaRPr>
          </a:p>
        </p:txBody>
      </p:sp>
      <p:graphicFrame>
        <p:nvGraphicFramePr>
          <p:cNvPr id="13" name="Object 12"/>
          <p:cNvGraphicFramePr>
            <a:graphicFrameLocks noChangeAspect="1"/>
          </p:cNvGraphicFramePr>
          <p:nvPr>
            <p:extLst>
              <p:ext uri="{D42A27DB-BD31-4B8C-83A1-F6EECF244321}">
                <p14:modId xmlns:p14="http://schemas.microsoft.com/office/powerpoint/2010/main" val="1140915023"/>
              </p:ext>
            </p:extLst>
          </p:nvPr>
        </p:nvGraphicFramePr>
        <p:xfrm>
          <a:off x="2956577" y="4106522"/>
          <a:ext cx="3395964" cy="575123"/>
        </p:xfrm>
        <a:graphic>
          <a:graphicData uri="http://schemas.openxmlformats.org/presentationml/2006/ole">
            <mc:AlternateContent xmlns:mc="http://schemas.openxmlformats.org/markup-compatibility/2006">
              <mc:Choice xmlns:v="urn:schemas-microsoft-com:vml" Requires="v">
                <p:oleObj spid="_x0000_s1050" name="Equation" r:id="rId8" imgW="1574800" imgH="266700" progId="Equation.DSMT4">
                  <p:embed/>
                </p:oleObj>
              </mc:Choice>
              <mc:Fallback>
                <p:oleObj name="Equation" r:id="rId8" imgW="1574800" imgH="266700" progId="Equation.DSMT4">
                  <p:embed/>
                  <p:pic>
                    <p:nvPicPr>
                      <p:cNvPr id="0" name=""/>
                      <p:cNvPicPr/>
                      <p:nvPr/>
                    </p:nvPicPr>
                    <p:blipFill>
                      <a:blip r:embed="rId9"/>
                      <a:stretch>
                        <a:fillRect/>
                      </a:stretch>
                    </p:blipFill>
                    <p:spPr>
                      <a:xfrm>
                        <a:off x="2956577" y="4106522"/>
                        <a:ext cx="3395964" cy="575123"/>
                      </a:xfrm>
                      <a:prstGeom prst="rect">
                        <a:avLst/>
                      </a:prstGeom>
                    </p:spPr>
                  </p:pic>
                </p:oleObj>
              </mc:Fallback>
            </mc:AlternateContent>
          </a:graphicData>
        </a:graphic>
      </p:graphicFrame>
    </p:spTree>
    <p:extLst>
      <p:ext uri="{BB962C8B-B14F-4D97-AF65-F5344CB8AC3E}">
        <p14:creationId xmlns:p14="http://schemas.microsoft.com/office/powerpoint/2010/main" val="19684154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933" y="209505"/>
            <a:ext cx="5787217" cy="461665"/>
          </a:xfrm>
          <a:prstGeom prst="rect">
            <a:avLst/>
          </a:prstGeom>
          <a:noFill/>
        </p:spPr>
        <p:txBody>
          <a:bodyPr wrap="square" rtlCol="0">
            <a:spAutoFit/>
          </a:bodyPr>
          <a:lstStyle/>
          <a:p>
            <a:r>
              <a:rPr lang="en-US" sz="2400" dirty="0">
                <a:solidFill>
                  <a:srgbClr val="0000FF"/>
                </a:solidFill>
                <a:latin typeface="Helvetica"/>
                <a:cs typeface="Helvetica"/>
              </a:rPr>
              <a:t>Step 3: First-Order Fit</a:t>
            </a:r>
          </a:p>
        </p:txBody>
      </p:sp>
      <p:sp>
        <p:nvSpPr>
          <p:cNvPr id="5" name="TextBox 4"/>
          <p:cNvSpPr txBox="1"/>
          <p:nvPr/>
        </p:nvSpPr>
        <p:spPr>
          <a:xfrm>
            <a:off x="313429" y="671170"/>
            <a:ext cx="8602385" cy="6186310"/>
          </a:xfrm>
          <a:prstGeom prst="rect">
            <a:avLst/>
          </a:prstGeom>
          <a:noFill/>
        </p:spPr>
        <p:txBody>
          <a:bodyPr wrap="square" rtlCol="0">
            <a:spAutoFit/>
          </a:bodyPr>
          <a:lstStyle/>
          <a:p>
            <a:r>
              <a:rPr lang="en-US" dirty="0">
                <a:latin typeface="Helvetica"/>
                <a:cs typeface="Helvetica"/>
              </a:rPr>
              <a:t>Previously (lectures 1 and 2), we showed that when other species also absorb, we pick up a constant </a:t>
            </a:r>
            <a:r>
              <a:rPr lang="en-US" i="1" dirty="0">
                <a:latin typeface="Helvetica"/>
                <a:cs typeface="Helvetica"/>
              </a:rPr>
              <a:t>c</a:t>
            </a:r>
            <a:r>
              <a:rPr lang="en-US" dirty="0">
                <a:latin typeface="Helvetica"/>
                <a:cs typeface="Helvetica"/>
              </a:rPr>
              <a:t>.  (This could also account for any constant background absorbance, like that of the container.)</a:t>
            </a:r>
          </a:p>
          <a:p>
            <a:endParaRPr lang="en-US" dirty="0">
              <a:latin typeface="Helvetica"/>
              <a:cs typeface="Helvetica"/>
            </a:endParaRPr>
          </a:p>
          <a:p>
            <a:r>
              <a:rPr lang="en-US" dirty="0">
                <a:latin typeface="Helvetica"/>
                <a:cs typeface="Helvetica"/>
              </a:rPr>
              <a:t>Therefore:</a:t>
            </a: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r>
              <a:rPr lang="en-US" dirty="0">
                <a:latin typeface="Helvetica"/>
                <a:cs typeface="Helvetica"/>
              </a:rPr>
              <a:t>where </a:t>
            </a:r>
            <a:r>
              <a:rPr lang="en-US" i="1" dirty="0">
                <a:latin typeface="Helvetica"/>
                <a:cs typeface="Helvetica"/>
              </a:rPr>
              <a:t>c</a:t>
            </a:r>
            <a:r>
              <a:rPr lang="en-US" baseline="-25000" dirty="0">
                <a:latin typeface="Helvetica"/>
                <a:cs typeface="Helvetica"/>
              </a:rPr>
              <a:t>1</a:t>
            </a:r>
            <a:r>
              <a:rPr lang="en-US" dirty="0">
                <a:latin typeface="Helvetica"/>
                <a:cs typeface="Helvetica"/>
              </a:rPr>
              <a:t> represents the absorbance at infinite time, </a:t>
            </a:r>
            <a:r>
              <a:rPr lang="en-US" i="1" dirty="0">
                <a:latin typeface="Helvetica"/>
                <a:cs typeface="Helvetica"/>
              </a:rPr>
              <a:t>c</a:t>
            </a:r>
            <a:r>
              <a:rPr lang="en-US" baseline="-25000" dirty="0">
                <a:latin typeface="Helvetica"/>
                <a:cs typeface="Helvetica"/>
              </a:rPr>
              <a:t>2</a:t>
            </a:r>
            <a:r>
              <a:rPr lang="en-US" dirty="0">
                <a:latin typeface="Helvetica"/>
                <a:cs typeface="Helvetica"/>
              </a:rPr>
              <a:t> is </a:t>
            </a:r>
            <a:r>
              <a:rPr lang="en-US" i="1" dirty="0">
                <a:latin typeface="Helvetica"/>
                <a:cs typeface="Helvetica"/>
              </a:rPr>
              <a:t>ε</a:t>
            </a:r>
            <a:r>
              <a:rPr lang="en-US" dirty="0">
                <a:latin typeface="Helvetica"/>
                <a:cs typeface="Helvetica"/>
              </a:rPr>
              <a:t>’[A]</a:t>
            </a:r>
            <a:r>
              <a:rPr lang="en-US" baseline="-25000" dirty="0">
                <a:latin typeface="Helvetica"/>
                <a:cs typeface="Helvetica"/>
              </a:rPr>
              <a:t>0</a:t>
            </a:r>
            <a:r>
              <a:rPr lang="en-US" dirty="0">
                <a:latin typeface="Helvetica"/>
                <a:cs typeface="Helvetica"/>
              </a:rPr>
              <a:t>, and </a:t>
            </a:r>
            <a:r>
              <a:rPr lang="en-US" i="1" dirty="0">
                <a:latin typeface="Helvetica"/>
                <a:cs typeface="Helvetica"/>
              </a:rPr>
              <a:t>k </a:t>
            </a:r>
            <a:r>
              <a:rPr lang="en-US" dirty="0">
                <a:latin typeface="Helvetica"/>
                <a:cs typeface="Helvetica"/>
              </a:rPr>
              <a:t>is the rate constant.</a:t>
            </a:r>
          </a:p>
          <a:p>
            <a:endParaRPr lang="en-US" dirty="0">
              <a:latin typeface="Helvetica"/>
              <a:cs typeface="Helvetica"/>
            </a:endParaRPr>
          </a:p>
          <a:p>
            <a:r>
              <a:rPr lang="en-US" dirty="0">
                <a:latin typeface="Helvetica"/>
                <a:cs typeface="Helvetica"/>
              </a:rPr>
              <a:t>As you can see, we don’t need to know the extinction coefficient to determine </a:t>
            </a:r>
            <a:r>
              <a:rPr lang="en-US" i="1" dirty="0">
                <a:latin typeface="Helvetica"/>
                <a:cs typeface="Helvetica"/>
              </a:rPr>
              <a:t>k</a:t>
            </a:r>
            <a:r>
              <a:rPr lang="en-US" dirty="0">
                <a:latin typeface="Helvetica"/>
                <a:cs typeface="Helvetica"/>
              </a:rPr>
              <a:t>.</a:t>
            </a:r>
          </a:p>
          <a:p>
            <a:endParaRPr lang="en-US" dirty="0">
              <a:latin typeface="Helvetica"/>
              <a:cs typeface="Helvetica"/>
            </a:endParaRPr>
          </a:p>
          <a:p>
            <a:r>
              <a:rPr lang="en-US" dirty="0">
                <a:latin typeface="Helvetica"/>
                <a:cs typeface="Helvetica"/>
              </a:rPr>
              <a:t>Now, let’s fit the data to this three-parameter function.  As in Exercise 1, we’ll use </a:t>
            </a:r>
            <a:r>
              <a:rPr lang="en-US" dirty="0">
                <a:latin typeface="Courier New"/>
                <a:cs typeface="Courier New"/>
              </a:rPr>
              <a:t>scipy.optimize.curve_fit</a:t>
            </a:r>
            <a:r>
              <a:rPr lang="en-US" dirty="0">
                <a:latin typeface="Helvetica"/>
                <a:cs typeface="Helvetica"/>
              </a:rPr>
              <a:t>, a least squares tool.</a:t>
            </a:r>
          </a:p>
        </p:txBody>
      </p:sp>
      <p:graphicFrame>
        <p:nvGraphicFramePr>
          <p:cNvPr id="2" name="Object 1"/>
          <p:cNvGraphicFramePr>
            <a:graphicFrameLocks noChangeAspect="1"/>
          </p:cNvGraphicFramePr>
          <p:nvPr>
            <p:extLst>
              <p:ext uri="{D42A27DB-BD31-4B8C-83A1-F6EECF244321}">
                <p14:modId xmlns:p14="http://schemas.microsoft.com/office/powerpoint/2010/main" val="1952771283"/>
              </p:ext>
            </p:extLst>
          </p:nvPr>
        </p:nvGraphicFramePr>
        <p:xfrm>
          <a:off x="2161890" y="2126277"/>
          <a:ext cx="5178603" cy="2486755"/>
        </p:xfrm>
        <a:graphic>
          <a:graphicData uri="http://schemas.openxmlformats.org/presentationml/2006/ole">
            <mc:AlternateContent xmlns:mc="http://schemas.openxmlformats.org/markup-compatibility/2006">
              <mc:Choice xmlns:v="urn:schemas-microsoft-com:vml" Requires="v">
                <p:oleObj spid="_x0000_s2063" name="Equation" r:id="rId3" imgW="2565400" imgH="1231900" progId="Equation.DSMT4">
                  <p:embed/>
                </p:oleObj>
              </mc:Choice>
              <mc:Fallback>
                <p:oleObj name="Equation" r:id="rId3" imgW="2565400" imgH="1231900" progId="Equation.DSMT4">
                  <p:embed/>
                  <p:pic>
                    <p:nvPicPr>
                      <p:cNvPr id="0" name=""/>
                      <p:cNvPicPr/>
                      <p:nvPr/>
                    </p:nvPicPr>
                    <p:blipFill>
                      <a:blip r:embed="rId4"/>
                      <a:stretch>
                        <a:fillRect/>
                      </a:stretch>
                    </p:blipFill>
                    <p:spPr>
                      <a:xfrm>
                        <a:off x="2161890" y="2126277"/>
                        <a:ext cx="5178603" cy="2486755"/>
                      </a:xfrm>
                      <a:prstGeom prst="rect">
                        <a:avLst/>
                      </a:prstGeom>
                    </p:spPr>
                  </p:pic>
                </p:oleObj>
              </mc:Fallback>
            </mc:AlternateContent>
          </a:graphicData>
        </a:graphic>
      </p:graphicFrame>
    </p:spTree>
    <p:extLst>
      <p:ext uri="{BB962C8B-B14F-4D97-AF65-F5344CB8AC3E}">
        <p14:creationId xmlns:p14="http://schemas.microsoft.com/office/powerpoint/2010/main" val="160002276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933" y="209505"/>
            <a:ext cx="5787217" cy="461665"/>
          </a:xfrm>
          <a:prstGeom prst="rect">
            <a:avLst/>
          </a:prstGeom>
          <a:noFill/>
        </p:spPr>
        <p:txBody>
          <a:bodyPr wrap="square" rtlCol="0">
            <a:spAutoFit/>
          </a:bodyPr>
          <a:lstStyle/>
          <a:p>
            <a:r>
              <a:rPr lang="en-US" sz="2400" dirty="0">
                <a:solidFill>
                  <a:srgbClr val="0000FF"/>
                </a:solidFill>
                <a:latin typeface="Helvetica"/>
                <a:cs typeface="Helvetica"/>
              </a:rPr>
              <a:t>Step 3: First-Order Fit</a:t>
            </a:r>
          </a:p>
        </p:txBody>
      </p:sp>
      <p:sp>
        <p:nvSpPr>
          <p:cNvPr id="5" name="TextBox 4"/>
          <p:cNvSpPr txBox="1"/>
          <p:nvPr/>
        </p:nvSpPr>
        <p:spPr>
          <a:xfrm>
            <a:off x="313429" y="671170"/>
            <a:ext cx="8602385" cy="6093977"/>
          </a:xfrm>
          <a:prstGeom prst="rect">
            <a:avLst/>
          </a:prstGeom>
          <a:noFill/>
        </p:spPr>
        <p:txBody>
          <a:bodyPr wrap="square" rtlCol="0">
            <a:spAutoFit/>
          </a:bodyPr>
          <a:lstStyle/>
          <a:p>
            <a:r>
              <a:rPr lang="en-US" sz="1400" dirty="0">
                <a:latin typeface="Courier New"/>
                <a:cs typeface="Courier New"/>
              </a:rPr>
              <a:t>from scipy.optimize import curve_fit</a:t>
            </a:r>
          </a:p>
          <a:p>
            <a:endParaRPr lang="en-US" sz="1400" dirty="0">
              <a:latin typeface="Courier New"/>
              <a:cs typeface="Courier New"/>
            </a:endParaRPr>
          </a:p>
          <a:p>
            <a:r>
              <a:rPr lang="en-US" sz="1400" dirty="0">
                <a:latin typeface="Courier New"/>
                <a:cs typeface="Courier New"/>
              </a:rPr>
              <a:t>def first_order_function(t, pre_factor, rate_constant, offset):</a:t>
            </a:r>
          </a:p>
          <a:p>
            <a:r>
              <a:rPr lang="en-US" sz="1400" dirty="0">
                <a:latin typeface="Courier New"/>
                <a:cs typeface="Courier New"/>
              </a:rPr>
              <a:t>    return pre_factor*np.exp(-rate_constant*t) + offset</a:t>
            </a:r>
          </a:p>
          <a:p>
            <a:endParaRPr lang="en-US" sz="1400" dirty="0">
              <a:latin typeface="Courier New"/>
              <a:cs typeface="Courier New"/>
            </a:endParaRPr>
          </a:p>
          <a:p>
            <a:r>
              <a:rPr lang="en-US" sz="1400" dirty="0">
                <a:latin typeface="Courier New"/>
                <a:cs typeface="Courier New"/>
              </a:rPr>
              <a:t>popt, pcov = curve_fit(first_order_function, time, absorbance)</a:t>
            </a:r>
          </a:p>
          <a:p>
            <a:r>
              <a:rPr lang="en-US" sz="1400" dirty="0">
                <a:latin typeface="Courier New"/>
                <a:cs typeface="Courier New"/>
              </a:rPr>
              <a:t>errors = np.sqrt(np.diag(pcov))</a:t>
            </a:r>
          </a:p>
          <a:p>
            <a:r>
              <a:rPr lang="en-US" sz="1400" dirty="0">
                <a:latin typeface="Courier New"/>
                <a:cs typeface="Courier New"/>
              </a:rPr>
              <a:t>print "pre_factor: %7.4f ± %6.4f" % (popt[0], errors[0])</a:t>
            </a:r>
          </a:p>
          <a:p>
            <a:r>
              <a:rPr lang="en-US" sz="1400" dirty="0">
                <a:latin typeface="Courier New"/>
                <a:cs typeface="Courier New"/>
              </a:rPr>
              <a:t>print "rate_const: %7.4f ± %6.4f" % (popt[1], errors[1])</a:t>
            </a:r>
          </a:p>
          <a:p>
            <a:r>
              <a:rPr lang="en-US" sz="1400" dirty="0">
                <a:latin typeface="Courier New"/>
                <a:cs typeface="Courier New"/>
              </a:rPr>
              <a:t>print "offset:     %7.4f ± %6.4f" % (popt[2], errors[2])</a:t>
            </a:r>
          </a:p>
          <a:p>
            <a:endParaRPr lang="en-US" sz="1400" dirty="0">
              <a:latin typeface="Courier New"/>
              <a:cs typeface="Courier New"/>
            </a:endParaRPr>
          </a:p>
          <a:p>
            <a:r>
              <a:rPr lang="en-US" sz="1400" dirty="0">
                <a:latin typeface="Courier New"/>
                <a:cs typeface="Courier New"/>
              </a:rPr>
              <a:t>fitted_absorbance = first_order_function(time, popt[0], popt[1], popt[2])</a:t>
            </a:r>
          </a:p>
          <a:p>
            <a:endParaRPr lang="en-US" sz="1400" dirty="0">
              <a:latin typeface="Courier New"/>
              <a:cs typeface="Courier New"/>
            </a:endParaRPr>
          </a:p>
          <a:p>
            <a:r>
              <a:rPr lang="en-US" sz="1400" dirty="0">
                <a:latin typeface="Courier New"/>
                <a:cs typeface="Courier New"/>
              </a:rPr>
              <a:t>plt.plot(time,absorbance,"k+")</a:t>
            </a:r>
          </a:p>
          <a:p>
            <a:r>
              <a:rPr lang="en-US" sz="1400" dirty="0">
                <a:latin typeface="Courier New"/>
                <a:cs typeface="Courier New"/>
              </a:rPr>
              <a:t>plt.plot(time,fitted_absorbance,"k"))</a:t>
            </a:r>
          </a:p>
          <a:p>
            <a:endParaRPr lang="en-US" dirty="0">
              <a:latin typeface="Helvetica"/>
              <a:cs typeface="Helvetica"/>
            </a:endParaRPr>
          </a:p>
          <a:p>
            <a:r>
              <a:rPr lang="en-US" dirty="0">
                <a:latin typeface="Helvetica"/>
                <a:cs typeface="Helvetica"/>
              </a:rPr>
              <a:t>Note that we can apply functions to vectors!</a:t>
            </a:r>
          </a:p>
          <a:p>
            <a:endParaRPr lang="en-US" dirty="0">
              <a:latin typeface="Helvetica"/>
              <a:cs typeface="Helvetica"/>
            </a:endParaRPr>
          </a:p>
          <a:p>
            <a:r>
              <a:rPr lang="en-US" dirty="0">
                <a:latin typeface="Helvetica"/>
                <a:cs typeface="Helvetica"/>
              </a:rPr>
              <a:t>We use </a:t>
            </a:r>
            <a:r>
              <a:rPr lang="en-US" dirty="0">
                <a:latin typeface="Courier New"/>
                <a:cs typeface="Courier New"/>
              </a:rPr>
              <a:t>np.sqrt(np.diag(pcov))</a:t>
            </a:r>
            <a:r>
              <a:rPr lang="en-US" dirty="0">
                <a:latin typeface="Helvetica"/>
                <a:cs typeface="Helvetica"/>
              </a:rPr>
              <a:t> to extract the uncertainties in the optimized parameters (</a:t>
            </a:r>
            <a:r>
              <a:rPr lang="en-US" dirty="0">
                <a:latin typeface="Courier New"/>
                <a:cs typeface="Courier New"/>
              </a:rPr>
              <a:t>popt</a:t>
            </a:r>
            <a:r>
              <a:rPr lang="en-US" dirty="0">
                <a:latin typeface="Helvetica"/>
                <a:cs typeface="Helvetica"/>
              </a:rPr>
              <a:t>).</a:t>
            </a:r>
          </a:p>
          <a:p>
            <a:endParaRPr lang="en-US" dirty="0">
              <a:latin typeface="Helvetica"/>
              <a:cs typeface="Helvetica"/>
            </a:endParaRPr>
          </a:p>
          <a:p>
            <a:r>
              <a:rPr lang="en-US" dirty="0">
                <a:latin typeface="Helvetica"/>
                <a:cs typeface="Helvetica"/>
              </a:rPr>
              <a:t>This form of the print statement allows us to specify the number of decimal places to print out.  </a:t>
            </a:r>
            <a:r>
              <a:rPr lang="en-US" dirty="0">
                <a:latin typeface="Courier New"/>
                <a:cs typeface="Courier New"/>
              </a:rPr>
              <a:t>%7.4f</a:t>
            </a:r>
            <a:r>
              <a:rPr lang="en-US" dirty="0">
                <a:latin typeface="Helvetica"/>
                <a:cs typeface="Helvetica"/>
              </a:rPr>
              <a:t> means: “Print out this </a:t>
            </a:r>
            <a:r>
              <a:rPr lang="en-US" b="1" dirty="0">
                <a:latin typeface="Helvetica"/>
                <a:cs typeface="Helvetica"/>
              </a:rPr>
              <a:t>f</a:t>
            </a:r>
            <a:r>
              <a:rPr lang="en-US" dirty="0">
                <a:latin typeface="Helvetica"/>
                <a:cs typeface="Helvetica"/>
              </a:rPr>
              <a:t>loating point number with seven characters, using 4 decimal places.”  The arguments after the final % are read in order: the first </a:t>
            </a:r>
            <a:r>
              <a:rPr lang="en-US" dirty="0">
                <a:latin typeface="Courier New"/>
                <a:cs typeface="Courier New"/>
              </a:rPr>
              <a:t>%7.4f</a:t>
            </a:r>
            <a:r>
              <a:rPr lang="en-US" dirty="0">
                <a:latin typeface="Helvetica"/>
                <a:cs typeface="Helvetica"/>
              </a:rPr>
              <a:t> refers </a:t>
            </a:r>
            <a:r>
              <a:rPr lang="en-US" dirty="0">
                <a:latin typeface="Courier New"/>
                <a:cs typeface="Courier New"/>
              </a:rPr>
              <a:t>popt[0]</a:t>
            </a:r>
            <a:r>
              <a:rPr lang="en-US" dirty="0">
                <a:latin typeface="Helvetica"/>
                <a:cs typeface="Helvetica"/>
              </a:rPr>
              <a:t>, the second </a:t>
            </a:r>
            <a:r>
              <a:rPr lang="en-US" dirty="0">
                <a:latin typeface="Courier New"/>
                <a:cs typeface="Courier New"/>
              </a:rPr>
              <a:t>%6.4f</a:t>
            </a:r>
            <a:r>
              <a:rPr lang="en-US" dirty="0">
                <a:latin typeface="Helvetica"/>
                <a:cs typeface="Helvetica"/>
              </a:rPr>
              <a:t> refers to </a:t>
            </a:r>
            <a:r>
              <a:rPr lang="en-US" dirty="0">
                <a:latin typeface="Courier New"/>
                <a:cs typeface="Courier New"/>
              </a:rPr>
              <a:t>errors[0]</a:t>
            </a:r>
            <a:r>
              <a:rPr lang="en-US" dirty="0">
                <a:latin typeface="Helvetica"/>
                <a:cs typeface="Helvetica"/>
              </a:rPr>
              <a:t>.</a:t>
            </a:r>
          </a:p>
        </p:txBody>
      </p:sp>
    </p:spTree>
    <p:extLst>
      <p:ext uri="{BB962C8B-B14F-4D97-AF65-F5344CB8AC3E}">
        <p14:creationId xmlns:p14="http://schemas.microsoft.com/office/powerpoint/2010/main" val="237820723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933" y="209505"/>
            <a:ext cx="5787217" cy="461665"/>
          </a:xfrm>
          <a:prstGeom prst="rect">
            <a:avLst/>
          </a:prstGeom>
          <a:noFill/>
        </p:spPr>
        <p:txBody>
          <a:bodyPr wrap="square" rtlCol="0">
            <a:spAutoFit/>
          </a:bodyPr>
          <a:lstStyle/>
          <a:p>
            <a:r>
              <a:rPr lang="en-US" sz="2400" dirty="0">
                <a:solidFill>
                  <a:srgbClr val="0000FF"/>
                </a:solidFill>
                <a:latin typeface="Helvetica"/>
                <a:cs typeface="Helvetica"/>
              </a:rPr>
              <a:t>Step 3: First-Order Fit</a:t>
            </a:r>
          </a:p>
        </p:txBody>
      </p:sp>
      <p:sp>
        <p:nvSpPr>
          <p:cNvPr id="5" name="TextBox 4"/>
          <p:cNvSpPr txBox="1"/>
          <p:nvPr/>
        </p:nvSpPr>
        <p:spPr>
          <a:xfrm>
            <a:off x="313429" y="671170"/>
            <a:ext cx="8602385" cy="5909311"/>
          </a:xfrm>
          <a:prstGeom prst="rect">
            <a:avLst/>
          </a:prstGeom>
          <a:noFill/>
        </p:spPr>
        <p:txBody>
          <a:bodyPr wrap="square" rtlCol="0">
            <a:spAutoFit/>
          </a:bodyPr>
          <a:lstStyle/>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r>
              <a:rPr lang="en-US" dirty="0">
                <a:latin typeface="Helvetica"/>
                <a:cs typeface="Helvetica"/>
              </a:rPr>
              <a:t>Visually, this looks like a good fit.  But just how good is it actually?</a:t>
            </a:r>
          </a:p>
          <a:p>
            <a:endParaRPr lang="en-US" dirty="0">
              <a:latin typeface="Helvetica"/>
              <a:cs typeface="Helvetica"/>
            </a:endParaRPr>
          </a:p>
          <a:p>
            <a:r>
              <a:rPr lang="en-US" dirty="0">
                <a:latin typeface="Helvetica"/>
                <a:cs typeface="Helvetica"/>
              </a:rPr>
              <a:t>We should look at the </a:t>
            </a:r>
            <a:r>
              <a:rPr lang="en-US" b="1" dirty="0">
                <a:latin typeface="Helvetica"/>
                <a:cs typeface="Helvetica"/>
              </a:rPr>
              <a:t>residuals</a:t>
            </a:r>
            <a:r>
              <a:rPr lang="en-US" dirty="0">
                <a:latin typeface="Helvetica"/>
                <a:cs typeface="Helvetica"/>
              </a:rPr>
              <a:t>, the difference between the observed and predicted values.</a:t>
            </a:r>
          </a:p>
        </p:txBody>
      </p:sp>
      <p:pic>
        <p:nvPicPr>
          <p:cNvPr id="2" name="Picture 1"/>
          <p:cNvPicPr>
            <a:picLocks noChangeAspect="1"/>
          </p:cNvPicPr>
          <p:nvPr/>
        </p:nvPicPr>
        <p:blipFill>
          <a:blip r:embed="rId2"/>
          <a:stretch>
            <a:fillRect/>
          </a:stretch>
        </p:blipFill>
        <p:spPr>
          <a:xfrm>
            <a:off x="2289516" y="671170"/>
            <a:ext cx="4582188" cy="4041075"/>
          </a:xfrm>
          <a:prstGeom prst="rect">
            <a:avLst/>
          </a:prstGeom>
        </p:spPr>
      </p:pic>
      <p:sp>
        <p:nvSpPr>
          <p:cNvPr id="6" name="TextBox 5"/>
          <p:cNvSpPr txBox="1"/>
          <p:nvPr/>
        </p:nvSpPr>
        <p:spPr>
          <a:xfrm>
            <a:off x="994107" y="2937468"/>
            <a:ext cx="3232542" cy="369332"/>
          </a:xfrm>
          <a:prstGeom prst="rect">
            <a:avLst/>
          </a:prstGeom>
          <a:noFill/>
        </p:spPr>
        <p:txBody>
          <a:bodyPr wrap="square" rtlCol="0">
            <a:spAutoFit/>
          </a:bodyPr>
          <a:lstStyle/>
          <a:p>
            <a:r>
              <a:rPr lang="en-US" dirty="0">
                <a:latin typeface="Helvetica"/>
                <a:cs typeface="Helvetica"/>
              </a:rPr>
              <a:t>absorbance</a:t>
            </a:r>
            <a:endParaRPr lang="en-US" dirty="0">
              <a:latin typeface="Helvetica"/>
              <a:cs typeface="Helvetica"/>
            </a:endParaRPr>
          </a:p>
        </p:txBody>
      </p:sp>
      <p:sp>
        <p:nvSpPr>
          <p:cNvPr id="7" name="TextBox 6"/>
          <p:cNvSpPr txBox="1"/>
          <p:nvPr/>
        </p:nvSpPr>
        <p:spPr>
          <a:xfrm>
            <a:off x="4371691" y="4592327"/>
            <a:ext cx="3232542" cy="369332"/>
          </a:xfrm>
          <a:prstGeom prst="rect">
            <a:avLst/>
          </a:prstGeom>
          <a:noFill/>
        </p:spPr>
        <p:txBody>
          <a:bodyPr wrap="square" rtlCol="0">
            <a:spAutoFit/>
          </a:bodyPr>
          <a:lstStyle/>
          <a:p>
            <a:r>
              <a:rPr lang="en-US" dirty="0">
                <a:latin typeface="Helvetica"/>
                <a:cs typeface="Helvetica"/>
              </a:rPr>
              <a:t>time</a:t>
            </a:r>
            <a:endParaRPr lang="en-US" dirty="0">
              <a:latin typeface="Helvetica"/>
              <a:cs typeface="Helvetica"/>
            </a:endParaRPr>
          </a:p>
        </p:txBody>
      </p:sp>
    </p:spTree>
    <p:extLst>
      <p:ext uri="{BB962C8B-B14F-4D97-AF65-F5344CB8AC3E}">
        <p14:creationId xmlns:p14="http://schemas.microsoft.com/office/powerpoint/2010/main" val="390388861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933" y="209505"/>
            <a:ext cx="5787217" cy="461665"/>
          </a:xfrm>
          <a:prstGeom prst="rect">
            <a:avLst/>
          </a:prstGeom>
          <a:noFill/>
        </p:spPr>
        <p:txBody>
          <a:bodyPr wrap="square" rtlCol="0">
            <a:spAutoFit/>
          </a:bodyPr>
          <a:lstStyle/>
          <a:p>
            <a:r>
              <a:rPr lang="en-US" sz="2400" dirty="0">
                <a:solidFill>
                  <a:srgbClr val="0000FF"/>
                </a:solidFill>
                <a:latin typeface="Helvetica"/>
                <a:cs typeface="Helvetica"/>
              </a:rPr>
              <a:t>Step 4: Plot the Residuals</a:t>
            </a:r>
          </a:p>
        </p:txBody>
      </p:sp>
      <p:sp>
        <p:nvSpPr>
          <p:cNvPr id="5" name="TextBox 4"/>
          <p:cNvSpPr txBox="1"/>
          <p:nvPr/>
        </p:nvSpPr>
        <p:spPr>
          <a:xfrm>
            <a:off x="313429" y="671170"/>
            <a:ext cx="8602385" cy="6032422"/>
          </a:xfrm>
          <a:prstGeom prst="rect">
            <a:avLst/>
          </a:prstGeom>
          <a:noFill/>
        </p:spPr>
        <p:txBody>
          <a:bodyPr wrap="square" rtlCol="0">
            <a:spAutoFit/>
          </a:bodyPr>
          <a:lstStyle/>
          <a:p>
            <a:r>
              <a:rPr lang="en-US" sz="1400" dirty="0">
                <a:latin typeface="Courier New"/>
                <a:cs typeface="Courier New"/>
              </a:rPr>
              <a:t>residual = absorbance – fitted_absorbance</a:t>
            </a:r>
          </a:p>
          <a:p>
            <a:r>
              <a:rPr lang="en-US" sz="1400" dirty="0">
                <a:latin typeface="Courier New"/>
                <a:cs typeface="Courier New"/>
              </a:rPr>
              <a:t>plt.plot(time, residual, "k+")</a:t>
            </a:r>
          </a:p>
          <a:p>
            <a:r>
              <a:rPr lang="en-US" sz="1400" dirty="0">
                <a:latin typeface="Courier New"/>
                <a:cs typeface="Courier New"/>
              </a:rPr>
              <a:t>plt.show()</a:t>
            </a:r>
          </a:p>
          <a:p>
            <a:r>
              <a:rPr lang="en-US" sz="1400" dirty="0">
                <a:latin typeface="Courier New"/>
                <a:cs typeface="Courier New"/>
              </a:rPr>
              <a:t>plt.hist(residual,bins=8)</a:t>
            </a:r>
          </a:p>
          <a:p>
            <a:r>
              <a:rPr lang="en-US" sz="1400" dirty="0">
                <a:latin typeface="Courier New"/>
                <a:cs typeface="Courier New"/>
              </a:rPr>
              <a:t>plt.show()</a:t>
            </a:r>
          </a:p>
          <a:p>
            <a:r>
              <a:rPr lang="en-US" sz="1400" dirty="0">
                <a:latin typeface="Courier New"/>
                <a:cs typeface="Courier New"/>
              </a:rPr>
              <a:t>standard_deviation = np.std(residual)</a:t>
            </a:r>
          </a:p>
          <a:p>
            <a:r>
              <a:rPr lang="en-US" sz="1400" dirty="0">
                <a:latin typeface="Courier New"/>
                <a:cs typeface="Courier New"/>
              </a:rPr>
              <a:t>print "standard deviation: %5.2E" % standard_deviation</a:t>
            </a:r>
            <a:endParaRPr lang="en-US" sz="1400"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r>
              <a:rPr lang="en-US" dirty="0">
                <a:latin typeface="Helvetica"/>
                <a:cs typeface="Helvetica"/>
              </a:rPr>
              <a:t>The residuals are normally distributed, which is a sign of a good fit.</a:t>
            </a:r>
          </a:p>
          <a:p>
            <a:endParaRPr lang="en-US" dirty="0">
              <a:latin typeface="Helvetica"/>
              <a:cs typeface="Helvetica"/>
            </a:endParaRPr>
          </a:p>
          <a:p>
            <a:r>
              <a:rPr lang="en-US" dirty="0">
                <a:latin typeface="Helvetica"/>
                <a:cs typeface="Helvetica"/>
              </a:rPr>
              <a:t>We made a histogram with </a:t>
            </a:r>
            <a:r>
              <a:rPr lang="en-US" dirty="0">
                <a:latin typeface="Courier New"/>
                <a:cs typeface="Courier New"/>
              </a:rPr>
              <a:t>plt.hist</a:t>
            </a:r>
            <a:r>
              <a:rPr lang="en-US" dirty="0">
                <a:latin typeface="Helvetica"/>
                <a:cs typeface="Helvetica"/>
              </a:rPr>
              <a:t>.  We also printed out the standard deviation in scientific notation (</a:t>
            </a:r>
            <a:r>
              <a:rPr lang="en-US" dirty="0">
                <a:latin typeface="Courier New"/>
                <a:cs typeface="Courier New"/>
              </a:rPr>
              <a:t>%5.2E</a:t>
            </a:r>
            <a:r>
              <a:rPr lang="en-US" dirty="0">
                <a:latin typeface="Helvetica"/>
                <a:cs typeface="Helvetica"/>
              </a:rPr>
              <a:t>).  We will need this value in a moment.</a:t>
            </a:r>
          </a:p>
        </p:txBody>
      </p:sp>
      <p:pic>
        <p:nvPicPr>
          <p:cNvPr id="8" name="Picture 7"/>
          <p:cNvPicPr>
            <a:picLocks noChangeAspect="1"/>
          </p:cNvPicPr>
          <p:nvPr/>
        </p:nvPicPr>
        <p:blipFill>
          <a:blip r:embed="rId2"/>
          <a:stretch>
            <a:fillRect/>
          </a:stretch>
        </p:blipFill>
        <p:spPr>
          <a:xfrm>
            <a:off x="130933" y="5152082"/>
            <a:ext cx="3124200" cy="254000"/>
          </a:xfrm>
          <a:prstGeom prst="rect">
            <a:avLst/>
          </a:prstGeom>
        </p:spPr>
      </p:pic>
      <p:pic>
        <p:nvPicPr>
          <p:cNvPr id="2" name="Picture 1"/>
          <p:cNvPicPr>
            <a:picLocks noChangeAspect="1"/>
          </p:cNvPicPr>
          <p:nvPr/>
        </p:nvPicPr>
        <p:blipFill>
          <a:blip r:embed="rId3"/>
          <a:stretch>
            <a:fillRect/>
          </a:stretch>
        </p:blipFill>
        <p:spPr>
          <a:xfrm>
            <a:off x="181426" y="2314104"/>
            <a:ext cx="4276379" cy="2741269"/>
          </a:xfrm>
          <a:prstGeom prst="rect">
            <a:avLst/>
          </a:prstGeom>
        </p:spPr>
      </p:pic>
      <p:pic>
        <p:nvPicPr>
          <p:cNvPr id="3" name="Picture 2"/>
          <p:cNvPicPr>
            <a:picLocks noChangeAspect="1"/>
          </p:cNvPicPr>
          <p:nvPr/>
        </p:nvPicPr>
        <p:blipFill>
          <a:blip r:embed="rId4"/>
          <a:stretch>
            <a:fillRect/>
          </a:stretch>
        </p:blipFill>
        <p:spPr>
          <a:xfrm>
            <a:off x="4753426" y="2314105"/>
            <a:ext cx="4144797" cy="2741268"/>
          </a:xfrm>
          <a:prstGeom prst="rect">
            <a:avLst/>
          </a:prstGeom>
        </p:spPr>
      </p:pic>
      <p:sp>
        <p:nvSpPr>
          <p:cNvPr id="7" name="TextBox 6"/>
          <p:cNvSpPr txBox="1"/>
          <p:nvPr/>
        </p:nvSpPr>
        <p:spPr>
          <a:xfrm>
            <a:off x="1332367" y="2401978"/>
            <a:ext cx="3232542" cy="276999"/>
          </a:xfrm>
          <a:prstGeom prst="rect">
            <a:avLst/>
          </a:prstGeom>
          <a:noFill/>
        </p:spPr>
        <p:txBody>
          <a:bodyPr wrap="square" rtlCol="0">
            <a:spAutoFit/>
          </a:bodyPr>
          <a:lstStyle/>
          <a:p>
            <a:r>
              <a:rPr lang="en-US" sz="1200" dirty="0">
                <a:latin typeface="Helvetica"/>
                <a:cs typeface="Helvetica"/>
              </a:rPr>
              <a:t>residual absorbance vs. time</a:t>
            </a:r>
            <a:endParaRPr lang="en-US" sz="1200" dirty="0">
              <a:latin typeface="Helvetica"/>
              <a:cs typeface="Helvetica"/>
            </a:endParaRPr>
          </a:p>
        </p:txBody>
      </p:sp>
      <p:sp>
        <p:nvSpPr>
          <p:cNvPr id="9" name="TextBox 8"/>
          <p:cNvSpPr txBox="1"/>
          <p:nvPr/>
        </p:nvSpPr>
        <p:spPr>
          <a:xfrm>
            <a:off x="6065797" y="4978069"/>
            <a:ext cx="2865318" cy="276999"/>
          </a:xfrm>
          <a:prstGeom prst="rect">
            <a:avLst/>
          </a:prstGeom>
          <a:noFill/>
        </p:spPr>
        <p:txBody>
          <a:bodyPr wrap="square" rtlCol="0">
            <a:spAutoFit/>
          </a:bodyPr>
          <a:lstStyle/>
          <a:p>
            <a:r>
              <a:rPr lang="en-US" sz="1200" dirty="0">
                <a:latin typeface="Helvetica"/>
                <a:cs typeface="Helvetica"/>
              </a:rPr>
              <a:t>residual absorbance</a:t>
            </a:r>
            <a:endParaRPr lang="en-US" sz="1200" dirty="0">
              <a:latin typeface="Helvetica"/>
              <a:cs typeface="Helvetica"/>
            </a:endParaRPr>
          </a:p>
        </p:txBody>
      </p:sp>
      <p:sp>
        <p:nvSpPr>
          <p:cNvPr id="10" name="TextBox 9"/>
          <p:cNvSpPr txBox="1"/>
          <p:nvPr/>
        </p:nvSpPr>
        <p:spPr>
          <a:xfrm>
            <a:off x="4458618" y="3443118"/>
            <a:ext cx="2865318" cy="276999"/>
          </a:xfrm>
          <a:prstGeom prst="rect">
            <a:avLst/>
          </a:prstGeom>
          <a:noFill/>
        </p:spPr>
        <p:txBody>
          <a:bodyPr wrap="square" rtlCol="0">
            <a:spAutoFit/>
          </a:bodyPr>
          <a:lstStyle/>
          <a:p>
            <a:r>
              <a:rPr lang="en-US" sz="1200" dirty="0">
                <a:latin typeface="Helvetica"/>
                <a:cs typeface="Helvetica"/>
              </a:rPr>
              <a:t>count</a:t>
            </a:r>
            <a:endParaRPr lang="en-US" sz="1200" dirty="0">
              <a:latin typeface="Helvetica"/>
              <a:cs typeface="Helvetica"/>
            </a:endParaRPr>
          </a:p>
        </p:txBody>
      </p:sp>
    </p:spTree>
    <p:extLst>
      <p:ext uri="{BB962C8B-B14F-4D97-AF65-F5344CB8AC3E}">
        <p14:creationId xmlns:p14="http://schemas.microsoft.com/office/powerpoint/2010/main" val="313126001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933" y="209505"/>
            <a:ext cx="5787217" cy="461665"/>
          </a:xfrm>
          <a:prstGeom prst="rect">
            <a:avLst/>
          </a:prstGeom>
          <a:noFill/>
        </p:spPr>
        <p:txBody>
          <a:bodyPr wrap="square" rtlCol="0">
            <a:spAutoFit/>
          </a:bodyPr>
          <a:lstStyle/>
          <a:p>
            <a:r>
              <a:rPr lang="en-US" sz="2400" dirty="0">
                <a:solidFill>
                  <a:srgbClr val="0000FF"/>
                </a:solidFill>
                <a:latin typeface="Helvetica"/>
                <a:cs typeface="Helvetica"/>
              </a:rPr>
              <a:t>Step 5: Fit with Error Bars</a:t>
            </a:r>
          </a:p>
        </p:txBody>
      </p:sp>
      <p:sp>
        <p:nvSpPr>
          <p:cNvPr id="5" name="TextBox 4"/>
          <p:cNvSpPr txBox="1"/>
          <p:nvPr/>
        </p:nvSpPr>
        <p:spPr>
          <a:xfrm>
            <a:off x="313429" y="671170"/>
            <a:ext cx="8602385" cy="4801315"/>
          </a:xfrm>
          <a:prstGeom prst="rect">
            <a:avLst/>
          </a:prstGeom>
          <a:noFill/>
        </p:spPr>
        <p:txBody>
          <a:bodyPr wrap="square" rtlCol="0">
            <a:spAutoFit/>
          </a:bodyPr>
          <a:lstStyle/>
          <a:p>
            <a:r>
              <a:rPr lang="en-US" dirty="0">
                <a:latin typeface="Helvetica"/>
                <a:cs typeface="Helvetica"/>
              </a:rPr>
              <a:t>Here is our fit again:</a:t>
            </a: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r>
              <a:rPr lang="en-US" dirty="0">
                <a:latin typeface="Helvetica"/>
                <a:cs typeface="Helvetica"/>
              </a:rPr>
              <a:t>Notice that the latter part of the experiment is all noise.  It doesn’t make sense to fit each point with equal weight!  As a result, the error bars in the parameters we got are meaningless:</a:t>
            </a:r>
          </a:p>
        </p:txBody>
      </p:sp>
      <p:pic>
        <p:nvPicPr>
          <p:cNvPr id="2" name="Picture 1"/>
          <p:cNvPicPr>
            <a:picLocks noChangeAspect="1"/>
          </p:cNvPicPr>
          <p:nvPr/>
        </p:nvPicPr>
        <p:blipFill>
          <a:blip r:embed="rId2"/>
          <a:stretch>
            <a:fillRect/>
          </a:stretch>
        </p:blipFill>
        <p:spPr>
          <a:xfrm>
            <a:off x="2095500" y="1199262"/>
            <a:ext cx="4940300" cy="3225800"/>
          </a:xfrm>
          <a:prstGeom prst="rect">
            <a:avLst/>
          </a:prstGeom>
        </p:spPr>
      </p:pic>
      <p:pic>
        <p:nvPicPr>
          <p:cNvPr id="3" name="Picture 2"/>
          <p:cNvPicPr>
            <a:picLocks noChangeAspect="1"/>
          </p:cNvPicPr>
          <p:nvPr/>
        </p:nvPicPr>
        <p:blipFill>
          <a:blip r:embed="rId3"/>
          <a:stretch>
            <a:fillRect/>
          </a:stretch>
        </p:blipFill>
        <p:spPr>
          <a:xfrm>
            <a:off x="2997200" y="5472485"/>
            <a:ext cx="3136900" cy="711200"/>
          </a:xfrm>
          <a:prstGeom prst="rect">
            <a:avLst/>
          </a:prstGeom>
        </p:spPr>
      </p:pic>
      <p:sp>
        <p:nvSpPr>
          <p:cNvPr id="6" name="TextBox 5"/>
          <p:cNvSpPr txBox="1"/>
          <p:nvPr/>
        </p:nvSpPr>
        <p:spPr>
          <a:xfrm>
            <a:off x="871699" y="2477333"/>
            <a:ext cx="3232542" cy="369332"/>
          </a:xfrm>
          <a:prstGeom prst="rect">
            <a:avLst/>
          </a:prstGeom>
          <a:noFill/>
        </p:spPr>
        <p:txBody>
          <a:bodyPr wrap="square" rtlCol="0">
            <a:spAutoFit/>
          </a:bodyPr>
          <a:lstStyle/>
          <a:p>
            <a:r>
              <a:rPr lang="en-US" dirty="0">
                <a:latin typeface="Helvetica"/>
                <a:cs typeface="Helvetica"/>
              </a:rPr>
              <a:t>absorbance</a:t>
            </a:r>
            <a:endParaRPr lang="en-US" dirty="0">
              <a:latin typeface="Helvetica"/>
              <a:cs typeface="Helvetica"/>
            </a:endParaRPr>
          </a:p>
        </p:txBody>
      </p:sp>
      <p:sp>
        <p:nvSpPr>
          <p:cNvPr id="7" name="TextBox 6"/>
          <p:cNvSpPr txBox="1"/>
          <p:nvPr/>
        </p:nvSpPr>
        <p:spPr>
          <a:xfrm>
            <a:off x="6957487" y="4072357"/>
            <a:ext cx="861104" cy="369332"/>
          </a:xfrm>
          <a:prstGeom prst="rect">
            <a:avLst/>
          </a:prstGeom>
          <a:noFill/>
        </p:spPr>
        <p:txBody>
          <a:bodyPr wrap="square" rtlCol="0">
            <a:spAutoFit/>
          </a:bodyPr>
          <a:lstStyle/>
          <a:p>
            <a:r>
              <a:rPr lang="en-US" dirty="0">
                <a:latin typeface="Helvetica"/>
                <a:cs typeface="Helvetica"/>
              </a:rPr>
              <a:t>time</a:t>
            </a:r>
            <a:endParaRPr lang="en-US" dirty="0">
              <a:latin typeface="Helvetica"/>
              <a:cs typeface="Helvetica"/>
            </a:endParaRPr>
          </a:p>
        </p:txBody>
      </p:sp>
    </p:spTree>
    <p:extLst>
      <p:ext uri="{BB962C8B-B14F-4D97-AF65-F5344CB8AC3E}">
        <p14:creationId xmlns:p14="http://schemas.microsoft.com/office/powerpoint/2010/main" val="195108636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933" y="209505"/>
            <a:ext cx="5787217" cy="461665"/>
          </a:xfrm>
          <a:prstGeom prst="rect">
            <a:avLst/>
          </a:prstGeom>
          <a:noFill/>
        </p:spPr>
        <p:txBody>
          <a:bodyPr wrap="square" rtlCol="0">
            <a:spAutoFit/>
          </a:bodyPr>
          <a:lstStyle/>
          <a:p>
            <a:r>
              <a:rPr lang="en-US" sz="2400" dirty="0">
                <a:solidFill>
                  <a:srgbClr val="0000FF"/>
                </a:solidFill>
                <a:latin typeface="Helvetica"/>
                <a:cs typeface="Helvetica"/>
              </a:rPr>
              <a:t>Step 5: Fit with Error Bars</a:t>
            </a:r>
          </a:p>
        </p:txBody>
      </p:sp>
      <p:sp>
        <p:nvSpPr>
          <p:cNvPr id="5" name="TextBox 4"/>
          <p:cNvSpPr txBox="1"/>
          <p:nvPr/>
        </p:nvSpPr>
        <p:spPr>
          <a:xfrm>
            <a:off x="313429" y="671170"/>
            <a:ext cx="8602385" cy="4555094"/>
          </a:xfrm>
          <a:prstGeom prst="rect">
            <a:avLst/>
          </a:prstGeom>
          <a:noFill/>
        </p:spPr>
        <p:txBody>
          <a:bodyPr wrap="square" rtlCol="0">
            <a:spAutoFit/>
          </a:bodyPr>
          <a:lstStyle/>
          <a:p>
            <a:r>
              <a:rPr lang="en-US" dirty="0">
                <a:latin typeface="Helvetica"/>
                <a:cs typeface="Helvetica"/>
              </a:rPr>
              <a:t>Let’s fit again, but weight each point by the signal to noise ratio:</a:t>
            </a:r>
          </a:p>
          <a:p>
            <a:endParaRPr lang="en-US" dirty="0">
              <a:latin typeface="Helvetica"/>
              <a:cs typeface="Helvetica"/>
            </a:endParaRPr>
          </a:p>
          <a:p>
            <a:r>
              <a:rPr lang="en-US" sz="1400" dirty="0">
                <a:latin typeface="Courier New"/>
                <a:cs typeface="Courier New"/>
              </a:rPr>
              <a:t>weights = [ (i/standard_deviation)**2 for i in absorbance ]</a:t>
            </a:r>
          </a:p>
          <a:p>
            <a:endParaRPr lang="en-US" sz="1400" dirty="0">
              <a:latin typeface="Courier New"/>
              <a:cs typeface="Courier New"/>
            </a:endParaRPr>
          </a:p>
          <a:p>
            <a:r>
              <a:rPr lang="en-US" sz="1400" dirty="0">
                <a:latin typeface="Courier New"/>
                <a:cs typeface="Courier New"/>
              </a:rPr>
              <a:t>popt, pcov = curve_fit(first_order_function, time, absorbance, sigma=weights)</a:t>
            </a:r>
          </a:p>
          <a:p>
            <a:r>
              <a:rPr lang="en-US" sz="1400" dirty="0">
                <a:latin typeface="Courier New"/>
                <a:cs typeface="Courier New"/>
              </a:rPr>
              <a:t>errors = np.sqrt(np.diag(pcov))</a:t>
            </a:r>
          </a:p>
          <a:p>
            <a:endParaRPr lang="en-US" sz="1400" dirty="0">
              <a:latin typeface="Courier New"/>
              <a:cs typeface="Courier New"/>
            </a:endParaRPr>
          </a:p>
          <a:p>
            <a:r>
              <a:rPr lang="en-US" sz="1400" dirty="0">
                <a:latin typeface="Courier New"/>
                <a:cs typeface="Courier New"/>
              </a:rPr>
              <a:t>print "pre_factor: %7.4f ± %6.4f" % (popt[0], errors[0])</a:t>
            </a:r>
          </a:p>
          <a:p>
            <a:r>
              <a:rPr lang="en-US" sz="1400" dirty="0">
                <a:latin typeface="Courier New"/>
                <a:cs typeface="Courier New"/>
              </a:rPr>
              <a:t>print "rate_const: %7.4f ± %6.4f" % (popt[1], errors[1])</a:t>
            </a:r>
          </a:p>
          <a:p>
            <a:r>
              <a:rPr lang="en-US" sz="1400" dirty="0">
                <a:latin typeface="Courier New"/>
                <a:cs typeface="Courier New"/>
              </a:rPr>
              <a:t>print "offset:     %7.4f ± %6.4f" % (popt[2], errors[2])</a:t>
            </a:r>
          </a:p>
          <a:p>
            <a:endParaRPr lang="en-US" sz="1400" dirty="0">
              <a:latin typeface="Courier New"/>
              <a:cs typeface="Courier New"/>
            </a:endParaRPr>
          </a:p>
          <a:p>
            <a:r>
              <a:rPr lang="en-US" sz="1400" dirty="0">
                <a:latin typeface="Courier New"/>
                <a:cs typeface="Courier New"/>
              </a:rPr>
              <a:t>fitted_absorbance2 = first_order_function(time, popt[0], popt[1], popt[2])</a:t>
            </a:r>
          </a:p>
          <a:p>
            <a:endParaRPr lang="en-US" sz="1400" dirty="0">
              <a:latin typeface="Courier New"/>
              <a:cs typeface="Courier New"/>
            </a:endParaRPr>
          </a:p>
          <a:p>
            <a:r>
              <a:rPr lang="en-US" sz="1400" dirty="0">
                <a:latin typeface="Courier New"/>
                <a:cs typeface="Courier New"/>
              </a:rPr>
              <a:t>plt.plot(time,absorbance,"k+")</a:t>
            </a:r>
          </a:p>
          <a:p>
            <a:r>
              <a:rPr lang="en-US" sz="1400" dirty="0">
                <a:latin typeface="Courier New"/>
                <a:cs typeface="Courier New"/>
              </a:rPr>
              <a:t>plt.plot(time,fitted_absorbance2,"k")</a:t>
            </a:r>
            <a:endParaRPr lang="en-US" dirty="0">
              <a:latin typeface="Courier New"/>
              <a:cs typeface="Courier New"/>
            </a:endParaRPr>
          </a:p>
          <a:p>
            <a:endParaRPr lang="en-US" dirty="0">
              <a:latin typeface="Helvetica"/>
              <a:cs typeface="Helvetica"/>
            </a:endParaRPr>
          </a:p>
          <a:p>
            <a:r>
              <a:rPr lang="en-US" dirty="0">
                <a:latin typeface="Helvetica"/>
                <a:cs typeface="Helvetica"/>
              </a:rPr>
              <a:t>This kind of square weighting is standard.</a:t>
            </a:r>
          </a:p>
          <a:p>
            <a:endParaRPr lang="en-US" dirty="0">
              <a:latin typeface="Helvetica"/>
              <a:cs typeface="Helvetica"/>
            </a:endParaRPr>
          </a:p>
          <a:p>
            <a:r>
              <a:rPr lang="en-US" dirty="0">
                <a:latin typeface="Helvetica"/>
                <a:cs typeface="Helvetica"/>
              </a:rPr>
              <a:t>Note that the result is now going into </a:t>
            </a:r>
            <a:r>
              <a:rPr lang="en-US" dirty="0">
                <a:latin typeface="Courier New"/>
                <a:cs typeface="Courier New"/>
              </a:rPr>
              <a:t>fitted_absorbance2</a:t>
            </a:r>
            <a:r>
              <a:rPr lang="en-US" dirty="0">
                <a:latin typeface="Helvetica"/>
                <a:cs typeface="Helvetica"/>
              </a:rPr>
              <a:t>.</a:t>
            </a:r>
          </a:p>
        </p:txBody>
      </p:sp>
    </p:spTree>
    <p:extLst>
      <p:ext uri="{BB962C8B-B14F-4D97-AF65-F5344CB8AC3E}">
        <p14:creationId xmlns:p14="http://schemas.microsoft.com/office/powerpoint/2010/main" val="406357111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3429" y="671170"/>
            <a:ext cx="8602385" cy="369332"/>
          </a:xfrm>
          <a:prstGeom prst="rect">
            <a:avLst/>
          </a:prstGeom>
          <a:noFill/>
        </p:spPr>
        <p:txBody>
          <a:bodyPr wrap="square" rtlCol="0">
            <a:spAutoFit/>
          </a:bodyPr>
          <a:lstStyle/>
          <a:p>
            <a:r>
              <a:rPr lang="en-US" dirty="0">
                <a:latin typeface="Helvetica"/>
                <a:cs typeface="Helvetica"/>
              </a:rPr>
              <a:t>The fit has changed slightly, but the error bars are now meaningful:</a:t>
            </a:r>
          </a:p>
        </p:txBody>
      </p:sp>
      <p:sp>
        <p:nvSpPr>
          <p:cNvPr id="4" name="TextBox 3"/>
          <p:cNvSpPr txBox="1"/>
          <p:nvPr/>
        </p:nvSpPr>
        <p:spPr>
          <a:xfrm>
            <a:off x="130933" y="209505"/>
            <a:ext cx="5787217" cy="461665"/>
          </a:xfrm>
          <a:prstGeom prst="rect">
            <a:avLst/>
          </a:prstGeom>
          <a:noFill/>
        </p:spPr>
        <p:txBody>
          <a:bodyPr wrap="square" rtlCol="0">
            <a:spAutoFit/>
          </a:bodyPr>
          <a:lstStyle/>
          <a:p>
            <a:r>
              <a:rPr lang="en-US" sz="2400" dirty="0">
                <a:solidFill>
                  <a:srgbClr val="0000FF"/>
                </a:solidFill>
                <a:latin typeface="Helvetica"/>
                <a:cs typeface="Helvetica"/>
              </a:rPr>
              <a:t>Step 5: Fit with Error Bars</a:t>
            </a:r>
          </a:p>
        </p:txBody>
      </p:sp>
      <p:pic>
        <p:nvPicPr>
          <p:cNvPr id="2" name="Picture 1"/>
          <p:cNvPicPr>
            <a:picLocks noChangeAspect="1"/>
          </p:cNvPicPr>
          <p:nvPr/>
        </p:nvPicPr>
        <p:blipFill>
          <a:blip r:embed="rId2"/>
          <a:stretch>
            <a:fillRect/>
          </a:stretch>
        </p:blipFill>
        <p:spPr>
          <a:xfrm>
            <a:off x="443558" y="1165222"/>
            <a:ext cx="5029200" cy="4368800"/>
          </a:xfrm>
          <a:prstGeom prst="rect">
            <a:avLst/>
          </a:prstGeom>
        </p:spPr>
      </p:pic>
      <p:pic>
        <p:nvPicPr>
          <p:cNvPr id="6" name="Picture 5"/>
          <p:cNvPicPr>
            <a:picLocks noChangeAspect="1"/>
          </p:cNvPicPr>
          <p:nvPr/>
        </p:nvPicPr>
        <p:blipFill>
          <a:blip r:embed="rId3"/>
          <a:stretch>
            <a:fillRect/>
          </a:stretch>
        </p:blipFill>
        <p:spPr>
          <a:xfrm>
            <a:off x="4981431" y="1138762"/>
            <a:ext cx="3127462" cy="709061"/>
          </a:xfrm>
          <a:prstGeom prst="rect">
            <a:avLst/>
          </a:prstGeom>
        </p:spPr>
      </p:pic>
      <p:sp>
        <p:nvSpPr>
          <p:cNvPr id="3" name="Rectangle 2"/>
          <p:cNvSpPr/>
          <p:nvPr/>
        </p:nvSpPr>
        <p:spPr>
          <a:xfrm>
            <a:off x="8065063" y="1259862"/>
            <a:ext cx="646443" cy="369332"/>
          </a:xfrm>
          <a:prstGeom prst="rect">
            <a:avLst/>
          </a:prstGeom>
        </p:spPr>
        <p:txBody>
          <a:bodyPr wrap="none">
            <a:spAutoFit/>
          </a:bodyPr>
          <a:lstStyle/>
          <a:p>
            <a:r>
              <a:rPr lang="en-US" dirty="0">
                <a:latin typeface="Helvetica"/>
                <a:cs typeface="Helvetica"/>
              </a:rPr>
              <a:t>(old)</a:t>
            </a:r>
            <a:endParaRPr lang="en-US"/>
          </a:p>
        </p:txBody>
      </p:sp>
      <p:sp>
        <p:nvSpPr>
          <p:cNvPr id="7" name="Rectangle 6"/>
          <p:cNvSpPr/>
          <p:nvPr/>
        </p:nvSpPr>
        <p:spPr>
          <a:xfrm>
            <a:off x="4928517" y="1125532"/>
            <a:ext cx="3773905" cy="70906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15301" y="3655391"/>
            <a:ext cx="3232542" cy="369332"/>
          </a:xfrm>
          <a:prstGeom prst="rect">
            <a:avLst/>
          </a:prstGeom>
          <a:noFill/>
        </p:spPr>
        <p:txBody>
          <a:bodyPr wrap="square" rtlCol="0">
            <a:spAutoFit/>
          </a:bodyPr>
          <a:lstStyle/>
          <a:p>
            <a:r>
              <a:rPr lang="en-US" dirty="0">
                <a:latin typeface="Helvetica"/>
                <a:cs typeface="Helvetica"/>
              </a:rPr>
              <a:t>abs.</a:t>
            </a:r>
            <a:endParaRPr lang="en-US" dirty="0">
              <a:latin typeface="Helvetica"/>
              <a:cs typeface="Helvetica"/>
            </a:endParaRPr>
          </a:p>
        </p:txBody>
      </p:sp>
      <p:sp>
        <p:nvSpPr>
          <p:cNvPr id="9" name="TextBox 8"/>
          <p:cNvSpPr txBox="1"/>
          <p:nvPr/>
        </p:nvSpPr>
        <p:spPr>
          <a:xfrm>
            <a:off x="2811039" y="5444919"/>
            <a:ext cx="861104" cy="369332"/>
          </a:xfrm>
          <a:prstGeom prst="rect">
            <a:avLst/>
          </a:prstGeom>
          <a:noFill/>
        </p:spPr>
        <p:txBody>
          <a:bodyPr wrap="square" rtlCol="0">
            <a:spAutoFit/>
          </a:bodyPr>
          <a:lstStyle/>
          <a:p>
            <a:r>
              <a:rPr lang="en-US" dirty="0">
                <a:latin typeface="Helvetica"/>
                <a:cs typeface="Helvetica"/>
              </a:rPr>
              <a:t>time</a:t>
            </a:r>
            <a:endParaRPr lang="en-US" dirty="0">
              <a:latin typeface="Helvetica"/>
              <a:cs typeface="Helvetica"/>
            </a:endParaRPr>
          </a:p>
        </p:txBody>
      </p:sp>
    </p:spTree>
    <p:extLst>
      <p:ext uri="{BB962C8B-B14F-4D97-AF65-F5344CB8AC3E}">
        <p14:creationId xmlns:p14="http://schemas.microsoft.com/office/powerpoint/2010/main" val="362473655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3429" y="671170"/>
            <a:ext cx="8602385" cy="5632312"/>
          </a:xfrm>
          <a:prstGeom prst="rect">
            <a:avLst/>
          </a:prstGeom>
          <a:noFill/>
        </p:spPr>
        <p:txBody>
          <a:bodyPr wrap="square" rtlCol="0">
            <a:spAutoFit/>
          </a:bodyPr>
          <a:lstStyle/>
          <a:p>
            <a:r>
              <a:rPr lang="en-US" dirty="0">
                <a:latin typeface="Helvetica"/>
                <a:cs typeface="Helvetica"/>
              </a:rPr>
              <a:t>A more accurate indication of the goodness-of-fit is the chi-square statistic:</a:t>
            </a: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r>
              <a:rPr lang="en-US" dirty="0">
                <a:latin typeface="Helvetica"/>
                <a:cs typeface="Helvetica"/>
              </a:rPr>
              <a:t>Just as the normal distribution describes the sampling distribution of the mean, the chi-square distribution describes the sampling distribution of the variance.</a:t>
            </a:r>
          </a:p>
          <a:p>
            <a:endParaRPr lang="en-US" dirty="0">
              <a:latin typeface="Helvetica"/>
              <a:cs typeface="Helvetica"/>
            </a:endParaRPr>
          </a:p>
          <a:p>
            <a:r>
              <a:rPr lang="en-US" dirty="0">
                <a:latin typeface="Helvetica"/>
                <a:cs typeface="Helvetica"/>
              </a:rPr>
              <a:t>In our case, we have a series of normally distributed random variables with means </a:t>
            </a:r>
            <a:r>
              <a:rPr lang="en-US" i="1" dirty="0">
                <a:latin typeface="Helvetica"/>
                <a:cs typeface="Helvetica"/>
              </a:rPr>
              <a:t>μ</a:t>
            </a:r>
            <a:r>
              <a:rPr lang="en-US" i="1" baseline="-25000" dirty="0">
                <a:latin typeface="Helvetica"/>
                <a:cs typeface="Helvetica"/>
              </a:rPr>
              <a:t>i</a:t>
            </a:r>
            <a:r>
              <a:rPr lang="en-US" dirty="0">
                <a:latin typeface="Helvetica"/>
                <a:cs typeface="Helvetica"/>
              </a:rPr>
              <a:t> and standard deviations </a:t>
            </a:r>
            <a:r>
              <a:rPr lang="en-US" i="1" dirty="0">
                <a:latin typeface="Helvetica"/>
                <a:cs typeface="Helvetica"/>
              </a:rPr>
              <a:t>σ</a:t>
            </a:r>
            <a:r>
              <a:rPr lang="en-US" i="1" baseline="-25000" dirty="0">
                <a:latin typeface="Helvetica"/>
                <a:cs typeface="Helvetica"/>
              </a:rPr>
              <a:t>i</a:t>
            </a:r>
            <a:r>
              <a:rPr lang="en-US" dirty="0">
                <a:latin typeface="Helvetica"/>
                <a:cs typeface="Helvetica"/>
              </a:rPr>
              <a:t>, chi-square is defined as:</a:t>
            </a: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r>
              <a:rPr lang="en-US" dirty="0">
                <a:latin typeface="Helvetica"/>
                <a:cs typeface="Helvetica"/>
              </a:rPr>
              <a:t>Since the fluctuation about each mean is on the order of </a:t>
            </a:r>
            <a:r>
              <a:rPr lang="en-US" i="1" dirty="0">
                <a:latin typeface="Helvetica"/>
                <a:cs typeface="Helvetica"/>
              </a:rPr>
              <a:t>σ</a:t>
            </a:r>
            <a:r>
              <a:rPr lang="en-US" dirty="0">
                <a:latin typeface="Helvetica"/>
                <a:cs typeface="Helvetica"/>
              </a:rPr>
              <a:t>, we expect this to sum to about the number of data points.</a:t>
            </a:r>
          </a:p>
        </p:txBody>
      </p:sp>
      <p:sp>
        <p:nvSpPr>
          <p:cNvPr id="4" name="TextBox 3"/>
          <p:cNvSpPr txBox="1"/>
          <p:nvPr/>
        </p:nvSpPr>
        <p:spPr>
          <a:xfrm>
            <a:off x="130933" y="209505"/>
            <a:ext cx="5787217" cy="461665"/>
          </a:xfrm>
          <a:prstGeom prst="rect">
            <a:avLst/>
          </a:prstGeom>
          <a:noFill/>
        </p:spPr>
        <p:txBody>
          <a:bodyPr wrap="square" rtlCol="0">
            <a:spAutoFit/>
          </a:bodyPr>
          <a:lstStyle/>
          <a:p>
            <a:r>
              <a:rPr lang="en-US" sz="2400" dirty="0">
                <a:solidFill>
                  <a:srgbClr val="0000FF"/>
                </a:solidFill>
                <a:latin typeface="Helvetica"/>
                <a:cs typeface="Helvetica"/>
              </a:rPr>
              <a:t>Step 6: Chi-Square</a:t>
            </a:r>
          </a:p>
        </p:txBody>
      </p:sp>
      <p:graphicFrame>
        <p:nvGraphicFramePr>
          <p:cNvPr id="9" name="Object 8"/>
          <p:cNvGraphicFramePr>
            <a:graphicFrameLocks noChangeAspect="1"/>
          </p:cNvGraphicFramePr>
          <p:nvPr>
            <p:extLst>
              <p:ext uri="{D42A27DB-BD31-4B8C-83A1-F6EECF244321}">
                <p14:modId xmlns:p14="http://schemas.microsoft.com/office/powerpoint/2010/main" val="3005011892"/>
              </p:ext>
            </p:extLst>
          </p:nvPr>
        </p:nvGraphicFramePr>
        <p:xfrm>
          <a:off x="2351700" y="1192978"/>
          <a:ext cx="4156578" cy="1131221"/>
        </p:xfrm>
        <a:graphic>
          <a:graphicData uri="http://schemas.openxmlformats.org/presentationml/2006/ole">
            <mc:AlternateContent xmlns:mc="http://schemas.openxmlformats.org/markup-compatibility/2006">
              <mc:Choice xmlns:v="urn:schemas-microsoft-com:vml" Requires="v">
                <p:oleObj spid="_x0000_s9236" name="Equation" r:id="rId4" imgW="2006600" imgH="546100" progId="Equation.DSMT4">
                  <p:embed/>
                </p:oleObj>
              </mc:Choice>
              <mc:Fallback>
                <p:oleObj name="Equation" r:id="rId4" imgW="2006600" imgH="546100" progId="Equation.DSMT4">
                  <p:embed/>
                  <p:pic>
                    <p:nvPicPr>
                      <p:cNvPr id="0" name=""/>
                      <p:cNvPicPr/>
                      <p:nvPr/>
                    </p:nvPicPr>
                    <p:blipFill>
                      <a:blip r:embed="rId5"/>
                      <a:stretch>
                        <a:fillRect/>
                      </a:stretch>
                    </p:blipFill>
                    <p:spPr>
                      <a:xfrm>
                        <a:off x="2351700" y="1192978"/>
                        <a:ext cx="4156578" cy="1131221"/>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708979492"/>
              </p:ext>
            </p:extLst>
          </p:nvPr>
        </p:nvGraphicFramePr>
        <p:xfrm>
          <a:off x="3475244" y="4233648"/>
          <a:ext cx="2406130" cy="1244550"/>
        </p:xfrm>
        <a:graphic>
          <a:graphicData uri="http://schemas.openxmlformats.org/presentationml/2006/ole">
            <mc:AlternateContent xmlns:mc="http://schemas.openxmlformats.org/markup-compatibility/2006">
              <mc:Choice xmlns:v="urn:schemas-microsoft-com:vml" Requires="v">
                <p:oleObj spid="_x0000_s9237" name="Equation" r:id="rId6" imgW="1104900" imgH="571500" progId="Equation.DSMT4">
                  <p:embed/>
                </p:oleObj>
              </mc:Choice>
              <mc:Fallback>
                <p:oleObj name="Equation" r:id="rId6" imgW="1104900" imgH="571500" progId="Equation.DSMT4">
                  <p:embed/>
                  <p:pic>
                    <p:nvPicPr>
                      <p:cNvPr id="0" name=""/>
                      <p:cNvPicPr/>
                      <p:nvPr/>
                    </p:nvPicPr>
                    <p:blipFill>
                      <a:blip r:embed="rId7"/>
                      <a:stretch>
                        <a:fillRect/>
                      </a:stretch>
                    </p:blipFill>
                    <p:spPr>
                      <a:xfrm>
                        <a:off x="3475244" y="4233648"/>
                        <a:ext cx="2406130" cy="1244550"/>
                      </a:xfrm>
                      <a:prstGeom prst="rect">
                        <a:avLst/>
                      </a:prstGeom>
                    </p:spPr>
                  </p:pic>
                </p:oleObj>
              </mc:Fallback>
            </mc:AlternateContent>
          </a:graphicData>
        </a:graphic>
      </p:graphicFrame>
    </p:spTree>
    <p:extLst>
      <p:ext uri="{BB962C8B-B14F-4D97-AF65-F5344CB8AC3E}">
        <p14:creationId xmlns:p14="http://schemas.microsoft.com/office/powerpoint/2010/main" val="56284903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933" y="209505"/>
            <a:ext cx="5787217" cy="461665"/>
          </a:xfrm>
          <a:prstGeom prst="rect">
            <a:avLst/>
          </a:prstGeom>
          <a:noFill/>
        </p:spPr>
        <p:txBody>
          <a:bodyPr wrap="square" rtlCol="0">
            <a:spAutoFit/>
          </a:bodyPr>
          <a:lstStyle/>
          <a:p>
            <a:r>
              <a:rPr lang="en-US" sz="2400" dirty="0">
                <a:solidFill>
                  <a:srgbClr val="0000FF"/>
                </a:solidFill>
                <a:latin typeface="Helvetica"/>
                <a:cs typeface="Helvetica"/>
              </a:rPr>
              <a:t>Introduction</a:t>
            </a:r>
          </a:p>
        </p:txBody>
      </p:sp>
      <p:sp>
        <p:nvSpPr>
          <p:cNvPr id="5" name="TextBox 4"/>
          <p:cNvSpPr txBox="1"/>
          <p:nvPr/>
        </p:nvSpPr>
        <p:spPr>
          <a:xfrm>
            <a:off x="392798" y="671170"/>
            <a:ext cx="8432054" cy="5632312"/>
          </a:xfrm>
          <a:prstGeom prst="rect">
            <a:avLst/>
          </a:prstGeom>
          <a:noFill/>
        </p:spPr>
        <p:txBody>
          <a:bodyPr wrap="square" rtlCol="0">
            <a:spAutoFit/>
          </a:bodyPr>
          <a:lstStyle/>
          <a:p>
            <a:r>
              <a:rPr lang="en-US" dirty="0">
                <a:latin typeface="Helvetica"/>
                <a:cs typeface="Helvetica"/>
              </a:rPr>
              <a:t>In this exercise, we will examine some synthetic absorbance vs. time data:</a:t>
            </a: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r>
              <a:rPr lang="en-US" dirty="0">
                <a:latin typeface="Helvetica"/>
                <a:cs typeface="Helvetica"/>
              </a:rPr>
              <a:t>What is the kinetic order in this reaction?</a:t>
            </a:r>
          </a:p>
          <a:p>
            <a:pPr marL="285750" indent="-285750">
              <a:buFontTx/>
              <a:buChar char="-"/>
            </a:pPr>
            <a:endParaRPr lang="en-US" dirty="0">
              <a:latin typeface="Helvetica"/>
              <a:cs typeface="Helvetica"/>
            </a:endParaRPr>
          </a:p>
          <a:p>
            <a:r>
              <a:rPr lang="en-US" dirty="0">
                <a:latin typeface="Helvetica"/>
                <a:cs typeface="Helvetica"/>
              </a:rPr>
              <a:t>What are the rate constants?  Error bars?</a:t>
            </a:r>
          </a:p>
          <a:p>
            <a:endParaRPr lang="en-US" dirty="0">
              <a:latin typeface="Helvetica"/>
              <a:cs typeface="Helvetica"/>
            </a:endParaRPr>
          </a:p>
          <a:p>
            <a:r>
              <a:rPr lang="en-US" dirty="0">
                <a:latin typeface="Helvetica"/>
                <a:cs typeface="Helvetica"/>
              </a:rPr>
              <a:t>What if other materials absorb at this wavelength?</a:t>
            </a:r>
          </a:p>
        </p:txBody>
      </p:sp>
      <p:pic>
        <p:nvPicPr>
          <p:cNvPr id="2" name="Picture 1"/>
          <p:cNvPicPr>
            <a:picLocks noChangeAspect="1"/>
          </p:cNvPicPr>
          <p:nvPr/>
        </p:nvPicPr>
        <p:blipFill>
          <a:blip r:embed="rId2"/>
          <a:stretch>
            <a:fillRect/>
          </a:stretch>
        </p:blipFill>
        <p:spPr>
          <a:xfrm>
            <a:off x="2238371" y="1286913"/>
            <a:ext cx="4865179" cy="3260568"/>
          </a:xfrm>
          <a:prstGeom prst="rect">
            <a:avLst/>
          </a:prstGeom>
        </p:spPr>
      </p:pic>
      <p:sp>
        <p:nvSpPr>
          <p:cNvPr id="6" name="TextBox 5"/>
          <p:cNvSpPr txBox="1"/>
          <p:nvPr/>
        </p:nvSpPr>
        <p:spPr>
          <a:xfrm>
            <a:off x="998588" y="2600873"/>
            <a:ext cx="3232542" cy="369332"/>
          </a:xfrm>
          <a:prstGeom prst="rect">
            <a:avLst/>
          </a:prstGeom>
          <a:noFill/>
        </p:spPr>
        <p:txBody>
          <a:bodyPr wrap="square" rtlCol="0">
            <a:spAutoFit/>
          </a:bodyPr>
          <a:lstStyle/>
          <a:p>
            <a:r>
              <a:rPr lang="en-US" dirty="0">
                <a:latin typeface="Helvetica"/>
                <a:cs typeface="Helvetica"/>
              </a:rPr>
              <a:t>absorbance</a:t>
            </a:r>
            <a:endParaRPr lang="en-US" dirty="0">
              <a:latin typeface="Helvetica"/>
              <a:cs typeface="Helvetica"/>
            </a:endParaRPr>
          </a:p>
        </p:txBody>
      </p:sp>
      <p:sp>
        <p:nvSpPr>
          <p:cNvPr id="7" name="TextBox 6"/>
          <p:cNvSpPr txBox="1"/>
          <p:nvPr/>
        </p:nvSpPr>
        <p:spPr>
          <a:xfrm>
            <a:off x="4520616" y="4419742"/>
            <a:ext cx="3232542" cy="369332"/>
          </a:xfrm>
          <a:prstGeom prst="rect">
            <a:avLst/>
          </a:prstGeom>
          <a:noFill/>
        </p:spPr>
        <p:txBody>
          <a:bodyPr wrap="square" rtlCol="0">
            <a:spAutoFit/>
          </a:bodyPr>
          <a:lstStyle/>
          <a:p>
            <a:r>
              <a:rPr lang="en-US" dirty="0">
                <a:latin typeface="Helvetica"/>
                <a:cs typeface="Helvetica"/>
              </a:rPr>
              <a:t>time</a:t>
            </a:r>
          </a:p>
        </p:txBody>
      </p:sp>
    </p:spTree>
    <p:extLst>
      <p:ext uri="{BB962C8B-B14F-4D97-AF65-F5344CB8AC3E}">
        <p14:creationId xmlns:p14="http://schemas.microsoft.com/office/powerpoint/2010/main" val="317699542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3429" y="671170"/>
            <a:ext cx="8602385" cy="6186310"/>
          </a:xfrm>
          <a:prstGeom prst="rect">
            <a:avLst/>
          </a:prstGeom>
          <a:noFill/>
        </p:spPr>
        <p:txBody>
          <a:bodyPr wrap="square" rtlCol="0">
            <a:spAutoFit/>
          </a:bodyPr>
          <a:lstStyle/>
          <a:p>
            <a:r>
              <a:rPr lang="en-US" dirty="0">
                <a:latin typeface="Helvetica"/>
                <a:cs typeface="Helvetica"/>
              </a:rPr>
              <a:t>We can then employ the following test procedure:</a:t>
            </a:r>
          </a:p>
          <a:p>
            <a:endParaRPr lang="en-US" dirty="0">
              <a:latin typeface="Helvetica"/>
              <a:cs typeface="Helvetica"/>
            </a:endParaRPr>
          </a:p>
          <a:p>
            <a:pPr marL="342900" indent="-342900">
              <a:buAutoNum type="arabicPeriod"/>
            </a:pPr>
            <a:r>
              <a:rPr lang="en-US" dirty="0">
                <a:latin typeface="Helvetica"/>
                <a:cs typeface="Helvetica"/>
              </a:rPr>
              <a:t>Calculate chi-square.</a:t>
            </a:r>
          </a:p>
          <a:p>
            <a:pPr marL="342900" indent="-342900">
              <a:buAutoNum type="arabicPeriod"/>
            </a:pPr>
            <a:endParaRPr lang="en-US" dirty="0">
              <a:latin typeface="Helvetica"/>
              <a:cs typeface="Helvetica"/>
            </a:endParaRPr>
          </a:p>
          <a:p>
            <a:pPr marL="342900" indent="-342900">
              <a:buAutoNum type="arabicPeriod"/>
            </a:pPr>
            <a:r>
              <a:rPr lang="en-US" dirty="0">
                <a:latin typeface="Helvetica"/>
                <a:cs typeface="Helvetica"/>
              </a:rPr>
              <a:t>Calculate the degrees of freedom as the number of data points minus the number of model parameters.</a:t>
            </a:r>
          </a:p>
          <a:p>
            <a:pPr marL="342900" indent="-342900">
              <a:buAutoNum type="arabicPeriod"/>
            </a:pPr>
            <a:endParaRPr lang="en-US" dirty="0">
              <a:latin typeface="Helvetica"/>
              <a:cs typeface="Helvetica"/>
            </a:endParaRPr>
          </a:p>
          <a:p>
            <a:pPr marL="342900" indent="-342900">
              <a:buAutoNum type="arabicPeriod"/>
            </a:pPr>
            <a:r>
              <a:rPr lang="en-US" dirty="0">
                <a:latin typeface="Helvetica"/>
                <a:cs typeface="Helvetica"/>
              </a:rPr>
              <a:t>Divide chi-square by the number of degrees of freedom to get the “goodness of fit” or “normalized chi-square.”</a:t>
            </a:r>
          </a:p>
          <a:p>
            <a:endParaRPr lang="en-US" dirty="0">
              <a:latin typeface="Helvetica"/>
              <a:cs typeface="Helvetica"/>
            </a:endParaRPr>
          </a:p>
          <a:p>
            <a:r>
              <a:rPr lang="en-US" dirty="0">
                <a:latin typeface="Helvetica"/>
                <a:cs typeface="Helvetica"/>
              </a:rPr>
              <a:t>The expected value of this statistic is 1.0, such that:</a:t>
            </a:r>
          </a:p>
          <a:p>
            <a:endParaRPr lang="en-US" dirty="0">
              <a:latin typeface="Helvetica"/>
              <a:cs typeface="Helvetica"/>
            </a:endParaRPr>
          </a:p>
          <a:p>
            <a:r>
              <a:rPr lang="en-US" dirty="0">
                <a:latin typeface="Helvetica"/>
                <a:cs typeface="Helvetica"/>
              </a:rPr>
              <a:t>	goodness of fit &gt;&gt; 1: poor fit</a:t>
            </a:r>
          </a:p>
          <a:p>
            <a:endParaRPr lang="en-US" dirty="0">
              <a:latin typeface="Helvetica"/>
              <a:cs typeface="Helvetica"/>
            </a:endParaRPr>
          </a:p>
          <a:p>
            <a:r>
              <a:rPr lang="en-US" dirty="0">
                <a:latin typeface="Helvetica"/>
                <a:cs typeface="Helvetica"/>
              </a:rPr>
              <a:t>	goodness of fit = 1: good fit</a:t>
            </a:r>
          </a:p>
          <a:p>
            <a:endParaRPr lang="en-US" dirty="0">
              <a:latin typeface="Helvetica"/>
              <a:cs typeface="Helvetica"/>
            </a:endParaRPr>
          </a:p>
          <a:p>
            <a:r>
              <a:rPr lang="en-US" dirty="0">
                <a:latin typeface="Helvetica"/>
                <a:cs typeface="Helvetica"/>
              </a:rPr>
              <a:t>	goodness of fit &lt;&lt; 1: error bars are underestimated</a:t>
            </a:r>
          </a:p>
          <a:p>
            <a:endParaRPr lang="en-US" dirty="0">
              <a:latin typeface="Helvetica"/>
              <a:cs typeface="Helvetica"/>
            </a:endParaRPr>
          </a:p>
          <a:p>
            <a:r>
              <a:rPr lang="en-US" dirty="0">
                <a:latin typeface="Helvetica"/>
                <a:cs typeface="Helvetica"/>
              </a:rPr>
              <a:t>For a more detailed analysis: </a:t>
            </a:r>
            <a:r>
              <a:rPr lang="en-US" dirty="0">
                <a:latin typeface="Helvetica"/>
                <a:cs typeface="Helvetica"/>
                <a:hlinkClick r:id="rId3"/>
              </a:rPr>
              <a:t>http://maxwell.ucsc.edu/~drip/133/ch4.pdf</a:t>
            </a:r>
            <a:endParaRPr lang="en-US" dirty="0">
              <a:latin typeface="Helvetica"/>
              <a:cs typeface="Helvetica"/>
            </a:endParaRPr>
          </a:p>
          <a:p>
            <a:endParaRPr lang="en-US" dirty="0">
              <a:latin typeface="Helvetica"/>
              <a:cs typeface="Helvetica"/>
            </a:endParaRPr>
          </a:p>
          <a:p>
            <a:r>
              <a:rPr lang="en-US" dirty="0">
                <a:latin typeface="Helvetica"/>
                <a:cs typeface="Helvetica"/>
              </a:rPr>
              <a:t>For another Python implementation: </a:t>
            </a:r>
            <a:r>
              <a:rPr lang="en-US" dirty="0">
                <a:latin typeface="Helvetica"/>
                <a:cs typeface="Helvetica"/>
                <a:hlinkClick r:id="rId4"/>
              </a:rPr>
              <a:t>http://www.physics.utoronto.ca/~phy326/python/</a:t>
            </a:r>
            <a:r>
              <a:rPr lang="en-US" dirty="0">
                <a:latin typeface="Helvetica"/>
                <a:cs typeface="Helvetica"/>
              </a:rPr>
              <a:t> (curve fit to data)</a:t>
            </a:r>
          </a:p>
        </p:txBody>
      </p:sp>
      <p:sp>
        <p:nvSpPr>
          <p:cNvPr id="4" name="TextBox 3"/>
          <p:cNvSpPr txBox="1"/>
          <p:nvPr/>
        </p:nvSpPr>
        <p:spPr>
          <a:xfrm>
            <a:off x="130933" y="209505"/>
            <a:ext cx="5787217" cy="461665"/>
          </a:xfrm>
          <a:prstGeom prst="rect">
            <a:avLst/>
          </a:prstGeom>
          <a:noFill/>
        </p:spPr>
        <p:txBody>
          <a:bodyPr wrap="square" rtlCol="0">
            <a:spAutoFit/>
          </a:bodyPr>
          <a:lstStyle/>
          <a:p>
            <a:r>
              <a:rPr lang="en-US" sz="2400" dirty="0">
                <a:solidFill>
                  <a:srgbClr val="0000FF"/>
                </a:solidFill>
                <a:latin typeface="Helvetica"/>
                <a:cs typeface="Helvetica"/>
              </a:rPr>
              <a:t>Step 6: Chi-Square</a:t>
            </a:r>
          </a:p>
        </p:txBody>
      </p:sp>
    </p:spTree>
    <p:extLst>
      <p:ext uri="{BB962C8B-B14F-4D97-AF65-F5344CB8AC3E}">
        <p14:creationId xmlns:p14="http://schemas.microsoft.com/office/powerpoint/2010/main" val="166321418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3429" y="671170"/>
            <a:ext cx="8602385" cy="4370427"/>
          </a:xfrm>
          <a:prstGeom prst="rect">
            <a:avLst/>
          </a:prstGeom>
          <a:noFill/>
        </p:spPr>
        <p:txBody>
          <a:bodyPr wrap="square" rtlCol="0">
            <a:spAutoFit/>
          </a:bodyPr>
          <a:lstStyle/>
          <a:p>
            <a:r>
              <a:rPr lang="en-US" dirty="0">
                <a:latin typeface="Helvetica"/>
                <a:cs typeface="Helvetica"/>
              </a:rPr>
              <a:t>In Python:</a:t>
            </a:r>
          </a:p>
          <a:p>
            <a:endParaRPr lang="en-US" dirty="0">
              <a:latin typeface="Helvetica"/>
              <a:cs typeface="Helvetica"/>
            </a:endParaRPr>
          </a:p>
          <a:p>
            <a:r>
              <a:rPr lang="en-US" sz="1400" dirty="0">
                <a:latin typeface="Courier New"/>
                <a:cs typeface="Courier New"/>
              </a:rPr>
              <a:t>dof = len(time)-3</a:t>
            </a:r>
          </a:p>
          <a:p>
            <a:endParaRPr lang="en-US" sz="1400" dirty="0">
              <a:latin typeface="Courier New"/>
              <a:cs typeface="Courier New"/>
            </a:endParaRPr>
          </a:p>
          <a:p>
            <a:r>
              <a:rPr lang="en-US" sz="1400" dirty="0">
                <a:latin typeface="Courier New"/>
                <a:cs typeface="Courier New"/>
              </a:rPr>
              <a:t>def chi_square(observed, expected, stdev):</a:t>
            </a:r>
          </a:p>
          <a:p>
            <a:r>
              <a:rPr lang="en-US" sz="1400" dirty="0">
                <a:latin typeface="Courier New"/>
                <a:cs typeface="Courier New"/>
              </a:rPr>
              <a:t>    chi_square_value = 0.0</a:t>
            </a:r>
          </a:p>
          <a:p>
            <a:endParaRPr lang="en-US" sz="1400" dirty="0">
              <a:latin typeface="Courier New"/>
              <a:cs typeface="Courier New"/>
            </a:endParaRPr>
          </a:p>
          <a:p>
            <a:r>
              <a:rPr lang="en-US" sz="1400" dirty="0">
                <a:latin typeface="Courier New"/>
                <a:cs typeface="Courier New"/>
              </a:rPr>
              <a:t>    for i in range(len(observed)):</a:t>
            </a:r>
          </a:p>
          <a:p>
            <a:r>
              <a:rPr lang="en-US" sz="1400" dirty="0">
                <a:latin typeface="Courier New"/>
                <a:cs typeface="Courier New"/>
              </a:rPr>
              <a:t>        o = observed[i]</a:t>
            </a:r>
          </a:p>
          <a:p>
            <a:r>
              <a:rPr lang="en-US" sz="1400" dirty="0">
                <a:latin typeface="Courier New"/>
                <a:cs typeface="Courier New"/>
              </a:rPr>
              <a:t>        e = expected[i]</a:t>
            </a:r>
          </a:p>
          <a:p>
            <a:r>
              <a:rPr lang="en-US" sz="1400" dirty="0">
                <a:latin typeface="Courier New"/>
                <a:cs typeface="Courier New"/>
              </a:rPr>
              <a:t>        chi_square_value += ((o-e) / standard_deviation)**2</a:t>
            </a:r>
          </a:p>
          <a:p>
            <a:r>
              <a:rPr lang="en-US" sz="1400" dirty="0">
                <a:latin typeface="Courier New"/>
                <a:cs typeface="Courier New"/>
              </a:rPr>
              <a:t>    </a:t>
            </a:r>
          </a:p>
          <a:p>
            <a:r>
              <a:rPr lang="en-US" sz="1400" dirty="0">
                <a:latin typeface="Courier New"/>
                <a:cs typeface="Courier New"/>
              </a:rPr>
              <a:t>    return chi_square_value</a:t>
            </a:r>
          </a:p>
          <a:p>
            <a:endParaRPr lang="en-US" sz="1400" dirty="0">
              <a:latin typeface="Courier New"/>
              <a:cs typeface="Courier New"/>
            </a:endParaRPr>
          </a:p>
          <a:p>
            <a:r>
              <a:rPr lang="en-US" sz="1400" dirty="0">
                <a:latin typeface="Courier New"/>
                <a:cs typeface="Courier New"/>
              </a:rPr>
              <a:t>goodness_of_fit = chi_square(absorbance,fitted_absorbance2,standard_deviation) / dof</a:t>
            </a:r>
          </a:p>
          <a:p>
            <a:r>
              <a:rPr lang="en-US" sz="1400" dirty="0">
                <a:latin typeface="Courier New"/>
                <a:cs typeface="Courier New"/>
              </a:rPr>
              <a:t>print "chi_square / dof = %.4f" % goodness_of_fit</a:t>
            </a:r>
          </a:p>
          <a:p>
            <a:endParaRPr lang="en-US" sz="1400" dirty="0">
              <a:latin typeface="Courier New"/>
              <a:cs typeface="Courier New"/>
            </a:endParaRPr>
          </a:p>
          <a:p>
            <a:r>
              <a:rPr lang="en-US" dirty="0">
                <a:latin typeface="Helvetica"/>
                <a:cs typeface="Helvetica"/>
              </a:rPr>
              <a:t>We find a good fit:</a:t>
            </a:r>
          </a:p>
        </p:txBody>
      </p:sp>
      <p:sp>
        <p:nvSpPr>
          <p:cNvPr id="4" name="TextBox 3"/>
          <p:cNvSpPr txBox="1"/>
          <p:nvPr/>
        </p:nvSpPr>
        <p:spPr>
          <a:xfrm>
            <a:off x="130933" y="209505"/>
            <a:ext cx="5787217" cy="461665"/>
          </a:xfrm>
          <a:prstGeom prst="rect">
            <a:avLst/>
          </a:prstGeom>
          <a:noFill/>
        </p:spPr>
        <p:txBody>
          <a:bodyPr wrap="square" rtlCol="0">
            <a:spAutoFit/>
          </a:bodyPr>
          <a:lstStyle/>
          <a:p>
            <a:r>
              <a:rPr lang="en-US" sz="2400" dirty="0">
                <a:solidFill>
                  <a:srgbClr val="0000FF"/>
                </a:solidFill>
                <a:latin typeface="Helvetica"/>
                <a:cs typeface="Helvetica"/>
              </a:rPr>
              <a:t>Step 6: Chi-Square</a:t>
            </a:r>
          </a:p>
        </p:txBody>
      </p:sp>
      <p:pic>
        <p:nvPicPr>
          <p:cNvPr id="2" name="Picture 1"/>
          <p:cNvPicPr>
            <a:picLocks noChangeAspect="1"/>
          </p:cNvPicPr>
          <p:nvPr/>
        </p:nvPicPr>
        <p:blipFill>
          <a:blip r:embed="rId2"/>
          <a:stretch>
            <a:fillRect/>
          </a:stretch>
        </p:blipFill>
        <p:spPr>
          <a:xfrm>
            <a:off x="378224" y="5284826"/>
            <a:ext cx="2755900" cy="266700"/>
          </a:xfrm>
          <a:prstGeom prst="rect">
            <a:avLst/>
          </a:prstGeom>
        </p:spPr>
      </p:pic>
    </p:spTree>
    <p:extLst>
      <p:ext uri="{BB962C8B-B14F-4D97-AF65-F5344CB8AC3E}">
        <p14:creationId xmlns:p14="http://schemas.microsoft.com/office/powerpoint/2010/main" val="208428310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3429" y="671170"/>
            <a:ext cx="8602385" cy="3693319"/>
          </a:xfrm>
          <a:prstGeom prst="rect">
            <a:avLst/>
          </a:prstGeom>
          <a:noFill/>
        </p:spPr>
        <p:txBody>
          <a:bodyPr wrap="square" rtlCol="0">
            <a:spAutoFit/>
          </a:bodyPr>
          <a:lstStyle/>
          <a:p>
            <a:r>
              <a:rPr lang="en-US" dirty="0">
                <a:latin typeface="Helvetica"/>
                <a:cs typeface="Helvetica"/>
              </a:rPr>
              <a:t>How good is the fit for other rate laws?</a:t>
            </a:r>
          </a:p>
          <a:p>
            <a:endParaRPr lang="en-US" dirty="0">
              <a:latin typeface="Helvetica"/>
              <a:cs typeface="Helvetica"/>
            </a:endParaRPr>
          </a:p>
          <a:p>
            <a:r>
              <a:rPr lang="en-US" dirty="0">
                <a:latin typeface="Helvetica"/>
                <a:cs typeface="Helvetica"/>
              </a:rPr>
              <a:t>For a zeroth-order process:</a:t>
            </a: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r>
              <a:rPr lang="en-US" dirty="0">
                <a:latin typeface="Helvetica"/>
                <a:cs typeface="Helvetica"/>
              </a:rPr>
              <a:t>This time, we cannot extract the rate cnstant because the term that is proportional to time depends on </a:t>
            </a:r>
            <a:r>
              <a:rPr lang="en-US" i="1" dirty="0">
                <a:latin typeface="Helvetica"/>
                <a:cs typeface="Helvetica"/>
              </a:rPr>
              <a:t>ε’</a:t>
            </a:r>
            <a:r>
              <a:rPr lang="en-US" dirty="0">
                <a:latin typeface="Helvetica"/>
                <a:cs typeface="Helvetica"/>
              </a:rPr>
              <a:t> and </a:t>
            </a:r>
            <a:r>
              <a:rPr lang="en-US" i="1" dirty="0">
                <a:latin typeface="Helvetica"/>
                <a:cs typeface="Helvetica"/>
              </a:rPr>
              <a:t>k</a:t>
            </a:r>
            <a:r>
              <a:rPr lang="en-US" dirty="0">
                <a:latin typeface="Helvetica"/>
                <a:cs typeface="Helvetica"/>
              </a:rPr>
              <a:t>, and we don’t know what </a:t>
            </a:r>
            <a:r>
              <a:rPr lang="en-US" i="1" dirty="0">
                <a:latin typeface="Helvetica"/>
                <a:cs typeface="Helvetica"/>
              </a:rPr>
              <a:t>ε’</a:t>
            </a:r>
            <a:r>
              <a:rPr lang="en-US" dirty="0">
                <a:latin typeface="Helvetica"/>
                <a:cs typeface="Helvetica"/>
              </a:rPr>
              <a:t> is.</a:t>
            </a:r>
          </a:p>
        </p:txBody>
      </p:sp>
      <p:sp>
        <p:nvSpPr>
          <p:cNvPr id="4" name="TextBox 3"/>
          <p:cNvSpPr txBox="1"/>
          <p:nvPr/>
        </p:nvSpPr>
        <p:spPr>
          <a:xfrm>
            <a:off x="130933" y="209505"/>
            <a:ext cx="5787217" cy="461665"/>
          </a:xfrm>
          <a:prstGeom prst="rect">
            <a:avLst/>
          </a:prstGeom>
          <a:noFill/>
        </p:spPr>
        <p:txBody>
          <a:bodyPr wrap="square" rtlCol="0">
            <a:spAutoFit/>
          </a:bodyPr>
          <a:lstStyle/>
          <a:p>
            <a:r>
              <a:rPr lang="en-US" sz="2400" dirty="0">
                <a:solidFill>
                  <a:srgbClr val="0000FF"/>
                </a:solidFill>
                <a:latin typeface="Helvetica"/>
                <a:cs typeface="Helvetica"/>
              </a:rPr>
              <a:t>Step 7: Zeroth-Order Fit</a:t>
            </a:r>
          </a:p>
        </p:txBody>
      </p:sp>
      <p:graphicFrame>
        <p:nvGraphicFramePr>
          <p:cNvPr id="3" name="Object 2"/>
          <p:cNvGraphicFramePr>
            <a:graphicFrameLocks noChangeAspect="1"/>
          </p:cNvGraphicFramePr>
          <p:nvPr>
            <p:extLst>
              <p:ext uri="{D42A27DB-BD31-4B8C-83A1-F6EECF244321}">
                <p14:modId xmlns:p14="http://schemas.microsoft.com/office/powerpoint/2010/main" val="1468104992"/>
              </p:ext>
            </p:extLst>
          </p:nvPr>
        </p:nvGraphicFramePr>
        <p:xfrm>
          <a:off x="2860767" y="1709561"/>
          <a:ext cx="3225887" cy="1802047"/>
        </p:xfrm>
        <a:graphic>
          <a:graphicData uri="http://schemas.openxmlformats.org/presentationml/2006/ole">
            <mc:AlternateContent xmlns:mc="http://schemas.openxmlformats.org/markup-compatibility/2006">
              <mc:Choice xmlns:v="urn:schemas-microsoft-com:vml" Requires="v">
                <p:oleObj spid="_x0000_s12302" name="Equation" r:id="rId3" imgW="1841500" imgH="1028700" progId="Equation.DSMT4">
                  <p:embed/>
                </p:oleObj>
              </mc:Choice>
              <mc:Fallback>
                <p:oleObj name="Equation" r:id="rId3" imgW="1841500" imgH="1028700" progId="Equation.DSMT4">
                  <p:embed/>
                  <p:pic>
                    <p:nvPicPr>
                      <p:cNvPr id="0" name=""/>
                      <p:cNvPicPr/>
                      <p:nvPr/>
                    </p:nvPicPr>
                    <p:blipFill>
                      <a:blip r:embed="rId4"/>
                      <a:stretch>
                        <a:fillRect/>
                      </a:stretch>
                    </p:blipFill>
                    <p:spPr>
                      <a:xfrm>
                        <a:off x="2860767" y="1709561"/>
                        <a:ext cx="3225887" cy="1802047"/>
                      </a:xfrm>
                      <a:prstGeom prst="rect">
                        <a:avLst/>
                      </a:prstGeom>
                    </p:spPr>
                  </p:pic>
                </p:oleObj>
              </mc:Fallback>
            </mc:AlternateContent>
          </a:graphicData>
        </a:graphic>
      </p:graphicFrame>
    </p:spTree>
    <p:extLst>
      <p:ext uri="{BB962C8B-B14F-4D97-AF65-F5344CB8AC3E}">
        <p14:creationId xmlns:p14="http://schemas.microsoft.com/office/powerpoint/2010/main" val="194369474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3429" y="671170"/>
            <a:ext cx="8602385" cy="5447646"/>
          </a:xfrm>
          <a:prstGeom prst="rect">
            <a:avLst/>
          </a:prstGeom>
          <a:noFill/>
        </p:spPr>
        <p:txBody>
          <a:bodyPr wrap="square" rtlCol="0">
            <a:spAutoFit/>
          </a:bodyPr>
          <a:lstStyle/>
          <a:p>
            <a:r>
              <a:rPr lang="en-US" sz="1400" dirty="0">
                <a:latin typeface="Courier New"/>
                <a:cs typeface="Courier New"/>
              </a:rPr>
              <a:t>def zero_order_function(t, c_1, c_2):</a:t>
            </a:r>
          </a:p>
          <a:p>
            <a:r>
              <a:rPr lang="en-US" sz="1400" dirty="0">
                <a:latin typeface="Courier New"/>
                <a:cs typeface="Courier New"/>
              </a:rPr>
              <a:t>    return c_1 - c_2*t</a:t>
            </a:r>
          </a:p>
          <a:p>
            <a:endParaRPr lang="en-US" sz="1400" dirty="0">
              <a:latin typeface="Courier New"/>
              <a:cs typeface="Courier New"/>
            </a:endParaRPr>
          </a:p>
          <a:p>
            <a:r>
              <a:rPr lang="en-US" sz="1400" dirty="0">
                <a:latin typeface="Courier New"/>
                <a:cs typeface="Courier New"/>
              </a:rPr>
              <a:t>popt, pcov = curve_fit(zero_order_function, time, absorbance)</a:t>
            </a:r>
          </a:p>
          <a:p>
            <a:r>
              <a:rPr lang="en-US" sz="1400" dirty="0">
                <a:latin typeface="Courier New"/>
                <a:cs typeface="Courier New"/>
              </a:rPr>
              <a:t>errors = np.sqrt(np.diag(pcov))</a:t>
            </a:r>
          </a:p>
          <a:p>
            <a:r>
              <a:rPr lang="en-US" sz="1400" dirty="0">
                <a:latin typeface="Courier New"/>
                <a:cs typeface="Courier New"/>
              </a:rPr>
              <a:t>print "c_1: %7.4f ± %6.4f" % (popt[0], errors[0])</a:t>
            </a:r>
          </a:p>
          <a:p>
            <a:r>
              <a:rPr lang="en-US" sz="1400" dirty="0">
                <a:latin typeface="Courier New"/>
                <a:cs typeface="Courier New"/>
              </a:rPr>
              <a:t>print "c_2: %7.4f ± %6.4f" % (popt[1], errors[1])</a:t>
            </a:r>
          </a:p>
          <a:p>
            <a:endParaRPr lang="en-US" sz="1400" dirty="0">
              <a:latin typeface="Courier New"/>
              <a:cs typeface="Courier New"/>
            </a:endParaRPr>
          </a:p>
          <a:p>
            <a:r>
              <a:rPr lang="en-US" sz="1400" dirty="0">
                <a:latin typeface="Courier New"/>
                <a:cs typeface="Courier New"/>
              </a:rPr>
              <a:t>fitted_absorbance3 = zero_order_function(time, popt[0], popt[1])</a:t>
            </a:r>
          </a:p>
          <a:p>
            <a:endParaRPr lang="en-US" sz="1400" dirty="0">
              <a:latin typeface="Courier New"/>
              <a:cs typeface="Courier New"/>
            </a:endParaRPr>
          </a:p>
          <a:p>
            <a:r>
              <a:rPr lang="en-US" sz="1400" dirty="0">
                <a:latin typeface="Courier New"/>
                <a:cs typeface="Courier New"/>
              </a:rPr>
              <a:t>plt.plot(time,absorbance,"k+")</a:t>
            </a:r>
          </a:p>
          <a:p>
            <a:r>
              <a:rPr lang="en-US" sz="1400" dirty="0">
                <a:latin typeface="Courier New"/>
                <a:cs typeface="Courier New"/>
              </a:rPr>
              <a:t>plt.plot(time,fitted_absorbance3,"k")</a:t>
            </a:r>
          </a:p>
          <a:p>
            <a:endParaRPr lang="en-US" dirty="0">
              <a:latin typeface="Helvetica"/>
              <a:cs typeface="Helvetica"/>
            </a:endParaRPr>
          </a:p>
          <a:p>
            <a:r>
              <a:rPr lang="en-US" dirty="0">
                <a:latin typeface="Helvetica"/>
                <a:cs typeface="Helvetica"/>
              </a:rPr>
              <a:t>We defined a new function,</a:t>
            </a:r>
          </a:p>
          <a:p>
            <a:r>
              <a:rPr lang="en-US" dirty="0">
                <a:latin typeface="Courier New"/>
                <a:cs typeface="Courier New"/>
              </a:rPr>
              <a:t>zero_order_function</a:t>
            </a:r>
            <a:r>
              <a:rPr lang="en-US" dirty="0">
                <a:latin typeface="Helvetica"/>
                <a:cs typeface="Helvetica"/>
              </a:rPr>
              <a:t>,</a:t>
            </a:r>
          </a:p>
          <a:p>
            <a:r>
              <a:rPr lang="en-US" dirty="0">
                <a:latin typeface="Helvetica"/>
                <a:cs typeface="Helvetica"/>
              </a:rPr>
              <a:t>to represent the zeroth order rate law.</a:t>
            </a:r>
          </a:p>
          <a:p>
            <a:endParaRPr lang="en-US" dirty="0">
              <a:latin typeface="Helvetica"/>
              <a:cs typeface="Helvetica"/>
            </a:endParaRPr>
          </a:p>
          <a:p>
            <a:r>
              <a:rPr lang="en-US" dirty="0">
                <a:latin typeface="Helvetica"/>
                <a:cs typeface="Helvetica"/>
              </a:rPr>
              <a:t>The fit is terrible.</a:t>
            </a:r>
          </a:p>
          <a:p>
            <a:endParaRPr lang="en-US" dirty="0">
              <a:latin typeface="Helvetica"/>
              <a:cs typeface="Helvetica"/>
            </a:endParaRPr>
          </a:p>
          <a:p>
            <a:r>
              <a:rPr lang="en-US" dirty="0">
                <a:latin typeface="Helvetica"/>
                <a:cs typeface="Helvetica"/>
              </a:rPr>
              <a:t>For the chi-square analysis, we need</a:t>
            </a:r>
          </a:p>
          <a:p>
            <a:r>
              <a:rPr lang="en-US" dirty="0">
                <a:latin typeface="Helvetica"/>
                <a:cs typeface="Helvetica"/>
              </a:rPr>
              <a:t>to adjust the degrees of freedom</a:t>
            </a:r>
          </a:p>
          <a:p>
            <a:r>
              <a:rPr lang="en-US" dirty="0">
                <a:latin typeface="Helvetica"/>
                <a:cs typeface="Helvetica"/>
              </a:rPr>
              <a:t>for this 2-parameter fit.</a:t>
            </a:r>
          </a:p>
        </p:txBody>
      </p:sp>
      <p:sp>
        <p:nvSpPr>
          <p:cNvPr id="4" name="TextBox 3"/>
          <p:cNvSpPr txBox="1"/>
          <p:nvPr/>
        </p:nvSpPr>
        <p:spPr>
          <a:xfrm>
            <a:off x="130933" y="209505"/>
            <a:ext cx="5787217" cy="461665"/>
          </a:xfrm>
          <a:prstGeom prst="rect">
            <a:avLst/>
          </a:prstGeom>
          <a:noFill/>
        </p:spPr>
        <p:txBody>
          <a:bodyPr wrap="square" rtlCol="0">
            <a:spAutoFit/>
          </a:bodyPr>
          <a:lstStyle/>
          <a:p>
            <a:r>
              <a:rPr lang="en-US" sz="2400" dirty="0">
                <a:solidFill>
                  <a:srgbClr val="0000FF"/>
                </a:solidFill>
                <a:latin typeface="Helvetica"/>
                <a:cs typeface="Helvetica"/>
              </a:rPr>
              <a:t>Step 7: Zeroth-Order Fit</a:t>
            </a:r>
          </a:p>
        </p:txBody>
      </p:sp>
    </p:spTree>
    <p:extLst>
      <p:ext uri="{BB962C8B-B14F-4D97-AF65-F5344CB8AC3E}">
        <p14:creationId xmlns:p14="http://schemas.microsoft.com/office/powerpoint/2010/main" val="357829663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3429" y="671170"/>
            <a:ext cx="8602385" cy="6155533"/>
          </a:xfrm>
          <a:prstGeom prst="rect">
            <a:avLst/>
          </a:prstGeom>
          <a:noFill/>
        </p:spPr>
        <p:txBody>
          <a:bodyPr wrap="square" rtlCol="0">
            <a:spAutoFit/>
          </a:bodyPr>
          <a:lstStyle/>
          <a:p>
            <a:r>
              <a:rPr lang="en-US" dirty="0">
                <a:latin typeface="Helvetica"/>
                <a:cs typeface="Helvetica"/>
              </a:rPr>
              <a:t>The goodness of fit is bad as well:</a:t>
            </a:r>
          </a:p>
          <a:p>
            <a:endParaRPr lang="en-US" dirty="0">
              <a:latin typeface="Helvetica"/>
              <a:cs typeface="Helvetica"/>
            </a:endParaRPr>
          </a:p>
          <a:p>
            <a:r>
              <a:rPr lang="en-US" sz="1400" dirty="0">
                <a:latin typeface="Courier New"/>
                <a:cs typeface="Courier New"/>
              </a:rPr>
              <a:t>dof = len(time) - 2</a:t>
            </a:r>
          </a:p>
          <a:p>
            <a:r>
              <a:rPr lang="en-US" sz="1400" dirty="0">
                <a:latin typeface="Courier New"/>
                <a:cs typeface="Courier New"/>
              </a:rPr>
              <a:t>residual3 = fitted_absorbance3 - absorbance</a:t>
            </a:r>
          </a:p>
          <a:p>
            <a:r>
              <a:rPr lang="en-US" sz="1400" dirty="0">
                <a:latin typeface="Courier New"/>
                <a:cs typeface="Courier New"/>
              </a:rPr>
              <a:t>plt.plot(time,residual3,"k+")</a:t>
            </a:r>
          </a:p>
          <a:p>
            <a:r>
              <a:rPr lang="en-US" sz="1400" dirty="0">
                <a:latin typeface="Courier New"/>
                <a:cs typeface="Courier New"/>
              </a:rPr>
              <a:t>goodness_of_fit = chi_square(absorbance,fitted_absorbance3,standard_deviation) / dof</a:t>
            </a:r>
          </a:p>
          <a:p>
            <a:r>
              <a:rPr lang="en-US" sz="1400" dirty="0">
                <a:latin typeface="Courier New"/>
                <a:cs typeface="Courier New"/>
              </a:rPr>
              <a:t>print "chi_square / dof = %.4f" % goodness_of_fit</a:t>
            </a:r>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r>
              <a:rPr lang="en-US" dirty="0">
                <a:latin typeface="Helvetica"/>
                <a:cs typeface="Helvetica"/>
              </a:rPr>
              <a:t>Curved residuals are a strong visual indicator of a poor fit.</a:t>
            </a:r>
          </a:p>
        </p:txBody>
      </p:sp>
      <p:sp>
        <p:nvSpPr>
          <p:cNvPr id="4" name="TextBox 3"/>
          <p:cNvSpPr txBox="1"/>
          <p:nvPr/>
        </p:nvSpPr>
        <p:spPr>
          <a:xfrm>
            <a:off x="130933" y="209505"/>
            <a:ext cx="5787217" cy="461665"/>
          </a:xfrm>
          <a:prstGeom prst="rect">
            <a:avLst/>
          </a:prstGeom>
          <a:noFill/>
        </p:spPr>
        <p:txBody>
          <a:bodyPr wrap="square" rtlCol="0">
            <a:spAutoFit/>
          </a:bodyPr>
          <a:lstStyle/>
          <a:p>
            <a:r>
              <a:rPr lang="en-US" sz="2400" dirty="0">
                <a:solidFill>
                  <a:srgbClr val="0000FF"/>
                </a:solidFill>
                <a:latin typeface="Helvetica"/>
                <a:cs typeface="Helvetica"/>
              </a:rPr>
              <a:t>Step 7: Zeroth-Order Fit</a:t>
            </a:r>
          </a:p>
        </p:txBody>
      </p:sp>
      <p:pic>
        <p:nvPicPr>
          <p:cNvPr id="2" name="Picture 1"/>
          <p:cNvPicPr>
            <a:picLocks noChangeAspect="1"/>
          </p:cNvPicPr>
          <p:nvPr/>
        </p:nvPicPr>
        <p:blipFill>
          <a:blip r:embed="rId2"/>
          <a:stretch>
            <a:fillRect/>
          </a:stretch>
        </p:blipFill>
        <p:spPr>
          <a:xfrm>
            <a:off x="2135411" y="2727285"/>
            <a:ext cx="5054600" cy="3619500"/>
          </a:xfrm>
          <a:prstGeom prst="rect">
            <a:avLst/>
          </a:prstGeom>
        </p:spPr>
      </p:pic>
      <p:sp>
        <p:nvSpPr>
          <p:cNvPr id="6" name="TextBox 5"/>
          <p:cNvSpPr txBox="1"/>
          <p:nvPr/>
        </p:nvSpPr>
        <p:spPr>
          <a:xfrm>
            <a:off x="979691" y="4397728"/>
            <a:ext cx="3232542" cy="369332"/>
          </a:xfrm>
          <a:prstGeom prst="rect">
            <a:avLst/>
          </a:prstGeom>
          <a:noFill/>
        </p:spPr>
        <p:txBody>
          <a:bodyPr wrap="square" rtlCol="0">
            <a:spAutoFit/>
          </a:bodyPr>
          <a:lstStyle/>
          <a:p>
            <a:r>
              <a:rPr lang="en-US" dirty="0">
                <a:latin typeface="Helvetica"/>
                <a:cs typeface="Helvetica"/>
              </a:rPr>
              <a:t>absorbance</a:t>
            </a:r>
            <a:endParaRPr lang="en-US" dirty="0">
              <a:latin typeface="Helvetica"/>
              <a:cs typeface="Helvetica"/>
            </a:endParaRPr>
          </a:p>
        </p:txBody>
      </p:sp>
      <p:sp>
        <p:nvSpPr>
          <p:cNvPr id="7" name="TextBox 6"/>
          <p:cNvSpPr txBox="1"/>
          <p:nvPr/>
        </p:nvSpPr>
        <p:spPr>
          <a:xfrm>
            <a:off x="7065479" y="5992752"/>
            <a:ext cx="861104" cy="369332"/>
          </a:xfrm>
          <a:prstGeom prst="rect">
            <a:avLst/>
          </a:prstGeom>
          <a:noFill/>
        </p:spPr>
        <p:txBody>
          <a:bodyPr wrap="square" rtlCol="0">
            <a:spAutoFit/>
          </a:bodyPr>
          <a:lstStyle/>
          <a:p>
            <a:r>
              <a:rPr lang="en-US" dirty="0">
                <a:latin typeface="Helvetica"/>
                <a:cs typeface="Helvetica"/>
              </a:rPr>
              <a:t>time</a:t>
            </a:r>
            <a:endParaRPr lang="en-US" dirty="0">
              <a:latin typeface="Helvetica"/>
              <a:cs typeface="Helvetica"/>
            </a:endParaRPr>
          </a:p>
        </p:txBody>
      </p:sp>
    </p:spTree>
    <p:extLst>
      <p:ext uri="{BB962C8B-B14F-4D97-AF65-F5344CB8AC3E}">
        <p14:creationId xmlns:p14="http://schemas.microsoft.com/office/powerpoint/2010/main" val="3629935078"/>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3429" y="671170"/>
            <a:ext cx="8602385" cy="5016757"/>
          </a:xfrm>
          <a:prstGeom prst="rect">
            <a:avLst/>
          </a:prstGeom>
          <a:noFill/>
        </p:spPr>
        <p:txBody>
          <a:bodyPr wrap="square" rtlCol="0">
            <a:spAutoFit/>
          </a:bodyPr>
          <a:lstStyle/>
          <a:p>
            <a:r>
              <a:rPr lang="en-US" dirty="0">
                <a:latin typeface="Helvetica"/>
                <a:cs typeface="Helvetica"/>
              </a:rPr>
              <a:t>The fit is artifically bad because we fitted a lot of points at very high conversions.  Repeating again with only the first 30 points:</a:t>
            </a:r>
          </a:p>
          <a:p>
            <a:endParaRPr lang="en-US" sz="1200" dirty="0">
              <a:latin typeface="Courier New"/>
              <a:cs typeface="Courier New"/>
            </a:endParaRPr>
          </a:p>
          <a:p>
            <a:r>
              <a:rPr lang="en-US" sz="1200" dirty="0">
                <a:latin typeface="Courier New"/>
                <a:cs typeface="Courier New"/>
              </a:rPr>
              <a:t>popt, pcov = curve_fit(zero_order_function, time[:30], absorbance[:30])</a:t>
            </a:r>
          </a:p>
          <a:p>
            <a:r>
              <a:rPr lang="en-US" sz="1200" dirty="0">
                <a:latin typeface="Courier New"/>
                <a:cs typeface="Courier New"/>
              </a:rPr>
              <a:t>errors = np.sqrt(np.diag(pcov))</a:t>
            </a:r>
          </a:p>
          <a:p>
            <a:r>
              <a:rPr lang="en-US" sz="1200" dirty="0">
                <a:latin typeface="Courier New"/>
                <a:cs typeface="Courier New"/>
              </a:rPr>
              <a:t>print "c_1: %7.4f ± %6.4f" % (popt[0], errors[0])</a:t>
            </a:r>
          </a:p>
          <a:p>
            <a:r>
              <a:rPr lang="en-US" sz="1200" dirty="0">
                <a:latin typeface="Courier New"/>
                <a:cs typeface="Courier New"/>
              </a:rPr>
              <a:t>print "c_2: %7.4f ± %6.4f" % (popt[1], errors[1])</a:t>
            </a:r>
          </a:p>
          <a:p>
            <a:endParaRPr lang="en-US" sz="1200" dirty="0">
              <a:latin typeface="Courier New"/>
              <a:cs typeface="Courier New"/>
            </a:endParaRPr>
          </a:p>
          <a:p>
            <a:r>
              <a:rPr lang="en-US" sz="1200" dirty="0">
                <a:latin typeface="Courier New"/>
                <a:cs typeface="Courier New"/>
              </a:rPr>
              <a:t>fitted_absorbance3 = zero_order_function(time[:30], popt[0], popt[1])</a:t>
            </a:r>
          </a:p>
          <a:p>
            <a:endParaRPr lang="en-US" sz="1200" dirty="0">
              <a:latin typeface="Courier New"/>
              <a:cs typeface="Courier New"/>
            </a:endParaRPr>
          </a:p>
          <a:p>
            <a:r>
              <a:rPr lang="en-US" sz="1200" dirty="0">
                <a:latin typeface="Courier New"/>
                <a:cs typeface="Courier New"/>
              </a:rPr>
              <a:t>goodness_of_fit =</a:t>
            </a:r>
          </a:p>
          <a:p>
            <a:r>
              <a:rPr lang="en-US" sz="1200" dirty="0">
                <a:latin typeface="Courier New"/>
                <a:cs typeface="Courier New"/>
              </a:rPr>
              <a:t>chi_square(absorbance[:30],fitted_absorbance3,</a:t>
            </a:r>
          </a:p>
          <a:p>
            <a:r>
              <a:rPr lang="en-US" sz="1200" dirty="0">
                <a:latin typeface="Courier New"/>
                <a:cs typeface="Courier New"/>
              </a:rPr>
              <a:t>standard_deviation) / dof</a:t>
            </a:r>
          </a:p>
          <a:p>
            <a:r>
              <a:rPr lang="en-US" sz="1200" dirty="0">
                <a:latin typeface="Courier New"/>
                <a:cs typeface="Courier New"/>
              </a:rPr>
              <a:t>print "chi_square / dof = %.4f" % goodness_of_fit</a:t>
            </a:r>
          </a:p>
          <a:p>
            <a:endParaRPr lang="en-US" sz="1200" dirty="0">
              <a:latin typeface="Courier New"/>
              <a:cs typeface="Courier New"/>
            </a:endParaRPr>
          </a:p>
          <a:p>
            <a:r>
              <a:rPr lang="en-US" sz="1200" dirty="0">
                <a:latin typeface="Courier New"/>
                <a:cs typeface="Courier New"/>
              </a:rPr>
              <a:t>plt.plot(time[:30],absorbance[:30],"k+")</a:t>
            </a:r>
          </a:p>
          <a:p>
            <a:r>
              <a:rPr lang="en-US" sz="1200" dirty="0">
                <a:latin typeface="Courier New"/>
                <a:cs typeface="Courier New"/>
              </a:rPr>
              <a:t>plt.plot(time[:30],fitted_absorbance3[:30],"k")</a:t>
            </a:r>
          </a:p>
          <a:p>
            <a:endParaRPr lang="en-US" dirty="0">
              <a:latin typeface="Courier New"/>
              <a:cs typeface="Courier New"/>
            </a:endParaRPr>
          </a:p>
          <a:p>
            <a:r>
              <a:rPr lang="en-US" dirty="0">
                <a:latin typeface="Helvetica"/>
                <a:cs typeface="Helvetica"/>
              </a:rPr>
              <a:t>The fit is much improved.  Recall that the</a:t>
            </a:r>
          </a:p>
          <a:p>
            <a:r>
              <a:rPr lang="en-US" dirty="0">
                <a:latin typeface="Helvetica"/>
                <a:cs typeface="Helvetica"/>
              </a:rPr>
              <a:t>premise of initial rate kinetics is that all</a:t>
            </a:r>
          </a:p>
          <a:p>
            <a:r>
              <a:rPr lang="en-US" dirty="0">
                <a:latin typeface="Helvetica"/>
                <a:cs typeface="Helvetica"/>
              </a:rPr>
              <a:t>kinetic data look zeroth-order at low</a:t>
            </a:r>
          </a:p>
          <a:p>
            <a:r>
              <a:rPr lang="en-US" dirty="0">
                <a:latin typeface="Helvetica"/>
                <a:cs typeface="Helvetica"/>
              </a:rPr>
              <a:t>conversions.</a:t>
            </a:r>
          </a:p>
          <a:p>
            <a:endParaRPr lang="en-US" sz="1400" dirty="0">
              <a:latin typeface="Courier New"/>
              <a:cs typeface="Courier New"/>
            </a:endParaRPr>
          </a:p>
        </p:txBody>
      </p:sp>
      <p:sp>
        <p:nvSpPr>
          <p:cNvPr id="4" name="TextBox 3"/>
          <p:cNvSpPr txBox="1"/>
          <p:nvPr/>
        </p:nvSpPr>
        <p:spPr>
          <a:xfrm>
            <a:off x="130933" y="209505"/>
            <a:ext cx="5787217" cy="461665"/>
          </a:xfrm>
          <a:prstGeom prst="rect">
            <a:avLst/>
          </a:prstGeom>
          <a:noFill/>
        </p:spPr>
        <p:txBody>
          <a:bodyPr wrap="square" rtlCol="0">
            <a:spAutoFit/>
          </a:bodyPr>
          <a:lstStyle/>
          <a:p>
            <a:r>
              <a:rPr lang="en-US" sz="2400" dirty="0">
                <a:solidFill>
                  <a:srgbClr val="0000FF"/>
                </a:solidFill>
                <a:latin typeface="Helvetica"/>
                <a:cs typeface="Helvetica"/>
              </a:rPr>
              <a:t>Step 7: Zeroth-Order Fit</a:t>
            </a:r>
          </a:p>
        </p:txBody>
      </p:sp>
      <p:pic>
        <p:nvPicPr>
          <p:cNvPr id="2" name="Picture 1"/>
          <p:cNvPicPr>
            <a:picLocks noChangeAspect="1"/>
          </p:cNvPicPr>
          <p:nvPr/>
        </p:nvPicPr>
        <p:blipFill>
          <a:blip r:embed="rId2"/>
          <a:stretch>
            <a:fillRect/>
          </a:stretch>
        </p:blipFill>
        <p:spPr>
          <a:xfrm>
            <a:off x="5046728" y="2734129"/>
            <a:ext cx="4097272" cy="3683299"/>
          </a:xfrm>
          <a:prstGeom prst="rect">
            <a:avLst/>
          </a:prstGeom>
        </p:spPr>
      </p:pic>
      <p:sp>
        <p:nvSpPr>
          <p:cNvPr id="6" name="TextBox 5"/>
          <p:cNvSpPr txBox="1"/>
          <p:nvPr/>
        </p:nvSpPr>
        <p:spPr>
          <a:xfrm>
            <a:off x="7554519" y="3971828"/>
            <a:ext cx="1345994" cy="369332"/>
          </a:xfrm>
          <a:prstGeom prst="rect">
            <a:avLst/>
          </a:prstGeom>
          <a:noFill/>
        </p:spPr>
        <p:txBody>
          <a:bodyPr wrap="square" rtlCol="0">
            <a:spAutoFit/>
          </a:bodyPr>
          <a:lstStyle/>
          <a:p>
            <a:r>
              <a:rPr lang="en-US" dirty="0">
                <a:latin typeface="Helvetica"/>
                <a:cs typeface="Helvetica"/>
              </a:rPr>
              <a:t>[A] vs. time</a:t>
            </a:r>
            <a:endParaRPr lang="en-US" dirty="0">
              <a:latin typeface="Helvetica"/>
              <a:cs typeface="Helvetica"/>
            </a:endParaRPr>
          </a:p>
        </p:txBody>
      </p:sp>
    </p:spTree>
    <p:extLst>
      <p:ext uri="{BB962C8B-B14F-4D97-AF65-F5344CB8AC3E}">
        <p14:creationId xmlns:p14="http://schemas.microsoft.com/office/powerpoint/2010/main" val="203096118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3429" y="671170"/>
            <a:ext cx="8602385" cy="5909311"/>
          </a:xfrm>
          <a:prstGeom prst="rect">
            <a:avLst/>
          </a:prstGeom>
          <a:noFill/>
        </p:spPr>
        <p:txBody>
          <a:bodyPr wrap="square" rtlCol="0">
            <a:spAutoFit/>
          </a:bodyPr>
          <a:lstStyle/>
          <a:p>
            <a:r>
              <a:rPr lang="en-US" dirty="0">
                <a:latin typeface="Helvetica"/>
                <a:cs typeface="Helvetica"/>
              </a:rPr>
              <a:t>For a second-order reaction:</a:t>
            </a: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r>
              <a:rPr lang="en-US" dirty="0">
                <a:latin typeface="Helvetica"/>
                <a:cs typeface="Helvetica"/>
              </a:rPr>
              <a:t>This is a three parameter fit.  We cannot determine what the rate constant is unless we know what the initial concentration is because </a:t>
            </a:r>
            <a:r>
              <a:rPr lang="en-US" i="1" dirty="0">
                <a:latin typeface="Helvetica"/>
                <a:cs typeface="Helvetica"/>
              </a:rPr>
              <a:t>c</a:t>
            </a:r>
            <a:r>
              <a:rPr lang="en-US" baseline="-25000" dirty="0">
                <a:latin typeface="Helvetica"/>
                <a:cs typeface="Helvetica"/>
              </a:rPr>
              <a:t>2</a:t>
            </a:r>
            <a:r>
              <a:rPr lang="en-US" dirty="0">
                <a:latin typeface="Helvetica"/>
                <a:cs typeface="Helvetica"/>
              </a:rPr>
              <a:t> contains both </a:t>
            </a:r>
            <a:r>
              <a:rPr lang="en-US" i="1" dirty="0">
                <a:latin typeface="Helvetica"/>
                <a:cs typeface="Helvetica"/>
              </a:rPr>
              <a:t>k</a:t>
            </a:r>
            <a:r>
              <a:rPr lang="en-US" dirty="0">
                <a:latin typeface="Helvetica"/>
                <a:cs typeface="Helvetica"/>
              </a:rPr>
              <a:t> and [A]</a:t>
            </a:r>
            <a:r>
              <a:rPr lang="en-US" baseline="-25000" dirty="0">
                <a:latin typeface="Helvetica"/>
                <a:cs typeface="Helvetica"/>
              </a:rPr>
              <a:t>0</a:t>
            </a:r>
            <a:r>
              <a:rPr lang="en-US" dirty="0">
                <a:latin typeface="Helvetica"/>
                <a:cs typeface="Helvetica"/>
              </a:rPr>
              <a:t>.</a:t>
            </a:r>
          </a:p>
        </p:txBody>
      </p:sp>
      <p:sp>
        <p:nvSpPr>
          <p:cNvPr id="4" name="TextBox 3"/>
          <p:cNvSpPr txBox="1"/>
          <p:nvPr/>
        </p:nvSpPr>
        <p:spPr>
          <a:xfrm>
            <a:off x="130933" y="209505"/>
            <a:ext cx="5787217" cy="461665"/>
          </a:xfrm>
          <a:prstGeom prst="rect">
            <a:avLst/>
          </a:prstGeom>
          <a:noFill/>
        </p:spPr>
        <p:txBody>
          <a:bodyPr wrap="square" rtlCol="0">
            <a:spAutoFit/>
          </a:bodyPr>
          <a:lstStyle/>
          <a:p>
            <a:r>
              <a:rPr lang="en-US" sz="2400" dirty="0">
                <a:solidFill>
                  <a:srgbClr val="0000FF"/>
                </a:solidFill>
                <a:latin typeface="Helvetica"/>
                <a:cs typeface="Helvetica"/>
              </a:rPr>
              <a:t>Step 8: Second-Order Fit</a:t>
            </a:r>
          </a:p>
        </p:txBody>
      </p:sp>
      <p:graphicFrame>
        <p:nvGraphicFramePr>
          <p:cNvPr id="6" name="Object 5"/>
          <p:cNvGraphicFramePr>
            <a:graphicFrameLocks noChangeAspect="1"/>
          </p:cNvGraphicFramePr>
          <p:nvPr>
            <p:extLst>
              <p:ext uri="{D42A27DB-BD31-4B8C-83A1-F6EECF244321}">
                <p14:modId xmlns:p14="http://schemas.microsoft.com/office/powerpoint/2010/main" val="1460986361"/>
              </p:ext>
            </p:extLst>
          </p:nvPr>
        </p:nvGraphicFramePr>
        <p:xfrm>
          <a:off x="2857935" y="1117563"/>
          <a:ext cx="2914707" cy="4582993"/>
        </p:xfrm>
        <a:graphic>
          <a:graphicData uri="http://schemas.openxmlformats.org/presentationml/2006/ole">
            <mc:AlternateContent xmlns:mc="http://schemas.openxmlformats.org/markup-compatibility/2006">
              <mc:Choice xmlns:v="urn:schemas-microsoft-com:vml" Requires="v">
                <p:oleObj spid="_x0000_s14349" name="Equation" r:id="rId3" imgW="1930400" imgH="3035300" progId="Equation.DSMT4">
                  <p:embed/>
                </p:oleObj>
              </mc:Choice>
              <mc:Fallback>
                <p:oleObj name="Equation" r:id="rId3" imgW="1930400" imgH="3035300" progId="Equation.DSMT4">
                  <p:embed/>
                  <p:pic>
                    <p:nvPicPr>
                      <p:cNvPr id="0" name=""/>
                      <p:cNvPicPr/>
                      <p:nvPr/>
                    </p:nvPicPr>
                    <p:blipFill>
                      <a:blip r:embed="rId4"/>
                      <a:stretch>
                        <a:fillRect/>
                      </a:stretch>
                    </p:blipFill>
                    <p:spPr>
                      <a:xfrm>
                        <a:off x="2857935" y="1117563"/>
                        <a:ext cx="2914707" cy="4582993"/>
                      </a:xfrm>
                      <a:prstGeom prst="rect">
                        <a:avLst/>
                      </a:prstGeom>
                    </p:spPr>
                  </p:pic>
                </p:oleObj>
              </mc:Fallback>
            </mc:AlternateContent>
          </a:graphicData>
        </a:graphic>
      </p:graphicFrame>
    </p:spTree>
    <p:extLst>
      <p:ext uri="{BB962C8B-B14F-4D97-AF65-F5344CB8AC3E}">
        <p14:creationId xmlns:p14="http://schemas.microsoft.com/office/powerpoint/2010/main" val="270714748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3429" y="671170"/>
            <a:ext cx="8602385" cy="5663090"/>
          </a:xfrm>
          <a:prstGeom prst="rect">
            <a:avLst/>
          </a:prstGeom>
          <a:noFill/>
        </p:spPr>
        <p:txBody>
          <a:bodyPr wrap="square" rtlCol="0">
            <a:spAutoFit/>
          </a:bodyPr>
          <a:lstStyle/>
          <a:p>
            <a:r>
              <a:rPr lang="en-US" sz="1400" dirty="0">
                <a:latin typeface="Courier New"/>
                <a:cs typeface="Courier New"/>
              </a:rPr>
              <a:t>def second_order_function(t, c_1, c_2, c_3):</a:t>
            </a:r>
          </a:p>
          <a:p>
            <a:r>
              <a:rPr lang="en-US" sz="1400" dirty="0">
                <a:latin typeface="Courier New"/>
                <a:cs typeface="Courier New"/>
              </a:rPr>
              <a:t>    return (c_1 / ( 1.0 + c_2*t )) + c_3</a:t>
            </a:r>
          </a:p>
          <a:p>
            <a:endParaRPr lang="en-US" sz="1400" dirty="0">
              <a:latin typeface="Courier New"/>
              <a:cs typeface="Courier New"/>
            </a:endParaRPr>
          </a:p>
          <a:p>
            <a:r>
              <a:rPr lang="en-US" sz="1400" dirty="0">
                <a:latin typeface="Courier New"/>
                <a:cs typeface="Courier New"/>
              </a:rPr>
              <a:t>popt, pcov = curve_fit(second_order_function, time, absorbance,sigma=weights)</a:t>
            </a:r>
          </a:p>
          <a:p>
            <a:r>
              <a:rPr lang="en-US" sz="1400" dirty="0">
                <a:latin typeface="Courier New"/>
                <a:cs typeface="Courier New"/>
              </a:rPr>
              <a:t>errors = np.sqrt(np.diag(pcov))</a:t>
            </a:r>
          </a:p>
          <a:p>
            <a:r>
              <a:rPr lang="en-US" sz="1400" dirty="0">
                <a:latin typeface="Courier New"/>
                <a:cs typeface="Courier New"/>
              </a:rPr>
              <a:t>print "c_1: %7.4f ± %6.4f" % (popt[0], errors[0])</a:t>
            </a:r>
          </a:p>
          <a:p>
            <a:r>
              <a:rPr lang="en-US" sz="1400" dirty="0">
                <a:latin typeface="Courier New"/>
                <a:cs typeface="Courier New"/>
              </a:rPr>
              <a:t>print "c_2: %7.4f ± %6.4f" % (popt[1], errors[1])</a:t>
            </a:r>
          </a:p>
          <a:p>
            <a:r>
              <a:rPr lang="en-US" sz="1400" dirty="0">
                <a:latin typeface="Courier New"/>
                <a:cs typeface="Courier New"/>
              </a:rPr>
              <a:t>print "c_3: %7.4f ± %6.4f" % (popt[2], errors[2])</a:t>
            </a:r>
          </a:p>
          <a:p>
            <a:endParaRPr lang="en-US" sz="1400" dirty="0">
              <a:latin typeface="Courier New"/>
              <a:cs typeface="Courier New"/>
            </a:endParaRPr>
          </a:p>
          <a:p>
            <a:r>
              <a:rPr lang="en-US" sz="1400" dirty="0">
                <a:latin typeface="Courier New"/>
                <a:cs typeface="Courier New"/>
              </a:rPr>
              <a:t>fitted_absorbance4 = second_order_function(time, popt[0], popt[1], popt[2])</a:t>
            </a:r>
          </a:p>
          <a:p>
            <a:endParaRPr lang="en-US" sz="1400" dirty="0">
              <a:latin typeface="Courier New"/>
              <a:cs typeface="Courier New"/>
            </a:endParaRPr>
          </a:p>
          <a:p>
            <a:r>
              <a:rPr lang="en-US" sz="1400" dirty="0">
                <a:latin typeface="Courier New"/>
                <a:cs typeface="Courier New"/>
              </a:rPr>
              <a:t>plt.plot(time,absorbance,"k+")</a:t>
            </a:r>
          </a:p>
          <a:p>
            <a:r>
              <a:rPr lang="en-US" sz="1400" dirty="0">
                <a:latin typeface="Courier New"/>
                <a:cs typeface="Courier New"/>
              </a:rPr>
              <a:t>plt.plot(time,fitted_absorbance4,"k")</a:t>
            </a:r>
          </a:p>
          <a:p>
            <a:endParaRPr lang="en-US" dirty="0">
              <a:latin typeface="Helvetica"/>
              <a:cs typeface="Helvetica"/>
            </a:endParaRPr>
          </a:p>
          <a:p>
            <a:r>
              <a:rPr lang="en-US" dirty="0">
                <a:latin typeface="Helvetica"/>
                <a:cs typeface="Helvetica"/>
              </a:rPr>
              <a:t>This fit actually looks decent!  Qualitatively,</a:t>
            </a:r>
          </a:p>
          <a:p>
            <a:r>
              <a:rPr lang="en-US" dirty="0">
                <a:latin typeface="Helvetica"/>
                <a:cs typeface="Helvetica"/>
              </a:rPr>
              <a:t>first- and second-order reactions are</a:t>
            </a:r>
          </a:p>
          <a:p>
            <a:r>
              <a:rPr lang="en-US" dirty="0">
                <a:latin typeface="Helvetica"/>
                <a:cs typeface="Helvetica"/>
              </a:rPr>
              <a:t>very similar, but second-order reactions</a:t>
            </a:r>
          </a:p>
          <a:p>
            <a:r>
              <a:rPr lang="en-US" dirty="0">
                <a:latin typeface="Helvetica"/>
                <a:cs typeface="Helvetica"/>
              </a:rPr>
              <a:t>are more sensitive to concentration.</a:t>
            </a:r>
          </a:p>
          <a:p>
            <a:r>
              <a:rPr lang="en-US" dirty="0">
                <a:latin typeface="Helvetica"/>
                <a:cs typeface="Helvetica"/>
              </a:rPr>
              <a:t>The difference is most apparent at high</a:t>
            </a:r>
          </a:p>
          <a:p>
            <a:r>
              <a:rPr lang="en-US" dirty="0">
                <a:latin typeface="Helvetica"/>
                <a:cs typeface="Helvetica"/>
              </a:rPr>
              <a:t>conversions.</a:t>
            </a:r>
          </a:p>
          <a:p>
            <a:endParaRPr lang="en-US" dirty="0">
              <a:latin typeface="Helvetica"/>
              <a:cs typeface="Helvetica"/>
            </a:endParaRPr>
          </a:p>
          <a:p>
            <a:r>
              <a:rPr lang="en-US" dirty="0">
                <a:latin typeface="Helvetica"/>
                <a:cs typeface="Helvetica"/>
              </a:rPr>
              <a:t>Let’s look at the residuals and</a:t>
            </a:r>
          </a:p>
          <a:p>
            <a:r>
              <a:rPr lang="en-US" dirty="0">
                <a:latin typeface="Helvetica"/>
                <a:cs typeface="Helvetica"/>
              </a:rPr>
              <a:t>goodness of fit.</a:t>
            </a:r>
          </a:p>
        </p:txBody>
      </p:sp>
      <p:sp>
        <p:nvSpPr>
          <p:cNvPr id="4" name="TextBox 3"/>
          <p:cNvSpPr txBox="1"/>
          <p:nvPr/>
        </p:nvSpPr>
        <p:spPr>
          <a:xfrm>
            <a:off x="130933" y="209505"/>
            <a:ext cx="5787217" cy="461665"/>
          </a:xfrm>
          <a:prstGeom prst="rect">
            <a:avLst/>
          </a:prstGeom>
          <a:noFill/>
        </p:spPr>
        <p:txBody>
          <a:bodyPr wrap="square" rtlCol="0">
            <a:spAutoFit/>
          </a:bodyPr>
          <a:lstStyle/>
          <a:p>
            <a:r>
              <a:rPr lang="en-US" sz="2400" dirty="0">
                <a:solidFill>
                  <a:srgbClr val="0000FF"/>
                </a:solidFill>
                <a:latin typeface="Helvetica"/>
                <a:cs typeface="Helvetica"/>
              </a:rPr>
              <a:t>Step 8: Second-Order Fit</a:t>
            </a:r>
          </a:p>
        </p:txBody>
      </p:sp>
      <p:pic>
        <p:nvPicPr>
          <p:cNvPr id="3" name="Picture 2"/>
          <p:cNvPicPr>
            <a:picLocks noChangeAspect="1"/>
          </p:cNvPicPr>
          <p:nvPr/>
        </p:nvPicPr>
        <p:blipFill>
          <a:blip r:embed="rId2"/>
          <a:stretch>
            <a:fillRect/>
          </a:stretch>
        </p:blipFill>
        <p:spPr>
          <a:xfrm>
            <a:off x="4818920" y="2937014"/>
            <a:ext cx="4285396" cy="3801915"/>
          </a:xfrm>
          <a:prstGeom prst="rect">
            <a:avLst/>
          </a:prstGeom>
        </p:spPr>
      </p:pic>
      <p:sp>
        <p:nvSpPr>
          <p:cNvPr id="7" name="TextBox 6"/>
          <p:cNvSpPr txBox="1"/>
          <p:nvPr/>
        </p:nvSpPr>
        <p:spPr>
          <a:xfrm>
            <a:off x="7585121" y="4170715"/>
            <a:ext cx="1345994" cy="369332"/>
          </a:xfrm>
          <a:prstGeom prst="rect">
            <a:avLst/>
          </a:prstGeom>
          <a:noFill/>
        </p:spPr>
        <p:txBody>
          <a:bodyPr wrap="square" rtlCol="0">
            <a:spAutoFit/>
          </a:bodyPr>
          <a:lstStyle/>
          <a:p>
            <a:r>
              <a:rPr lang="en-US" dirty="0">
                <a:latin typeface="Helvetica"/>
                <a:cs typeface="Helvetica"/>
              </a:rPr>
              <a:t>[A] vs. time</a:t>
            </a:r>
            <a:endParaRPr lang="en-US" dirty="0">
              <a:latin typeface="Helvetica"/>
              <a:cs typeface="Helvetica"/>
            </a:endParaRPr>
          </a:p>
        </p:txBody>
      </p:sp>
    </p:spTree>
    <p:extLst>
      <p:ext uri="{BB962C8B-B14F-4D97-AF65-F5344CB8AC3E}">
        <p14:creationId xmlns:p14="http://schemas.microsoft.com/office/powerpoint/2010/main" val="4181373709"/>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3429" y="671170"/>
            <a:ext cx="8602385" cy="6093977"/>
          </a:xfrm>
          <a:prstGeom prst="rect">
            <a:avLst/>
          </a:prstGeom>
          <a:noFill/>
        </p:spPr>
        <p:txBody>
          <a:bodyPr wrap="square" rtlCol="0">
            <a:spAutoFit/>
          </a:bodyPr>
          <a:lstStyle/>
          <a:p>
            <a:r>
              <a:rPr lang="en-US" sz="1400" dirty="0">
                <a:latin typeface="Courier New"/>
                <a:cs typeface="Courier New"/>
              </a:rPr>
              <a:t>dof = len(time) - 3</a:t>
            </a:r>
          </a:p>
          <a:p>
            <a:r>
              <a:rPr lang="en-US" sz="1400" dirty="0">
                <a:latin typeface="Courier New"/>
                <a:cs typeface="Courier New"/>
              </a:rPr>
              <a:t>residuals4 = fitted_absorbance4 - absorbance</a:t>
            </a:r>
          </a:p>
          <a:p>
            <a:r>
              <a:rPr lang="en-US" sz="1400" dirty="0">
                <a:latin typeface="Courier New"/>
                <a:cs typeface="Courier New"/>
              </a:rPr>
              <a:t>plt.plot(time,residuals4,"k+")</a:t>
            </a:r>
          </a:p>
          <a:p>
            <a:r>
              <a:rPr lang="en-US" sz="1400" dirty="0">
                <a:latin typeface="Courier New"/>
                <a:cs typeface="Courier New"/>
              </a:rPr>
              <a:t>goodness_of_fit = chi_square(absorbance,fitted_absorbance4,standard_deviation) / dof</a:t>
            </a:r>
          </a:p>
          <a:p>
            <a:r>
              <a:rPr lang="en-US" sz="1400" dirty="0">
                <a:latin typeface="Courier New"/>
                <a:cs typeface="Courier New"/>
              </a:rPr>
              <a:t>print "chi_square / dof = %.4f" % goodness_of_fit</a:t>
            </a: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r>
              <a:rPr lang="en-US" dirty="0">
                <a:latin typeface="Helvetica"/>
                <a:cs typeface="Helvetica"/>
              </a:rPr>
              <a:t>Again, the residuals are strongly curved.  The goodness of fit is significantly different from 1.0.</a:t>
            </a:r>
          </a:p>
        </p:txBody>
      </p:sp>
      <p:sp>
        <p:nvSpPr>
          <p:cNvPr id="4" name="TextBox 3"/>
          <p:cNvSpPr txBox="1"/>
          <p:nvPr/>
        </p:nvSpPr>
        <p:spPr>
          <a:xfrm>
            <a:off x="130933" y="209505"/>
            <a:ext cx="5787217" cy="461665"/>
          </a:xfrm>
          <a:prstGeom prst="rect">
            <a:avLst/>
          </a:prstGeom>
          <a:noFill/>
        </p:spPr>
        <p:txBody>
          <a:bodyPr wrap="square" rtlCol="0">
            <a:spAutoFit/>
          </a:bodyPr>
          <a:lstStyle/>
          <a:p>
            <a:r>
              <a:rPr lang="en-US" sz="2400" dirty="0">
                <a:solidFill>
                  <a:srgbClr val="0000FF"/>
                </a:solidFill>
                <a:latin typeface="Helvetica"/>
                <a:cs typeface="Helvetica"/>
              </a:rPr>
              <a:t>Step 8: Second-Order Fit</a:t>
            </a:r>
          </a:p>
        </p:txBody>
      </p:sp>
      <p:pic>
        <p:nvPicPr>
          <p:cNvPr id="3" name="Picture 2"/>
          <p:cNvPicPr>
            <a:picLocks noChangeAspect="1"/>
          </p:cNvPicPr>
          <p:nvPr/>
        </p:nvPicPr>
        <p:blipFill>
          <a:blip r:embed="rId2"/>
          <a:stretch>
            <a:fillRect/>
          </a:stretch>
        </p:blipFill>
        <p:spPr>
          <a:xfrm>
            <a:off x="2044700" y="2247840"/>
            <a:ext cx="5054600" cy="3632200"/>
          </a:xfrm>
          <a:prstGeom prst="rect">
            <a:avLst/>
          </a:prstGeom>
        </p:spPr>
      </p:pic>
      <p:sp>
        <p:nvSpPr>
          <p:cNvPr id="6" name="TextBox 5"/>
          <p:cNvSpPr txBox="1"/>
          <p:nvPr/>
        </p:nvSpPr>
        <p:spPr>
          <a:xfrm>
            <a:off x="3259006" y="2870265"/>
            <a:ext cx="4524551" cy="369332"/>
          </a:xfrm>
          <a:prstGeom prst="rect">
            <a:avLst/>
          </a:prstGeom>
          <a:noFill/>
        </p:spPr>
        <p:txBody>
          <a:bodyPr wrap="square" rtlCol="0">
            <a:spAutoFit/>
          </a:bodyPr>
          <a:lstStyle/>
          <a:p>
            <a:r>
              <a:rPr lang="en-US" dirty="0">
                <a:latin typeface="Helvetica"/>
                <a:cs typeface="Helvetica"/>
              </a:rPr>
              <a:t>residual absorbance vs. time</a:t>
            </a:r>
            <a:endParaRPr lang="en-US" dirty="0">
              <a:latin typeface="Helvetica"/>
              <a:cs typeface="Helvetica"/>
            </a:endParaRPr>
          </a:p>
        </p:txBody>
      </p:sp>
    </p:spTree>
    <p:extLst>
      <p:ext uri="{BB962C8B-B14F-4D97-AF65-F5344CB8AC3E}">
        <p14:creationId xmlns:p14="http://schemas.microsoft.com/office/powerpoint/2010/main" val="1470826096"/>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3429" y="671170"/>
            <a:ext cx="8602385" cy="4708981"/>
          </a:xfrm>
          <a:prstGeom prst="rect">
            <a:avLst/>
          </a:prstGeom>
          <a:noFill/>
        </p:spPr>
        <p:txBody>
          <a:bodyPr wrap="square" rtlCol="0">
            <a:spAutoFit/>
          </a:bodyPr>
          <a:lstStyle/>
          <a:p>
            <a:r>
              <a:rPr lang="en-US" b="1" dirty="0">
                <a:latin typeface="Helvetica"/>
                <a:cs typeface="Helvetica"/>
              </a:rPr>
              <a:t>Useful imports for fitting:</a:t>
            </a:r>
          </a:p>
          <a:p>
            <a:endParaRPr lang="en-US" dirty="0">
              <a:latin typeface="Helvetica"/>
              <a:cs typeface="Helvetica"/>
            </a:endParaRPr>
          </a:p>
          <a:p>
            <a:r>
              <a:rPr lang="en-US" sz="1400" dirty="0">
                <a:latin typeface="Courier New"/>
                <a:cs typeface="Courier New"/>
              </a:rPr>
              <a:t>import matplotlib</a:t>
            </a:r>
          </a:p>
          <a:p>
            <a:r>
              <a:rPr lang="en-US" sz="1400" dirty="0">
                <a:latin typeface="Courier New"/>
                <a:cs typeface="Courier New"/>
              </a:rPr>
              <a:t>import matplotlib.pyplot as plt</a:t>
            </a:r>
          </a:p>
          <a:p>
            <a:r>
              <a:rPr lang="en-US" sz="1400" dirty="0">
                <a:latin typeface="Courier New"/>
                <a:cs typeface="Courier New"/>
              </a:rPr>
              <a:t>%matplotlib inline</a:t>
            </a:r>
          </a:p>
          <a:p>
            <a:r>
              <a:rPr lang="en-US" sz="1400" dirty="0">
                <a:latin typeface="Courier New"/>
                <a:cs typeface="Courier New"/>
              </a:rPr>
              <a:t>import numpy as np</a:t>
            </a:r>
          </a:p>
          <a:p>
            <a:r>
              <a:rPr lang="en-US" sz="1400" dirty="0">
                <a:latin typeface="Courier New"/>
                <a:cs typeface="Courier New"/>
              </a:rPr>
              <a:t>from math import exp</a:t>
            </a:r>
          </a:p>
          <a:p>
            <a:r>
              <a:rPr lang="en-US" sz="1400" dirty="0">
                <a:latin typeface="Courier New"/>
                <a:cs typeface="Courier New"/>
              </a:rPr>
              <a:t>import pandas as pd</a:t>
            </a:r>
          </a:p>
          <a:p>
            <a:r>
              <a:rPr lang="en-US" sz="1400" dirty="0">
                <a:latin typeface="Courier New"/>
                <a:cs typeface="Courier New"/>
              </a:rPr>
              <a:t>from scipy.optimize import curve_fit</a:t>
            </a:r>
          </a:p>
          <a:p>
            <a:endParaRPr lang="en-US" b="1" dirty="0">
              <a:latin typeface="Helvetica"/>
              <a:cs typeface="Helvetica"/>
            </a:endParaRPr>
          </a:p>
          <a:p>
            <a:r>
              <a:rPr lang="en-US" b="1" dirty="0">
                <a:latin typeface="Helvetica"/>
                <a:cs typeface="Helvetica"/>
              </a:rPr>
              <a:t>To import data from Excel:</a:t>
            </a:r>
          </a:p>
          <a:p>
            <a:endParaRPr lang="en-US" dirty="0">
              <a:latin typeface="Helvetica"/>
              <a:cs typeface="Helvetica"/>
            </a:endParaRPr>
          </a:p>
          <a:p>
            <a:r>
              <a:rPr lang="en-US" sz="1400" dirty="0">
                <a:latin typeface="Courier New"/>
                <a:cs typeface="Courier New"/>
              </a:rPr>
              <a:t>import pandas as pd</a:t>
            </a:r>
          </a:p>
          <a:p>
            <a:endParaRPr lang="en-US" sz="1400" dirty="0">
              <a:latin typeface="Courier New"/>
              <a:cs typeface="Courier New"/>
            </a:endParaRPr>
          </a:p>
          <a:p>
            <a:r>
              <a:rPr lang="en-US" sz="1400" dirty="0">
                <a:latin typeface="Courier New"/>
                <a:cs typeface="Courier New"/>
              </a:rPr>
              <a:t>df = pd.read_excel("dataset1.xlsx”)</a:t>
            </a:r>
            <a:endParaRPr lang="en-US" sz="1400" dirty="0">
              <a:latin typeface="Helvetica"/>
              <a:cs typeface="Helvetica"/>
            </a:endParaRPr>
          </a:p>
          <a:p>
            <a:r>
              <a:rPr lang="en-US" sz="1400" dirty="0">
                <a:latin typeface="Courier New"/>
                <a:cs typeface="Courier New"/>
              </a:rPr>
              <a:t>time = df.time</a:t>
            </a:r>
          </a:p>
          <a:p>
            <a:r>
              <a:rPr lang="en-US" sz="1400" dirty="0">
                <a:latin typeface="Courier New"/>
                <a:cs typeface="Courier New"/>
              </a:rPr>
              <a:t>absorbance = df.absorbance</a:t>
            </a:r>
          </a:p>
          <a:p>
            <a:r>
              <a:rPr lang="en-US" sz="1400" dirty="0">
                <a:latin typeface="Courier New"/>
                <a:cs typeface="Courier New"/>
              </a:rPr>
              <a:t>print time[:5]</a:t>
            </a:r>
          </a:p>
          <a:p>
            <a:r>
              <a:rPr lang="en-US" sz="1400" dirty="0">
                <a:latin typeface="Courier New"/>
                <a:cs typeface="Courier New"/>
              </a:rPr>
              <a:t>print absorbance[:5]</a:t>
            </a:r>
          </a:p>
          <a:p>
            <a:r>
              <a:rPr lang="en-US" sz="1400" dirty="0">
                <a:latin typeface="Courier New"/>
                <a:cs typeface="Courier New"/>
              </a:rPr>
              <a:t>df.head()</a:t>
            </a:r>
          </a:p>
        </p:txBody>
      </p:sp>
      <p:sp>
        <p:nvSpPr>
          <p:cNvPr id="4" name="TextBox 3"/>
          <p:cNvSpPr txBox="1"/>
          <p:nvPr/>
        </p:nvSpPr>
        <p:spPr>
          <a:xfrm>
            <a:off x="130933" y="209505"/>
            <a:ext cx="5787217" cy="461665"/>
          </a:xfrm>
          <a:prstGeom prst="rect">
            <a:avLst/>
          </a:prstGeom>
          <a:noFill/>
        </p:spPr>
        <p:txBody>
          <a:bodyPr wrap="square" rtlCol="0">
            <a:spAutoFit/>
          </a:bodyPr>
          <a:lstStyle/>
          <a:p>
            <a:r>
              <a:rPr lang="en-US" sz="2400" dirty="0">
                <a:solidFill>
                  <a:srgbClr val="0000FF"/>
                </a:solidFill>
                <a:latin typeface="Helvetica"/>
                <a:cs typeface="Helvetica"/>
              </a:rPr>
              <a:t>Summary</a:t>
            </a:r>
          </a:p>
        </p:txBody>
      </p:sp>
    </p:spTree>
    <p:extLst>
      <p:ext uri="{BB962C8B-B14F-4D97-AF65-F5344CB8AC3E}">
        <p14:creationId xmlns:p14="http://schemas.microsoft.com/office/powerpoint/2010/main" val="339279750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933" y="209505"/>
            <a:ext cx="5787217" cy="461665"/>
          </a:xfrm>
          <a:prstGeom prst="rect">
            <a:avLst/>
          </a:prstGeom>
          <a:noFill/>
        </p:spPr>
        <p:txBody>
          <a:bodyPr wrap="square" rtlCol="0">
            <a:spAutoFit/>
          </a:bodyPr>
          <a:lstStyle/>
          <a:p>
            <a:r>
              <a:rPr lang="en-US" sz="2400" dirty="0">
                <a:solidFill>
                  <a:srgbClr val="0000FF"/>
                </a:solidFill>
                <a:latin typeface="Helvetica"/>
                <a:cs typeface="Helvetica"/>
              </a:rPr>
              <a:t>Step 1: Importing Data</a:t>
            </a:r>
          </a:p>
        </p:txBody>
      </p:sp>
      <p:sp>
        <p:nvSpPr>
          <p:cNvPr id="5" name="TextBox 4"/>
          <p:cNvSpPr txBox="1"/>
          <p:nvPr/>
        </p:nvSpPr>
        <p:spPr>
          <a:xfrm>
            <a:off x="392798" y="671170"/>
            <a:ext cx="8432054" cy="4247317"/>
          </a:xfrm>
          <a:prstGeom prst="rect">
            <a:avLst/>
          </a:prstGeom>
          <a:noFill/>
        </p:spPr>
        <p:txBody>
          <a:bodyPr wrap="square" rtlCol="0">
            <a:spAutoFit/>
          </a:bodyPr>
          <a:lstStyle/>
          <a:p>
            <a:r>
              <a:rPr lang="en-US" dirty="0">
                <a:latin typeface="Helvetica"/>
                <a:cs typeface="Helvetica"/>
              </a:rPr>
              <a:t>Please ensure you have </a:t>
            </a:r>
            <a:r>
              <a:rPr lang="en-US" dirty="0">
                <a:latin typeface="Courier New"/>
                <a:cs typeface="Courier New"/>
              </a:rPr>
              <a:t>dataset1.xlsx</a:t>
            </a:r>
            <a:r>
              <a:rPr lang="en-US" dirty="0">
                <a:latin typeface="Helvetica"/>
                <a:cs typeface="Helvetica"/>
              </a:rPr>
              <a:t> and </a:t>
            </a:r>
            <a:r>
              <a:rPr lang="en-US" dirty="0">
                <a:latin typeface="Courier New"/>
                <a:cs typeface="Courier New"/>
              </a:rPr>
              <a:t>dataset1.csv</a:t>
            </a:r>
            <a:r>
              <a:rPr lang="en-US" dirty="0">
                <a:latin typeface="Helvetica"/>
                <a:cs typeface="Helvetica"/>
              </a:rPr>
              <a:t> in the directory where you start your IPython Notebook.</a:t>
            </a:r>
          </a:p>
          <a:p>
            <a:endParaRPr lang="en-US" dirty="0">
              <a:latin typeface="Helvetica"/>
              <a:cs typeface="Helvetica"/>
            </a:endParaRPr>
          </a:p>
          <a:p>
            <a:r>
              <a:rPr lang="en-US" dirty="0">
                <a:latin typeface="Helvetica"/>
                <a:cs typeface="Helvetica"/>
              </a:rPr>
              <a:t>XLSX is the file extension for Microsoft Excel.  Here is what the spreadsheet looks like:</a:t>
            </a: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r>
              <a:rPr lang="en-US" dirty="0">
                <a:latin typeface="Helvetica"/>
                <a:cs typeface="Helvetica"/>
              </a:rPr>
              <a:t>We’ll deal with the simplest case, where there is only one sheet:</a:t>
            </a:r>
          </a:p>
          <a:p>
            <a:r>
              <a:rPr lang="en-US" dirty="0">
                <a:latin typeface="Helvetica"/>
                <a:cs typeface="Helvetica"/>
              </a:rPr>
              <a:t>  </a:t>
            </a:r>
          </a:p>
        </p:txBody>
      </p:sp>
      <p:pic>
        <p:nvPicPr>
          <p:cNvPr id="2" name="Picture 1"/>
          <p:cNvPicPr>
            <a:picLocks noChangeAspect="1"/>
          </p:cNvPicPr>
          <p:nvPr/>
        </p:nvPicPr>
        <p:blipFill>
          <a:blip r:embed="rId2"/>
          <a:stretch>
            <a:fillRect/>
          </a:stretch>
        </p:blipFill>
        <p:spPr>
          <a:xfrm>
            <a:off x="3082354" y="2425499"/>
            <a:ext cx="2743200" cy="1739900"/>
          </a:xfrm>
          <a:prstGeom prst="rect">
            <a:avLst/>
          </a:prstGeom>
        </p:spPr>
      </p:pic>
      <p:pic>
        <p:nvPicPr>
          <p:cNvPr id="6" name="Picture 5"/>
          <p:cNvPicPr>
            <a:picLocks noChangeAspect="1"/>
          </p:cNvPicPr>
          <p:nvPr/>
        </p:nvPicPr>
        <p:blipFill>
          <a:blip r:embed="rId3"/>
          <a:stretch>
            <a:fillRect/>
          </a:stretch>
        </p:blipFill>
        <p:spPr>
          <a:xfrm>
            <a:off x="3086100" y="4740386"/>
            <a:ext cx="2959100" cy="1968500"/>
          </a:xfrm>
          <a:prstGeom prst="rect">
            <a:avLst/>
          </a:prstGeom>
        </p:spPr>
      </p:pic>
    </p:spTree>
    <p:extLst>
      <p:ext uri="{BB962C8B-B14F-4D97-AF65-F5344CB8AC3E}">
        <p14:creationId xmlns:p14="http://schemas.microsoft.com/office/powerpoint/2010/main" val="2880249296"/>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3429" y="671170"/>
            <a:ext cx="8602385" cy="4985981"/>
          </a:xfrm>
          <a:prstGeom prst="rect">
            <a:avLst/>
          </a:prstGeom>
          <a:noFill/>
        </p:spPr>
        <p:txBody>
          <a:bodyPr wrap="square" rtlCol="0">
            <a:spAutoFit/>
          </a:bodyPr>
          <a:lstStyle/>
          <a:p>
            <a:r>
              <a:rPr lang="en-US" b="1" dirty="0">
                <a:latin typeface="Helvetica"/>
                <a:cs typeface="Helvetica"/>
              </a:rPr>
              <a:t>To import data from CSV:</a:t>
            </a:r>
          </a:p>
          <a:p>
            <a:endParaRPr lang="en-US" dirty="0">
              <a:latin typeface="Helvetica"/>
              <a:cs typeface="Helvetica"/>
            </a:endParaRPr>
          </a:p>
          <a:p>
            <a:r>
              <a:rPr lang="en-US" sz="1400" dirty="0">
                <a:latin typeface="Courier New"/>
                <a:cs typeface="Courier New"/>
              </a:rPr>
              <a:t>df2 = pd.read_csv("dataset1.csv”)</a:t>
            </a:r>
          </a:p>
          <a:p>
            <a:r>
              <a:rPr lang="en-US" sz="1400" dirty="0">
                <a:latin typeface="Courier New"/>
                <a:cs typeface="Courier New"/>
              </a:rPr>
              <a:t>time = df2.time</a:t>
            </a:r>
          </a:p>
          <a:p>
            <a:r>
              <a:rPr lang="en-US" sz="1400" dirty="0">
                <a:latin typeface="Courier New"/>
                <a:cs typeface="Courier New"/>
              </a:rPr>
              <a:t>absorbance = df2.absorbance</a:t>
            </a:r>
          </a:p>
          <a:p>
            <a:r>
              <a:rPr lang="en-US" sz="1400" dirty="0">
                <a:latin typeface="Courier New"/>
                <a:cs typeface="Courier New"/>
              </a:rPr>
              <a:t>print time[:5]</a:t>
            </a:r>
          </a:p>
          <a:p>
            <a:r>
              <a:rPr lang="en-US" sz="1400" dirty="0">
                <a:latin typeface="Courier New"/>
                <a:cs typeface="Courier New"/>
              </a:rPr>
              <a:t>print absorbance[:5]</a:t>
            </a:r>
          </a:p>
          <a:p>
            <a:r>
              <a:rPr lang="en-US" sz="1400" dirty="0">
                <a:latin typeface="Courier New"/>
                <a:cs typeface="Courier New"/>
              </a:rPr>
              <a:t>df2.head()</a:t>
            </a:r>
          </a:p>
          <a:p>
            <a:endParaRPr lang="en-US" dirty="0">
              <a:latin typeface="Helvetica"/>
              <a:cs typeface="Helvetica"/>
            </a:endParaRPr>
          </a:p>
          <a:p>
            <a:r>
              <a:rPr lang="en-US" b="1" dirty="0">
                <a:latin typeface="Helvetica"/>
                <a:cs typeface="Helvetica"/>
              </a:rPr>
              <a:t>To analyze absorbance data:</a:t>
            </a:r>
            <a:endParaRPr lang="en-US" dirty="0">
              <a:latin typeface="Helvetica"/>
              <a:cs typeface="Helvetica"/>
            </a:endParaRPr>
          </a:p>
          <a:p>
            <a:endParaRPr lang="en-US" b="1" dirty="0">
              <a:latin typeface="Helvetica"/>
              <a:cs typeface="Helvetica"/>
            </a:endParaRPr>
          </a:p>
          <a:p>
            <a:pPr marL="285750" indent="-285750">
              <a:buFontTx/>
              <a:buChar char="-"/>
            </a:pPr>
            <a:r>
              <a:rPr lang="en-US" dirty="0">
                <a:latin typeface="Helvetica"/>
                <a:cs typeface="Helvetica"/>
              </a:rPr>
              <a:t>The system should obey Beer’s Law over the experimental concentration range.</a:t>
            </a:r>
          </a:p>
          <a:p>
            <a:pPr marL="285750" indent="-285750">
              <a:buFontTx/>
              <a:buChar char="-"/>
            </a:pPr>
            <a:endParaRPr lang="en-US" dirty="0">
              <a:latin typeface="Helvetica"/>
              <a:cs typeface="Helvetica"/>
            </a:endParaRPr>
          </a:p>
          <a:p>
            <a:pPr marL="285750" indent="-285750">
              <a:buFontTx/>
              <a:buChar char="-"/>
            </a:pPr>
            <a:r>
              <a:rPr lang="en-US" dirty="0">
                <a:latin typeface="Helvetica"/>
                <a:cs typeface="Helvetica"/>
              </a:rPr>
              <a:t>The observed absorbance at a given wavelength can reflect the absorbances of species other than the one of interest, including that of background.</a:t>
            </a:r>
          </a:p>
          <a:p>
            <a:pPr marL="285750" indent="-285750">
              <a:buFontTx/>
              <a:buChar char="-"/>
            </a:pPr>
            <a:endParaRPr lang="en-US" dirty="0">
              <a:latin typeface="Helvetica"/>
              <a:cs typeface="Helvetica"/>
            </a:endParaRPr>
          </a:p>
          <a:p>
            <a:pPr marL="285750" indent="-285750">
              <a:buFontTx/>
              <a:buChar char="-"/>
            </a:pPr>
            <a:r>
              <a:rPr lang="en-US" dirty="0">
                <a:latin typeface="Helvetica"/>
                <a:cs typeface="Helvetica"/>
              </a:rPr>
              <a:t>One should convert the absorbance data to concentration data before analysis using a standard curve.  For a first-order reaction, one can extract the rate constant without doing this.</a:t>
            </a:r>
          </a:p>
        </p:txBody>
      </p:sp>
      <p:sp>
        <p:nvSpPr>
          <p:cNvPr id="4" name="TextBox 3"/>
          <p:cNvSpPr txBox="1"/>
          <p:nvPr/>
        </p:nvSpPr>
        <p:spPr>
          <a:xfrm>
            <a:off x="130933" y="209505"/>
            <a:ext cx="5787217" cy="461665"/>
          </a:xfrm>
          <a:prstGeom prst="rect">
            <a:avLst/>
          </a:prstGeom>
          <a:noFill/>
        </p:spPr>
        <p:txBody>
          <a:bodyPr wrap="square" rtlCol="0">
            <a:spAutoFit/>
          </a:bodyPr>
          <a:lstStyle/>
          <a:p>
            <a:r>
              <a:rPr lang="en-US" sz="2400" dirty="0">
                <a:solidFill>
                  <a:srgbClr val="0000FF"/>
                </a:solidFill>
                <a:latin typeface="Helvetica"/>
                <a:cs typeface="Helvetica"/>
              </a:rPr>
              <a:t>Summary</a:t>
            </a:r>
          </a:p>
        </p:txBody>
      </p:sp>
    </p:spTree>
    <p:extLst>
      <p:ext uri="{BB962C8B-B14F-4D97-AF65-F5344CB8AC3E}">
        <p14:creationId xmlns:p14="http://schemas.microsoft.com/office/powerpoint/2010/main" val="1174215643"/>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3429" y="671170"/>
            <a:ext cx="8602385" cy="5539977"/>
          </a:xfrm>
          <a:prstGeom prst="rect">
            <a:avLst/>
          </a:prstGeom>
          <a:noFill/>
        </p:spPr>
        <p:txBody>
          <a:bodyPr wrap="square" rtlCol="0">
            <a:spAutoFit/>
          </a:bodyPr>
          <a:lstStyle/>
          <a:p>
            <a:r>
              <a:rPr lang="en-US" dirty="0">
                <a:latin typeface="Helvetica"/>
                <a:cs typeface="Helvetica"/>
              </a:rPr>
              <a:t>This code demonstrates the concepts described above in one place.</a:t>
            </a:r>
          </a:p>
          <a:p>
            <a:endParaRPr lang="en-US" dirty="0">
              <a:latin typeface="Helvetica"/>
              <a:cs typeface="Helvetica"/>
            </a:endParaRPr>
          </a:p>
          <a:p>
            <a:r>
              <a:rPr lang="en-US" dirty="0">
                <a:latin typeface="Helvetica"/>
                <a:cs typeface="Helvetica"/>
              </a:rPr>
              <a:t>It does not depend on any of the code we just wrote.  You can simply paste it into a new notebook and run it. </a:t>
            </a:r>
          </a:p>
          <a:p>
            <a:endParaRPr lang="en-US" dirty="0">
              <a:latin typeface="Helvetica"/>
              <a:cs typeface="Helvetica"/>
            </a:endParaRPr>
          </a:p>
          <a:p>
            <a:r>
              <a:rPr lang="en-US" sz="1200" dirty="0">
                <a:latin typeface="Courier New"/>
                <a:cs typeface="Courier New"/>
              </a:rPr>
              <a:t>import matplotlib</a:t>
            </a:r>
          </a:p>
          <a:p>
            <a:r>
              <a:rPr lang="en-US" sz="1200" dirty="0">
                <a:latin typeface="Courier New"/>
                <a:cs typeface="Courier New"/>
              </a:rPr>
              <a:t>import matplotlib.pyplot as plt</a:t>
            </a:r>
          </a:p>
          <a:p>
            <a:r>
              <a:rPr lang="en-US" sz="1200" dirty="0">
                <a:latin typeface="Courier New"/>
                <a:cs typeface="Courier New"/>
              </a:rPr>
              <a:t>%matplotlib inline</a:t>
            </a:r>
          </a:p>
          <a:p>
            <a:r>
              <a:rPr lang="en-US" sz="1200" dirty="0">
                <a:latin typeface="Courier New"/>
                <a:cs typeface="Courier New"/>
              </a:rPr>
              <a:t>import numpy as np</a:t>
            </a:r>
          </a:p>
          <a:p>
            <a:r>
              <a:rPr lang="en-US" sz="1200" dirty="0">
                <a:latin typeface="Courier New"/>
                <a:cs typeface="Courier New"/>
              </a:rPr>
              <a:t>from math import exp</a:t>
            </a:r>
          </a:p>
          <a:p>
            <a:r>
              <a:rPr lang="en-US" sz="1200" dirty="0">
                <a:latin typeface="Courier New"/>
                <a:cs typeface="Courier New"/>
              </a:rPr>
              <a:t>import pandas as pd</a:t>
            </a:r>
          </a:p>
          <a:p>
            <a:r>
              <a:rPr lang="en-US" sz="1200" dirty="0">
                <a:latin typeface="Courier New"/>
                <a:cs typeface="Courier New"/>
              </a:rPr>
              <a:t>from scipy.optimize import curve_fit</a:t>
            </a:r>
          </a:p>
          <a:p>
            <a:endParaRPr lang="en-US" sz="1200" dirty="0">
              <a:latin typeface="Courier New"/>
              <a:cs typeface="Courier New"/>
            </a:endParaRPr>
          </a:p>
          <a:p>
            <a:r>
              <a:rPr lang="en-US" sz="1200" dirty="0">
                <a:latin typeface="Courier New"/>
                <a:cs typeface="Courier New"/>
              </a:rPr>
              <a:t>df = pd.read_csv("dataset1.csv")</a:t>
            </a:r>
          </a:p>
          <a:p>
            <a:r>
              <a:rPr lang="en-US" sz="1200" dirty="0">
                <a:latin typeface="Courier New"/>
                <a:cs typeface="Courier New"/>
              </a:rPr>
              <a:t>time = df.time</a:t>
            </a:r>
          </a:p>
          <a:p>
            <a:r>
              <a:rPr lang="en-US" sz="1200" dirty="0">
                <a:latin typeface="Courier New"/>
                <a:cs typeface="Courier New"/>
              </a:rPr>
              <a:t>absorbance = df.absorbance</a:t>
            </a:r>
          </a:p>
          <a:p>
            <a:endParaRPr lang="en-US" sz="1200" dirty="0">
              <a:latin typeface="Courier New"/>
              <a:cs typeface="Courier New"/>
            </a:endParaRPr>
          </a:p>
          <a:p>
            <a:r>
              <a:rPr lang="en-US" sz="1200" dirty="0">
                <a:latin typeface="Courier New"/>
                <a:cs typeface="Courier New"/>
              </a:rPr>
              <a:t>def first_order_function(t, pre_factor, rate_constant, offset):</a:t>
            </a:r>
          </a:p>
          <a:p>
            <a:r>
              <a:rPr lang="en-US" sz="1200" dirty="0">
                <a:latin typeface="Courier New"/>
                <a:cs typeface="Courier New"/>
              </a:rPr>
              <a:t>    return pre_factor*np.exp(-rate_constant*t) + offset</a:t>
            </a:r>
          </a:p>
          <a:p>
            <a:endParaRPr lang="en-US" sz="1200" dirty="0">
              <a:latin typeface="Courier New"/>
              <a:cs typeface="Courier New"/>
            </a:endParaRPr>
          </a:p>
          <a:p>
            <a:r>
              <a:rPr lang="en-US" sz="1200" dirty="0">
                <a:latin typeface="Courier New"/>
                <a:cs typeface="Courier New"/>
              </a:rPr>
              <a:t>popt, pcov = curve_fit(first_order_function, time, absorbance)</a:t>
            </a:r>
          </a:p>
          <a:p>
            <a:r>
              <a:rPr lang="en-US" sz="1200" dirty="0">
                <a:latin typeface="Courier New"/>
                <a:cs typeface="Courier New"/>
              </a:rPr>
              <a:t>fitted_absorbance = first_order_function(time, popt[0], popt[1], popt[2])</a:t>
            </a:r>
          </a:p>
          <a:p>
            <a:r>
              <a:rPr lang="en-US" sz="1200" dirty="0">
                <a:latin typeface="Courier New"/>
                <a:cs typeface="Courier New"/>
              </a:rPr>
              <a:t>residual = absorbance-fitted_absorbance</a:t>
            </a:r>
          </a:p>
          <a:p>
            <a:r>
              <a:rPr lang="en-US" sz="1200" dirty="0">
                <a:latin typeface="Courier New"/>
                <a:cs typeface="Courier New"/>
              </a:rPr>
              <a:t>standard_deviation = np.std(residual)</a:t>
            </a:r>
          </a:p>
          <a:p>
            <a:r>
              <a:rPr lang="en-US" sz="1200" dirty="0">
                <a:latin typeface="Courier New"/>
                <a:cs typeface="Courier New"/>
              </a:rPr>
              <a:t>weights = [ (i/standard_deviation)**2 for i in absorbance ]</a:t>
            </a:r>
          </a:p>
          <a:p>
            <a:endParaRPr lang="en-US" sz="1200" b="1" dirty="0">
              <a:latin typeface="Helvetica"/>
              <a:cs typeface="Helvetica"/>
            </a:endParaRPr>
          </a:p>
          <a:p>
            <a:r>
              <a:rPr lang="en-US" sz="1200" b="1" dirty="0">
                <a:latin typeface="Helvetica"/>
                <a:cs typeface="Helvetica"/>
              </a:rPr>
              <a:t>(continued on next page)</a:t>
            </a:r>
          </a:p>
        </p:txBody>
      </p:sp>
      <p:sp>
        <p:nvSpPr>
          <p:cNvPr id="4" name="TextBox 3"/>
          <p:cNvSpPr txBox="1"/>
          <p:nvPr/>
        </p:nvSpPr>
        <p:spPr>
          <a:xfrm>
            <a:off x="130933" y="209505"/>
            <a:ext cx="5787217" cy="461665"/>
          </a:xfrm>
          <a:prstGeom prst="rect">
            <a:avLst/>
          </a:prstGeom>
          <a:noFill/>
        </p:spPr>
        <p:txBody>
          <a:bodyPr wrap="square" rtlCol="0">
            <a:spAutoFit/>
          </a:bodyPr>
          <a:lstStyle/>
          <a:p>
            <a:r>
              <a:rPr lang="en-US" sz="2400" dirty="0">
                <a:solidFill>
                  <a:srgbClr val="0000FF"/>
                </a:solidFill>
                <a:latin typeface="Helvetica"/>
                <a:cs typeface="Helvetica"/>
              </a:rPr>
              <a:t>Sample Code</a:t>
            </a:r>
          </a:p>
        </p:txBody>
      </p:sp>
    </p:spTree>
    <p:extLst>
      <p:ext uri="{BB962C8B-B14F-4D97-AF65-F5344CB8AC3E}">
        <p14:creationId xmlns:p14="http://schemas.microsoft.com/office/powerpoint/2010/main" val="27961590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3429" y="671170"/>
            <a:ext cx="8602385" cy="4431981"/>
          </a:xfrm>
          <a:prstGeom prst="rect">
            <a:avLst/>
          </a:prstGeom>
          <a:noFill/>
        </p:spPr>
        <p:txBody>
          <a:bodyPr wrap="square" rtlCol="0">
            <a:spAutoFit/>
          </a:bodyPr>
          <a:lstStyle/>
          <a:p>
            <a:r>
              <a:rPr lang="en-US" sz="1200" b="1" dirty="0">
                <a:latin typeface="Helvetica"/>
                <a:cs typeface="Helvetica"/>
              </a:rPr>
              <a:t>(continued)</a:t>
            </a:r>
          </a:p>
          <a:p>
            <a:endParaRPr lang="en-US" sz="1200" dirty="0">
              <a:latin typeface="Courier New"/>
              <a:cs typeface="Courier New"/>
            </a:endParaRPr>
          </a:p>
          <a:p>
            <a:r>
              <a:rPr lang="en-US" sz="1200" dirty="0">
                <a:latin typeface="Courier New"/>
                <a:cs typeface="Courier New"/>
              </a:rPr>
              <a:t>popt, pcov = curve_fit(first_order_function, time, absorbance, sigma=weights)</a:t>
            </a:r>
          </a:p>
          <a:p>
            <a:r>
              <a:rPr lang="en-US" sz="1200" dirty="0">
                <a:latin typeface="Courier New"/>
                <a:cs typeface="Courier New"/>
              </a:rPr>
              <a:t>errors = np.sqrt(np.diag(pcov))</a:t>
            </a:r>
          </a:p>
          <a:p>
            <a:r>
              <a:rPr lang="en-US" sz="1200" dirty="0">
                <a:latin typeface="Courier New"/>
                <a:cs typeface="Courier New"/>
              </a:rPr>
              <a:t>print "pre_factor: %7.4f ± %6.4f" % (popt[0], errors[0])</a:t>
            </a:r>
          </a:p>
          <a:p>
            <a:r>
              <a:rPr lang="en-US" sz="1200" dirty="0">
                <a:latin typeface="Courier New"/>
                <a:cs typeface="Courier New"/>
              </a:rPr>
              <a:t>print "rate_const: %7.4f ± %6.4f" % (popt[1], errors[1])</a:t>
            </a:r>
          </a:p>
          <a:p>
            <a:r>
              <a:rPr lang="en-US" sz="1200" dirty="0">
                <a:latin typeface="Courier New"/>
                <a:cs typeface="Courier New"/>
              </a:rPr>
              <a:t>print "offset:     %7.4f ± %6.4f" % (popt[2], errors[2])</a:t>
            </a:r>
          </a:p>
          <a:p>
            <a:endParaRPr lang="en-US" sz="1200" dirty="0">
              <a:latin typeface="Courier New"/>
              <a:cs typeface="Courier New"/>
            </a:endParaRPr>
          </a:p>
          <a:p>
            <a:r>
              <a:rPr lang="en-US" sz="1200" dirty="0">
                <a:latin typeface="Courier New"/>
                <a:cs typeface="Courier New"/>
              </a:rPr>
              <a:t>fitted_absorbance = first_order_function(time, popt[0], popt[1], popt[2])</a:t>
            </a:r>
          </a:p>
          <a:p>
            <a:endParaRPr lang="en-US" sz="1200" dirty="0">
              <a:latin typeface="Courier New"/>
              <a:cs typeface="Courier New"/>
            </a:endParaRPr>
          </a:p>
          <a:p>
            <a:r>
              <a:rPr lang="en-US" sz="1200" dirty="0">
                <a:latin typeface="Courier New"/>
                <a:cs typeface="Courier New"/>
              </a:rPr>
              <a:t>dof = len(time)-3</a:t>
            </a:r>
          </a:p>
          <a:p>
            <a:r>
              <a:rPr lang="en-US" sz="1200" dirty="0">
                <a:latin typeface="Courier New"/>
                <a:cs typeface="Courier New"/>
              </a:rPr>
              <a:t>def chi_square(observed, expected, stdev):</a:t>
            </a:r>
          </a:p>
          <a:p>
            <a:r>
              <a:rPr lang="en-US" sz="1200" dirty="0">
                <a:latin typeface="Courier New"/>
                <a:cs typeface="Courier New"/>
              </a:rPr>
              <a:t>    chi_squared_value = 0.0</a:t>
            </a:r>
          </a:p>
          <a:p>
            <a:r>
              <a:rPr lang="en-US" sz="1200" dirty="0">
                <a:latin typeface="Courier New"/>
                <a:cs typeface="Courier New"/>
              </a:rPr>
              <a:t>    for i in range(len(observed)):</a:t>
            </a:r>
          </a:p>
          <a:p>
            <a:r>
              <a:rPr lang="en-US" sz="1200" dirty="0">
                <a:latin typeface="Courier New"/>
                <a:cs typeface="Courier New"/>
              </a:rPr>
              <a:t>        o = observed[i]</a:t>
            </a:r>
          </a:p>
          <a:p>
            <a:r>
              <a:rPr lang="en-US" sz="1200" dirty="0">
                <a:latin typeface="Courier New"/>
                <a:cs typeface="Courier New"/>
              </a:rPr>
              <a:t>        e = expected[i]</a:t>
            </a:r>
          </a:p>
          <a:p>
            <a:r>
              <a:rPr lang="en-US" sz="1200" dirty="0">
                <a:latin typeface="Courier New"/>
                <a:cs typeface="Courier New"/>
              </a:rPr>
              <a:t>        chi_squared_value += ((o-e) / standard_deviation)**2</a:t>
            </a:r>
          </a:p>
          <a:p>
            <a:r>
              <a:rPr lang="en-US" sz="1200" dirty="0">
                <a:latin typeface="Courier New"/>
                <a:cs typeface="Courier New"/>
              </a:rPr>
              <a:t>    return chi_squared_value</a:t>
            </a:r>
          </a:p>
          <a:p>
            <a:r>
              <a:rPr lang="en-US" sz="1200" dirty="0">
                <a:latin typeface="Courier New"/>
                <a:cs typeface="Courier New"/>
              </a:rPr>
              <a:t>goodness_of_fit = chi_square(absorbance,fitted_absorbance,standard_deviation) / dof</a:t>
            </a:r>
          </a:p>
          <a:p>
            <a:r>
              <a:rPr lang="en-US" sz="1200" dirty="0">
                <a:latin typeface="Courier New"/>
                <a:cs typeface="Courier New"/>
              </a:rPr>
              <a:t>print "chi_square / dof = %.4f" % goodness_of_fit</a:t>
            </a:r>
          </a:p>
          <a:p>
            <a:endParaRPr lang="en-US" sz="1200" dirty="0">
              <a:latin typeface="Courier New"/>
              <a:cs typeface="Courier New"/>
            </a:endParaRPr>
          </a:p>
          <a:p>
            <a:r>
              <a:rPr lang="en-US" sz="1200" dirty="0">
                <a:latin typeface="Courier New"/>
                <a:cs typeface="Courier New"/>
              </a:rPr>
              <a:t>plt.plot(time,absorbance,"k+")</a:t>
            </a:r>
          </a:p>
          <a:p>
            <a:r>
              <a:rPr lang="en-US" sz="1200" dirty="0">
                <a:latin typeface="Courier New"/>
                <a:cs typeface="Courier New"/>
              </a:rPr>
              <a:t>plt.plot(time,fitted_absorbance,"k")</a:t>
            </a:r>
          </a:p>
        </p:txBody>
      </p:sp>
      <p:sp>
        <p:nvSpPr>
          <p:cNvPr id="4" name="TextBox 3"/>
          <p:cNvSpPr txBox="1"/>
          <p:nvPr/>
        </p:nvSpPr>
        <p:spPr>
          <a:xfrm>
            <a:off x="130933" y="209505"/>
            <a:ext cx="5787217" cy="461665"/>
          </a:xfrm>
          <a:prstGeom prst="rect">
            <a:avLst/>
          </a:prstGeom>
          <a:noFill/>
        </p:spPr>
        <p:txBody>
          <a:bodyPr wrap="square" rtlCol="0">
            <a:spAutoFit/>
          </a:bodyPr>
          <a:lstStyle/>
          <a:p>
            <a:r>
              <a:rPr lang="en-US" sz="2400" dirty="0">
                <a:solidFill>
                  <a:srgbClr val="0000FF"/>
                </a:solidFill>
                <a:latin typeface="Helvetica"/>
                <a:cs typeface="Helvetica"/>
              </a:rPr>
              <a:t>Sample Code</a:t>
            </a:r>
          </a:p>
        </p:txBody>
      </p:sp>
      <p:pic>
        <p:nvPicPr>
          <p:cNvPr id="2" name="Picture 1"/>
          <p:cNvPicPr>
            <a:picLocks noChangeAspect="1"/>
          </p:cNvPicPr>
          <p:nvPr/>
        </p:nvPicPr>
        <p:blipFill>
          <a:blip r:embed="rId2"/>
          <a:stretch>
            <a:fillRect/>
          </a:stretch>
        </p:blipFill>
        <p:spPr>
          <a:xfrm>
            <a:off x="5299462" y="4250211"/>
            <a:ext cx="3616352" cy="2404589"/>
          </a:xfrm>
          <a:prstGeom prst="rect">
            <a:avLst/>
          </a:prstGeom>
        </p:spPr>
      </p:pic>
      <p:pic>
        <p:nvPicPr>
          <p:cNvPr id="6" name="Picture 5"/>
          <p:cNvPicPr>
            <a:picLocks noChangeAspect="1"/>
          </p:cNvPicPr>
          <p:nvPr/>
        </p:nvPicPr>
        <p:blipFill>
          <a:blip r:embed="rId3"/>
          <a:stretch>
            <a:fillRect/>
          </a:stretch>
        </p:blipFill>
        <p:spPr>
          <a:xfrm>
            <a:off x="313429" y="5304491"/>
            <a:ext cx="3124200" cy="939800"/>
          </a:xfrm>
          <a:prstGeom prst="rect">
            <a:avLst/>
          </a:prstGeom>
        </p:spPr>
      </p:pic>
      <p:sp>
        <p:nvSpPr>
          <p:cNvPr id="7" name="TextBox 6"/>
          <p:cNvSpPr txBox="1"/>
          <p:nvPr/>
        </p:nvSpPr>
        <p:spPr>
          <a:xfrm>
            <a:off x="7427519" y="4400453"/>
            <a:ext cx="1345994" cy="369332"/>
          </a:xfrm>
          <a:prstGeom prst="rect">
            <a:avLst/>
          </a:prstGeom>
          <a:noFill/>
        </p:spPr>
        <p:txBody>
          <a:bodyPr wrap="square" rtlCol="0">
            <a:spAutoFit/>
          </a:bodyPr>
          <a:lstStyle/>
          <a:p>
            <a:r>
              <a:rPr lang="en-US" dirty="0">
                <a:latin typeface="Helvetica"/>
                <a:cs typeface="Helvetica"/>
              </a:rPr>
              <a:t>[A] vs. time</a:t>
            </a:r>
            <a:endParaRPr lang="en-US" dirty="0">
              <a:latin typeface="Helvetica"/>
              <a:cs typeface="Helvetica"/>
            </a:endParaRPr>
          </a:p>
        </p:txBody>
      </p:sp>
    </p:spTree>
    <p:extLst>
      <p:ext uri="{BB962C8B-B14F-4D97-AF65-F5344CB8AC3E}">
        <p14:creationId xmlns:p14="http://schemas.microsoft.com/office/powerpoint/2010/main" val="1717958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933" y="209505"/>
            <a:ext cx="5787217" cy="461665"/>
          </a:xfrm>
          <a:prstGeom prst="rect">
            <a:avLst/>
          </a:prstGeom>
          <a:noFill/>
        </p:spPr>
        <p:txBody>
          <a:bodyPr wrap="square" rtlCol="0">
            <a:spAutoFit/>
          </a:bodyPr>
          <a:lstStyle/>
          <a:p>
            <a:r>
              <a:rPr lang="en-US" sz="2400" dirty="0">
                <a:solidFill>
                  <a:srgbClr val="0000FF"/>
                </a:solidFill>
                <a:latin typeface="Helvetica"/>
                <a:cs typeface="Helvetica"/>
              </a:rPr>
              <a:t>Step 1: Importing Data</a:t>
            </a:r>
          </a:p>
        </p:txBody>
      </p:sp>
      <p:sp>
        <p:nvSpPr>
          <p:cNvPr id="5" name="TextBox 4"/>
          <p:cNvSpPr txBox="1"/>
          <p:nvPr/>
        </p:nvSpPr>
        <p:spPr>
          <a:xfrm>
            <a:off x="313429" y="671170"/>
            <a:ext cx="8602385" cy="5909311"/>
          </a:xfrm>
          <a:prstGeom prst="rect">
            <a:avLst/>
          </a:prstGeom>
          <a:noFill/>
        </p:spPr>
        <p:txBody>
          <a:bodyPr wrap="square" rtlCol="0">
            <a:spAutoFit/>
          </a:bodyPr>
          <a:lstStyle/>
          <a:p>
            <a:r>
              <a:rPr lang="en-US" dirty="0">
                <a:latin typeface="Helvetica"/>
                <a:cs typeface="Helvetica"/>
              </a:rPr>
              <a:t>CSV stands for </a:t>
            </a:r>
            <a:r>
              <a:rPr lang="en-US" b="1" dirty="0">
                <a:latin typeface="Helvetica"/>
                <a:cs typeface="Helvetica"/>
              </a:rPr>
              <a:t>c</a:t>
            </a:r>
            <a:r>
              <a:rPr lang="en-US" dirty="0">
                <a:latin typeface="Helvetica"/>
                <a:cs typeface="Helvetica"/>
              </a:rPr>
              <a:t>omma </a:t>
            </a:r>
            <a:r>
              <a:rPr lang="en-US" b="1" dirty="0">
                <a:latin typeface="Helvetica"/>
                <a:cs typeface="Helvetica"/>
              </a:rPr>
              <a:t>s</a:t>
            </a:r>
            <a:r>
              <a:rPr lang="en-US" dirty="0">
                <a:latin typeface="Helvetica"/>
                <a:cs typeface="Helvetica"/>
              </a:rPr>
              <a:t>eparated </a:t>
            </a:r>
            <a:r>
              <a:rPr lang="en-US" b="1" dirty="0">
                <a:latin typeface="Helvetica"/>
                <a:cs typeface="Helvetica"/>
              </a:rPr>
              <a:t>v</a:t>
            </a:r>
            <a:r>
              <a:rPr lang="en-US" dirty="0">
                <a:latin typeface="Helvetica"/>
                <a:cs typeface="Helvetica"/>
              </a:rPr>
              <a:t>alue.  This is a common format for instrumental data.  You can also save Excel spreadsheets as CSVs.</a:t>
            </a:r>
          </a:p>
          <a:p>
            <a:endParaRPr lang="en-US" dirty="0">
              <a:latin typeface="Helvetica"/>
              <a:cs typeface="Helvetica"/>
            </a:endParaRPr>
          </a:p>
          <a:p>
            <a:r>
              <a:rPr lang="en-US" dirty="0">
                <a:latin typeface="Helvetica"/>
                <a:cs typeface="Helvetica"/>
              </a:rPr>
              <a:t>CSVs are in plain text, so you can use Notepad (PC), Textedit (Mac), or the command line to look at CSVs.  As you can see, this is the exact same data:</a:t>
            </a: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r>
              <a:rPr lang="en-US" dirty="0">
                <a:latin typeface="Helvetica"/>
                <a:cs typeface="Helvetica"/>
              </a:rPr>
              <a:t>Let’s convert these files directly into Python lists.  You will need some imports:</a:t>
            </a:r>
          </a:p>
          <a:p>
            <a:endParaRPr lang="en-US" dirty="0">
              <a:latin typeface="Helvetica"/>
              <a:cs typeface="Helvetica"/>
            </a:endParaRPr>
          </a:p>
          <a:p>
            <a:r>
              <a:rPr lang="en-US" dirty="0">
                <a:latin typeface="Helvetica"/>
                <a:cs typeface="Helvetica"/>
              </a:rPr>
              <a:t>										You’ve seen some of these, but</a:t>
            </a:r>
          </a:p>
          <a:p>
            <a:r>
              <a:rPr lang="en-US" dirty="0">
                <a:latin typeface="Helvetica"/>
                <a:cs typeface="Helvetica"/>
              </a:rPr>
              <a:t>										pandas is the standard Python data</a:t>
            </a:r>
          </a:p>
          <a:p>
            <a:r>
              <a:rPr lang="en-US" dirty="0">
                <a:latin typeface="Helvetica"/>
                <a:cs typeface="Helvetica"/>
              </a:rPr>
              <a:t>										analysis library.</a:t>
            </a:r>
          </a:p>
          <a:p>
            <a:endParaRPr lang="en-US" dirty="0">
              <a:latin typeface="Helvetica"/>
              <a:cs typeface="Helvetica"/>
            </a:endParaRPr>
          </a:p>
          <a:p>
            <a:r>
              <a:rPr lang="en-US" dirty="0">
                <a:latin typeface="Helvetica"/>
                <a:cs typeface="Helvetica"/>
              </a:rPr>
              <a:t>										The name derives from “</a:t>
            </a:r>
            <a:r>
              <a:rPr lang="en-US" b="1" dirty="0">
                <a:latin typeface="Helvetica"/>
                <a:cs typeface="Helvetica"/>
              </a:rPr>
              <a:t>pan</a:t>
            </a:r>
            <a:r>
              <a:rPr lang="en-US" dirty="0">
                <a:latin typeface="Helvetica"/>
                <a:cs typeface="Helvetica"/>
              </a:rPr>
              <a:t>el </a:t>
            </a:r>
            <a:r>
              <a:rPr lang="en-US" b="1" dirty="0">
                <a:latin typeface="Helvetica"/>
                <a:cs typeface="Helvetica"/>
              </a:rPr>
              <a:t>da</a:t>
            </a:r>
            <a:r>
              <a:rPr lang="en-US" dirty="0">
                <a:latin typeface="Helvetica"/>
                <a:cs typeface="Helvetica"/>
              </a:rPr>
              <a:t>ta.”</a:t>
            </a:r>
          </a:p>
        </p:txBody>
      </p:sp>
      <p:pic>
        <p:nvPicPr>
          <p:cNvPr id="2" name="Picture 1"/>
          <p:cNvPicPr>
            <a:picLocks noChangeAspect="1"/>
          </p:cNvPicPr>
          <p:nvPr/>
        </p:nvPicPr>
        <p:blipFill>
          <a:blip r:embed="rId2"/>
          <a:stretch>
            <a:fillRect/>
          </a:stretch>
        </p:blipFill>
        <p:spPr>
          <a:xfrm>
            <a:off x="3188178" y="2518107"/>
            <a:ext cx="2743200" cy="1739900"/>
          </a:xfrm>
          <a:prstGeom prst="rect">
            <a:avLst/>
          </a:prstGeom>
        </p:spPr>
      </p:pic>
      <p:pic>
        <p:nvPicPr>
          <p:cNvPr id="3" name="Picture 2"/>
          <p:cNvPicPr>
            <a:picLocks noChangeAspect="1"/>
          </p:cNvPicPr>
          <p:nvPr/>
        </p:nvPicPr>
        <p:blipFill>
          <a:blip r:embed="rId3"/>
          <a:stretch>
            <a:fillRect/>
          </a:stretch>
        </p:blipFill>
        <p:spPr>
          <a:xfrm>
            <a:off x="2501900" y="2371190"/>
            <a:ext cx="4140200" cy="1930400"/>
          </a:xfrm>
          <a:prstGeom prst="rect">
            <a:avLst/>
          </a:prstGeom>
        </p:spPr>
      </p:pic>
      <p:sp>
        <p:nvSpPr>
          <p:cNvPr id="6" name="Rectangle 5"/>
          <p:cNvSpPr/>
          <p:nvPr/>
        </p:nvSpPr>
        <p:spPr>
          <a:xfrm>
            <a:off x="392798" y="4774586"/>
            <a:ext cx="4572000" cy="1600438"/>
          </a:xfrm>
          <a:prstGeom prst="rect">
            <a:avLst/>
          </a:prstGeom>
        </p:spPr>
        <p:txBody>
          <a:bodyPr>
            <a:spAutoFit/>
          </a:bodyPr>
          <a:lstStyle/>
          <a:p>
            <a:endParaRPr lang="en-US" sz="1400" dirty="0">
              <a:latin typeface="Courier New"/>
              <a:cs typeface="Courier New"/>
            </a:endParaRPr>
          </a:p>
          <a:p>
            <a:r>
              <a:rPr lang="en-US" sz="1400" dirty="0">
                <a:latin typeface="Courier New"/>
                <a:cs typeface="Courier New"/>
              </a:rPr>
              <a:t>import matplotlib</a:t>
            </a:r>
          </a:p>
          <a:p>
            <a:r>
              <a:rPr lang="en-US" sz="1400" dirty="0">
                <a:latin typeface="Courier New"/>
                <a:cs typeface="Courier New"/>
              </a:rPr>
              <a:t>import matplotlib.pyplot as plt</a:t>
            </a:r>
          </a:p>
          <a:p>
            <a:r>
              <a:rPr lang="en-US" sz="1400" dirty="0">
                <a:latin typeface="Courier New"/>
                <a:cs typeface="Courier New"/>
              </a:rPr>
              <a:t>%matplotlib inline</a:t>
            </a:r>
          </a:p>
          <a:p>
            <a:r>
              <a:rPr lang="en-US" sz="1400" dirty="0">
                <a:latin typeface="Courier New"/>
                <a:cs typeface="Courier New"/>
              </a:rPr>
              <a:t>import numpy as np</a:t>
            </a:r>
          </a:p>
          <a:p>
            <a:r>
              <a:rPr lang="en-US" sz="1400" dirty="0">
                <a:latin typeface="Courier New"/>
                <a:cs typeface="Courier New"/>
              </a:rPr>
              <a:t>from math import exp</a:t>
            </a:r>
          </a:p>
          <a:p>
            <a:r>
              <a:rPr lang="en-US" sz="1400" b="1" dirty="0">
                <a:latin typeface="Courier New"/>
                <a:cs typeface="Courier New"/>
              </a:rPr>
              <a:t>import pandas as pd</a:t>
            </a:r>
          </a:p>
        </p:txBody>
      </p:sp>
    </p:spTree>
    <p:extLst>
      <p:ext uri="{BB962C8B-B14F-4D97-AF65-F5344CB8AC3E}">
        <p14:creationId xmlns:p14="http://schemas.microsoft.com/office/powerpoint/2010/main" val="115670643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933" y="209505"/>
            <a:ext cx="5787217" cy="461665"/>
          </a:xfrm>
          <a:prstGeom prst="rect">
            <a:avLst/>
          </a:prstGeom>
          <a:noFill/>
        </p:spPr>
        <p:txBody>
          <a:bodyPr wrap="square" rtlCol="0">
            <a:spAutoFit/>
          </a:bodyPr>
          <a:lstStyle/>
          <a:p>
            <a:r>
              <a:rPr lang="en-US" sz="2400" dirty="0">
                <a:solidFill>
                  <a:srgbClr val="0000FF"/>
                </a:solidFill>
                <a:latin typeface="Helvetica"/>
                <a:cs typeface="Helvetica"/>
              </a:rPr>
              <a:t>Step 1: Importing Data</a:t>
            </a:r>
          </a:p>
        </p:txBody>
      </p:sp>
      <p:sp>
        <p:nvSpPr>
          <p:cNvPr id="5" name="TextBox 4"/>
          <p:cNvSpPr txBox="1"/>
          <p:nvPr/>
        </p:nvSpPr>
        <p:spPr>
          <a:xfrm>
            <a:off x="313429" y="671170"/>
            <a:ext cx="8602385" cy="5909311"/>
          </a:xfrm>
          <a:prstGeom prst="rect">
            <a:avLst/>
          </a:prstGeom>
          <a:noFill/>
        </p:spPr>
        <p:txBody>
          <a:bodyPr wrap="square" rtlCol="0">
            <a:spAutoFit/>
          </a:bodyPr>
          <a:lstStyle/>
          <a:p>
            <a:r>
              <a:rPr lang="en-US" dirty="0">
                <a:latin typeface="Helvetica"/>
                <a:cs typeface="Helvetica"/>
              </a:rPr>
              <a:t>Let’s read in the Excel file first:</a:t>
            </a:r>
          </a:p>
          <a:p>
            <a:endParaRPr lang="en-US" dirty="0">
              <a:latin typeface="Helvetica"/>
              <a:cs typeface="Helvetica"/>
            </a:endParaRPr>
          </a:p>
          <a:p>
            <a:r>
              <a:rPr lang="en-US" dirty="0">
                <a:latin typeface="Courier New"/>
                <a:cs typeface="Courier New"/>
              </a:rPr>
              <a:t>df = pd.read_excel("dataset1.xlsx")</a:t>
            </a:r>
          </a:p>
          <a:p>
            <a:r>
              <a:rPr lang="en-US" dirty="0">
                <a:latin typeface="Courier New"/>
                <a:cs typeface="Courier New"/>
              </a:rPr>
              <a:t>df.head()</a:t>
            </a:r>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r>
              <a:rPr lang="en-US" dirty="0">
                <a:latin typeface="Courier New"/>
                <a:cs typeface="Courier New"/>
              </a:rPr>
              <a:t>pd</a:t>
            </a:r>
            <a:r>
              <a:rPr lang="en-US" dirty="0">
                <a:latin typeface="Helvetica"/>
                <a:cs typeface="Helvetica"/>
              </a:rPr>
              <a:t> represents pandas.  </a:t>
            </a:r>
            <a:r>
              <a:rPr lang="en-US" dirty="0">
                <a:latin typeface="Courier New"/>
                <a:cs typeface="Courier New"/>
              </a:rPr>
              <a:t>df</a:t>
            </a:r>
            <a:r>
              <a:rPr lang="en-US" dirty="0">
                <a:latin typeface="Helvetica"/>
                <a:cs typeface="Helvetica"/>
              </a:rPr>
              <a:t> stands for DataFrame, which is the pandas version of a spreadsheet.  For convenience:</a:t>
            </a:r>
          </a:p>
          <a:p>
            <a:endParaRPr lang="en-US" dirty="0">
              <a:latin typeface="Helvetica"/>
              <a:cs typeface="Helvetica"/>
            </a:endParaRPr>
          </a:p>
          <a:p>
            <a:r>
              <a:rPr lang="en-US" dirty="0">
                <a:latin typeface="Courier New"/>
                <a:cs typeface="Courier New"/>
              </a:rPr>
              <a:t>time = df.time</a:t>
            </a:r>
          </a:p>
          <a:p>
            <a:r>
              <a:rPr lang="en-US" dirty="0">
                <a:latin typeface="Courier New"/>
                <a:cs typeface="Courier New"/>
              </a:rPr>
              <a:t>absorbance = df.absorbance</a:t>
            </a:r>
          </a:p>
          <a:p>
            <a:r>
              <a:rPr lang="en-US" dirty="0">
                <a:latin typeface="Courier New"/>
                <a:cs typeface="Courier New"/>
              </a:rPr>
              <a:t>print time[:5]</a:t>
            </a:r>
          </a:p>
          <a:p>
            <a:r>
              <a:rPr lang="en-US" dirty="0">
                <a:latin typeface="Courier New"/>
                <a:cs typeface="Courier New"/>
              </a:rPr>
              <a:t>print absorbance[:5]</a:t>
            </a:r>
          </a:p>
        </p:txBody>
      </p:sp>
      <p:pic>
        <p:nvPicPr>
          <p:cNvPr id="7" name="Picture 6"/>
          <p:cNvPicPr>
            <a:picLocks noChangeAspect="1"/>
          </p:cNvPicPr>
          <p:nvPr/>
        </p:nvPicPr>
        <p:blipFill>
          <a:blip r:embed="rId2"/>
          <a:stretch>
            <a:fillRect/>
          </a:stretch>
        </p:blipFill>
        <p:spPr>
          <a:xfrm>
            <a:off x="3581400" y="1930390"/>
            <a:ext cx="1981200" cy="2362200"/>
          </a:xfrm>
          <a:prstGeom prst="rect">
            <a:avLst/>
          </a:prstGeom>
        </p:spPr>
      </p:pic>
    </p:spTree>
    <p:extLst>
      <p:ext uri="{BB962C8B-B14F-4D97-AF65-F5344CB8AC3E}">
        <p14:creationId xmlns:p14="http://schemas.microsoft.com/office/powerpoint/2010/main" val="19612182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933" y="209505"/>
            <a:ext cx="5787217" cy="461665"/>
          </a:xfrm>
          <a:prstGeom prst="rect">
            <a:avLst/>
          </a:prstGeom>
          <a:noFill/>
        </p:spPr>
        <p:txBody>
          <a:bodyPr wrap="square" rtlCol="0">
            <a:spAutoFit/>
          </a:bodyPr>
          <a:lstStyle/>
          <a:p>
            <a:r>
              <a:rPr lang="en-US" sz="2400" dirty="0">
                <a:solidFill>
                  <a:srgbClr val="0000FF"/>
                </a:solidFill>
                <a:latin typeface="Helvetica"/>
                <a:cs typeface="Helvetica"/>
              </a:rPr>
              <a:t>Step 1: Importing Data</a:t>
            </a:r>
          </a:p>
        </p:txBody>
      </p:sp>
      <p:sp>
        <p:nvSpPr>
          <p:cNvPr id="5" name="TextBox 4"/>
          <p:cNvSpPr txBox="1"/>
          <p:nvPr/>
        </p:nvSpPr>
        <p:spPr>
          <a:xfrm>
            <a:off x="313429" y="671170"/>
            <a:ext cx="8602385" cy="5909311"/>
          </a:xfrm>
          <a:prstGeom prst="rect">
            <a:avLst/>
          </a:prstGeom>
          <a:noFill/>
        </p:spPr>
        <p:txBody>
          <a:bodyPr wrap="square" rtlCol="0">
            <a:spAutoFit/>
          </a:bodyPr>
          <a:lstStyle/>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r>
              <a:rPr lang="en-US" dirty="0">
                <a:latin typeface="Helvetica"/>
                <a:cs typeface="Helvetica"/>
              </a:rPr>
              <a:t>There are more sophisticated ways to extract specific columns from specific sheets, but they are beyond the scope of this exercise.  Please see:</a:t>
            </a:r>
          </a:p>
          <a:p>
            <a:endParaRPr lang="en-US" dirty="0">
              <a:latin typeface="Helvetica"/>
              <a:cs typeface="Helvetica"/>
            </a:endParaRPr>
          </a:p>
          <a:p>
            <a:r>
              <a:rPr lang="en-US" dirty="0">
                <a:latin typeface="Helvetica"/>
                <a:cs typeface="Helvetica"/>
                <a:hlinkClick r:id="rId2"/>
              </a:rPr>
              <a:t>http://www.gregreda.com/2013/10/26/intro-to-pandas-data-structures/</a:t>
            </a:r>
            <a:endParaRPr lang="en-US" dirty="0">
              <a:latin typeface="Helvetica"/>
              <a:cs typeface="Helvetica"/>
            </a:endParaRPr>
          </a:p>
          <a:p>
            <a:endParaRPr lang="en-US" dirty="0">
              <a:latin typeface="Helvetica"/>
              <a:cs typeface="Helvetica"/>
            </a:endParaRPr>
          </a:p>
          <a:p>
            <a:r>
              <a:rPr lang="en-US" dirty="0">
                <a:latin typeface="Helvetica"/>
                <a:cs typeface="Helvetica"/>
                <a:hlinkClick r:id="rId3"/>
              </a:rPr>
              <a:t>http://byumcl.bitbucket.org/bootcamp2014/labs/pandas_types.html</a:t>
            </a:r>
            <a:endParaRPr lang="en-US" dirty="0">
              <a:latin typeface="Helvetica"/>
              <a:cs typeface="Helvetica"/>
            </a:endParaRPr>
          </a:p>
        </p:txBody>
      </p:sp>
      <p:pic>
        <p:nvPicPr>
          <p:cNvPr id="2" name="Picture 1"/>
          <p:cNvPicPr>
            <a:picLocks noChangeAspect="1"/>
          </p:cNvPicPr>
          <p:nvPr/>
        </p:nvPicPr>
        <p:blipFill>
          <a:blip r:embed="rId4"/>
          <a:stretch>
            <a:fillRect/>
          </a:stretch>
        </p:blipFill>
        <p:spPr>
          <a:xfrm>
            <a:off x="2846870" y="671170"/>
            <a:ext cx="3657600" cy="3797300"/>
          </a:xfrm>
          <a:prstGeom prst="rect">
            <a:avLst/>
          </a:prstGeom>
        </p:spPr>
      </p:pic>
    </p:spTree>
    <p:extLst>
      <p:ext uri="{BB962C8B-B14F-4D97-AF65-F5344CB8AC3E}">
        <p14:creationId xmlns:p14="http://schemas.microsoft.com/office/powerpoint/2010/main" val="177574800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933" y="209505"/>
            <a:ext cx="5787217" cy="461665"/>
          </a:xfrm>
          <a:prstGeom prst="rect">
            <a:avLst/>
          </a:prstGeom>
          <a:noFill/>
        </p:spPr>
        <p:txBody>
          <a:bodyPr wrap="square" rtlCol="0">
            <a:spAutoFit/>
          </a:bodyPr>
          <a:lstStyle/>
          <a:p>
            <a:r>
              <a:rPr lang="en-US" sz="2400" dirty="0">
                <a:solidFill>
                  <a:srgbClr val="0000FF"/>
                </a:solidFill>
                <a:latin typeface="Helvetica"/>
                <a:cs typeface="Helvetica"/>
              </a:rPr>
              <a:t>Step 1: Importing Data</a:t>
            </a:r>
          </a:p>
        </p:txBody>
      </p:sp>
      <p:sp>
        <p:nvSpPr>
          <p:cNvPr id="5" name="TextBox 4"/>
          <p:cNvSpPr txBox="1"/>
          <p:nvPr/>
        </p:nvSpPr>
        <p:spPr>
          <a:xfrm>
            <a:off x="313429" y="671170"/>
            <a:ext cx="8602385" cy="5262980"/>
          </a:xfrm>
          <a:prstGeom prst="rect">
            <a:avLst/>
          </a:prstGeom>
          <a:noFill/>
        </p:spPr>
        <p:txBody>
          <a:bodyPr wrap="square" rtlCol="0">
            <a:spAutoFit/>
          </a:bodyPr>
          <a:lstStyle/>
          <a:p>
            <a:r>
              <a:rPr lang="en-US" dirty="0">
                <a:latin typeface="Helvetica"/>
                <a:cs typeface="Helvetica"/>
              </a:rPr>
              <a:t>The same data can also be read from a CSV file:</a:t>
            </a:r>
          </a:p>
          <a:p>
            <a:endParaRPr lang="en-US" dirty="0">
              <a:latin typeface="Helvetica"/>
              <a:cs typeface="Helvetica"/>
            </a:endParaRPr>
          </a:p>
          <a:p>
            <a:r>
              <a:rPr lang="en-US" sz="1400" dirty="0">
                <a:latin typeface="Courier New"/>
                <a:cs typeface="Courier New"/>
              </a:rPr>
              <a:t>df2 = pd.read_csv("dataset1.csv”)</a:t>
            </a:r>
          </a:p>
          <a:p>
            <a:r>
              <a:rPr lang="en-US" sz="1400" dirty="0">
                <a:latin typeface="Courier New"/>
                <a:cs typeface="Courier New"/>
              </a:rPr>
              <a:t>time = df2.time</a:t>
            </a:r>
          </a:p>
          <a:p>
            <a:r>
              <a:rPr lang="en-US" sz="1400" dirty="0">
                <a:latin typeface="Courier New"/>
                <a:cs typeface="Courier New"/>
              </a:rPr>
              <a:t>absorbance = df2.absorbance</a:t>
            </a:r>
          </a:p>
          <a:p>
            <a:r>
              <a:rPr lang="en-US" sz="1400" dirty="0">
                <a:latin typeface="Courier New"/>
                <a:cs typeface="Courier New"/>
              </a:rPr>
              <a:t>print time[:5]</a:t>
            </a:r>
          </a:p>
          <a:p>
            <a:r>
              <a:rPr lang="en-US" sz="1400" dirty="0">
                <a:latin typeface="Courier New"/>
                <a:cs typeface="Courier New"/>
              </a:rPr>
              <a:t>print absorbance[:5]</a:t>
            </a:r>
          </a:p>
          <a:p>
            <a:r>
              <a:rPr lang="en-US" sz="1400" dirty="0">
                <a:latin typeface="Courier New"/>
                <a:cs typeface="Courier New"/>
              </a:rPr>
              <a:t>df2.head()</a:t>
            </a: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r>
              <a:rPr lang="en-US" dirty="0">
                <a:latin typeface="Helvetica"/>
                <a:cs typeface="Helvetica"/>
              </a:rPr>
              <a:t>“df” stands for DataFrame, which is a pandas spreadsheet.  We will examine DataFrames in more detail during Exercise 3.</a:t>
            </a:r>
          </a:p>
        </p:txBody>
      </p:sp>
      <p:pic>
        <p:nvPicPr>
          <p:cNvPr id="2" name="Picture 1"/>
          <p:cNvPicPr>
            <a:picLocks noChangeAspect="1"/>
          </p:cNvPicPr>
          <p:nvPr/>
        </p:nvPicPr>
        <p:blipFill>
          <a:blip r:embed="rId2"/>
          <a:stretch>
            <a:fillRect/>
          </a:stretch>
        </p:blipFill>
        <p:spPr>
          <a:xfrm>
            <a:off x="4855472" y="1240275"/>
            <a:ext cx="3644900" cy="2654300"/>
          </a:xfrm>
          <a:prstGeom prst="rect">
            <a:avLst/>
          </a:prstGeom>
        </p:spPr>
      </p:pic>
      <p:pic>
        <p:nvPicPr>
          <p:cNvPr id="3" name="Picture 2"/>
          <p:cNvPicPr>
            <a:picLocks noChangeAspect="1"/>
          </p:cNvPicPr>
          <p:nvPr/>
        </p:nvPicPr>
        <p:blipFill>
          <a:blip r:embed="rId3"/>
          <a:stretch>
            <a:fillRect/>
          </a:stretch>
        </p:blipFill>
        <p:spPr>
          <a:xfrm>
            <a:off x="977214" y="2688075"/>
            <a:ext cx="2019300" cy="2413000"/>
          </a:xfrm>
          <a:prstGeom prst="rect">
            <a:avLst/>
          </a:prstGeom>
        </p:spPr>
      </p:pic>
    </p:spTree>
    <p:extLst>
      <p:ext uri="{BB962C8B-B14F-4D97-AF65-F5344CB8AC3E}">
        <p14:creationId xmlns:p14="http://schemas.microsoft.com/office/powerpoint/2010/main" val="266501718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933" y="209505"/>
            <a:ext cx="5787217" cy="461665"/>
          </a:xfrm>
          <a:prstGeom prst="rect">
            <a:avLst/>
          </a:prstGeom>
          <a:noFill/>
        </p:spPr>
        <p:txBody>
          <a:bodyPr wrap="square" rtlCol="0">
            <a:spAutoFit/>
          </a:bodyPr>
          <a:lstStyle/>
          <a:p>
            <a:r>
              <a:rPr lang="en-US" sz="2400" dirty="0">
                <a:solidFill>
                  <a:srgbClr val="0000FF"/>
                </a:solidFill>
                <a:latin typeface="Helvetica"/>
                <a:cs typeface="Helvetica"/>
              </a:rPr>
              <a:t>Step 2: A First Look</a:t>
            </a:r>
          </a:p>
        </p:txBody>
      </p:sp>
      <p:sp>
        <p:nvSpPr>
          <p:cNvPr id="5" name="TextBox 4"/>
          <p:cNvSpPr txBox="1"/>
          <p:nvPr/>
        </p:nvSpPr>
        <p:spPr>
          <a:xfrm>
            <a:off x="313429" y="671170"/>
            <a:ext cx="8602385" cy="5355313"/>
          </a:xfrm>
          <a:prstGeom prst="rect">
            <a:avLst/>
          </a:prstGeom>
          <a:noFill/>
        </p:spPr>
        <p:txBody>
          <a:bodyPr wrap="square" rtlCol="0">
            <a:spAutoFit/>
          </a:bodyPr>
          <a:lstStyle/>
          <a:p>
            <a:r>
              <a:rPr lang="en-US" dirty="0">
                <a:latin typeface="Helvetica"/>
                <a:cs typeface="Helvetica"/>
              </a:rPr>
              <a:t>Let’s take a look at the data:</a:t>
            </a: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r>
              <a:rPr lang="en-US" dirty="0">
                <a:latin typeface="Helvetica"/>
                <a:cs typeface="Helvetica"/>
              </a:rPr>
              <a:t>What is the kinetic order?</a:t>
            </a:r>
          </a:p>
        </p:txBody>
      </p:sp>
      <p:pic>
        <p:nvPicPr>
          <p:cNvPr id="2" name="Picture 1"/>
          <p:cNvPicPr>
            <a:picLocks noChangeAspect="1"/>
          </p:cNvPicPr>
          <p:nvPr/>
        </p:nvPicPr>
        <p:blipFill>
          <a:blip r:embed="rId2"/>
          <a:stretch>
            <a:fillRect/>
          </a:stretch>
        </p:blipFill>
        <p:spPr>
          <a:xfrm>
            <a:off x="1143414" y="1109126"/>
            <a:ext cx="7772400" cy="4203700"/>
          </a:xfrm>
          <a:prstGeom prst="rect">
            <a:avLst/>
          </a:prstGeom>
        </p:spPr>
      </p:pic>
      <p:sp>
        <p:nvSpPr>
          <p:cNvPr id="6" name="TextBox 5"/>
          <p:cNvSpPr txBox="1"/>
          <p:nvPr/>
        </p:nvSpPr>
        <p:spPr>
          <a:xfrm>
            <a:off x="588847" y="3317770"/>
            <a:ext cx="3232542" cy="369332"/>
          </a:xfrm>
          <a:prstGeom prst="rect">
            <a:avLst/>
          </a:prstGeom>
          <a:noFill/>
        </p:spPr>
        <p:txBody>
          <a:bodyPr wrap="square" rtlCol="0">
            <a:spAutoFit/>
          </a:bodyPr>
          <a:lstStyle/>
          <a:p>
            <a:r>
              <a:rPr lang="en-US" dirty="0">
                <a:latin typeface="Helvetica"/>
                <a:cs typeface="Helvetica"/>
              </a:rPr>
              <a:t>abs.</a:t>
            </a:r>
            <a:endParaRPr lang="en-US" dirty="0">
              <a:latin typeface="Helvetica"/>
              <a:cs typeface="Helvetica"/>
            </a:endParaRPr>
          </a:p>
        </p:txBody>
      </p:sp>
      <p:sp>
        <p:nvSpPr>
          <p:cNvPr id="7" name="TextBox 6"/>
          <p:cNvSpPr txBox="1"/>
          <p:nvPr/>
        </p:nvSpPr>
        <p:spPr>
          <a:xfrm>
            <a:off x="3437649" y="5189356"/>
            <a:ext cx="3232542" cy="369332"/>
          </a:xfrm>
          <a:prstGeom prst="rect">
            <a:avLst/>
          </a:prstGeom>
          <a:noFill/>
        </p:spPr>
        <p:txBody>
          <a:bodyPr wrap="square" rtlCol="0">
            <a:spAutoFit/>
          </a:bodyPr>
          <a:lstStyle/>
          <a:p>
            <a:r>
              <a:rPr lang="en-US" dirty="0">
                <a:latin typeface="Helvetica"/>
                <a:cs typeface="Helvetica"/>
              </a:rPr>
              <a:t>time</a:t>
            </a:r>
          </a:p>
        </p:txBody>
      </p:sp>
    </p:spTree>
    <p:extLst>
      <p:ext uri="{BB962C8B-B14F-4D97-AF65-F5344CB8AC3E}">
        <p14:creationId xmlns:p14="http://schemas.microsoft.com/office/powerpoint/2010/main" val="241534992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933" y="209505"/>
            <a:ext cx="5787217" cy="461665"/>
          </a:xfrm>
          <a:prstGeom prst="rect">
            <a:avLst/>
          </a:prstGeom>
          <a:noFill/>
        </p:spPr>
        <p:txBody>
          <a:bodyPr wrap="square" rtlCol="0">
            <a:spAutoFit/>
          </a:bodyPr>
          <a:lstStyle/>
          <a:p>
            <a:r>
              <a:rPr lang="en-US" sz="2400" dirty="0">
                <a:solidFill>
                  <a:srgbClr val="0000FF"/>
                </a:solidFill>
                <a:latin typeface="Helvetica"/>
                <a:cs typeface="Helvetica"/>
              </a:rPr>
              <a:t>Step 2: A First Look</a:t>
            </a:r>
          </a:p>
        </p:txBody>
      </p:sp>
      <p:sp>
        <p:nvSpPr>
          <p:cNvPr id="5" name="TextBox 4"/>
          <p:cNvSpPr txBox="1"/>
          <p:nvPr/>
        </p:nvSpPr>
        <p:spPr>
          <a:xfrm>
            <a:off x="313429" y="671170"/>
            <a:ext cx="8602385" cy="369332"/>
          </a:xfrm>
          <a:prstGeom prst="rect">
            <a:avLst/>
          </a:prstGeom>
          <a:noFill/>
        </p:spPr>
        <p:txBody>
          <a:bodyPr wrap="square" rtlCol="0">
            <a:spAutoFit/>
          </a:bodyPr>
          <a:lstStyle/>
          <a:p>
            <a:r>
              <a:rPr lang="en-US" dirty="0">
                <a:latin typeface="Helvetica"/>
                <a:cs typeface="Helvetica"/>
              </a:rPr>
              <a:t>As a reminder:</a:t>
            </a:r>
          </a:p>
        </p:txBody>
      </p:sp>
      <p:pic>
        <p:nvPicPr>
          <p:cNvPr id="6" name="Picture 5" descr="rate law graphic.jpeg"/>
          <p:cNvPicPr>
            <a:picLocks noChangeAspect="1"/>
          </p:cNvPicPr>
          <p:nvPr/>
        </p:nvPicPr>
        <p:blipFill rotWithShape="1">
          <a:blip r:embed="rId2" cstate="print">
            <a:extLst>
              <a:ext uri="{28A0092B-C50C-407E-A947-70E740481C1C}">
                <a14:useLocalDpi xmlns:a14="http://schemas.microsoft.com/office/drawing/2010/main" val="0"/>
              </a:ext>
            </a:extLst>
          </a:blip>
          <a:srcRect b="31427"/>
          <a:stretch/>
        </p:blipFill>
        <p:spPr>
          <a:xfrm>
            <a:off x="670506" y="1141970"/>
            <a:ext cx="7846789" cy="5274485"/>
          </a:xfrm>
          <a:prstGeom prst="rect">
            <a:avLst/>
          </a:prstGeom>
        </p:spPr>
      </p:pic>
    </p:spTree>
    <p:extLst>
      <p:ext uri="{BB962C8B-B14F-4D97-AF65-F5344CB8AC3E}">
        <p14:creationId xmlns:p14="http://schemas.microsoft.com/office/powerpoint/2010/main" val="156322614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1920</TotalTime>
  <Words>3368</Words>
  <Application>Microsoft Macintosh PowerPoint</Application>
  <PresentationFormat>On-screen Show (4:3)</PresentationFormat>
  <Paragraphs>640</Paragraphs>
  <Slides>32</Slides>
  <Notes>2</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32</vt:i4>
      </vt:variant>
    </vt:vector>
  </HeadingPairs>
  <TitlesOfParts>
    <vt:vector size="35" baseType="lpstr">
      <vt:lpstr>Default Theme</vt:lpstr>
      <vt:lpstr>Equation</vt:lpstr>
      <vt:lpstr>MathType 6.0 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H@rvard2014</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Kwan, Eugene Elliott</dc:creator>
  <cp:lastModifiedBy>Kwan, Eugene Elliott</cp:lastModifiedBy>
  <cp:revision>29</cp:revision>
  <dcterms:created xsi:type="dcterms:W3CDTF">2016-01-13T18:32:11Z</dcterms:created>
  <dcterms:modified xsi:type="dcterms:W3CDTF">2016-01-19T02:07:43Z</dcterms:modified>
</cp:coreProperties>
</file>