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21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95458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055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17109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7892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622-365D-4549-80DD-6A61E2992874}"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1759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5652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622-365D-4549-80DD-6A61E2992874}"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0766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622-365D-4549-80DD-6A61E2992874}"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6410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622-365D-4549-80DD-6A61E2992874}"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696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0339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39342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622-365D-4549-80DD-6A61E2992874}"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26186-61CA-4E48-A074-21FD29AFED60}" type="slidenum">
              <a:rPr lang="en-US" smtClean="0"/>
              <a:t>‹#›</a:t>
            </a:fld>
            <a:endParaRPr lang="en-US"/>
          </a:p>
        </p:txBody>
      </p:sp>
    </p:spTree>
    <p:extLst>
      <p:ext uri="{BB962C8B-B14F-4D97-AF65-F5344CB8AC3E}">
        <p14:creationId xmlns:p14="http://schemas.microsoft.com/office/powerpoint/2010/main" val="7362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yumcl.bitbucket.org/bootcamp2013/labs/pd_types.html" TargetMode="Externa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1503875"/>
            <a:ext cx="8875154" cy="2123658"/>
          </a:xfrm>
          <a:prstGeom prst="rect">
            <a:avLst/>
          </a:prstGeom>
          <a:noFill/>
        </p:spPr>
        <p:txBody>
          <a:bodyPr wrap="square" rtlCol="0">
            <a:spAutoFit/>
          </a:bodyPr>
          <a:lstStyle/>
          <a:p>
            <a:pPr algn="ctr"/>
            <a:r>
              <a:rPr lang="en-US" sz="3600" dirty="0">
                <a:solidFill>
                  <a:srgbClr val="0000FF"/>
                </a:solidFill>
                <a:latin typeface="Helvetica"/>
                <a:cs typeface="Helvetica"/>
              </a:rPr>
              <a:t>Practical Kinetics</a:t>
            </a:r>
          </a:p>
          <a:p>
            <a:pPr algn="ctr"/>
            <a:endParaRPr lang="en-US" sz="2400" b="1" dirty="0">
              <a:solidFill>
                <a:srgbClr val="0000FF"/>
              </a:solidFill>
              <a:latin typeface="Helvetica"/>
              <a:cs typeface="Helvetica"/>
            </a:endParaRPr>
          </a:p>
          <a:p>
            <a:pPr algn="ctr"/>
            <a:r>
              <a:rPr lang="en-US" sz="2400" b="1" dirty="0">
                <a:solidFill>
                  <a:srgbClr val="0000FF"/>
                </a:solidFill>
                <a:latin typeface="Helvetica"/>
                <a:cs typeface="Helvetica"/>
              </a:rPr>
              <a:t>Exercise 3:</a:t>
            </a:r>
          </a:p>
          <a:p>
            <a:pPr algn="ctr"/>
            <a:endParaRPr lang="en-US" sz="2400" dirty="0">
              <a:solidFill>
                <a:srgbClr val="0000FF"/>
              </a:solidFill>
              <a:latin typeface="Helvetica"/>
              <a:cs typeface="Helvetica"/>
            </a:endParaRPr>
          </a:p>
          <a:p>
            <a:pPr algn="ctr"/>
            <a:r>
              <a:rPr lang="en-US" sz="2400" i="1" dirty="0">
                <a:solidFill>
                  <a:srgbClr val="0000FF"/>
                </a:solidFill>
                <a:latin typeface="Helvetica"/>
                <a:cs typeface="Helvetica"/>
              </a:rPr>
              <a:t>Initial Rates vs. Reaction Progress Analysis</a:t>
            </a:r>
            <a:endParaRPr lang="en-US" sz="2400" dirty="0">
              <a:solidFill>
                <a:srgbClr val="0000FF"/>
              </a:solidFill>
              <a:latin typeface="Helvetica"/>
              <a:cs typeface="Helvetica"/>
            </a:endParaRPr>
          </a:p>
        </p:txBody>
      </p:sp>
      <p:sp>
        <p:nvSpPr>
          <p:cNvPr id="5" name="TextBox 4"/>
          <p:cNvSpPr txBox="1"/>
          <p:nvPr/>
        </p:nvSpPr>
        <p:spPr>
          <a:xfrm>
            <a:off x="475033" y="3917735"/>
            <a:ext cx="8148124" cy="2031325"/>
          </a:xfrm>
          <a:prstGeom prst="rect">
            <a:avLst/>
          </a:prstGeom>
          <a:noFill/>
        </p:spPr>
        <p:txBody>
          <a:bodyPr wrap="square" rtlCol="0">
            <a:spAutoFit/>
          </a:bodyPr>
          <a:lstStyle/>
          <a:p>
            <a:r>
              <a:rPr lang="en-US" b="1" dirty="0">
                <a:latin typeface="Helvetica"/>
                <a:cs typeface="Helvetica"/>
              </a:rPr>
              <a:t>Objectives:</a:t>
            </a:r>
          </a:p>
          <a:p>
            <a:endParaRPr lang="en-US" dirty="0">
              <a:latin typeface="Helvetica"/>
              <a:cs typeface="Helvetica"/>
            </a:endParaRPr>
          </a:p>
          <a:p>
            <a:pPr marL="342900" indent="-342900">
              <a:buAutoNum type="arabicPeriod"/>
            </a:pPr>
            <a:r>
              <a:rPr lang="en-US" dirty="0">
                <a:latin typeface="Helvetica"/>
                <a:cs typeface="Helvetica"/>
              </a:rPr>
              <a:t>Initial Rates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Whole Reaction Kinetic Analysis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Extracting Rate Constants</a:t>
            </a:r>
          </a:p>
        </p:txBody>
      </p:sp>
    </p:spTree>
    <p:extLst>
      <p:ext uri="{BB962C8B-B14F-4D97-AF65-F5344CB8AC3E}">
        <p14:creationId xmlns:p14="http://schemas.microsoft.com/office/powerpoint/2010/main" val="306307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6124752"/>
          </a:xfrm>
          <a:prstGeom prst="rect">
            <a:avLst/>
          </a:prstGeom>
          <a:noFill/>
        </p:spPr>
        <p:txBody>
          <a:bodyPr wrap="square" rtlCol="0">
            <a:spAutoFit/>
          </a:bodyPr>
          <a:lstStyle/>
          <a:p>
            <a:r>
              <a:rPr lang="en-US" sz="1400" dirty="0">
                <a:latin typeface="Courier New"/>
                <a:cs typeface="Courier New"/>
              </a:rPr>
              <a:t>   </a:t>
            </a:r>
            <a:r>
              <a:rPr lang="en-US" sz="1400" b="1" dirty="0">
                <a:latin typeface="Courier New"/>
                <a:cs typeface="Courier New"/>
              </a:rPr>
              <a:t> (function, continued)    </a:t>
            </a:r>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m, b, r, p, err = linregress(x,y)</a:t>
            </a:r>
          </a:p>
          <a:p>
            <a:r>
              <a:rPr lang="en-US" sz="1400" dirty="0">
                <a:latin typeface="Courier New"/>
                <a:cs typeface="Courier New"/>
              </a:rPr>
              <a:t>    </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rate = -m/2.0</a:t>
            </a:r>
          </a:p>
          <a:p>
            <a:r>
              <a:rPr lang="en-US" sz="1400" dirty="0">
                <a:latin typeface="Courier New"/>
                <a:cs typeface="Courier New"/>
              </a:rPr>
              <a:t>    initial_rates.append(rate)</a:t>
            </a:r>
          </a:p>
          <a:p>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    fitted_y = m*x + b</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print "%d, rate = %.4f, corr. coeff. = %.4f" % (index, rate, r)</a:t>
            </a:r>
          </a:p>
          <a:p>
            <a:r>
              <a:rPr lang="en-US" sz="1400" dirty="0">
                <a:latin typeface="Courier New"/>
                <a:cs typeface="Courier New"/>
              </a:rPr>
              <a:t>    </a:t>
            </a:r>
          </a:p>
          <a:p>
            <a:r>
              <a:rPr lang="en-US" sz="1400" dirty="0">
                <a:latin typeface="Courier New"/>
                <a:cs typeface="Courier New"/>
              </a:rPr>
              <a:t>    plt.plot(x, y, "ko")</a:t>
            </a:r>
          </a:p>
          <a:p>
            <a:r>
              <a:rPr lang="en-US" sz="1400" dirty="0">
                <a:latin typeface="Courier New"/>
                <a:cs typeface="Courier New"/>
              </a:rPr>
              <a:t>    plt.plot(x, fitted_y, "b")</a:t>
            </a:r>
          </a:p>
          <a:p>
            <a:r>
              <a:rPr lang="en-US" sz="1400" dirty="0">
                <a:latin typeface="Courier New"/>
                <a:cs typeface="Courier New"/>
              </a:rPr>
              <a:t>    plt.show()</a:t>
            </a:r>
          </a:p>
          <a:p>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for i in np.arange(60.0,220.0,20.0):</a:t>
            </a:r>
          </a:p>
          <a:p>
            <a:r>
              <a:rPr lang="en-US" sz="1400" dirty="0">
                <a:latin typeface="Courier New"/>
                <a:cs typeface="Courier New"/>
              </a:rPr>
              <a:t>    initial_rate(i)</a:t>
            </a:r>
          </a:p>
          <a:p>
            <a:endParaRPr lang="en-US" sz="1400" dirty="0">
              <a:latin typeface="Courier New"/>
              <a:cs typeface="Courier New"/>
            </a:endParaRPr>
          </a:p>
          <a:p>
            <a:r>
              <a:rPr lang="en-US" sz="1400" dirty="0">
                <a:latin typeface="Courier New"/>
                <a:cs typeface="Courier New"/>
              </a:rPr>
              <a:t>initial_concentrations = np.array(initial_concentrations)</a:t>
            </a:r>
          </a:p>
          <a:p>
            <a:r>
              <a:rPr lang="en-US" sz="1400" dirty="0">
                <a:latin typeface="Courier New"/>
                <a:cs typeface="Courier New"/>
              </a:rPr>
              <a:t>initial_rates = np.array(initial_rates)</a:t>
            </a:r>
          </a:p>
          <a:p>
            <a:endParaRPr lang="en-US" sz="1400" dirty="0">
              <a:latin typeface="Courier New"/>
              <a:cs typeface="Courier New"/>
            </a:endParaRPr>
          </a:p>
          <a:p>
            <a:r>
              <a:rPr lang="en-US" sz="1400" dirty="0">
                <a:latin typeface="Courier New"/>
                <a:cs typeface="Courier New"/>
              </a:rPr>
              <a:t>plt.plot(initial_concentrations, initial_rates, "ko")</a:t>
            </a:r>
          </a:p>
        </p:txBody>
      </p:sp>
    </p:spTree>
    <p:extLst>
      <p:ext uri="{BB962C8B-B14F-4D97-AF65-F5344CB8AC3E}">
        <p14:creationId xmlns:p14="http://schemas.microsoft.com/office/powerpoint/2010/main" val="269134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6124752"/>
          </a:xfrm>
          <a:prstGeom prst="rect">
            <a:avLst/>
          </a:prstGeom>
          <a:noFill/>
        </p:spPr>
        <p:txBody>
          <a:bodyPr wrap="square" rtlCol="0">
            <a:spAutoFit/>
          </a:bodyPr>
          <a:lstStyle/>
          <a:p>
            <a:r>
              <a:rPr lang="en-US" sz="1400" dirty="0">
                <a:latin typeface="Courier New"/>
                <a:cs typeface="Courier New"/>
              </a:rPr>
              <a:t>   </a:t>
            </a:r>
            <a:r>
              <a:rPr lang="en-US" sz="1400" b="1" dirty="0">
                <a:latin typeface="Courier New"/>
                <a:cs typeface="Courier New"/>
              </a:rPr>
              <a:t> (function, continued)    </a:t>
            </a:r>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m, b, r, p, err = linregress(x,y)</a:t>
            </a:r>
          </a:p>
          <a:p>
            <a:r>
              <a:rPr lang="en-US" sz="1400" dirty="0">
                <a:latin typeface="Courier New"/>
                <a:cs typeface="Courier New"/>
              </a:rPr>
              <a:t>    </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rate = -m/2.0</a:t>
            </a:r>
          </a:p>
          <a:p>
            <a:r>
              <a:rPr lang="en-US" sz="1400" dirty="0">
                <a:latin typeface="Courier New"/>
                <a:cs typeface="Courier New"/>
              </a:rPr>
              <a:t>    initial_rates.append(rate)</a:t>
            </a:r>
          </a:p>
          <a:p>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    fitted_y = m*x + b</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print "%d, rate = %.4f, corr. coeff. = %.4f" % (index, rate, r)</a:t>
            </a:r>
          </a:p>
          <a:p>
            <a:r>
              <a:rPr lang="en-US" sz="1400" dirty="0">
                <a:latin typeface="Courier New"/>
                <a:cs typeface="Courier New"/>
              </a:rPr>
              <a:t>    </a:t>
            </a:r>
          </a:p>
          <a:p>
            <a:r>
              <a:rPr lang="en-US" sz="1400" dirty="0">
                <a:latin typeface="Courier New"/>
                <a:cs typeface="Courier New"/>
              </a:rPr>
              <a:t>    plt.plot(x, y, "ko")</a:t>
            </a:r>
          </a:p>
          <a:p>
            <a:r>
              <a:rPr lang="en-US" sz="1400" dirty="0">
                <a:latin typeface="Courier New"/>
                <a:cs typeface="Courier New"/>
              </a:rPr>
              <a:t>    plt.plot(x, fitted_y, "b")</a:t>
            </a:r>
          </a:p>
          <a:p>
            <a:r>
              <a:rPr lang="en-US" sz="1400" dirty="0">
                <a:latin typeface="Courier New"/>
                <a:cs typeface="Courier New"/>
              </a:rPr>
              <a:t>    plt.show()</a:t>
            </a:r>
          </a:p>
          <a:p>
            <a:endParaRPr lang="en-US" sz="1400" dirty="0">
              <a:latin typeface="Courier New"/>
              <a:cs typeface="Courier New"/>
            </a:endParaRPr>
          </a:p>
          <a:p>
            <a:r>
              <a:rPr lang="en-US" sz="1400" dirty="0">
                <a:latin typeface="Courier New"/>
                <a:cs typeface="Courier New"/>
              </a:rPr>
              <a:t>    </a:t>
            </a:r>
          </a:p>
          <a:p>
            <a:r>
              <a:rPr lang="en-US" sz="1400" dirty="0">
                <a:latin typeface="Courier New"/>
                <a:cs typeface="Courier New"/>
              </a:rPr>
              <a:t>for i in np.arange(60.0,220.0,20.0):</a:t>
            </a:r>
          </a:p>
          <a:p>
            <a:r>
              <a:rPr lang="en-US" sz="1400" dirty="0">
                <a:latin typeface="Courier New"/>
                <a:cs typeface="Courier New"/>
              </a:rPr>
              <a:t>    initial_rate(i)</a:t>
            </a:r>
          </a:p>
          <a:p>
            <a:endParaRPr lang="en-US" sz="1400" dirty="0">
              <a:latin typeface="Courier New"/>
              <a:cs typeface="Courier New"/>
            </a:endParaRPr>
          </a:p>
          <a:p>
            <a:r>
              <a:rPr lang="en-US" sz="1400" dirty="0">
                <a:latin typeface="Courier New"/>
                <a:cs typeface="Courier New"/>
              </a:rPr>
              <a:t>initial_concentrations = np.array(initial_concentrations)</a:t>
            </a:r>
          </a:p>
          <a:p>
            <a:r>
              <a:rPr lang="en-US" sz="1400" dirty="0">
                <a:latin typeface="Courier New"/>
                <a:cs typeface="Courier New"/>
              </a:rPr>
              <a:t>initial_rates = np.array(initial_rates)</a:t>
            </a:r>
          </a:p>
          <a:p>
            <a:endParaRPr lang="en-US" sz="1400" dirty="0">
              <a:latin typeface="Courier New"/>
              <a:cs typeface="Courier New"/>
            </a:endParaRPr>
          </a:p>
          <a:p>
            <a:r>
              <a:rPr lang="en-US" sz="1400" dirty="0">
                <a:latin typeface="Courier New"/>
                <a:cs typeface="Courier New"/>
              </a:rPr>
              <a:t>plt.plot(initial_concentrations, initial_rates, "ko")</a:t>
            </a:r>
          </a:p>
        </p:txBody>
      </p:sp>
      <p:sp>
        <p:nvSpPr>
          <p:cNvPr id="6" name="Rectangle 5"/>
          <p:cNvSpPr/>
          <p:nvPr/>
        </p:nvSpPr>
        <p:spPr>
          <a:xfrm>
            <a:off x="4957938" y="792068"/>
            <a:ext cx="3866914" cy="954107"/>
          </a:xfrm>
          <a:prstGeom prst="rect">
            <a:avLst/>
          </a:prstGeom>
        </p:spPr>
        <p:txBody>
          <a:bodyPr wrap="none">
            <a:spAutoFit/>
          </a:bodyPr>
          <a:lstStyle/>
          <a:p>
            <a:r>
              <a:rPr lang="en-US" sz="1400" dirty="0">
                <a:latin typeface="Helvetica"/>
                <a:cs typeface="Helvetica"/>
              </a:rPr>
              <a:t>Perform linear regression to get the initial rate.</a:t>
            </a:r>
          </a:p>
          <a:p>
            <a:r>
              <a:rPr lang="en-US" sz="1400" dirty="0">
                <a:latin typeface="Helvetica"/>
                <a:cs typeface="Helvetica"/>
              </a:rPr>
              <a:t>m = slope, b = intercept</a:t>
            </a:r>
          </a:p>
          <a:p>
            <a:r>
              <a:rPr lang="en-US" sz="1400" dirty="0">
                <a:latin typeface="Helvetica"/>
                <a:cs typeface="Helvetica"/>
              </a:rPr>
              <a:t>r = correlation coefficient</a:t>
            </a:r>
          </a:p>
          <a:p>
            <a:r>
              <a:rPr lang="en-US" sz="1400" dirty="0">
                <a:latin typeface="Helvetica"/>
                <a:cs typeface="Helvetica"/>
              </a:rPr>
              <a:t>p = p-value, err =  standard error of estimate</a:t>
            </a:r>
          </a:p>
        </p:txBody>
      </p:sp>
      <p:sp>
        <p:nvSpPr>
          <p:cNvPr id="7" name="Rectangle 6"/>
          <p:cNvSpPr/>
          <p:nvPr/>
        </p:nvSpPr>
        <p:spPr>
          <a:xfrm>
            <a:off x="3902306" y="2147587"/>
            <a:ext cx="3707277" cy="523220"/>
          </a:xfrm>
          <a:prstGeom prst="rect">
            <a:avLst/>
          </a:prstGeom>
        </p:spPr>
        <p:txBody>
          <a:bodyPr wrap="none">
            <a:spAutoFit/>
          </a:bodyPr>
          <a:lstStyle/>
          <a:p>
            <a:r>
              <a:rPr lang="en-US" sz="1400" dirty="0">
                <a:latin typeface="Helvetica"/>
                <a:cs typeface="Helvetica"/>
              </a:rPr>
              <a:t>The rate is half the slope because this is a</a:t>
            </a:r>
          </a:p>
          <a:p>
            <a:r>
              <a:rPr lang="en-US" sz="1400" dirty="0">
                <a:latin typeface="Helvetica"/>
                <a:cs typeface="Helvetica"/>
              </a:rPr>
              <a:t>second-order reaction.  Store this initial rate.</a:t>
            </a:r>
          </a:p>
        </p:txBody>
      </p:sp>
      <p:sp>
        <p:nvSpPr>
          <p:cNvPr id="8" name="Rectangle 7"/>
          <p:cNvSpPr/>
          <p:nvPr/>
        </p:nvSpPr>
        <p:spPr>
          <a:xfrm>
            <a:off x="3032063" y="2823188"/>
            <a:ext cx="3723934" cy="738664"/>
          </a:xfrm>
          <a:prstGeom prst="rect">
            <a:avLst/>
          </a:prstGeom>
        </p:spPr>
        <p:txBody>
          <a:bodyPr wrap="none">
            <a:spAutoFit/>
          </a:bodyPr>
          <a:lstStyle/>
          <a:p>
            <a:r>
              <a:rPr lang="en-US" sz="1400" dirty="0">
                <a:latin typeface="Helvetica"/>
                <a:cs typeface="Helvetica"/>
              </a:rPr>
              <a:t>Compute the linear fit so we can graph it.</a:t>
            </a:r>
          </a:p>
          <a:p>
            <a:r>
              <a:rPr lang="en-US" sz="1400" dirty="0">
                <a:latin typeface="Helvetica"/>
                <a:cs typeface="Helvetica"/>
              </a:rPr>
              <a:t>Because x is a numpy array, we can use this</a:t>
            </a:r>
          </a:p>
          <a:p>
            <a:r>
              <a:rPr lang="en-US" sz="1400" dirty="0">
                <a:latin typeface="Helvetica"/>
                <a:cs typeface="Helvetica"/>
              </a:rPr>
              <a:t>kind of “broadcasting” math.</a:t>
            </a:r>
          </a:p>
        </p:txBody>
      </p:sp>
      <p:sp>
        <p:nvSpPr>
          <p:cNvPr id="9" name="Rectangle 8"/>
          <p:cNvSpPr/>
          <p:nvPr/>
        </p:nvSpPr>
        <p:spPr>
          <a:xfrm>
            <a:off x="4668946" y="5213339"/>
            <a:ext cx="3627941" cy="307777"/>
          </a:xfrm>
          <a:prstGeom prst="rect">
            <a:avLst/>
          </a:prstGeom>
        </p:spPr>
        <p:txBody>
          <a:bodyPr wrap="none">
            <a:spAutoFit/>
          </a:bodyPr>
          <a:lstStyle/>
          <a:p>
            <a:r>
              <a:rPr lang="en-US" sz="1400" dirty="0">
                <a:latin typeface="Helvetica"/>
                <a:cs typeface="Helvetica"/>
              </a:rPr>
              <a:t>Run the function for each of our 8 datasets.</a:t>
            </a:r>
          </a:p>
        </p:txBody>
      </p:sp>
      <p:sp>
        <p:nvSpPr>
          <p:cNvPr id="10" name="Rectangle 9"/>
          <p:cNvSpPr/>
          <p:nvPr/>
        </p:nvSpPr>
        <p:spPr>
          <a:xfrm>
            <a:off x="4668946" y="4095586"/>
            <a:ext cx="2440076" cy="523220"/>
          </a:xfrm>
          <a:prstGeom prst="rect">
            <a:avLst/>
          </a:prstGeom>
        </p:spPr>
        <p:txBody>
          <a:bodyPr wrap="square">
            <a:spAutoFit/>
          </a:bodyPr>
          <a:lstStyle/>
          <a:p>
            <a:r>
              <a:rPr lang="en-US" sz="1400" dirty="0">
                <a:latin typeface="Helvetica"/>
                <a:cs typeface="Helvetica"/>
              </a:rPr>
              <a:t>Plot concentration vs. rate (and the fit) for each run.</a:t>
            </a:r>
          </a:p>
        </p:txBody>
      </p:sp>
      <p:sp>
        <p:nvSpPr>
          <p:cNvPr id="11" name="Rectangle 10"/>
          <p:cNvSpPr/>
          <p:nvPr/>
        </p:nvSpPr>
        <p:spPr>
          <a:xfrm>
            <a:off x="6423526" y="6326404"/>
            <a:ext cx="2440076" cy="523220"/>
          </a:xfrm>
          <a:prstGeom prst="rect">
            <a:avLst/>
          </a:prstGeom>
        </p:spPr>
        <p:txBody>
          <a:bodyPr wrap="square">
            <a:spAutoFit/>
          </a:bodyPr>
          <a:lstStyle/>
          <a:p>
            <a:r>
              <a:rPr lang="en-US" sz="1400" dirty="0">
                <a:latin typeface="Helvetica"/>
                <a:cs typeface="Helvetica"/>
              </a:rPr>
              <a:t>Plot initial concentration vs. initial rate.</a:t>
            </a:r>
          </a:p>
        </p:txBody>
      </p:sp>
    </p:spTree>
    <p:extLst>
      <p:ext uri="{BB962C8B-B14F-4D97-AF65-F5344CB8AC3E}">
        <p14:creationId xmlns:p14="http://schemas.microsoft.com/office/powerpoint/2010/main" val="1366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5909311"/>
          </a:xfrm>
          <a:prstGeom prst="rect">
            <a:avLst/>
          </a:prstGeom>
          <a:noFill/>
        </p:spPr>
        <p:txBody>
          <a:bodyPr wrap="square" rtlCol="0">
            <a:spAutoFit/>
          </a:bodyPr>
          <a:lstStyle/>
          <a:p>
            <a:r>
              <a:rPr lang="en-US" dirty="0">
                <a:latin typeface="Helvetica"/>
                <a:cs typeface="Helvetica"/>
              </a:rPr>
              <a:t>For each run, a plot of concentration vs. time is output, along with the regression parameters: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rate is half the slope because this is a second-order reaction.</a:t>
            </a:r>
          </a:p>
          <a:p>
            <a:endParaRPr lang="en-US" dirty="0">
              <a:latin typeface="Helvetica"/>
              <a:cs typeface="Helvetica"/>
            </a:endParaRPr>
          </a:p>
          <a:p>
            <a:r>
              <a:rPr lang="en-US" dirty="0">
                <a:latin typeface="Helvetica"/>
                <a:cs typeface="Helvetica"/>
              </a:rPr>
              <a:t>The points follow a straight line because this is a small slice of a slowly curving function.</a:t>
            </a:r>
          </a:p>
        </p:txBody>
      </p:sp>
      <p:pic>
        <p:nvPicPr>
          <p:cNvPr id="2" name="Picture 1"/>
          <p:cNvPicPr>
            <a:picLocks noChangeAspect="1"/>
          </p:cNvPicPr>
          <p:nvPr/>
        </p:nvPicPr>
        <p:blipFill>
          <a:blip r:embed="rId2"/>
          <a:stretch>
            <a:fillRect/>
          </a:stretch>
        </p:blipFill>
        <p:spPr>
          <a:xfrm>
            <a:off x="1996535" y="1482456"/>
            <a:ext cx="4940300" cy="3708400"/>
          </a:xfrm>
          <a:prstGeom prst="rect">
            <a:avLst/>
          </a:prstGeom>
        </p:spPr>
      </p:pic>
      <p:sp>
        <p:nvSpPr>
          <p:cNvPr id="6" name="TextBox 5"/>
          <p:cNvSpPr txBox="1"/>
          <p:nvPr/>
        </p:nvSpPr>
        <p:spPr>
          <a:xfrm>
            <a:off x="5245153" y="2227686"/>
            <a:ext cx="1345994" cy="369332"/>
          </a:xfrm>
          <a:prstGeom prst="rect">
            <a:avLst/>
          </a:prstGeom>
          <a:noFill/>
        </p:spPr>
        <p:txBody>
          <a:bodyPr wrap="square" rtlCol="0">
            <a:spAutoFit/>
          </a:bodyPr>
          <a:lstStyle/>
          <a:p>
            <a:r>
              <a:rPr lang="en-US" dirty="0">
                <a:latin typeface="Helvetica"/>
                <a:cs typeface="Helvetica"/>
              </a:rPr>
              <a:t>[A] vs. time</a:t>
            </a:r>
          </a:p>
        </p:txBody>
      </p:sp>
    </p:spTree>
    <p:extLst>
      <p:ext uri="{BB962C8B-B14F-4D97-AF65-F5344CB8AC3E}">
        <p14:creationId xmlns:p14="http://schemas.microsoft.com/office/powerpoint/2010/main" val="88633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5078314"/>
          </a:xfrm>
          <a:prstGeom prst="rect">
            <a:avLst/>
          </a:prstGeom>
          <a:noFill/>
        </p:spPr>
        <p:txBody>
          <a:bodyPr wrap="square" rtlCol="0">
            <a:spAutoFit/>
          </a:bodyPr>
          <a:lstStyle/>
          <a:p>
            <a:r>
              <a:rPr lang="en-US" dirty="0">
                <a:latin typeface="Helvetica"/>
                <a:cs typeface="Helvetica"/>
              </a:rPr>
              <a:t>The final plot is of rate vs. intial concentration.  It is parabolic:</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Our next task will be to extract the rate constant, </a:t>
            </a:r>
            <a:r>
              <a:rPr lang="en-US" i="1" dirty="0">
                <a:latin typeface="Helvetica"/>
                <a:cs typeface="Helvetica"/>
              </a:rPr>
              <a:t>k</a:t>
            </a:r>
            <a:r>
              <a:rPr lang="en-US" dirty="0">
                <a:latin typeface="Helvetica"/>
                <a:cs typeface="Helvetica"/>
              </a:rPr>
              <a:t>, by fitting to rate = k [A]</a:t>
            </a:r>
            <a:r>
              <a:rPr lang="en-US" baseline="-25000" dirty="0">
                <a:latin typeface="Helvetica"/>
                <a:cs typeface="Helvetica"/>
              </a:rPr>
              <a:t>0</a:t>
            </a:r>
            <a:r>
              <a:rPr lang="en-US" baseline="30000" dirty="0">
                <a:latin typeface="Helvetica"/>
                <a:cs typeface="Helvetica"/>
              </a:rPr>
              <a:t>2</a:t>
            </a:r>
            <a:r>
              <a:rPr lang="en-US" dirty="0">
                <a:latin typeface="Helvetica"/>
                <a:cs typeface="Helvetica"/>
              </a:rPr>
              <a:t>.</a:t>
            </a:r>
          </a:p>
        </p:txBody>
      </p:sp>
      <p:pic>
        <p:nvPicPr>
          <p:cNvPr id="3" name="Picture 2"/>
          <p:cNvPicPr>
            <a:picLocks noChangeAspect="1"/>
          </p:cNvPicPr>
          <p:nvPr/>
        </p:nvPicPr>
        <p:blipFill>
          <a:blip r:embed="rId2"/>
          <a:stretch>
            <a:fillRect/>
          </a:stretch>
        </p:blipFill>
        <p:spPr>
          <a:xfrm>
            <a:off x="1752916" y="1209552"/>
            <a:ext cx="5570532" cy="3647203"/>
          </a:xfrm>
          <a:prstGeom prst="rect">
            <a:avLst/>
          </a:prstGeom>
        </p:spPr>
      </p:pic>
      <p:sp>
        <p:nvSpPr>
          <p:cNvPr id="6" name="TextBox 5"/>
          <p:cNvSpPr txBox="1"/>
          <p:nvPr/>
        </p:nvSpPr>
        <p:spPr>
          <a:xfrm>
            <a:off x="758845" y="2533676"/>
            <a:ext cx="1345994" cy="646331"/>
          </a:xfrm>
          <a:prstGeom prst="rect">
            <a:avLst/>
          </a:prstGeom>
          <a:noFill/>
        </p:spPr>
        <p:txBody>
          <a:bodyPr wrap="square" rtlCol="0">
            <a:spAutoFit/>
          </a:bodyPr>
          <a:lstStyle/>
          <a:p>
            <a:pPr algn="ctr"/>
            <a:r>
              <a:rPr lang="en-US" dirty="0">
                <a:latin typeface="Helvetica"/>
                <a:cs typeface="Helvetica"/>
              </a:rPr>
              <a:t>initial</a:t>
            </a:r>
          </a:p>
          <a:p>
            <a:pPr algn="ctr"/>
            <a:r>
              <a:rPr lang="en-US" dirty="0">
                <a:latin typeface="Helvetica"/>
                <a:cs typeface="Helvetica"/>
              </a:rPr>
              <a:t>rate</a:t>
            </a:r>
          </a:p>
        </p:txBody>
      </p:sp>
      <p:sp>
        <p:nvSpPr>
          <p:cNvPr id="7" name="TextBox 6"/>
          <p:cNvSpPr txBox="1"/>
          <p:nvPr/>
        </p:nvSpPr>
        <p:spPr>
          <a:xfrm>
            <a:off x="4249596" y="4795559"/>
            <a:ext cx="1345994" cy="369332"/>
          </a:xfrm>
          <a:prstGeom prst="rect">
            <a:avLst/>
          </a:prstGeom>
          <a:noFill/>
        </p:spPr>
        <p:txBody>
          <a:bodyPr wrap="square" rtlCol="0">
            <a:spAutoFit/>
          </a:bodyPr>
          <a:lstStyle/>
          <a:p>
            <a:r>
              <a:rPr lang="en-US" dirty="0">
                <a:latin typeface="Helvetica"/>
                <a:cs typeface="Helvetica"/>
              </a:rPr>
              <a:t>initial [A]</a:t>
            </a:r>
          </a:p>
        </p:txBody>
      </p:sp>
    </p:spTree>
    <p:extLst>
      <p:ext uri="{BB962C8B-B14F-4D97-AF65-F5344CB8AC3E}">
        <p14:creationId xmlns:p14="http://schemas.microsoft.com/office/powerpoint/2010/main" val="18078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4: Getting the Rate Constant</a:t>
            </a:r>
          </a:p>
        </p:txBody>
      </p:sp>
      <p:sp>
        <p:nvSpPr>
          <p:cNvPr id="5" name="TextBox 4"/>
          <p:cNvSpPr txBox="1"/>
          <p:nvPr/>
        </p:nvSpPr>
        <p:spPr>
          <a:xfrm>
            <a:off x="392798" y="671170"/>
            <a:ext cx="8432054" cy="2308324"/>
          </a:xfrm>
          <a:prstGeom prst="rect">
            <a:avLst/>
          </a:prstGeom>
          <a:noFill/>
        </p:spPr>
        <p:txBody>
          <a:bodyPr wrap="square" rtlCol="0">
            <a:spAutoFit/>
          </a:bodyPr>
          <a:lstStyle/>
          <a:p>
            <a:r>
              <a:rPr lang="en-US" sz="1400" dirty="0">
                <a:latin typeface="Courier New"/>
                <a:cs typeface="Courier New"/>
              </a:rPr>
              <a:t>def second_order(A,k):</a:t>
            </a:r>
          </a:p>
          <a:p>
            <a:r>
              <a:rPr lang="en-US" sz="1400" dirty="0">
                <a:latin typeface="Courier New"/>
                <a:cs typeface="Courier New"/>
              </a:rPr>
              <a:t>    return k*A*A</a:t>
            </a:r>
          </a:p>
          <a:p>
            <a:endParaRPr lang="en-US" sz="1400" dirty="0">
              <a:latin typeface="Courier New"/>
              <a:cs typeface="Courier New"/>
            </a:endParaRPr>
          </a:p>
          <a:p>
            <a:r>
              <a:rPr lang="en-US" sz="1400" dirty="0">
                <a:latin typeface="Courier New"/>
                <a:cs typeface="Courier New"/>
              </a:rPr>
              <a:t>popt,pcov = curve_fit(second_order, initial_concentrations, initial_rates)</a:t>
            </a:r>
          </a:p>
          <a:p>
            <a:r>
              <a:rPr lang="en-US" sz="1400" dirty="0">
                <a:latin typeface="Courier New"/>
                <a:cs typeface="Courier New"/>
              </a:rPr>
              <a:t>print "k = %.4f" % popt[0]</a:t>
            </a:r>
          </a:p>
          <a:p>
            <a:r>
              <a:rPr lang="en-US" sz="1400" dirty="0">
                <a:latin typeface="Courier New"/>
                <a:cs typeface="Courier New"/>
              </a:rPr>
              <a:t>fitted_rate = second_order(initial_concentrations, popt[0])</a:t>
            </a:r>
          </a:p>
          <a:p>
            <a:r>
              <a:rPr lang="en-US" sz="1400" dirty="0">
                <a:latin typeface="Courier New"/>
                <a:cs typeface="Courier New"/>
              </a:rPr>
              <a:t>plt.plot(initial_concentrations, initial_rates, "ko")</a:t>
            </a:r>
          </a:p>
          <a:p>
            <a:r>
              <a:rPr lang="en-US" sz="1400" dirty="0">
                <a:latin typeface="Courier New"/>
                <a:cs typeface="Courier New"/>
              </a:rPr>
              <a:t>plt.plot(initial_concentrations, fitted_rate, "k")</a:t>
            </a:r>
          </a:p>
          <a:p>
            <a:r>
              <a:rPr lang="en-US" sz="1400" dirty="0">
                <a:latin typeface="Courier New"/>
                <a:cs typeface="Courier New"/>
              </a:rPr>
              <a:t>plt.show()</a:t>
            </a:r>
          </a:p>
          <a:p>
            <a:endParaRPr lang="en-US" dirty="0">
              <a:latin typeface="Helvetica"/>
              <a:cs typeface="Helvetica"/>
            </a:endParaRPr>
          </a:p>
        </p:txBody>
      </p:sp>
      <p:pic>
        <p:nvPicPr>
          <p:cNvPr id="6" name="Picture 5"/>
          <p:cNvPicPr>
            <a:picLocks noChangeAspect="1"/>
          </p:cNvPicPr>
          <p:nvPr/>
        </p:nvPicPr>
        <p:blipFill>
          <a:blip r:embed="rId2"/>
          <a:stretch>
            <a:fillRect/>
          </a:stretch>
        </p:blipFill>
        <p:spPr>
          <a:xfrm>
            <a:off x="392798" y="2837362"/>
            <a:ext cx="5016500" cy="3657600"/>
          </a:xfrm>
          <a:prstGeom prst="rect">
            <a:avLst/>
          </a:prstGeom>
        </p:spPr>
      </p:pic>
      <p:sp>
        <p:nvSpPr>
          <p:cNvPr id="7" name="TextBox 6"/>
          <p:cNvSpPr txBox="1"/>
          <p:nvPr/>
        </p:nvSpPr>
        <p:spPr>
          <a:xfrm>
            <a:off x="5425795" y="3591076"/>
            <a:ext cx="3536771" cy="2585323"/>
          </a:xfrm>
          <a:prstGeom prst="rect">
            <a:avLst/>
          </a:prstGeom>
          <a:noFill/>
        </p:spPr>
        <p:txBody>
          <a:bodyPr wrap="square" rtlCol="0">
            <a:spAutoFit/>
          </a:bodyPr>
          <a:lstStyle/>
          <a:p>
            <a:r>
              <a:rPr lang="en-US" dirty="0">
                <a:latin typeface="Helvetica"/>
                <a:cs typeface="Helvetica"/>
              </a:rPr>
              <a:t>The fit is very good.  The rate</a:t>
            </a:r>
          </a:p>
          <a:p>
            <a:r>
              <a:rPr lang="en-US" dirty="0">
                <a:latin typeface="Helvetica"/>
                <a:cs typeface="Helvetica"/>
              </a:rPr>
              <a:t>constant we obtain is in reasonable agreement with the actual value of 0.01.</a:t>
            </a:r>
          </a:p>
          <a:p>
            <a:endParaRPr lang="en-US" dirty="0">
              <a:latin typeface="Helvetica"/>
              <a:cs typeface="Helvetica"/>
            </a:endParaRPr>
          </a:p>
          <a:p>
            <a:r>
              <a:rPr lang="en-US" dirty="0">
                <a:latin typeface="Helvetica"/>
                <a:cs typeface="Helvetica"/>
              </a:rPr>
              <a:t>(We can’t calculate the error in</a:t>
            </a:r>
          </a:p>
          <a:p>
            <a:r>
              <a:rPr lang="en-US" dirty="0">
                <a:latin typeface="Helvetica"/>
                <a:cs typeface="Helvetica"/>
              </a:rPr>
              <a:t>the estimates because we haven’t used error bounds in the data.)</a:t>
            </a:r>
          </a:p>
        </p:txBody>
      </p:sp>
      <p:sp>
        <p:nvSpPr>
          <p:cNvPr id="8" name="Rectangle 7"/>
          <p:cNvSpPr/>
          <p:nvPr/>
        </p:nvSpPr>
        <p:spPr>
          <a:xfrm>
            <a:off x="3167153" y="659379"/>
            <a:ext cx="2440076" cy="523220"/>
          </a:xfrm>
          <a:prstGeom prst="rect">
            <a:avLst/>
          </a:prstGeom>
        </p:spPr>
        <p:txBody>
          <a:bodyPr wrap="square">
            <a:spAutoFit/>
          </a:bodyPr>
          <a:lstStyle/>
          <a:p>
            <a:r>
              <a:rPr lang="en-US" sz="1400" dirty="0">
                <a:latin typeface="Helvetica"/>
                <a:cs typeface="Helvetica"/>
              </a:rPr>
              <a:t>Note that the independent variable, A, must come first.</a:t>
            </a:r>
          </a:p>
        </p:txBody>
      </p:sp>
      <p:sp>
        <p:nvSpPr>
          <p:cNvPr id="9" name="TextBox 8"/>
          <p:cNvSpPr txBox="1"/>
          <p:nvPr/>
        </p:nvSpPr>
        <p:spPr>
          <a:xfrm>
            <a:off x="990572" y="3453385"/>
            <a:ext cx="2038871" cy="369332"/>
          </a:xfrm>
          <a:prstGeom prst="rect">
            <a:avLst/>
          </a:prstGeom>
          <a:noFill/>
        </p:spPr>
        <p:txBody>
          <a:bodyPr wrap="square" rtlCol="0">
            <a:spAutoFit/>
          </a:bodyPr>
          <a:lstStyle/>
          <a:p>
            <a:r>
              <a:rPr lang="en-US" dirty="0">
                <a:latin typeface="Helvetica"/>
                <a:cs typeface="Helvetica"/>
              </a:rPr>
              <a:t>initial rate vs. [A]</a:t>
            </a:r>
            <a:r>
              <a:rPr lang="en-US" baseline="-25000" dirty="0">
                <a:latin typeface="Helvetica"/>
                <a:cs typeface="Helvetica"/>
              </a:rPr>
              <a:t>0</a:t>
            </a:r>
          </a:p>
        </p:txBody>
      </p:sp>
    </p:spTree>
    <p:extLst>
      <p:ext uri="{BB962C8B-B14F-4D97-AF65-F5344CB8AC3E}">
        <p14:creationId xmlns:p14="http://schemas.microsoft.com/office/powerpoint/2010/main" val="50083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392798" y="671170"/>
            <a:ext cx="8432054" cy="4770536"/>
          </a:xfrm>
          <a:prstGeom prst="rect">
            <a:avLst/>
          </a:prstGeom>
          <a:noFill/>
        </p:spPr>
        <p:txBody>
          <a:bodyPr wrap="square" rtlCol="0">
            <a:spAutoFit/>
          </a:bodyPr>
          <a:lstStyle/>
          <a:p>
            <a:r>
              <a:rPr lang="en-US" dirty="0">
                <a:latin typeface="Helvetica"/>
                <a:cs typeface="Helvetica"/>
              </a:rPr>
              <a:t>The initial rates approach was very easy, but it throws away the data from 80% of the reaction.  Can we get a more accurate answer?</a:t>
            </a:r>
          </a:p>
          <a:p>
            <a:endParaRPr lang="en-US" dirty="0">
              <a:latin typeface="Helvetica"/>
              <a:cs typeface="Helvetica"/>
            </a:endParaRPr>
          </a:p>
          <a:p>
            <a:r>
              <a:rPr lang="en-US" dirty="0">
                <a:latin typeface="Helvetica"/>
                <a:cs typeface="Helvetica"/>
              </a:rPr>
              <a:t>The last ten slides were concerned with converting concentration vs. time to rate vs. initial concentration.  Now, we’ll try to get to rate vs. concentration for the entire reaction by differentiating:</a:t>
            </a:r>
          </a:p>
          <a:p>
            <a:endParaRPr lang="en-US" sz="1400" dirty="0">
              <a:latin typeface="Courier New"/>
              <a:cs typeface="Courier New"/>
            </a:endParaRPr>
          </a:p>
          <a:p>
            <a:r>
              <a:rPr lang="en-US" sz="1400" dirty="0">
                <a:latin typeface="Courier New"/>
                <a:cs typeface="Courier New"/>
              </a:rPr>
              <a:t>polynomial_order = 7</a:t>
            </a:r>
          </a:p>
          <a:p>
            <a:r>
              <a:rPr lang="en-US" sz="1400" dirty="0">
                <a:latin typeface="Courier New"/>
                <a:cs typeface="Courier New"/>
              </a:rPr>
              <a:t>measured_concentration = df.A60</a:t>
            </a:r>
          </a:p>
          <a:p>
            <a:r>
              <a:rPr lang="en-US" sz="1400" dirty="0">
                <a:latin typeface="Courier New"/>
                <a:cs typeface="Courier New"/>
              </a:rPr>
              <a:t>poly_coeff = np.polyfit(time, measured_concentration, polynomial_order)</a:t>
            </a:r>
          </a:p>
          <a:p>
            <a:r>
              <a:rPr lang="en-US" sz="1400" dirty="0">
                <a:latin typeface="Courier New"/>
                <a:cs typeface="Courier New"/>
              </a:rPr>
              <a:t>polynomial = np.poly1d(poly_coeff)</a:t>
            </a:r>
          </a:p>
          <a:p>
            <a:r>
              <a:rPr lang="en-US" sz="1400" dirty="0">
                <a:latin typeface="Courier New"/>
                <a:cs typeface="Courier New"/>
              </a:rPr>
              <a:t>fitted_concentration = polynomial(time)</a:t>
            </a:r>
          </a:p>
          <a:p>
            <a:r>
              <a:rPr lang="en-US" sz="1400" dirty="0">
                <a:latin typeface="Courier New"/>
                <a:cs typeface="Courier New"/>
              </a:rPr>
              <a:t>plt.plot(time, measured_concentration, "b.")</a:t>
            </a:r>
          </a:p>
          <a:p>
            <a:r>
              <a:rPr lang="en-US" sz="1400" dirty="0">
                <a:latin typeface="Courier New"/>
                <a:cs typeface="Courier New"/>
              </a:rPr>
              <a:t>plt.plot(time, fitted_concentration, "r.")</a:t>
            </a:r>
          </a:p>
          <a:p>
            <a:r>
              <a:rPr lang="en-US" sz="1400" dirty="0">
                <a:latin typeface="Courier New"/>
                <a:cs typeface="Courier New"/>
              </a:rPr>
              <a:t>plt.show()</a:t>
            </a:r>
          </a:p>
          <a:p>
            <a:r>
              <a:rPr lang="en-US" sz="1400" dirty="0">
                <a:latin typeface="Courier New"/>
                <a:cs typeface="Courier New"/>
              </a:rPr>
              <a:t>residual = measured_concentration - fitted_concentration</a:t>
            </a:r>
          </a:p>
          <a:p>
            <a:r>
              <a:rPr lang="en-US" sz="1400" dirty="0">
                <a:latin typeface="Courier New"/>
                <a:cs typeface="Courier New"/>
              </a:rPr>
              <a:t>plt.plot(time,residual)</a:t>
            </a:r>
          </a:p>
          <a:p>
            <a:r>
              <a:rPr lang="en-US" sz="1400" dirty="0">
                <a:latin typeface="Courier New"/>
                <a:cs typeface="Courier New"/>
              </a:rPr>
              <a:t>plt.show()</a:t>
            </a:r>
          </a:p>
          <a:p>
            <a:r>
              <a:rPr lang="en-US" sz="1400" dirty="0">
                <a:latin typeface="Courier New"/>
                <a:cs typeface="Courier New"/>
              </a:rPr>
              <a:t>RMSE = np.sqrt(np.mean(np.square(residual)))</a:t>
            </a:r>
          </a:p>
          <a:p>
            <a:r>
              <a:rPr lang="en-US" sz="1400" dirty="0">
                <a:latin typeface="Courier New"/>
                <a:cs typeface="Courier New"/>
              </a:rPr>
              <a:t>print RMSE</a:t>
            </a:r>
          </a:p>
        </p:txBody>
      </p:sp>
    </p:spTree>
    <p:extLst>
      <p:ext uri="{BB962C8B-B14F-4D97-AF65-F5344CB8AC3E}">
        <p14:creationId xmlns:p14="http://schemas.microsoft.com/office/powerpoint/2010/main" val="233136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392798" y="671170"/>
            <a:ext cx="8432054" cy="5816977"/>
          </a:xfrm>
          <a:prstGeom prst="rect">
            <a:avLst/>
          </a:prstGeom>
          <a:noFill/>
        </p:spPr>
        <p:txBody>
          <a:bodyPr wrap="square" rtlCol="0">
            <a:spAutoFit/>
          </a:bodyPr>
          <a:lstStyle/>
          <a:p>
            <a:r>
              <a:rPr lang="en-US" dirty="0">
                <a:latin typeface="Helvetica"/>
                <a:cs typeface="Helvetica"/>
              </a:rPr>
              <a:t>The initial rates approach was very easy, but it throws away the data from 80% of the reaction.  Can we get a more accurate answer?</a:t>
            </a:r>
          </a:p>
          <a:p>
            <a:endParaRPr lang="en-US" dirty="0">
              <a:latin typeface="Helvetica"/>
              <a:cs typeface="Helvetica"/>
            </a:endParaRPr>
          </a:p>
          <a:p>
            <a:r>
              <a:rPr lang="en-US" dirty="0">
                <a:latin typeface="Helvetica"/>
                <a:cs typeface="Helvetica"/>
              </a:rPr>
              <a:t>The last ten slides were concerned with converting concentration vs. time to rate vs. initial concentration.  Now, we’ll try to get to rate vs. concentration for the entire reaction by differentiating:</a:t>
            </a:r>
          </a:p>
          <a:p>
            <a:endParaRPr lang="en-US" sz="1400" dirty="0">
              <a:latin typeface="Courier New"/>
              <a:cs typeface="Courier New"/>
            </a:endParaRPr>
          </a:p>
          <a:p>
            <a:r>
              <a:rPr lang="en-US" sz="1400" dirty="0">
                <a:latin typeface="Courier New"/>
                <a:cs typeface="Courier New"/>
              </a:rPr>
              <a:t>polynomial_order = 3</a:t>
            </a:r>
          </a:p>
          <a:p>
            <a:r>
              <a:rPr lang="en-US" sz="1400" dirty="0">
                <a:latin typeface="Courier New"/>
                <a:cs typeface="Courier New"/>
              </a:rPr>
              <a:t>measured_concentration = df.A60</a:t>
            </a:r>
          </a:p>
          <a:p>
            <a:r>
              <a:rPr lang="en-US" sz="1400" dirty="0">
                <a:latin typeface="Courier New"/>
                <a:cs typeface="Courier New"/>
              </a:rPr>
              <a:t>poly_coeff = np.polyfit(time, measured_concentration, polynomial_order)</a:t>
            </a:r>
          </a:p>
          <a:p>
            <a:r>
              <a:rPr lang="en-US" sz="1400" dirty="0">
                <a:latin typeface="Courier New"/>
                <a:cs typeface="Courier New"/>
              </a:rPr>
              <a:t>polynomial = np.poly1d(poly_coeff)</a:t>
            </a:r>
          </a:p>
          <a:p>
            <a:r>
              <a:rPr lang="en-US" sz="1400" dirty="0">
                <a:latin typeface="Courier New"/>
                <a:cs typeface="Courier New"/>
              </a:rPr>
              <a:t>fitted_concentration = polynomial(time)</a:t>
            </a:r>
          </a:p>
          <a:p>
            <a:r>
              <a:rPr lang="en-US" sz="1400" dirty="0">
                <a:latin typeface="Courier New"/>
                <a:cs typeface="Courier New"/>
              </a:rPr>
              <a:t>plt.plot(time, measured_concentration, "b.")</a:t>
            </a:r>
          </a:p>
          <a:p>
            <a:r>
              <a:rPr lang="en-US" sz="1400" dirty="0">
                <a:latin typeface="Courier New"/>
                <a:cs typeface="Courier New"/>
              </a:rPr>
              <a:t>plt.plot(time, fitted_concentration, "r.")</a:t>
            </a:r>
          </a:p>
          <a:p>
            <a:r>
              <a:rPr lang="en-US" sz="1400" dirty="0">
                <a:latin typeface="Courier New"/>
                <a:cs typeface="Courier New"/>
              </a:rPr>
              <a:t>plt.show()</a:t>
            </a:r>
          </a:p>
          <a:p>
            <a:r>
              <a:rPr lang="en-US" sz="1400" dirty="0">
                <a:latin typeface="Courier New"/>
                <a:cs typeface="Courier New"/>
              </a:rPr>
              <a:t>residual = measured_concentration - fitted_concentration</a:t>
            </a:r>
          </a:p>
          <a:p>
            <a:r>
              <a:rPr lang="en-US" sz="1400" dirty="0">
                <a:latin typeface="Courier New"/>
                <a:cs typeface="Courier New"/>
              </a:rPr>
              <a:t>plt.plot(time,residual)</a:t>
            </a:r>
          </a:p>
          <a:p>
            <a:r>
              <a:rPr lang="en-US" sz="1400" dirty="0">
                <a:latin typeface="Courier New"/>
                <a:cs typeface="Courier New"/>
              </a:rPr>
              <a:t>plt.show()</a:t>
            </a:r>
          </a:p>
          <a:p>
            <a:r>
              <a:rPr lang="en-US" sz="1400" dirty="0">
                <a:latin typeface="Courier New"/>
                <a:cs typeface="Courier New"/>
              </a:rPr>
              <a:t>RMSE = np.sqrt(np.mean(np.square(residual)))</a:t>
            </a:r>
          </a:p>
          <a:p>
            <a:r>
              <a:rPr lang="en-US" sz="1400" dirty="0">
                <a:latin typeface="Courier New"/>
                <a:cs typeface="Courier New"/>
              </a:rPr>
              <a:t>print RMSE</a:t>
            </a:r>
          </a:p>
          <a:p>
            <a:endParaRPr lang="en-US" sz="1400" dirty="0">
              <a:latin typeface="Courier New"/>
              <a:cs typeface="Courier New"/>
            </a:endParaRPr>
          </a:p>
          <a:p>
            <a:r>
              <a:rPr lang="en-US" dirty="0">
                <a:latin typeface="Helvetica"/>
                <a:cs typeface="Helvetica"/>
              </a:rPr>
              <a:t>“Fit the [A]</a:t>
            </a:r>
            <a:r>
              <a:rPr lang="en-US" baseline="-25000" dirty="0">
                <a:latin typeface="Helvetica"/>
                <a:cs typeface="Helvetica"/>
              </a:rPr>
              <a:t>0</a:t>
            </a:r>
            <a:r>
              <a:rPr lang="en-US" dirty="0">
                <a:latin typeface="Helvetica"/>
                <a:cs typeface="Helvetica"/>
              </a:rPr>
              <a:t> = 0.60 M data to a third order polynomial.  Use the polynomial derivative to compute the rate as a function of time.  Plot the result.  Calculate the residual and root-mean-square-error of the fit.”</a:t>
            </a:r>
          </a:p>
        </p:txBody>
      </p:sp>
    </p:spTree>
    <p:extLst>
      <p:ext uri="{BB962C8B-B14F-4D97-AF65-F5344CB8AC3E}">
        <p14:creationId xmlns:p14="http://schemas.microsoft.com/office/powerpoint/2010/main" val="235550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392798" y="671170"/>
            <a:ext cx="8432054" cy="5478422"/>
          </a:xfrm>
          <a:prstGeom prst="rect">
            <a:avLst/>
          </a:prstGeom>
          <a:noFill/>
        </p:spPr>
        <p:txBody>
          <a:bodyPr wrap="square" rtlCol="0">
            <a:spAutoFit/>
          </a:bodyPr>
          <a:lstStyle/>
          <a:p>
            <a:r>
              <a:rPr lang="en-US" sz="1400" dirty="0">
                <a:latin typeface="Courier New"/>
                <a:cs typeface="Courier New"/>
              </a:rPr>
              <a:t>polynomial_order = 3</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measured_concentration = df.A60</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poly_coeff = np.polyfit(time, measured_concentration, polynomial_order)</a:t>
            </a:r>
          </a:p>
          <a:p>
            <a:r>
              <a:rPr lang="en-US" sz="1400" dirty="0">
                <a:latin typeface="Courier New"/>
                <a:cs typeface="Courier New"/>
              </a:rPr>
              <a:t>polynomial = np.poly1d(poly_coeff)</a:t>
            </a:r>
          </a:p>
          <a:p>
            <a:r>
              <a:rPr lang="en-US" sz="1400" dirty="0">
                <a:latin typeface="Courier New"/>
                <a:cs typeface="Courier New"/>
              </a:rPr>
              <a:t>fitted_concentration = polynomial(time)</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plt.plot(time, measured_concentration, "b.")</a:t>
            </a:r>
          </a:p>
          <a:p>
            <a:r>
              <a:rPr lang="en-US" sz="1400" dirty="0">
                <a:latin typeface="Courier New"/>
                <a:cs typeface="Courier New"/>
              </a:rPr>
              <a:t>plt.plot(time, fitted_concentration, "r.")</a:t>
            </a:r>
          </a:p>
          <a:p>
            <a:r>
              <a:rPr lang="en-US" sz="1400" dirty="0">
                <a:latin typeface="Courier New"/>
                <a:cs typeface="Courier New"/>
              </a:rPr>
              <a:t>plt.show()</a:t>
            </a:r>
          </a:p>
          <a:p>
            <a:endParaRPr lang="en-US" sz="1400" dirty="0">
              <a:latin typeface="Courier New"/>
              <a:cs typeface="Courier New"/>
            </a:endParaRPr>
          </a:p>
          <a:p>
            <a:r>
              <a:rPr lang="en-US" sz="1400" dirty="0">
                <a:latin typeface="Courier New"/>
                <a:cs typeface="Courier New"/>
              </a:rPr>
              <a:t>residual = measured_concentration - fitted_concentration</a:t>
            </a:r>
          </a:p>
          <a:p>
            <a:endParaRPr lang="en-US" sz="1400" dirty="0">
              <a:latin typeface="Courier New"/>
              <a:cs typeface="Courier New"/>
            </a:endParaRPr>
          </a:p>
          <a:p>
            <a:r>
              <a:rPr lang="en-US" sz="1400" dirty="0">
                <a:latin typeface="Courier New"/>
                <a:cs typeface="Courier New"/>
              </a:rPr>
              <a:t>plt.plot(time,residual)</a:t>
            </a:r>
          </a:p>
          <a:p>
            <a:r>
              <a:rPr lang="en-US" sz="1400" dirty="0">
                <a:latin typeface="Courier New"/>
                <a:cs typeface="Courier New"/>
              </a:rPr>
              <a:t>plt.show()</a:t>
            </a:r>
          </a:p>
          <a:p>
            <a:endParaRPr lang="en-US" sz="1400" dirty="0">
              <a:latin typeface="Courier New"/>
              <a:cs typeface="Courier New"/>
            </a:endParaRPr>
          </a:p>
          <a:p>
            <a:r>
              <a:rPr lang="en-US" sz="1400" dirty="0">
                <a:latin typeface="Courier New"/>
                <a:cs typeface="Courier New"/>
              </a:rPr>
              <a:t>RMSE = np.sqrt(np.mean(np.square(residual)))</a:t>
            </a:r>
          </a:p>
          <a:p>
            <a:r>
              <a:rPr lang="en-US" sz="1400" dirty="0">
                <a:latin typeface="Courier New"/>
                <a:cs typeface="Courier New"/>
              </a:rPr>
              <a:t>print RMSE</a:t>
            </a:r>
          </a:p>
        </p:txBody>
      </p:sp>
      <p:sp>
        <p:nvSpPr>
          <p:cNvPr id="6" name="Rectangle 5"/>
          <p:cNvSpPr/>
          <p:nvPr/>
        </p:nvSpPr>
        <p:spPr>
          <a:xfrm>
            <a:off x="2801030" y="572200"/>
            <a:ext cx="5327099" cy="523220"/>
          </a:xfrm>
          <a:prstGeom prst="rect">
            <a:avLst/>
          </a:prstGeom>
        </p:spPr>
        <p:txBody>
          <a:bodyPr wrap="none">
            <a:spAutoFit/>
          </a:bodyPr>
          <a:lstStyle/>
          <a:p>
            <a:r>
              <a:rPr lang="en-US" sz="1400" dirty="0">
                <a:latin typeface="Helvetica"/>
                <a:cs typeface="Helvetica"/>
              </a:rPr>
              <a:t>Fit to a cubic polynomial.  The choice of a polynomial function</a:t>
            </a:r>
          </a:p>
          <a:p>
            <a:r>
              <a:rPr lang="en-US" sz="1400" dirty="0">
                <a:latin typeface="Helvetica"/>
                <a:cs typeface="Helvetica"/>
              </a:rPr>
              <a:t>is arbitrary.  Any smooth and differentiable interpolation would do.</a:t>
            </a:r>
          </a:p>
        </p:txBody>
      </p:sp>
      <p:sp>
        <p:nvSpPr>
          <p:cNvPr id="7" name="Rectangle 6"/>
          <p:cNvSpPr/>
          <p:nvPr/>
        </p:nvSpPr>
        <p:spPr>
          <a:xfrm>
            <a:off x="3948853" y="1433906"/>
            <a:ext cx="3359806" cy="523220"/>
          </a:xfrm>
          <a:prstGeom prst="rect">
            <a:avLst/>
          </a:prstGeom>
        </p:spPr>
        <p:txBody>
          <a:bodyPr wrap="none">
            <a:spAutoFit/>
          </a:bodyPr>
          <a:lstStyle/>
          <a:p>
            <a:r>
              <a:rPr lang="en-US" sz="1400" dirty="0">
                <a:latin typeface="Helvetica"/>
                <a:cs typeface="Helvetica"/>
              </a:rPr>
              <a:t>Use the data from the [A]</a:t>
            </a:r>
            <a:r>
              <a:rPr lang="en-US" sz="1400" baseline="-25000" dirty="0">
                <a:latin typeface="Helvetica"/>
                <a:cs typeface="Helvetica"/>
              </a:rPr>
              <a:t>0</a:t>
            </a:r>
            <a:r>
              <a:rPr lang="en-US" sz="1400" dirty="0">
                <a:latin typeface="Helvetica"/>
                <a:cs typeface="Helvetica"/>
              </a:rPr>
              <a:t> = 0.60 M run.</a:t>
            </a:r>
          </a:p>
          <a:p>
            <a:r>
              <a:rPr lang="en-US" sz="1400" dirty="0">
                <a:latin typeface="Helvetica"/>
                <a:cs typeface="Helvetica"/>
              </a:rPr>
              <a:t>This is DataFrame “access method 1.”</a:t>
            </a:r>
          </a:p>
        </p:txBody>
      </p:sp>
      <p:sp>
        <p:nvSpPr>
          <p:cNvPr id="8" name="Rectangle 7"/>
          <p:cNvSpPr/>
          <p:nvPr/>
        </p:nvSpPr>
        <p:spPr>
          <a:xfrm>
            <a:off x="5052419" y="2512801"/>
            <a:ext cx="3557898" cy="954107"/>
          </a:xfrm>
          <a:prstGeom prst="rect">
            <a:avLst/>
          </a:prstGeom>
        </p:spPr>
        <p:txBody>
          <a:bodyPr wrap="none">
            <a:spAutoFit/>
          </a:bodyPr>
          <a:lstStyle/>
          <a:p>
            <a:r>
              <a:rPr lang="en-US" sz="1400" dirty="0">
                <a:latin typeface="Helvetica"/>
                <a:cs typeface="Helvetica"/>
              </a:rPr>
              <a:t>Perform the polynomial fit.  (The syntax is</a:t>
            </a:r>
          </a:p>
          <a:p>
            <a:r>
              <a:rPr lang="en-US" sz="1400" dirty="0">
                <a:latin typeface="Helvetica"/>
                <a:cs typeface="Helvetica"/>
              </a:rPr>
              <a:t>polyfit(x, y, polynomial_order)).</a:t>
            </a:r>
          </a:p>
          <a:p>
            <a:r>
              <a:rPr lang="en-US" sz="1400" dirty="0">
                <a:latin typeface="Helvetica"/>
                <a:cs typeface="Helvetica"/>
              </a:rPr>
              <a:t>Then, take the derivative of the polynomial</a:t>
            </a:r>
          </a:p>
          <a:p>
            <a:r>
              <a:rPr lang="en-US" sz="1400" dirty="0">
                <a:latin typeface="Helvetica"/>
                <a:cs typeface="Helvetica"/>
              </a:rPr>
              <a:t>and calculate the rate with broadcasting.</a:t>
            </a:r>
          </a:p>
        </p:txBody>
      </p:sp>
      <p:sp>
        <p:nvSpPr>
          <p:cNvPr id="9" name="Rectangle 8"/>
          <p:cNvSpPr/>
          <p:nvPr/>
        </p:nvSpPr>
        <p:spPr>
          <a:xfrm>
            <a:off x="5285154" y="5567804"/>
            <a:ext cx="3178487" cy="307777"/>
          </a:xfrm>
          <a:prstGeom prst="rect">
            <a:avLst/>
          </a:prstGeom>
        </p:spPr>
        <p:txBody>
          <a:bodyPr wrap="none">
            <a:spAutoFit/>
          </a:bodyPr>
          <a:lstStyle/>
          <a:p>
            <a:r>
              <a:rPr lang="en-US" sz="1400" dirty="0">
                <a:latin typeface="Helvetica"/>
                <a:cs typeface="Helvetica"/>
              </a:rPr>
              <a:t>Calculate the root-mean-square error.</a:t>
            </a:r>
          </a:p>
        </p:txBody>
      </p:sp>
    </p:spTree>
    <p:extLst>
      <p:ext uri="{BB962C8B-B14F-4D97-AF65-F5344CB8AC3E}">
        <p14:creationId xmlns:p14="http://schemas.microsoft.com/office/powerpoint/2010/main" val="244000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4737201" y="677164"/>
            <a:ext cx="4205125" cy="5632312"/>
          </a:xfrm>
          <a:prstGeom prst="rect">
            <a:avLst/>
          </a:prstGeom>
          <a:noFill/>
        </p:spPr>
        <p:txBody>
          <a:bodyPr wrap="square" rtlCol="0">
            <a:spAutoFit/>
          </a:bodyPr>
          <a:lstStyle/>
          <a:p>
            <a:r>
              <a:rPr lang="en-US" dirty="0">
                <a:latin typeface="Helvetica"/>
                <a:cs typeface="Helvetica"/>
              </a:rPr>
              <a:t>The fit is shown in red.  Notice that it looks wavy, particularly near the edges of the dataset.</a:t>
            </a:r>
          </a:p>
          <a:p>
            <a:endParaRPr lang="en-US" dirty="0">
              <a:latin typeface="Helvetica"/>
              <a:cs typeface="Helvetica"/>
            </a:endParaRPr>
          </a:p>
          <a:p>
            <a:r>
              <a:rPr lang="en-US" dirty="0">
                <a:latin typeface="Helvetica"/>
                <a:cs typeface="Helvetica"/>
              </a:rPr>
              <a:t>This occurs because the shape of the polynomial is different from the shape of the data.  The “ringing” at the edge of datasets when fitting is a kind of Gibbs phenomenon.</a:t>
            </a:r>
          </a:p>
          <a:p>
            <a:endParaRPr lang="en-US" dirty="0">
              <a:latin typeface="Helvetica"/>
              <a:cs typeface="Helvetica"/>
            </a:endParaRPr>
          </a:p>
          <a:p>
            <a:endParaRPr lang="en-US" dirty="0">
              <a:latin typeface="Helvetica"/>
              <a:cs typeface="Helvetica"/>
            </a:endParaRPr>
          </a:p>
          <a:p>
            <a:r>
              <a:rPr lang="en-US" dirty="0">
                <a:latin typeface="Helvetica"/>
                <a:cs typeface="Helvetica"/>
              </a:rPr>
              <a:t>The residuals emphasize the poor fit at the edges of the dataset, despite the relatively good RMSE (printed in molar).</a:t>
            </a:r>
          </a:p>
          <a:p>
            <a:endParaRPr lang="en-US" dirty="0">
              <a:latin typeface="Helvetica"/>
              <a:cs typeface="Helvetica"/>
            </a:endParaRPr>
          </a:p>
          <a:p>
            <a:r>
              <a:rPr lang="en-US" dirty="0">
                <a:latin typeface="Helvetica"/>
                <a:cs typeface="Helvetica"/>
              </a:rPr>
              <a:t>We can reduce the ringing by using a higher order polynomial.  Set </a:t>
            </a:r>
            <a:r>
              <a:rPr lang="en-US" dirty="0">
                <a:latin typeface="Courier New"/>
                <a:cs typeface="Courier New"/>
              </a:rPr>
              <a:t>polynomial_order</a:t>
            </a:r>
            <a:r>
              <a:rPr lang="en-US" dirty="0">
                <a:latin typeface="Helvetica"/>
                <a:cs typeface="Helvetica"/>
              </a:rPr>
              <a:t> to 7 and try again.</a:t>
            </a:r>
          </a:p>
        </p:txBody>
      </p:sp>
      <p:pic>
        <p:nvPicPr>
          <p:cNvPr id="2" name="Picture 1"/>
          <p:cNvPicPr>
            <a:picLocks noChangeAspect="1"/>
          </p:cNvPicPr>
          <p:nvPr/>
        </p:nvPicPr>
        <p:blipFill>
          <a:blip r:embed="rId2"/>
          <a:stretch>
            <a:fillRect/>
          </a:stretch>
        </p:blipFill>
        <p:spPr>
          <a:xfrm>
            <a:off x="281295" y="671169"/>
            <a:ext cx="4455906" cy="6036325"/>
          </a:xfrm>
          <a:prstGeom prst="rect">
            <a:avLst/>
          </a:prstGeom>
        </p:spPr>
      </p:pic>
      <p:sp>
        <p:nvSpPr>
          <p:cNvPr id="6" name="TextBox 5"/>
          <p:cNvSpPr txBox="1"/>
          <p:nvPr/>
        </p:nvSpPr>
        <p:spPr>
          <a:xfrm>
            <a:off x="2994954" y="880257"/>
            <a:ext cx="1345994" cy="369332"/>
          </a:xfrm>
          <a:prstGeom prst="rect">
            <a:avLst/>
          </a:prstGeom>
          <a:noFill/>
        </p:spPr>
        <p:txBody>
          <a:bodyPr wrap="square" rtlCol="0">
            <a:spAutoFit/>
          </a:bodyPr>
          <a:lstStyle/>
          <a:p>
            <a:r>
              <a:rPr lang="en-US" dirty="0">
                <a:latin typeface="Helvetica"/>
                <a:cs typeface="Helvetica"/>
              </a:rPr>
              <a:t>[A] vs. time</a:t>
            </a:r>
          </a:p>
        </p:txBody>
      </p:sp>
      <p:sp>
        <p:nvSpPr>
          <p:cNvPr id="7" name="TextBox 6"/>
          <p:cNvSpPr txBox="1"/>
          <p:nvPr/>
        </p:nvSpPr>
        <p:spPr>
          <a:xfrm>
            <a:off x="1237787" y="3787162"/>
            <a:ext cx="3606521" cy="369332"/>
          </a:xfrm>
          <a:prstGeom prst="rect">
            <a:avLst/>
          </a:prstGeom>
          <a:noFill/>
        </p:spPr>
        <p:txBody>
          <a:bodyPr wrap="square" rtlCol="0">
            <a:spAutoFit/>
          </a:bodyPr>
          <a:lstStyle/>
          <a:p>
            <a:r>
              <a:rPr lang="en-US" dirty="0">
                <a:latin typeface="Helvetica"/>
                <a:cs typeface="Helvetica"/>
              </a:rPr>
              <a:t>residual concentration vs. time</a:t>
            </a:r>
          </a:p>
        </p:txBody>
      </p:sp>
    </p:spTree>
    <p:extLst>
      <p:ext uri="{BB962C8B-B14F-4D97-AF65-F5344CB8AC3E}">
        <p14:creationId xmlns:p14="http://schemas.microsoft.com/office/powerpoint/2010/main" val="76812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4737201" y="842114"/>
            <a:ext cx="4205125" cy="4801315"/>
          </a:xfrm>
          <a:prstGeom prst="rect">
            <a:avLst/>
          </a:prstGeom>
          <a:noFill/>
        </p:spPr>
        <p:txBody>
          <a:bodyPr wrap="square" rtlCol="0">
            <a:spAutoFit/>
          </a:bodyPr>
          <a:lstStyle/>
          <a:p>
            <a:r>
              <a:rPr lang="en-US" dirty="0">
                <a:latin typeface="Helvetica"/>
                <a:cs typeface="Helvetica"/>
              </a:rPr>
              <a:t>This time, the fit is much better.</a:t>
            </a:r>
          </a:p>
          <a:p>
            <a:endParaRPr lang="en-US" dirty="0">
              <a:latin typeface="Helvetica"/>
              <a:cs typeface="Helvetica"/>
            </a:endParaRPr>
          </a:p>
          <a:p>
            <a:r>
              <a:rPr lang="en-US" dirty="0">
                <a:latin typeface="Helvetica"/>
                <a:cs typeface="Helvetica"/>
              </a:rPr>
              <a:t>If you look carefully, the rate the beginning and end is still a bit anomalous.</a:t>
            </a:r>
          </a:p>
          <a:p>
            <a:endParaRPr lang="en-US" dirty="0">
              <a:latin typeface="Helvetica"/>
              <a:cs typeface="Helvetica"/>
            </a:endParaRPr>
          </a:p>
          <a:p>
            <a:r>
              <a:rPr lang="en-US" dirty="0">
                <a:latin typeface="Helvetica"/>
                <a:cs typeface="Helvetica"/>
              </a:rPr>
              <a:t>How did we know to use a 7</a:t>
            </a:r>
            <a:r>
              <a:rPr lang="en-US" baseline="30000" dirty="0">
                <a:latin typeface="Helvetica"/>
                <a:cs typeface="Helvetica"/>
              </a:rPr>
              <a:t>th</a:t>
            </a:r>
            <a:r>
              <a:rPr lang="en-US" dirty="0">
                <a:latin typeface="Helvetica"/>
                <a:cs typeface="Helvetica"/>
              </a:rPr>
              <a:t> order polynomial?</a:t>
            </a:r>
          </a:p>
          <a:p>
            <a:endParaRPr lang="en-US" dirty="0">
              <a:latin typeface="Helvetica"/>
              <a:cs typeface="Helvetica"/>
            </a:endParaRPr>
          </a:p>
          <a:p>
            <a:r>
              <a:rPr lang="en-US" dirty="0">
                <a:latin typeface="Helvetica"/>
                <a:cs typeface="Helvetica"/>
              </a:rPr>
              <a:t>One rule is to use the smallest degree polynomial that fits the data to avoid overfitting.  (One can apply various statistical tests as well.)</a:t>
            </a:r>
          </a:p>
          <a:p>
            <a:endParaRPr lang="en-US" dirty="0">
              <a:latin typeface="Helvetica"/>
              <a:cs typeface="Helvetica"/>
            </a:endParaRPr>
          </a:p>
          <a:p>
            <a:r>
              <a:rPr lang="en-US" dirty="0">
                <a:latin typeface="Helvetica"/>
                <a:cs typeface="Helvetica"/>
              </a:rPr>
              <a:t>In this case, we can take advantage of the fact that we have multiple runs of data.</a:t>
            </a:r>
          </a:p>
        </p:txBody>
      </p:sp>
      <p:pic>
        <p:nvPicPr>
          <p:cNvPr id="3" name="Picture 2"/>
          <p:cNvPicPr>
            <a:picLocks noChangeAspect="1"/>
          </p:cNvPicPr>
          <p:nvPr/>
        </p:nvPicPr>
        <p:blipFill>
          <a:blip r:embed="rId2"/>
          <a:stretch>
            <a:fillRect/>
          </a:stretch>
        </p:blipFill>
        <p:spPr>
          <a:xfrm>
            <a:off x="130933" y="677164"/>
            <a:ext cx="4430908" cy="6180836"/>
          </a:xfrm>
          <a:prstGeom prst="rect">
            <a:avLst/>
          </a:prstGeom>
        </p:spPr>
      </p:pic>
      <p:sp>
        <p:nvSpPr>
          <p:cNvPr id="6" name="TextBox 5"/>
          <p:cNvSpPr txBox="1"/>
          <p:nvPr/>
        </p:nvSpPr>
        <p:spPr>
          <a:xfrm>
            <a:off x="2887847" y="849659"/>
            <a:ext cx="1345994" cy="369332"/>
          </a:xfrm>
          <a:prstGeom prst="rect">
            <a:avLst/>
          </a:prstGeom>
          <a:noFill/>
        </p:spPr>
        <p:txBody>
          <a:bodyPr wrap="square" rtlCol="0">
            <a:spAutoFit/>
          </a:bodyPr>
          <a:lstStyle/>
          <a:p>
            <a:r>
              <a:rPr lang="en-US" dirty="0">
                <a:latin typeface="Helvetica"/>
                <a:cs typeface="Helvetica"/>
              </a:rPr>
              <a:t>[A] vs. time</a:t>
            </a:r>
          </a:p>
        </p:txBody>
      </p:sp>
      <p:sp>
        <p:nvSpPr>
          <p:cNvPr id="7" name="TextBox 6"/>
          <p:cNvSpPr txBox="1"/>
          <p:nvPr/>
        </p:nvSpPr>
        <p:spPr>
          <a:xfrm>
            <a:off x="2555204" y="3771861"/>
            <a:ext cx="2122366" cy="369332"/>
          </a:xfrm>
          <a:prstGeom prst="rect">
            <a:avLst/>
          </a:prstGeom>
          <a:noFill/>
        </p:spPr>
        <p:txBody>
          <a:bodyPr wrap="square" rtlCol="0">
            <a:spAutoFit/>
          </a:bodyPr>
          <a:lstStyle/>
          <a:p>
            <a:r>
              <a:rPr lang="en-US" dirty="0">
                <a:latin typeface="Helvetica"/>
                <a:cs typeface="Helvetica"/>
              </a:rPr>
              <a:t>residual vs. time</a:t>
            </a:r>
          </a:p>
        </p:txBody>
      </p:sp>
    </p:spTree>
    <p:extLst>
      <p:ext uri="{BB962C8B-B14F-4D97-AF65-F5344CB8AC3E}">
        <p14:creationId xmlns:p14="http://schemas.microsoft.com/office/powerpoint/2010/main" val="102688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Introduction</a:t>
            </a:r>
          </a:p>
        </p:txBody>
      </p:sp>
      <p:sp>
        <p:nvSpPr>
          <p:cNvPr id="5" name="TextBox 4"/>
          <p:cNvSpPr txBox="1"/>
          <p:nvPr/>
        </p:nvSpPr>
        <p:spPr>
          <a:xfrm>
            <a:off x="392798" y="671170"/>
            <a:ext cx="8432054" cy="3970318"/>
          </a:xfrm>
          <a:prstGeom prst="rect">
            <a:avLst/>
          </a:prstGeom>
          <a:noFill/>
        </p:spPr>
        <p:txBody>
          <a:bodyPr wrap="square" rtlCol="0">
            <a:spAutoFit/>
          </a:bodyPr>
          <a:lstStyle/>
          <a:p>
            <a:r>
              <a:rPr lang="en-US" dirty="0">
                <a:latin typeface="Helvetica"/>
                <a:cs typeface="Helvetica"/>
              </a:rPr>
              <a:t>In this exercise, we will examine a concentration vs. time dataset for a hypothetical stoichiometric reaction: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pPr marL="342900" indent="-342900">
              <a:buAutoNum type="arabicPeriod"/>
            </a:pPr>
            <a:r>
              <a:rPr lang="en-US" dirty="0">
                <a:latin typeface="Helvetica"/>
                <a:cs typeface="Helvetica"/>
              </a:rPr>
              <a:t>What is the order in A?</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What is the rate constant?</a:t>
            </a:r>
          </a:p>
          <a:p>
            <a:endParaRPr lang="en-US" dirty="0">
              <a:latin typeface="Helvetica"/>
              <a:cs typeface="Helvetica"/>
            </a:endParaRPr>
          </a:p>
          <a:p>
            <a:r>
              <a:rPr lang="en-US" dirty="0">
                <a:latin typeface="Helvetica"/>
                <a:cs typeface="Helvetica"/>
              </a:rPr>
              <a:t>In </a:t>
            </a:r>
            <a:r>
              <a:rPr lang="en-US" dirty="0">
                <a:latin typeface="Courier New"/>
                <a:cs typeface="Courier New"/>
              </a:rPr>
              <a:t>dataset2.csv</a:t>
            </a:r>
            <a:r>
              <a:rPr lang="en-US" dirty="0">
                <a:latin typeface="Helvetica"/>
                <a:cs typeface="Helvetica"/>
              </a:rPr>
              <a:t>, you will find 8 experimental runs.  Each column is labeled by the reagent name and the starting concentration of A in units of 0.01 M.  For example, </a:t>
            </a:r>
            <a:r>
              <a:rPr lang="en-US" b="1" dirty="0">
                <a:latin typeface="Helvetica"/>
                <a:cs typeface="Helvetica"/>
              </a:rPr>
              <a:t>A60</a:t>
            </a:r>
            <a:r>
              <a:rPr lang="en-US" dirty="0">
                <a:latin typeface="Helvetica"/>
                <a:cs typeface="Helvetica"/>
              </a:rPr>
              <a:t> and </a:t>
            </a:r>
            <a:r>
              <a:rPr lang="en-US" b="1" dirty="0">
                <a:latin typeface="Helvetica"/>
                <a:cs typeface="Helvetica"/>
              </a:rPr>
              <a:t>B60</a:t>
            </a:r>
            <a:r>
              <a:rPr lang="en-US" dirty="0">
                <a:latin typeface="Helvetica"/>
                <a:cs typeface="Helvetica"/>
              </a:rPr>
              <a:t> are the concentrations of A and B with a starting A concentration of 0.60 M.  Each run contains 1000 s worth of data in CSV format:</a:t>
            </a:r>
          </a:p>
        </p:txBody>
      </p:sp>
      <p:graphicFrame>
        <p:nvGraphicFramePr>
          <p:cNvPr id="3" name="Object 2"/>
          <p:cNvGraphicFramePr>
            <a:graphicFrameLocks noChangeAspect="1"/>
          </p:cNvGraphicFramePr>
          <p:nvPr>
            <p:extLst>
              <p:ext uri="{D42A27DB-BD31-4B8C-83A1-F6EECF244321}">
                <p14:modId xmlns:p14="http://schemas.microsoft.com/office/powerpoint/2010/main" val="207883489"/>
              </p:ext>
            </p:extLst>
          </p:nvPr>
        </p:nvGraphicFramePr>
        <p:xfrm>
          <a:off x="3969238" y="1484593"/>
          <a:ext cx="1555052" cy="586812"/>
        </p:xfrm>
        <a:graphic>
          <a:graphicData uri="http://schemas.openxmlformats.org/presentationml/2006/ole">
            <mc:AlternateContent xmlns:mc="http://schemas.openxmlformats.org/markup-compatibility/2006">
              <mc:Choice xmlns:v="urn:schemas-microsoft-com:vml" Requires="v">
                <p:oleObj spid="_x0000_s1038" name="Equation" r:id="rId3" imgW="673100" imgH="254000" progId="Equation.DSMT4">
                  <p:embed/>
                </p:oleObj>
              </mc:Choice>
              <mc:Fallback>
                <p:oleObj name="Equation" r:id="rId3" imgW="673100" imgH="254000" progId="Equation.DSMT4">
                  <p:embed/>
                  <p:pic>
                    <p:nvPicPr>
                      <p:cNvPr id="0" name=""/>
                      <p:cNvPicPr/>
                      <p:nvPr/>
                    </p:nvPicPr>
                    <p:blipFill>
                      <a:blip r:embed="rId4"/>
                      <a:stretch>
                        <a:fillRect/>
                      </a:stretch>
                    </p:blipFill>
                    <p:spPr>
                      <a:xfrm>
                        <a:off x="3969238" y="1484593"/>
                        <a:ext cx="1555052" cy="586812"/>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355600" y="4690973"/>
            <a:ext cx="8432800" cy="1739900"/>
          </a:xfrm>
          <a:prstGeom prst="rect">
            <a:avLst/>
          </a:prstGeom>
        </p:spPr>
      </p:pic>
    </p:spTree>
    <p:extLst>
      <p:ext uri="{BB962C8B-B14F-4D97-AF65-F5344CB8AC3E}">
        <p14:creationId xmlns:p14="http://schemas.microsoft.com/office/powerpoint/2010/main" val="302410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6" name="TextBox 5"/>
          <p:cNvSpPr txBox="1"/>
          <p:nvPr/>
        </p:nvSpPr>
        <p:spPr>
          <a:xfrm>
            <a:off x="247415" y="644174"/>
            <a:ext cx="8694912" cy="6309418"/>
          </a:xfrm>
          <a:prstGeom prst="rect">
            <a:avLst/>
          </a:prstGeom>
          <a:noFill/>
        </p:spPr>
        <p:txBody>
          <a:bodyPr wrap="square" rtlCol="0">
            <a:spAutoFit/>
          </a:bodyPr>
          <a:lstStyle/>
          <a:p>
            <a:r>
              <a:rPr lang="en-US" dirty="0">
                <a:latin typeface="Helvetica"/>
                <a:cs typeface="Helvetica"/>
              </a:rPr>
              <a:t>Let’s repeat the process for all the datasets at the same time.  To avoid repeating ourselves, we’ll make a function:</a:t>
            </a:r>
          </a:p>
          <a:p>
            <a:endParaRPr lang="en-US" dirty="0">
              <a:latin typeface="Helvetica"/>
              <a:cs typeface="Helvetica"/>
            </a:endParaRPr>
          </a:p>
          <a:p>
            <a:r>
              <a:rPr lang="en-US" sz="1400" dirty="0">
                <a:latin typeface="Courier New"/>
                <a:cs typeface="Courier New"/>
              </a:rPr>
              <a:t>polynomial_order = 7</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df["A%d" % index]</a:t>
            </a:r>
          </a:p>
          <a:p>
            <a:endParaRPr lang="en-US" sz="1400" dirty="0">
              <a:latin typeface="Courier New"/>
              <a:cs typeface="Courier New"/>
            </a:endParaRP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a:t>
            </a:r>
          </a:p>
          <a:p>
            <a:r>
              <a:rPr lang="en-US" sz="1400" dirty="0">
                <a:latin typeface="Courier New"/>
                <a:cs typeface="Courier New"/>
              </a:rPr>
              <a:t>    rate_vector = -0.5*derivative(time)</a:t>
            </a:r>
          </a:p>
          <a:p>
            <a:r>
              <a:rPr lang="en-US" sz="1400" dirty="0">
                <a:latin typeface="Courier New"/>
                <a:cs typeface="Courier New"/>
              </a:rPr>
              <a:t>    </a:t>
            </a:r>
          </a:p>
          <a:p>
            <a:r>
              <a:rPr lang="en-US" sz="1400" dirty="0">
                <a:latin typeface="Courier New"/>
                <a:cs typeface="Courier New"/>
              </a:rPr>
              <a:t>    df["rate%d" % index]=Series(rate_vector, index=time)</a:t>
            </a:r>
          </a:p>
          <a:p>
            <a:r>
              <a:rPr lang="en-US" sz="1400" dirty="0">
                <a:latin typeface="Courier New"/>
                <a:cs typeface="Courier New"/>
              </a:rPr>
              <a:t>    </a:t>
            </a:r>
          </a:p>
          <a:p>
            <a:r>
              <a:rPr lang="en-US" sz="1400" dirty="0">
                <a:latin typeface="Courier New"/>
                <a:cs typeface="Courier New"/>
              </a:rPr>
              <a:t>    plt.plot(concentration, rate_vector)</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for i in range(60,220,20):</a:t>
            </a:r>
          </a:p>
          <a:p>
            <a:r>
              <a:rPr lang="en-US" sz="1400" dirty="0">
                <a:latin typeface="Courier New"/>
                <a:cs typeface="Courier New"/>
              </a:rPr>
              <a:t>    estimate_rate(i)</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plt.show()</a:t>
            </a:r>
          </a:p>
        </p:txBody>
      </p:sp>
    </p:spTree>
    <p:extLst>
      <p:ext uri="{BB962C8B-B14F-4D97-AF65-F5344CB8AC3E}">
        <p14:creationId xmlns:p14="http://schemas.microsoft.com/office/powerpoint/2010/main" val="1702671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247415" y="644174"/>
            <a:ext cx="8694912" cy="6309418"/>
          </a:xfrm>
          <a:prstGeom prst="rect">
            <a:avLst/>
          </a:prstGeom>
          <a:noFill/>
        </p:spPr>
        <p:txBody>
          <a:bodyPr wrap="square" rtlCol="0">
            <a:spAutoFit/>
          </a:bodyPr>
          <a:lstStyle/>
          <a:p>
            <a:r>
              <a:rPr lang="en-US" dirty="0">
                <a:latin typeface="Helvetica"/>
                <a:cs typeface="Helvetica"/>
              </a:rPr>
              <a:t>Let’s repeat the process for all the datasets at the same time.  To avoid repeating ourselves, we’ll make a function:</a:t>
            </a:r>
          </a:p>
          <a:p>
            <a:endParaRPr lang="en-US" dirty="0">
              <a:latin typeface="Helvetica"/>
              <a:cs typeface="Helvetica"/>
            </a:endParaRPr>
          </a:p>
          <a:p>
            <a:r>
              <a:rPr lang="en-US" sz="1400" dirty="0">
                <a:latin typeface="Courier New"/>
                <a:cs typeface="Courier New"/>
              </a:rPr>
              <a:t>polynomial_order = 7</a:t>
            </a:r>
          </a:p>
          <a:p>
            <a:endParaRPr lang="en-US" sz="1400" dirty="0">
              <a:latin typeface="Courier New"/>
              <a:cs typeface="Courier New"/>
            </a:endParaRPr>
          </a:p>
          <a:p>
            <a:r>
              <a:rPr lang="en-US" sz="1400" dirty="0">
                <a:latin typeface="Courier New"/>
                <a:cs typeface="Courier New"/>
              </a:rPr>
              <a:t>def estimate_rate(index):</a:t>
            </a:r>
          </a:p>
          <a:p>
            <a:r>
              <a:rPr lang="en-US" sz="1400" dirty="0">
                <a:latin typeface="Courier New"/>
                <a:cs typeface="Courier New"/>
              </a:rPr>
              <a:t>    concentration = df["A%d" % index]</a:t>
            </a:r>
          </a:p>
          <a:p>
            <a:endParaRPr lang="en-US" sz="1400" dirty="0">
              <a:latin typeface="Courier New"/>
              <a:cs typeface="Courier New"/>
            </a:endParaRPr>
          </a:p>
          <a:p>
            <a:r>
              <a:rPr lang="en-US" sz="1400" dirty="0">
                <a:latin typeface="Courier New"/>
                <a:cs typeface="Courier New"/>
              </a:rPr>
              <a:t>    poly_coeff = np.polyfit(time, concentration, polynomial_order)</a:t>
            </a:r>
          </a:p>
          <a:p>
            <a:r>
              <a:rPr lang="en-US" sz="1400" dirty="0">
                <a:latin typeface="Courier New"/>
                <a:cs typeface="Courier New"/>
              </a:rPr>
              <a:t>    polynomial = np.poly1d(poly_coeff)</a:t>
            </a:r>
          </a:p>
          <a:p>
            <a:r>
              <a:rPr lang="en-US" sz="1400" dirty="0">
                <a:latin typeface="Courier New"/>
                <a:cs typeface="Courier New"/>
              </a:rPr>
              <a:t>    fitted_concentration = polynomial(time)</a:t>
            </a:r>
          </a:p>
          <a:p>
            <a:r>
              <a:rPr lang="en-US" sz="1400" dirty="0">
                <a:latin typeface="Courier New"/>
                <a:cs typeface="Courier New"/>
              </a:rPr>
              <a:t>    derivative = np.polyder(polynomial)</a:t>
            </a:r>
          </a:p>
          <a:p>
            <a:r>
              <a:rPr lang="en-US" sz="1400" dirty="0">
                <a:latin typeface="Courier New"/>
                <a:cs typeface="Courier New"/>
              </a:rPr>
              <a:t>    </a:t>
            </a:r>
          </a:p>
          <a:p>
            <a:r>
              <a:rPr lang="en-US" sz="1400" dirty="0">
                <a:latin typeface="Courier New"/>
                <a:cs typeface="Courier New"/>
              </a:rPr>
              <a:t>    rate_vector = -0.5*derivative(time)</a:t>
            </a:r>
          </a:p>
          <a:p>
            <a:r>
              <a:rPr lang="en-US" sz="1400" dirty="0">
                <a:latin typeface="Courier New"/>
                <a:cs typeface="Courier New"/>
              </a:rPr>
              <a:t>    </a:t>
            </a:r>
          </a:p>
          <a:p>
            <a:r>
              <a:rPr lang="en-US" sz="1400" dirty="0">
                <a:latin typeface="Courier New"/>
                <a:cs typeface="Courier New"/>
              </a:rPr>
              <a:t>    df["rate%d" % index]=Series(rate_vector, index=time)</a:t>
            </a:r>
          </a:p>
          <a:p>
            <a:r>
              <a:rPr lang="en-US" sz="1400" dirty="0">
                <a:latin typeface="Courier New"/>
                <a:cs typeface="Courier New"/>
              </a:rPr>
              <a:t>    </a:t>
            </a:r>
          </a:p>
          <a:p>
            <a:r>
              <a:rPr lang="en-US" sz="1400" dirty="0">
                <a:latin typeface="Courier New"/>
                <a:cs typeface="Courier New"/>
              </a:rPr>
              <a:t>    plt.plot(concentration, rate_vector)</a:t>
            </a: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for i in range(60,220,20):</a:t>
            </a:r>
          </a:p>
          <a:p>
            <a:r>
              <a:rPr lang="en-US" sz="1400" dirty="0">
                <a:latin typeface="Courier New"/>
                <a:cs typeface="Courier New"/>
              </a:rPr>
              <a:t>    estimate_rate(i)</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plt.show()</a:t>
            </a:r>
          </a:p>
        </p:txBody>
      </p:sp>
      <p:sp>
        <p:nvSpPr>
          <p:cNvPr id="6" name="Rectangle 5"/>
          <p:cNvSpPr/>
          <p:nvPr/>
        </p:nvSpPr>
        <p:spPr>
          <a:xfrm>
            <a:off x="1540693" y="6359158"/>
            <a:ext cx="5284181" cy="307777"/>
          </a:xfrm>
          <a:prstGeom prst="rect">
            <a:avLst/>
          </a:prstGeom>
        </p:spPr>
        <p:txBody>
          <a:bodyPr wrap="none">
            <a:spAutoFit/>
          </a:bodyPr>
          <a:lstStyle/>
          <a:p>
            <a:r>
              <a:rPr lang="en-US" sz="1400" dirty="0">
                <a:latin typeface="Helvetica"/>
                <a:cs typeface="Helvetica"/>
              </a:rPr>
              <a:t>This will overlay all the rate vs. concentration plots on one graph.</a:t>
            </a:r>
          </a:p>
        </p:txBody>
      </p:sp>
      <p:sp>
        <p:nvSpPr>
          <p:cNvPr id="7" name="Rectangle 6"/>
          <p:cNvSpPr/>
          <p:nvPr/>
        </p:nvSpPr>
        <p:spPr>
          <a:xfrm>
            <a:off x="3243071" y="5422860"/>
            <a:ext cx="5883630" cy="1169551"/>
          </a:xfrm>
          <a:prstGeom prst="rect">
            <a:avLst/>
          </a:prstGeom>
        </p:spPr>
        <p:txBody>
          <a:bodyPr wrap="none">
            <a:spAutoFit/>
          </a:bodyPr>
          <a:lstStyle/>
          <a:p>
            <a:r>
              <a:rPr lang="en-US" sz="1400" dirty="0">
                <a:latin typeface="Helvetica"/>
                <a:cs typeface="Helvetica"/>
              </a:rPr>
              <a:t>Run the function once per dataset.  Remember, the range function does</a:t>
            </a:r>
          </a:p>
          <a:p>
            <a:r>
              <a:rPr lang="en-US" sz="1400" dirty="0">
                <a:latin typeface="Helvetica"/>
                <a:cs typeface="Helvetica"/>
              </a:rPr>
              <a:t>not include the endpoint of the interval in the returned list.  That means</a:t>
            </a:r>
          </a:p>
          <a:p>
            <a:r>
              <a:rPr lang="en-US" sz="1400" dirty="0">
                <a:latin typeface="Helvetica"/>
                <a:cs typeface="Helvetica"/>
              </a:rPr>
              <a:t>we have to put the endpoint as 220, even though we only have data up</a:t>
            </a:r>
          </a:p>
          <a:p>
            <a:r>
              <a:rPr lang="en-US" sz="1400" dirty="0">
                <a:latin typeface="Helvetica"/>
                <a:cs typeface="Helvetica"/>
              </a:rPr>
              <a:t>to 200.</a:t>
            </a:r>
          </a:p>
          <a:p>
            <a:endParaRPr lang="en-US" sz="1400" dirty="0">
              <a:latin typeface="Helvetica"/>
              <a:cs typeface="Helvetica"/>
            </a:endParaRPr>
          </a:p>
        </p:txBody>
      </p:sp>
      <p:sp>
        <p:nvSpPr>
          <p:cNvPr id="8" name="Rectangle 7"/>
          <p:cNvSpPr/>
          <p:nvPr/>
        </p:nvSpPr>
        <p:spPr>
          <a:xfrm>
            <a:off x="5127367" y="2952486"/>
            <a:ext cx="3727177" cy="523220"/>
          </a:xfrm>
          <a:prstGeom prst="rect">
            <a:avLst/>
          </a:prstGeom>
        </p:spPr>
        <p:txBody>
          <a:bodyPr wrap="none">
            <a:spAutoFit/>
          </a:bodyPr>
          <a:lstStyle/>
          <a:p>
            <a:r>
              <a:rPr lang="en-US" sz="1400" dirty="0">
                <a:latin typeface="Helvetica"/>
                <a:cs typeface="Helvetica"/>
              </a:rPr>
              <a:t>This is the same polynomial fitting as before.</a:t>
            </a:r>
          </a:p>
          <a:p>
            <a:endParaRPr lang="en-US" sz="1400" dirty="0">
              <a:latin typeface="Helvetica"/>
              <a:cs typeface="Helvetica"/>
            </a:endParaRPr>
          </a:p>
        </p:txBody>
      </p:sp>
      <p:sp>
        <p:nvSpPr>
          <p:cNvPr id="9" name="Rectangle 8"/>
          <p:cNvSpPr/>
          <p:nvPr/>
        </p:nvSpPr>
        <p:spPr>
          <a:xfrm>
            <a:off x="4383986" y="2129333"/>
            <a:ext cx="3737785" cy="307777"/>
          </a:xfrm>
          <a:prstGeom prst="rect">
            <a:avLst/>
          </a:prstGeom>
        </p:spPr>
        <p:txBody>
          <a:bodyPr wrap="none">
            <a:spAutoFit/>
          </a:bodyPr>
          <a:lstStyle/>
          <a:p>
            <a:r>
              <a:rPr lang="en-US" sz="1400" dirty="0">
                <a:latin typeface="Helvetica"/>
                <a:cs typeface="Helvetica"/>
              </a:rPr>
              <a:t>Pull out the relevant dataset using method 2. </a:t>
            </a:r>
          </a:p>
        </p:txBody>
      </p:sp>
      <p:sp>
        <p:nvSpPr>
          <p:cNvPr id="10" name="Rectangle 9"/>
          <p:cNvSpPr/>
          <p:nvPr/>
        </p:nvSpPr>
        <p:spPr>
          <a:xfrm>
            <a:off x="4556249" y="3611396"/>
            <a:ext cx="3657484" cy="307777"/>
          </a:xfrm>
          <a:prstGeom prst="rect">
            <a:avLst/>
          </a:prstGeom>
        </p:spPr>
        <p:txBody>
          <a:bodyPr wrap="none">
            <a:spAutoFit/>
          </a:bodyPr>
          <a:lstStyle/>
          <a:p>
            <a:r>
              <a:rPr lang="en-US" sz="1400" dirty="0">
                <a:latin typeface="Helvetica"/>
                <a:cs typeface="Helvetica"/>
              </a:rPr>
              <a:t>Remember, the rate is half of the derivative.</a:t>
            </a:r>
          </a:p>
        </p:txBody>
      </p:sp>
      <p:sp>
        <p:nvSpPr>
          <p:cNvPr id="11" name="Rectangle 10"/>
          <p:cNvSpPr/>
          <p:nvPr/>
        </p:nvSpPr>
        <p:spPr>
          <a:xfrm>
            <a:off x="4827624" y="4417974"/>
            <a:ext cx="3897834" cy="738664"/>
          </a:xfrm>
          <a:prstGeom prst="rect">
            <a:avLst/>
          </a:prstGeom>
        </p:spPr>
        <p:txBody>
          <a:bodyPr wrap="square">
            <a:spAutoFit/>
          </a:bodyPr>
          <a:lstStyle/>
          <a:p>
            <a:r>
              <a:rPr lang="en-US" sz="1400" dirty="0">
                <a:latin typeface="Helvetica"/>
                <a:cs typeface="Helvetica"/>
              </a:rPr>
              <a:t>Store the result in the master DataFrame.  You can see new columns like </a:t>
            </a:r>
            <a:r>
              <a:rPr lang="en-US" sz="1400" dirty="0">
                <a:latin typeface="Courier New"/>
                <a:cs typeface="Courier New"/>
              </a:rPr>
              <a:t>rate60</a:t>
            </a:r>
            <a:r>
              <a:rPr lang="en-US" sz="1400" dirty="0">
                <a:latin typeface="Helvetica"/>
                <a:cs typeface="Helvetica"/>
              </a:rPr>
              <a:t> have been added if you type </a:t>
            </a:r>
            <a:r>
              <a:rPr lang="en-US" sz="1400" dirty="0">
                <a:latin typeface="Courier New"/>
                <a:cs typeface="Courier New"/>
              </a:rPr>
              <a:t>df.head()</a:t>
            </a:r>
            <a:r>
              <a:rPr lang="en-US" sz="1400" dirty="0">
                <a:latin typeface="Helvetica"/>
                <a:cs typeface="Helvetica"/>
              </a:rPr>
              <a:t>.</a:t>
            </a:r>
          </a:p>
        </p:txBody>
      </p:sp>
      <p:sp>
        <p:nvSpPr>
          <p:cNvPr id="12" name="Rectangle 11"/>
          <p:cNvSpPr/>
          <p:nvPr/>
        </p:nvSpPr>
        <p:spPr>
          <a:xfrm>
            <a:off x="2687356" y="1456956"/>
            <a:ext cx="4785021" cy="307777"/>
          </a:xfrm>
          <a:prstGeom prst="rect">
            <a:avLst/>
          </a:prstGeom>
        </p:spPr>
        <p:txBody>
          <a:bodyPr wrap="none">
            <a:spAutoFit/>
          </a:bodyPr>
          <a:lstStyle/>
          <a:p>
            <a:r>
              <a:rPr lang="en-US" sz="1400" dirty="0">
                <a:latin typeface="Helvetica"/>
                <a:cs typeface="Helvetica"/>
              </a:rPr>
              <a:t>The same polynomial order will be used for every dataset.</a:t>
            </a:r>
          </a:p>
        </p:txBody>
      </p:sp>
    </p:spTree>
    <p:extLst>
      <p:ext uri="{BB962C8B-B14F-4D97-AF65-F5344CB8AC3E}">
        <p14:creationId xmlns:p14="http://schemas.microsoft.com/office/powerpoint/2010/main" val="2870981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247415" y="644174"/>
            <a:ext cx="8694912" cy="6186310"/>
          </a:xfrm>
          <a:prstGeom prst="rect">
            <a:avLst/>
          </a:prstGeom>
          <a:noFill/>
        </p:spPr>
        <p:txBody>
          <a:bodyPr wrap="square" rtlCol="0">
            <a:spAutoFit/>
          </a:bodyPr>
          <a:lstStyle/>
          <a:p>
            <a:r>
              <a:rPr lang="en-US" dirty="0">
                <a:latin typeface="Helvetica"/>
                <a:cs typeface="Helvetica"/>
              </a:rPr>
              <a:t>Each fit is given a different color.  Theoretically, they should all overlay:</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fact that the curves don’t overlay (and aren’t parabolic) means the rate is being estimated poorly.  Notice how the overlay is good at moderate concentrations.  That’s because the middle of each dataset is where the rate is estimated best.</a:t>
            </a:r>
          </a:p>
          <a:p>
            <a:endParaRPr lang="en-US" dirty="0">
              <a:latin typeface="Helvetica"/>
              <a:cs typeface="Helvetica"/>
            </a:endParaRPr>
          </a:p>
          <a:p>
            <a:r>
              <a:rPr lang="en-US" dirty="0">
                <a:latin typeface="Helvetica"/>
                <a:cs typeface="Helvetica"/>
              </a:rPr>
              <a:t>Try again with </a:t>
            </a:r>
            <a:r>
              <a:rPr lang="en-US" dirty="0">
                <a:latin typeface="Courier New"/>
                <a:cs typeface="Courier New"/>
              </a:rPr>
              <a:t>polynomial_order=15</a:t>
            </a:r>
            <a:r>
              <a:rPr lang="en-US" dirty="0">
                <a:latin typeface="Helvetica"/>
                <a:cs typeface="Helvetica"/>
              </a:rPr>
              <a:t>.</a:t>
            </a:r>
          </a:p>
        </p:txBody>
      </p:sp>
      <p:pic>
        <p:nvPicPr>
          <p:cNvPr id="2" name="Picture 1"/>
          <p:cNvPicPr>
            <a:picLocks noChangeAspect="1"/>
          </p:cNvPicPr>
          <p:nvPr/>
        </p:nvPicPr>
        <p:blipFill>
          <a:blip r:embed="rId2"/>
          <a:stretch>
            <a:fillRect/>
          </a:stretch>
        </p:blipFill>
        <p:spPr>
          <a:xfrm>
            <a:off x="1598917" y="1161960"/>
            <a:ext cx="6078635" cy="4001127"/>
          </a:xfrm>
          <a:prstGeom prst="rect">
            <a:avLst/>
          </a:prstGeom>
        </p:spPr>
      </p:pic>
      <p:sp>
        <p:nvSpPr>
          <p:cNvPr id="3" name="Rectangle 2"/>
          <p:cNvSpPr/>
          <p:nvPr/>
        </p:nvSpPr>
        <p:spPr>
          <a:xfrm>
            <a:off x="4605108" y="4292084"/>
            <a:ext cx="2678062" cy="369332"/>
          </a:xfrm>
          <a:prstGeom prst="rect">
            <a:avLst/>
          </a:prstGeom>
        </p:spPr>
        <p:txBody>
          <a:bodyPr wrap="none">
            <a:spAutoFit/>
          </a:bodyPr>
          <a:lstStyle/>
          <a:p>
            <a:r>
              <a:rPr lang="en-US" dirty="0">
                <a:latin typeface="Courier New"/>
                <a:cs typeface="Courier New"/>
              </a:rPr>
              <a:t>polynomial_order=7</a:t>
            </a:r>
            <a:endParaRPr lang="en-US"/>
          </a:p>
        </p:txBody>
      </p:sp>
      <p:sp>
        <p:nvSpPr>
          <p:cNvPr id="6" name="TextBox 5"/>
          <p:cNvSpPr txBox="1"/>
          <p:nvPr/>
        </p:nvSpPr>
        <p:spPr>
          <a:xfrm>
            <a:off x="1220315" y="2884496"/>
            <a:ext cx="1345994" cy="369332"/>
          </a:xfrm>
          <a:prstGeom prst="rect">
            <a:avLst/>
          </a:prstGeom>
          <a:noFill/>
        </p:spPr>
        <p:txBody>
          <a:bodyPr wrap="square" rtlCol="0">
            <a:spAutoFit/>
          </a:bodyPr>
          <a:lstStyle/>
          <a:p>
            <a:r>
              <a:rPr lang="en-US" dirty="0">
                <a:latin typeface="Helvetica"/>
                <a:cs typeface="Helvetica"/>
              </a:rPr>
              <a:t>rate</a:t>
            </a:r>
          </a:p>
        </p:txBody>
      </p:sp>
      <p:sp>
        <p:nvSpPr>
          <p:cNvPr id="7" name="TextBox 6"/>
          <p:cNvSpPr txBox="1"/>
          <p:nvPr/>
        </p:nvSpPr>
        <p:spPr>
          <a:xfrm>
            <a:off x="4572156" y="4931251"/>
            <a:ext cx="1345994" cy="369332"/>
          </a:xfrm>
          <a:prstGeom prst="rect">
            <a:avLst/>
          </a:prstGeom>
          <a:noFill/>
        </p:spPr>
        <p:txBody>
          <a:bodyPr wrap="square" rtlCol="0">
            <a:spAutoFit/>
          </a:bodyPr>
          <a:lstStyle/>
          <a:p>
            <a:r>
              <a:rPr lang="en-US" dirty="0">
                <a:latin typeface="Helvetica"/>
                <a:cs typeface="Helvetica"/>
              </a:rPr>
              <a:t>[A]</a:t>
            </a:r>
          </a:p>
        </p:txBody>
      </p:sp>
    </p:spTree>
    <p:extLst>
      <p:ext uri="{BB962C8B-B14F-4D97-AF65-F5344CB8AC3E}">
        <p14:creationId xmlns:p14="http://schemas.microsoft.com/office/powerpoint/2010/main" val="78668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Rate vs. Concentration</a:t>
            </a:r>
          </a:p>
        </p:txBody>
      </p:sp>
      <p:sp>
        <p:nvSpPr>
          <p:cNvPr id="5" name="TextBox 4"/>
          <p:cNvSpPr txBox="1"/>
          <p:nvPr/>
        </p:nvSpPr>
        <p:spPr>
          <a:xfrm>
            <a:off x="247415" y="644174"/>
            <a:ext cx="8694912" cy="5909311"/>
          </a:xfrm>
          <a:prstGeom prst="rect">
            <a:avLst/>
          </a:prstGeom>
          <a:noFill/>
        </p:spPr>
        <p:txBody>
          <a:bodyPr wrap="square" rtlCol="0">
            <a:spAutoFit/>
          </a:bodyPr>
          <a:lstStyle/>
          <a:p>
            <a:r>
              <a:rPr lang="en-US" dirty="0">
                <a:latin typeface="Helvetica"/>
                <a:cs typeface="Helvetica"/>
              </a:rPr>
              <a:t>Despite some obvious edge artifacts, this overlays well and is correctly parabolic:</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a:t>
            </a:r>
          </a:p>
          <a:p>
            <a:endParaRPr lang="en-US" dirty="0">
              <a:latin typeface="Helvetica"/>
              <a:cs typeface="Helvetica"/>
            </a:endParaRPr>
          </a:p>
          <a:p>
            <a:r>
              <a:rPr lang="en-US" dirty="0">
                <a:latin typeface="Helvetica"/>
                <a:cs typeface="Helvetica"/>
              </a:rPr>
              <a:t>Remember, graphs like these should be read from right (low conversion) to left (high conversion).</a:t>
            </a:r>
          </a:p>
        </p:txBody>
      </p:sp>
      <p:pic>
        <p:nvPicPr>
          <p:cNvPr id="3" name="Picture 2"/>
          <p:cNvPicPr>
            <a:picLocks noChangeAspect="1"/>
          </p:cNvPicPr>
          <p:nvPr/>
        </p:nvPicPr>
        <p:blipFill>
          <a:blip r:embed="rId2"/>
          <a:stretch>
            <a:fillRect/>
          </a:stretch>
        </p:blipFill>
        <p:spPr>
          <a:xfrm>
            <a:off x="1245550" y="1244435"/>
            <a:ext cx="6836630" cy="4399985"/>
          </a:xfrm>
          <a:prstGeom prst="rect">
            <a:avLst/>
          </a:prstGeom>
        </p:spPr>
      </p:pic>
      <p:sp>
        <p:nvSpPr>
          <p:cNvPr id="2" name="Rectangle 1"/>
          <p:cNvSpPr/>
          <p:nvPr/>
        </p:nvSpPr>
        <p:spPr>
          <a:xfrm>
            <a:off x="4909958" y="4831834"/>
            <a:ext cx="2816584" cy="369332"/>
          </a:xfrm>
          <a:prstGeom prst="rect">
            <a:avLst/>
          </a:prstGeom>
        </p:spPr>
        <p:txBody>
          <a:bodyPr wrap="none">
            <a:spAutoFit/>
          </a:bodyPr>
          <a:lstStyle/>
          <a:p>
            <a:r>
              <a:rPr lang="en-US" dirty="0">
                <a:latin typeface="Courier New"/>
                <a:cs typeface="Courier New"/>
              </a:rPr>
              <a:t>polynomial_order=15</a:t>
            </a:r>
            <a:endParaRPr lang="en-US"/>
          </a:p>
        </p:txBody>
      </p:sp>
      <p:sp>
        <p:nvSpPr>
          <p:cNvPr id="6" name="TextBox 5"/>
          <p:cNvSpPr txBox="1"/>
          <p:nvPr/>
        </p:nvSpPr>
        <p:spPr>
          <a:xfrm>
            <a:off x="1052004" y="2884496"/>
            <a:ext cx="1345994" cy="369332"/>
          </a:xfrm>
          <a:prstGeom prst="rect">
            <a:avLst/>
          </a:prstGeom>
          <a:noFill/>
        </p:spPr>
        <p:txBody>
          <a:bodyPr wrap="square" rtlCol="0">
            <a:spAutoFit/>
          </a:bodyPr>
          <a:lstStyle/>
          <a:p>
            <a:r>
              <a:rPr lang="en-US" dirty="0">
                <a:latin typeface="Helvetica"/>
                <a:cs typeface="Helvetica"/>
              </a:rPr>
              <a:t>rate</a:t>
            </a:r>
          </a:p>
        </p:txBody>
      </p:sp>
      <p:sp>
        <p:nvSpPr>
          <p:cNvPr id="7" name="TextBox 6"/>
          <p:cNvSpPr txBox="1"/>
          <p:nvPr/>
        </p:nvSpPr>
        <p:spPr>
          <a:xfrm>
            <a:off x="4631836" y="5398558"/>
            <a:ext cx="1345994" cy="369332"/>
          </a:xfrm>
          <a:prstGeom prst="rect">
            <a:avLst/>
          </a:prstGeom>
          <a:noFill/>
        </p:spPr>
        <p:txBody>
          <a:bodyPr wrap="square" rtlCol="0">
            <a:spAutoFit/>
          </a:bodyPr>
          <a:lstStyle/>
          <a:p>
            <a:r>
              <a:rPr lang="en-US" dirty="0">
                <a:latin typeface="Helvetica"/>
                <a:cs typeface="Helvetica"/>
              </a:rPr>
              <a:t>[A]</a:t>
            </a:r>
          </a:p>
        </p:txBody>
      </p:sp>
    </p:spTree>
    <p:extLst>
      <p:ext uri="{BB962C8B-B14F-4D97-AF65-F5344CB8AC3E}">
        <p14:creationId xmlns:p14="http://schemas.microsoft.com/office/powerpoint/2010/main" val="110905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307974" cy="461665"/>
          </a:xfrm>
          <a:prstGeom prst="rect">
            <a:avLst/>
          </a:prstGeom>
          <a:noFill/>
        </p:spPr>
        <p:txBody>
          <a:bodyPr wrap="square" rtlCol="0">
            <a:spAutoFit/>
          </a:bodyPr>
          <a:lstStyle/>
          <a:p>
            <a:r>
              <a:rPr lang="en-US" sz="2400" dirty="0">
                <a:solidFill>
                  <a:srgbClr val="0000FF"/>
                </a:solidFill>
                <a:latin typeface="Helvetica"/>
                <a:cs typeface="Helvetica"/>
              </a:rPr>
              <a:t>Step 6: Getting the Rate Constant in Aggregate</a:t>
            </a:r>
          </a:p>
        </p:txBody>
      </p:sp>
      <p:sp>
        <p:nvSpPr>
          <p:cNvPr id="5" name="TextBox 4"/>
          <p:cNvSpPr txBox="1"/>
          <p:nvPr/>
        </p:nvSpPr>
        <p:spPr>
          <a:xfrm>
            <a:off x="247415" y="644174"/>
            <a:ext cx="8694912" cy="6001644"/>
          </a:xfrm>
          <a:prstGeom prst="rect">
            <a:avLst/>
          </a:prstGeom>
          <a:noFill/>
        </p:spPr>
        <p:txBody>
          <a:bodyPr wrap="square" rtlCol="0">
            <a:spAutoFit/>
          </a:bodyPr>
          <a:lstStyle/>
          <a:p>
            <a:r>
              <a:rPr lang="en-US" dirty="0">
                <a:latin typeface="Helvetica"/>
                <a:cs typeface="Helvetica"/>
              </a:rPr>
              <a:t>Let’s combine all the runs into one and obtain the rate constant from the aggregate dataset.</a:t>
            </a:r>
          </a:p>
          <a:p>
            <a:endParaRPr lang="en-US" dirty="0">
              <a:latin typeface="Helvetica"/>
              <a:cs typeface="Helvetica"/>
            </a:endParaRPr>
          </a:p>
          <a:p>
            <a:r>
              <a:rPr lang="en-US" sz="1400" dirty="0">
                <a:latin typeface="Courier New"/>
                <a:cs typeface="Courier New"/>
              </a:rPr>
              <a:t>x = []</a:t>
            </a:r>
          </a:p>
          <a:p>
            <a:r>
              <a:rPr lang="en-US" sz="1400" dirty="0">
                <a:latin typeface="Courier New"/>
                <a:cs typeface="Courier New"/>
              </a:rPr>
              <a:t>y = []</a:t>
            </a:r>
          </a:p>
          <a:p>
            <a:endParaRPr lang="en-US" sz="1400" dirty="0">
              <a:latin typeface="Courier New"/>
              <a:cs typeface="Courier New"/>
            </a:endParaRPr>
          </a:p>
          <a:p>
            <a:r>
              <a:rPr lang="en-US" sz="1400" dirty="0">
                <a:latin typeface="Courier New"/>
                <a:cs typeface="Courier New"/>
              </a:rPr>
              <a:t>for index in range(60,220,20):</a:t>
            </a:r>
          </a:p>
          <a:p>
            <a:r>
              <a:rPr lang="en-US" sz="1400" dirty="0">
                <a:latin typeface="Courier New"/>
                <a:cs typeface="Courier New"/>
              </a:rPr>
              <a:t>    this_A = df["A%d" % index]</a:t>
            </a:r>
          </a:p>
          <a:p>
            <a:r>
              <a:rPr lang="en-US" sz="1400" dirty="0">
                <a:latin typeface="Courier New"/>
                <a:cs typeface="Courier New"/>
              </a:rPr>
              <a:t>    this_rate = df["rate%d" % index]</a:t>
            </a:r>
          </a:p>
          <a:p>
            <a:r>
              <a:rPr lang="en-US" sz="1400" dirty="0">
                <a:latin typeface="Courier New"/>
                <a:cs typeface="Courier New"/>
              </a:rPr>
              <a:t>    x.extend(this_A)</a:t>
            </a:r>
          </a:p>
          <a:p>
            <a:r>
              <a:rPr lang="en-US" sz="1400" dirty="0">
                <a:latin typeface="Courier New"/>
                <a:cs typeface="Courier New"/>
              </a:rPr>
              <a:t>    y.extend(this_rate)</a:t>
            </a:r>
          </a:p>
          <a:p>
            <a:r>
              <a:rPr lang="en-US" sz="1400" dirty="0">
                <a:latin typeface="Courier New"/>
                <a:cs typeface="Courier New"/>
              </a:rPr>
              <a:t>    </a:t>
            </a:r>
          </a:p>
          <a:p>
            <a:r>
              <a:rPr lang="en-US" sz="1400" dirty="0">
                <a:latin typeface="Courier New"/>
                <a:cs typeface="Courier New"/>
              </a:rPr>
              <a:t>x = np.array(x)</a:t>
            </a:r>
          </a:p>
          <a:p>
            <a:r>
              <a:rPr lang="en-US" sz="1400" dirty="0">
                <a:latin typeface="Courier New"/>
                <a:cs typeface="Courier New"/>
              </a:rPr>
              <a:t>y = np.array(y)</a:t>
            </a:r>
          </a:p>
          <a:p>
            <a:r>
              <a:rPr lang="en-US" sz="1400" dirty="0">
                <a:latin typeface="Courier New"/>
                <a:cs typeface="Courier New"/>
              </a:rPr>
              <a:t>plt.plot(x,y,"b.")</a:t>
            </a:r>
          </a:p>
          <a:p>
            <a:endParaRPr lang="en-US" dirty="0">
              <a:latin typeface="Helvetica"/>
              <a:cs typeface="Helvetica"/>
            </a:endParaRPr>
          </a:p>
          <a:p>
            <a:endParaRPr lang="en-US" dirty="0">
              <a:latin typeface="Helvetica"/>
              <a:cs typeface="Helvetica"/>
            </a:endParaRPr>
          </a:p>
          <a:p>
            <a:r>
              <a:rPr lang="en-US" dirty="0">
                <a:latin typeface="Helvetica"/>
                <a:cs typeface="Helvetica"/>
              </a:rPr>
              <a:t>This uses method 2 for accessing the data again.</a:t>
            </a:r>
          </a:p>
          <a:p>
            <a:endParaRPr lang="en-US" dirty="0">
              <a:latin typeface="Helvetica"/>
              <a:cs typeface="Helvetica"/>
            </a:endParaRPr>
          </a:p>
          <a:p>
            <a:r>
              <a:rPr lang="en-US" dirty="0">
                <a:latin typeface="Courier New"/>
                <a:cs typeface="Courier New"/>
              </a:rPr>
              <a:t>extend</a:t>
            </a:r>
            <a:r>
              <a:rPr lang="en-US" dirty="0">
                <a:latin typeface="Helvetica"/>
                <a:cs typeface="Helvetica"/>
              </a:rPr>
              <a:t> adds one list to the end of another.</a:t>
            </a:r>
          </a:p>
          <a:p>
            <a:endParaRPr lang="en-US" dirty="0">
              <a:latin typeface="Helvetica"/>
              <a:cs typeface="Helvetica"/>
            </a:endParaRPr>
          </a:p>
          <a:p>
            <a:r>
              <a:rPr lang="en-US" dirty="0">
                <a:latin typeface="Helvetica"/>
                <a:cs typeface="Helvetica"/>
              </a:rPr>
              <a:t>If we wanted to be more sophisticated, we could remove the outliers, but this is good enough for now.  (You would perform the fitting in the next step twice, once to identify the outliers, and once to fit without the outliers.)</a:t>
            </a:r>
          </a:p>
        </p:txBody>
      </p:sp>
      <p:pic>
        <p:nvPicPr>
          <p:cNvPr id="2" name="Picture 1"/>
          <p:cNvPicPr>
            <a:picLocks noChangeAspect="1"/>
          </p:cNvPicPr>
          <p:nvPr/>
        </p:nvPicPr>
        <p:blipFill>
          <a:blip r:embed="rId2"/>
          <a:stretch>
            <a:fillRect/>
          </a:stretch>
        </p:blipFill>
        <p:spPr>
          <a:xfrm>
            <a:off x="4273470" y="1329517"/>
            <a:ext cx="4701845" cy="3074283"/>
          </a:xfrm>
          <a:prstGeom prst="rect">
            <a:avLst/>
          </a:prstGeom>
        </p:spPr>
      </p:pic>
      <p:sp>
        <p:nvSpPr>
          <p:cNvPr id="6" name="Rectangle 5"/>
          <p:cNvSpPr/>
          <p:nvPr/>
        </p:nvSpPr>
        <p:spPr>
          <a:xfrm>
            <a:off x="6049238" y="3719304"/>
            <a:ext cx="2816584" cy="369332"/>
          </a:xfrm>
          <a:prstGeom prst="rect">
            <a:avLst/>
          </a:prstGeom>
        </p:spPr>
        <p:txBody>
          <a:bodyPr wrap="none">
            <a:spAutoFit/>
          </a:bodyPr>
          <a:lstStyle/>
          <a:p>
            <a:r>
              <a:rPr lang="en-US" dirty="0">
                <a:latin typeface="Courier New"/>
                <a:cs typeface="Courier New"/>
              </a:rPr>
              <a:t>polynomial_order=15</a:t>
            </a:r>
            <a:endParaRPr lang="en-US"/>
          </a:p>
        </p:txBody>
      </p:sp>
      <p:sp>
        <p:nvSpPr>
          <p:cNvPr id="7" name="TextBox 6"/>
          <p:cNvSpPr txBox="1"/>
          <p:nvPr/>
        </p:nvSpPr>
        <p:spPr>
          <a:xfrm>
            <a:off x="3958839" y="1941333"/>
            <a:ext cx="1345994" cy="369332"/>
          </a:xfrm>
          <a:prstGeom prst="rect">
            <a:avLst/>
          </a:prstGeom>
          <a:noFill/>
        </p:spPr>
        <p:txBody>
          <a:bodyPr wrap="square" rtlCol="0">
            <a:spAutoFit/>
          </a:bodyPr>
          <a:lstStyle/>
          <a:p>
            <a:r>
              <a:rPr lang="en-US" dirty="0">
                <a:latin typeface="Helvetica"/>
                <a:cs typeface="Helvetica"/>
              </a:rPr>
              <a:t>rate</a:t>
            </a:r>
          </a:p>
        </p:txBody>
      </p:sp>
      <p:sp>
        <p:nvSpPr>
          <p:cNvPr id="8" name="TextBox 7"/>
          <p:cNvSpPr txBox="1"/>
          <p:nvPr/>
        </p:nvSpPr>
        <p:spPr>
          <a:xfrm>
            <a:off x="6743045" y="4296707"/>
            <a:ext cx="1345994" cy="369332"/>
          </a:xfrm>
          <a:prstGeom prst="rect">
            <a:avLst/>
          </a:prstGeom>
          <a:noFill/>
        </p:spPr>
        <p:txBody>
          <a:bodyPr wrap="square" rtlCol="0">
            <a:spAutoFit/>
          </a:bodyPr>
          <a:lstStyle/>
          <a:p>
            <a:r>
              <a:rPr lang="en-US" dirty="0">
                <a:latin typeface="Helvetica"/>
                <a:cs typeface="Helvetica"/>
              </a:rPr>
              <a:t>[A]</a:t>
            </a:r>
          </a:p>
        </p:txBody>
      </p:sp>
    </p:spTree>
    <p:extLst>
      <p:ext uri="{BB962C8B-B14F-4D97-AF65-F5344CB8AC3E}">
        <p14:creationId xmlns:p14="http://schemas.microsoft.com/office/powerpoint/2010/main" val="421903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307974" cy="461665"/>
          </a:xfrm>
          <a:prstGeom prst="rect">
            <a:avLst/>
          </a:prstGeom>
          <a:noFill/>
        </p:spPr>
        <p:txBody>
          <a:bodyPr wrap="square" rtlCol="0">
            <a:spAutoFit/>
          </a:bodyPr>
          <a:lstStyle/>
          <a:p>
            <a:r>
              <a:rPr lang="en-US" sz="2400" dirty="0">
                <a:solidFill>
                  <a:srgbClr val="0000FF"/>
                </a:solidFill>
                <a:latin typeface="Helvetica"/>
                <a:cs typeface="Helvetica"/>
              </a:rPr>
              <a:t>Step 6: Getting the Rate Constant in Aggregate</a:t>
            </a:r>
          </a:p>
        </p:txBody>
      </p:sp>
      <p:sp>
        <p:nvSpPr>
          <p:cNvPr id="5" name="TextBox 4"/>
          <p:cNvSpPr txBox="1"/>
          <p:nvPr/>
        </p:nvSpPr>
        <p:spPr>
          <a:xfrm>
            <a:off x="247415" y="644174"/>
            <a:ext cx="8694912" cy="4431983"/>
          </a:xfrm>
          <a:prstGeom prst="rect">
            <a:avLst/>
          </a:prstGeom>
          <a:noFill/>
        </p:spPr>
        <p:txBody>
          <a:bodyPr wrap="square" rtlCol="0">
            <a:spAutoFit/>
          </a:bodyPr>
          <a:lstStyle/>
          <a:p>
            <a:r>
              <a:rPr lang="en-US" dirty="0">
                <a:latin typeface="Helvetica"/>
                <a:cs typeface="Helvetica"/>
              </a:rPr>
              <a:t>This is the fitting code:</a:t>
            </a:r>
          </a:p>
          <a:p>
            <a:endParaRPr lang="en-US" dirty="0">
              <a:latin typeface="Helvetica"/>
              <a:cs typeface="Helvetica"/>
            </a:endParaRPr>
          </a:p>
          <a:p>
            <a:r>
              <a:rPr lang="en-US" sz="1400" dirty="0">
                <a:latin typeface="Courier New"/>
                <a:cs typeface="Courier New"/>
              </a:rPr>
              <a:t>popt,pcov = curve_fit(second_order, x, y)</a:t>
            </a:r>
          </a:p>
          <a:p>
            <a:r>
              <a:rPr lang="en-US" sz="1400" dirty="0">
                <a:latin typeface="Courier New"/>
                <a:cs typeface="Courier New"/>
              </a:rPr>
              <a:t>print "k = %.4f" % popt[0]</a:t>
            </a:r>
          </a:p>
          <a:p>
            <a:r>
              <a:rPr lang="en-US" sz="1400" dirty="0">
                <a:latin typeface="Courier New"/>
                <a:cs typeface="Courier New"/>
              </a:rPr>
              <a:t>fitted = second_order(x, popt[0])</a:t>
            </a:r>
          </a:p>
          <a:p>
            <a:r>
              <a:rPr lang="en-US" sz="1400" dirty="0">
                <a:latin typeface="Courier New"/>
                <a:cs typeface="Courier New"/>
              </a:rPr>
              <a:t>plt.plot(x, y, "r.")</a:t>
            </a:r>
          </a:p>
          <a:p>
            <a:r>
              <a:rPr lang="en-US" sz="1400" dirty="0">
                <a:latin typeface="Courier New"/>
                <a:cs typeface="Courier New"/>
              </a:rPr>
              <a:t>plt.plot(x, fitted, "b.")</a:t>
            </a:r>
          </a:p>
          <a:p>
            <a:r>
              <a:rPr lang="en-US" sz="1400" dirty="0">
                <a:latin typeface="Courier New"/>
                <a:cs typeface="Courier New"/>
              </a:rPr>
              <a:t>plt.show()</a:t>
            </a:r>
            <a:endParaRPr lang="en-US" sz="1400"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By using the all of the</a:t>
            </a:r>
          </a:p>
          <a:p>
            <a:r>
              <a:rPr lang="en-US" dirty="0">
                <a:latin typeface="Helvetica"/>
                <a:cs typeface="Helvetica"/>
              </a:rPr>
              <a:t>data from each experiment,</a:t>
            </a:r>
          </a:p>
          <a:p>
            <a:r>
              <a:rPr lang="en-US" dirty="0">
                <a:latin typeface="Helvetica"/>
                <a:cs typeface="Helvetica"/>
              </a:rPr>
              <a:t>and by combining all the</a:t>
            </a:r>
          </a:p>
          <a:p>
            <a:r>
              <a:rPr lang="en-US" dirty="0">
                <a:latin typeface="Helvetica"/>
                <a:cs typeface="Helvetica"/>
              </a:rPr>
              <a:t>experiments, we get a</a:t>
            </a:r>
          </a:p>
          <a:p>
            <a:r>
              <a:rPr lang="en-US" dirty="0">
                <a:latin typeface="Helvetica"/>
                <a:cs typeface="Helvetica"/>
              </a:rPr>
              <a:t>result that agrees much</a:t>
            </a:r>
          </a:p>
          <a:p>
            <a:r>
              <a:rPr lang="en-US" dirty="0">
                <a:latin typeface="Helvetica"/>
                <a:cs typeface="Helvetica"/>
              </a:rPr>
              <a:t>more closely with the true</a:t>
            </a:r>
          </a:p>
          <a:p>
            <a:r>
              <a:rPr lang="en-US" dirty="0">
                <a:latin typeface="Helvetica"/>
                <a:cs typeface="Helvetica"/>
              </a:rPr>
              <a:t>rate constant of 0.01.</a:t>
            </a:r>
          </a:p>
        </p:txBody>
      </p:sp>
      <p:pic>
        <p:nvPicPr>
          <p:cNvPr id="3" name="Picture 2"/>
          <p:cNvPicPr>
            <a:picLocks noChangeAspect="1"/>
          </p:cNvPicPr>
          <p:nvPr/>
        </p:nvPicPr>
        <p:blipFill>
          <a:blip r:embed="rId2"/>
          <a:stretch>
            <a:fillRect/>
          </a:stretch>
        </p:blipFill>
        <p:spPr>
          <a:xfrm>
            <a:off x="3087632" y="2503644"/>
            <a:ext cx="5917103" cy="4226502"/>
          </a:xfrm>
          <a:prstGeom prst="rect">
            <a:avLst/>
          </a:prstGeom>
        </p:spPr>
      </p:pic>
      <p:sp>
        <p:nvSpPr>
          <p:cNvPr id="6" name="Rectangle 5"/>
          <p:cNvSpPr/>
          <p:nvPr/>
        </p:nvSpPr>
        <p:spPr>
          <a:xfrm>
            <a:off x="5843293" y="5979297"/>
            <a:ext cx="2816584" cy="369332"/>
          </a:xfrm>
          <a:prstGeom prst="rect">
            <a:avLst/>
          </a:prstGeom>
        </p:spPr>
        <p:txBody>
          <a:bodyPr wrap="none">
            <a:spAutoFit/>
          </a:bodyPr>
          <a:lstStyle/>
          <a:p>
            <a:r>
              <a:rPr lang="en-US" dirty="0">
                <a:latin typeface="Courier New"/>
                <a:cs typeface="Courier New"/>
              </a:rPr>
              <a:t>polynomial_order=15</a:t>
            </a:r>
            <a:endParaRPr lang="en-US"/>
          </a:p>
        </p:txBody>
      </p:sp>
      <p:sp>
        <p:nvSpPr>
          <p:cNvPr id="7" name="TextBox 6"/>
          <p:cNvSpPr txBox="1"/>
          <p:nvPr/>
        </p:nvSpPr>
        <p:spPr>
          <a:xfrm>
            <a:off x="2872771" y="4830295"/>
            <a:ext cx="1345994" cy="369332"/>
          </a:xfrm>
          <a:prstGeom prst="rect">
            <a:avLst/>
          </a:prstGeom>
          <a:noFill/>
        </p:spPr>
        <p:txBody>
          <a:bodyPr wrap="square" rtlCol="0">
            <a:spAutoFit/>
          </a:bodyPr>
          <a:lstStyle/>
          <a:p>
            <a:r>
              <a:rPr lang="en-US" dirty="0">
                <a:latin typeface="Helvetica"/>
                <a:cs typeface="Helvetica"/>
              </a:rPr>
              <a:t>rate</a:t>
            </a:r>
          </a:p>
        </p:txBody>
      </p:sp>
      <p:sp>
        <p:nvSpPr>
          <p:cNvPr id="8" name="TextBox 7"/>
          <p:cNvSpPr txBox="1"/>
          <p:nvPr/>
        </p:nvSpPr>
        <p:spPr>
          <a:xfrm>
            <a:off x="6138816" y="6465743"/>
            <a:ext cx="1345994" cy="369332"/>
          </a:xfrm>
          <a:prstGeom prst="rect">
            <a:avLst/>
          </a:prstGeom>
          <a:noFill/>
        </p:spPr>
        <p:txBody>
          <a:bodyPr wrap="square" rtlCol="0">
            <a:spAutoFit/>
          </a:bodyPr>
          <a:lstStyle/>
          <a:p>
            <a:r>
              <a:rPr lang="en-US" dirty="0">
                <a:latin typeface="Helvetica"/>
                <a:cs typeface="Helvetica"/>
              </a:rPr>
              <a:t>[A]</a:t>
            </a:r>
          </a:p>
        </p:txBody>
      </p:sp>
    </p:spTree>
    <p:extLst>
      <p:ext uri="{BB962C8B-B14F-4D97-AF65-F5344CB8AC3E}">
        <p14:creationId xmlns:p14="http://schemas.microsoft.com/office/powerpoint/2010/main" val="277086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7307974"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
        <p:nvSpPr>
          <p:cNvPr id="5" name="TextBox 4"/>
          <p:cNvSpPr txBox="1"/>
          <p:nvPr/>
        </p:nvSpPr>
        <p:spPr>
          <a:xfrm>
            <a:off x="247415" y="644174"/>
            <a:ext cx="8694912" cy="646331"/>
          </a:xfrm>
          <a:prstGeom prst="rect">
            <a:avLst/>
          </a:prstGeom>
          <a:noFill/>
        </p:spPr>
        <p:txBody>
          <a:bodyPr wrap="square" rtlCol="0">
            <a:spAutoFit/>
          </a:bodyPr>
          <a:lstStyle/>
          <a:p>
            <a:r>
              <a:rPr lang="en-US" dirty="0">
                <a:latin typeface="Helvetica"/>
                <a:cs typeface="Helvetica"/>
              </a:rPr>
              <a:t>Congratulations!  You now know how to perform initial rates and reaction progress analyses.</a:t>
            </a:r>
          </a:p>
        </p:txBody>
      </p:sp>
      <p:sp>
        <p:nvSpPr>
          <p:cNvPr id="2" name="Rectangle 1"/>
          <p:cNvSpPr/>
          <p:nvPr/>
        </p:nvSpPr>
        <p:spPr>
          <a:xfrm>
            <a:off x="247415" y="1314995"/>
            <a:ext cx="4572000" cy="5509199"/>
          </a:xfrm>
          <a:prstGeom prst="rect">
            <a:avLst/>
          </a:prstGeom>
        </p:spPr>
        <p:txBody>
          <a:bodyPr>
            <a:spAutoFit/>
          </a:bodyPr>
          <a:lstStyle/>
          <a:p>
            <a:r>
              <a:rPr lang="en-US" sz="1400" b="1" dirty="0">
                <a:latin typeface="Helvetica"/>
                <a:cs typeface="Helvetica"/>
              </a:rPr>
              <a:t>Import Statements</a:t>
            </a:r>
          </a:p>
          <a:p>
            <a:r>
              <a:rPr lang="en-US" sz="1200" dirty="0">
                <a:latin typeface="Courier New"/>
                <a:cs typeface="Courier New"/>
              </a:rPr>
              <a:t>import matplotlib</a:t>
            </a:r>
          </a:p>
          <a:p>
            <a:r>
              <a:rPr lang="en-US" sz="1200" dirty="0">
                <a:latin typeface="Courier New"/>
                <a:cs typeface="Courier New"/>
              </a:rPr>
              <a:t>import matplotlib.pyplot as plt</a:t>
            </a:r>
          </a:p>
          <a:p>
            <a:r>
              <a:rPr lang="en-US" sz="1200" dirty="0">
                <a:latin typeface="Courier New"/>
                <a:cs typeface="Courier New"/>
              </a:rPr>
              <a:t>%matplotlib inline</a:t>
            </a:r>
          </a:p>
          <a:p>
            <a:r>
              <a:rPr lang="en-US" sz="1200" dirty="0">
                <a:latin typeface="Courier New"/>
                <a:cs typeface="Courier New"/>
              </a:rPr>
              <a:t>import numpy as np</a:t>
            </a:r>
          </a:p>
          <a:p>
            <a:r>
              <a:rPr lang="en-US" sz="1200" dirty="0">
                <a:latin typeface="Courier New"/>
                <a:cs typeface="Courier New"/>
              </a:rPr>
              <a:t>import pandas as pd</a:t>
            </a:r>
          </a:p>
          <a:p>
            <a:r>
              <a:rPr lang="en-US" sz="1200" dirty="0">
                <a:latin typeface="Courier New"/>
                <a:cs typeface="Courier New"/>
              </a:rPr>
              <a:t>from pandas import Series, DataFrame</a:t>
            </a:r>
          </a:p>
          <a:p>
            <a:r>
              <a:rPr lang="en-US" sz="1200" dirty="0">
                <a:latin typeface="Courier New"/>
                <a:cs typeface="Courier New"/>
              </a:rPr>
              <a:t>from scipy.optimize import curve_fit</a:t>
            </a:r>
          </a:p>
          <a:p>
            <a:r>
              <a:rPr lang="en-US" sz="1200" dirty="0">
                <a:latin typeface="Courier New"/>
                <a:cs typeface="Courier New"/>
              </a:rPr>
              <a:t>from scipy.stats import linregress</a:t>
            </a:r>
          </a:p>
          <a:p>
            <a:endParaRPr lang="en-US" sz="1200" b="1" dirty="0">
              <a:latin typeface="Helvetica"/>
              <a:cs typeface="Helvetica"/>
            </a:endParaRPr>
          </a:p>
          <a:p>
            <a:r>
              <a:rPr lang="en-US" sz="1400" b="1" dirty="0">
                <a:latin typeface="Helvetica"/>
                <a:cs typeface="Helvetica"/>
              </a:rPr>
              <a:t>pandas and DataFrames</a:t>
            </a:r>
          </a:p>
          <a:p>
            <a:r>
              <a:rPr lang="en-US" sz="1200" dirty="0">
                <a:latin typeface="Courier New"/>
                <a:cs typeface="Courier New"/>
              </a:rPr>
              <a:t>df = pd.read_csv("dataset2.csv")</a:t>
            </a:r>
          </a:p>
          <a:p>
            <a:r>
              <a:rPr lang="en-US" sz="1200" dirty="0">
                <a:latin typeface="Courier New"/>
                <a:cs typeface="Courier New"/>
              </a:rPr>
              <a:t>df.set_index("time",inplace=True)</a:t>
            </a:r>
          </a:p>
          <a:p>
            <a:r>
              <a:rPr lang="en-US" sz="1200" dirty="0">
                <a:latin typeface="Courier New"/>
                <a:cs typeface="Courier New"/>
              </a:rPr>
              <a:t>time = df.index</a:t>
            </a:r>
          </a:p>
          <a:p>
            <a:r>
              <a:rPr lang="en-US" sz="1200" dirty="0">
                <a:latin typeface="Courier New"/>
                <a:cs typeface="Courier New"/>
              </a:rPr>
              <a:t>df.head()</a:t>
            </a:r>
          </a:p>
          <a:p>
            <a:endParaRPr lang="en-US" sz="1200" dirty="0">
              <a:latin typeface="Courier New"/>
              <a:cs typeface="Courier New"/>
            </a:endParaRPr>
          </a:p>
          <a:p>
            <a:r>
              <a:rPr lang="en-US" sz="1200" dirty="0">
                <a:latin typeface="Courier New"/>
                <a:cs typeface="Courier New"/>
              </a:rPr>
              <a:t># access method 1 (no special chars)</a:t>
            </a:r>
          </a:p>
          <a:p>
            <a:r>
              <a:rPr lang="en-US" sz="1200" dirty="0">
                <a:latin typeface="Courier New"/>
                <a:cs typeface="Courier New"/>
              </a:rPr>
              <a:t>df.A60</a:t>
            </a:r>
          </a:p>
          <a:p>
            <a:endParaRPr lang="en-US" sz="1200" dirty="0">
              <a:latin typeface="Courier New"/>
              <a:cs typeface="Courier New"/>
            </a:endParaRPr>
          </a:p>
          <a:p>
            <a:r>
              <a:rPr lang="en-US" sz="1200" dirty="0">
                <a:latin typeface="Courier New"/>
                <a:cs typeface="Courier New"/>
              </a:rPr>
              <a:t># access method 2</a:t>
            </a:r>
          </a:p>
          <a:p>
            <a:r>
              <a:rPr lang="en-US" sz="1200" dirty="0">
                <a:latin typeface="Courier New"/>
                <a:cs typeface="Courier New"/>
              </a:rPr>
              <a:t>df[“A60”]</a:t>
            </a:r>
          </a:p>
          <a:p>
            <a:endParaRPr lang="en-US" sz="1200" dirty="0">
              <a:latin typeface="Courier New"/>
              <a:cs typeface="Courier New"/>
            </a:endParaRPr>
          </a:p>
          <a:p>
            <a:r>
              <a:rPr lang="en-US" sz="1200" dirty="0">
                <a:latin typeface="Courier New"/>
                <a:cs typeface="Courier New"/>
              </a:rPr>
              <a:t># access method 2 with %</a:t>
            </a:r>
          </a:p>
          <a:p>
            <a:r>
              <a:rPr lang="en-US" sz="1200" dirty="0">
                <a:latin typeface="Courier New"/>
                <a:cs typeface="Courier New"/>
              </a:rPr>
              <a:t>key_name = “A%d” % index</a:t>
            </a:r>
          </a:p>
          <a:p>
            <a:r>
              <a:rPr lang="en-US" sz="1200" dirty="0">
                <a:latin typeface="Courier New"/>
                <a:cs typeface="Courier New"/>
              </a:rPr>
              <a:t>df[key_name]</a:t>
            </a:r>
          </a:p>
          <a:p>
            <a:endParaRPr lang="en-US" sz="1200" dirty="0">
              <a:latin typeface="Courier New"/>
              <a:cs typeface="Courier New"/>
            </a:endParaRPr>
          </a:p>
          <a:p>
            <a:r>
              <a:rPr lang="en-US" sz="1200" dirty="0">
                <a:latin typeface="Courier New"/>
                <a:cs typeface="Courier New"/>
              </a:rPr>
              <a:t># iterating two lists in parallel</a:t>
            </a:r>
          </a:p>
          <a:p>
            <a:r>
              <a:rPr lang="en-US" sz="1200" dirty="0">
                <a:latin typeface="Courier New"/>
                <a:cs typeface="Courier New"/>
              </a:rPr>
              <a:t>for t, c in zip(time, concentration):</a:t>
            </a:r>
          </a:p>
          <a:p>
            <a:r>
              <a:rPr lang="en-US" sz="1200" dirty="0">
                <a:latin typeface="Courier New"/>
                <a:cs typeface="Courier New"/>
              </a:rPr>
              <a:t>     ...your code here...</a:t>
            </a:r>
          </a:p>
        </p:txBody>
      </p:sp>
      <p:sp>
        <p:nvSpPr>
          <p:cNvPr id="6" name="Rectangle 5"/>
          <p:cNvSpPr/>
          <p:nvPr/>
        </p:nvSpPr>
        <p:spPr>
          <a:xfrm>
            <a:off x="4370327" y="1314995"/>
            <a:ext cx="4572000" cy="5539977"/>
          </a:xfrm>
          <a:prstGeom prst="rect">
            <a:avLst/>
          </a:prstGeom>
        </p:spPr>
        <p:txBody>
          <a:bodyPr>
            <a:spAutoFit/>
          </a:bodyPr>
          <a:lstStyle/>
          <a:p>
            <a:r>
              <a:rPr lang="en-US" sz="1400" b="1" dirty="0">
                <a:latin typeface="Helvetica"/>
                <a:cs typeface="Helvetica"/>
              </a:rPr>
              <a:t>Linear Regression</a:t>
            </a:r>
          </a:p>
          <a:p>
            <a:r>
              <a:rPr lang="en-US" sz="1200" dirty="0">
                <a:latin typeface="Courier New"/>
                <a:cs typeface="Courier New"/>
              </a:rPr>
              <a:t># slope, intercept, correlation coefficient</a:t>
            </a:r>
          </a:p>
          <a:p>
            <a:r>
              <a:rPr lang="en-US" sz="1200" dirty="0">
                <a:latin typeface="Courier New"/>
                <a:cs typeface="Courier New"/>
              </a:rPr>
              <a:t># p-value, standard error of estimate</a:t>
            </a:r>
          </a:p>
          <a:p>
            <a:r>
              <a:rPr lang="en-US" sz="1200" dirty="0">
                <a:latin typeface="Courier New"/>
                <a:cs typeface="Courier New"/>
              </a:rPr>
              <a:t>m, b, r, p, err = linregress(x,y)</a:t>
            </a:r>
            <a:endParaRPr lang="en-US" sz="1200" b="1" dirty="0">
              <a:latin typeface="Helvetica"/>
              <a:cs typeface="Helvetica"/>
            </a:endParaRPr>
          </a:p>
          <a:p>
            <a:endParaRPr lang="en-US" sz="1400" b="1" dirty="0">
              <a:latin typeface="Helvetica"/>
              <a:cs typeface="Helvetica"/>
            </a:endParaRPr>
          </a:p>
          <a:p>
            <a:r>
              <a:rPr lang="en-US" sz="1400" b="1" dirty="0">
                <a:latin typeface="Helvetica"/>
                <a:cs typeface="Helvetica"/>
              </a:rPr>
              <a:t>Polynomial Fitting</a:t>
            </a:r>
          </a:p>
          <a:p>
            <a:r>
              <a:rPr lang="en-US" sz="1200" dirty="0">
                <a:latin typeface="Courier New"/>
                <a:cs typeface="Courier New"/>
              </a:rPr>
              <a:t># returns the polynomial coefficients as a list</a:t>
            </a:r>
          </a:p>
          <a:p>
            <a:r>
              <a:rPr lang="en-US" sz="1200" dirty="0">
                <a:latin typeface="Courier New"/>
                <a:cs typeface="Courier New"/>
              </a:rPr>
              <a:t>poly_coeff = np.polyfit(x, y, polynomial_order)</a:t>
            </a:r>
          </a:p>
          <a:p>
            <a:endParaRPr lang="en-US" sz="1200" dirty="0">
              <a:latin typeface="Courier New"/>
              <a:cs typeface="Courier New"/>
            </a:endParaRPr>
          </a:p>
          <a:p>
            <a:r>
              <a:rPr lang="en-US" sz="1200" dirty="0">
                <a:latin typeface="Courier New"/>
                <a:cs typeface="Courier New"/>
              </a:rPr>
              <a:t># make a numpy polynomial object</a:t>
            </a:r>
          </a:p>
          <a:p>
            <a:r>
              <a:rPr lang="en-US" sz="1200" dirty="0">
                <a:latin typeface="Courier New"/>
                <a:cs typeface="Courier New"/>
              </a:rPr>
              <a:t>polynomial = np.poly1d(poly_coeff)</a:t>
            </a:r>
          </a:p>
          <a:p>
            <a:endParaRPr lang="en-US" sz="1200" dirty="0">
              <a:latin typeface="Courier New"/>
              <a:cs typeface="Courier New"/>
            </a:endParaRPr>
          </a:p>
          <a:p>
            <a:r>
              <a:rPr lang="en-US" sz="1200" dirty="0">
                <a:latin typeface="Courier New"/>
                <a:cs typeface="Courier New"/>
              </a:rPr>
              <a:t># broadcast the polynomial on x</a:t>
            </a:r>
          </a:p>
          <a:p>
            <a:r>
              <a:rPr lang="en-US" sz="1200" dirty="0">
                <a:latin typeface="Courier New"/>
                <a:cs typeface="Courier New"/>
              </a:rPr>
              <a:t># like a list comprehension, but more concise</a:t>
            </a:r>
          </a:p>
          <a:p>
            <a:r>
              <a:rPr lang="en-US" sz="1200" dirty="0">
                <a:latin typeface="Courier New"/>
                <a:cs typeface="Courier New"/>
              </a:rPr>
              <a:t>fitted_y = polynomial(x)</a:t>
            </a:r>
          </a:p>
          <a:p>
            <a:endParaRPr lang="en-US" sz="1200" dirty="0">
              <a:latin typeface="Courier New"/>
              <a:cs typeface="Courier New"/>
            </a:endParaRPr>
          </a:p>
          <a:p>
            <a:r>
              <a:rPr lang="en-US" sz="1200" dirty="0">
                <a:latin typeface="Courier New"/>
                <a:cs typeface="Courier New"/>
              </a:rPr>
              <a:t># returns a numpy polynomial object that is</a:t>
            </a:r>
          </a:p>
          <a:p>
            <a:r>
              <a:rPr lang="en-US" sz="1200" dirty="0">
                <a:latin typeface="Courier New"/>
                <a:cs typeface="Courier New"/>
              </a:rPr>
              <a:t># the derivative of the original polynomial</a:t>
            </a:r>
          </a:p>
          <a:p>
            <a:r>
              <a:rPr lang="en-US" sz="1200" dirty="0">
                <a:latin typeface="Courier New"/>
                <a:cs typeface="Courier New"/>
              </a:rPr>
              <a:t>derivative = np.polyder(polynomial)</a:t>
            </a:r>
          </a:p>
          <a:p>
            <a:endParaRPr lang="en-US" sz="1200" dirty="0">
              <a:latin typeface="Courier New"/>
              <a:cs typeface="Courier New"/>
            </a:endParaRPr>
          </a:p>
          <a:p>
            <a:r>
              <a:rPr lang="en-US" sz="1200" dirty="0">
                <a:latin typeface="Courier New"/>
                <a:cs typeface="Courier New"/>
              </a:rPr>
              <a:t># broadcast the derivative on x</a:t>
            </a:r>
          </a:p>
          <a:p>
            <a:r>
              <a:rPr lang="en-US" sz="1200" dirty="0">
                <a:latin typeface="Courier New"/>
                <a:cs typeface="Courier New"/>
              </a:rPr>
              <a:t>y_prime = derivative(x)</a:t>
            </a:r>
          </a:p>
          <a:p>
            <a:endParaRPr lang="en-US" sz="1200" dirty="0">
              <a:latin typeface="Courier New"/>
              <a:cs typeface="Courier New"/>
            </a:endParaRPr>
          </a:p>
          <a:p>
            <a:r>
              <a:rPr lang="en-US" sz="1200" dirty="0">
                <a:latin typeface="Courier New"/>
                <a:cs typeface="Courier New"/>
              </a:rPr>
              <a:t># calculate the residual</a:t>
            </a:r>
          </a:p>
          <a:p>
            <a:r>
              <a:rPr lang="en-US" sz="1200" dirty="0">
                <a:latin typeface="Courier New"/>
                <a:cs typeface="Courier New"/>
              </a:rPr>
              <a:t>residual = y – fitted_y</a:t>
            </a:r>
          </a:p>
          <a:p>
            <a:endParaRPr lang="en-US" sz="1200" dirty="0">
              <a:latin typeface="Courier New"/>
              <a:cs typeface="Courier New"/>
            </a:endParaRPr>
          </a:p>
          <a:p>
            <a:r>
              <a:rPr lang="en-US" sz="1200" dirty="0">
                <a:latin typeface="Courier New"/>
                <a:cs typeface="Courier New"/>
              </a:rPr>
              <a:t># calculate the root-mean-square error</a:t>
            </a:r>
          </a:p>
          <a:p>
            <a:r>
              <a:rPr lang="en-US" sz="1200" dirty="0">
                <a:latin typeface="Courier New"/>
                <a:cs typeface="Courier New"/>
              </a:rPr>
              <a:t>RMSE = np.sqrt(np.mean(np.square(residual)))</a:t>
            </a:r>
          </a:p>
          <a:p>
            <a:r>
              <a:rPr lang="en-US" sz="1200" dirty="0">
                <a:latin typeface="Courier New"/>
                <a:cs typeface="Courier New"/>
              </a:rPr>
              <a:t>print RMSE</a:t>
            </a:r>
          </a:p>
        </p:txBody>
      </p:sp>
    </p:spTree>
    <p:extLst>
      <p:ext uri="{BB962C8B-B14F-4D97-AF65-F5344CB8AC3E}">
        <p14:creationId xmlns:p14="http://schemas.microsoft.com/office/powerpoint/2010/main" val="329263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Introduction to Pandas</a:t>
            </a:r>
          </a:p>
        </p:txBody>
      </p:sp>
      <p:sp>
        <p:nvSpPr>
          <p:cNvPr id="5" name="TextBox 4"/>
          <p:cNvSpPr txBox="1"/>
          <p:nvPr/>
        </p:nvSpPr>
        <p:spPr>
          <a:xfrm>
            <a:off x="392798" y="671170"/>
            <a:ext cx="8432054" cy="4247317"/>
          </a:xfrm>
          <a:prstGeom prst="rect">
            <a:avLst/>
          </a:prstGeom>
          <a:noFill/>
        </p:spPr>
        <p:txBody>
          <a:bodyPr wrap="square" rtlCol="0">
            <a:spAutoFit/>
          </a:bodyPr>
          <a:lstStyle/>
          <a:p>
            <a:r>
              <a:rPr lang="en-US" dirty="0">
                <a:latin typeface="Helvetica"/>
                <a:cs typeface="Helvetica"/>
              </a:rPr>
              <a:t>We will need some import statements:</a:t>
            </a:r>
          </a:p>
          <a:p>
            <a:endParaRPr lang="en-US" sz="1400" dirty="0">
              <a:latin typeface="Courier New"/>
              <a:cs typeface="Courier New"/>
            </a:endParaRPr>
          </a:p>
          <a:p>
            <a:r>
              <a:rPr lang="en-US" sz="1400" dirty="0">
                <a:latin typeface="Courier New"/>
                <a:cs typeface="Courier New"/>
              </a:rPr>
              <a:t>import matplotlib</a:t>
            </a:r>
          </a:p>
          <a:p>
            <a:r>
              <a:rPr lang="en-US" sz="1400" dirty="0">
                <a:latin typeface="Courier New"/>
                <a:cs typeface="Courier New"/>
              </a:rPr>
              <a:t>import matplotlib.pyplot as plt</a:t>
            </a:r>
          </a:p>
          <a:p>
            <a:r>
              <a:rPr lang="en-US" sz="1400" dirty="0">
                <a:latin typeface="Courier New"/>
                <a:cs typeface="Courier New"/>
              </a:rPr>
              <a:t>%matplotlib inline</a:t>
            </a:r>
          </a:p>
          <a:p>
            <a:r>
              <a:rPr lang="en-US" sz="1400" dirty="0">
                <a:latin typeface="Courier New"/>
                <a:cs typeface="Courier New"/>
              </a:rPr>
              <a:t>import numpy as np</a:t>
            </a:r>
          </a:p>
          <a:p>
            <a:r>
              <a:rPr lang="en-US" sz="1400" dirty="0">
                <a:latin typeface="Courier New"/>
                <a:cs typeface="Courier New"/>
              </a:rPr>
              <a:t>import pandas as pd</a:t>
            </a:r>
          </a:p>
          <a:p>
            <a:r>
              <a:rPr lang="en-US" sz="1400" dirty="0">
                <a:latin typeface="Courier New"/>
                <a:cs typeface="Courier New"/>
              </a:rPr>
              <a:t>from pandas import Series, DataFrame</a:t>
            </a:r>
          </a:p>
          <a:p>
            <a:r>
              <a:rPr lang="en-US" sz="1400" dirty="0">
                <a:latin typeface="Courier New"/>
                <a:cs typeface="Courier New"/>
              </a:rPr>
              <a:t>from scipy.optimize import curve_fit</a:t>
            </a:r>
          </a:p>
          <a:p>
            <a:r>
              <a:rPr lang="en-US" sz="1400" dirty="0">
                <a:latin typeface="Courier New"/>
                <a:cs typeface="Courier New"/>
              </a:rPr>
              <a:t>from scipy.stats import linregress</a:t>
            </a:r>
          </a:p>
          <a:p>
            <a:endParaRPr lang="en-US" dirty="0">
              <a:latin typeface="Helvetica"/>
              <a:cs typeface="Helvetica"/>
            </a:endParaRPr>
          </a:p>
          <a:p>
            <a:r>
              <a:rPr lang="en-US" b="1" dirty="0">
                <a:latin typeface="Helvetica"/>
                <a:cs typeface="Helvetica"/>
              </a:rPr>
              <a:t>Pandas</a:t>
            </a:r>
            <a:r>
              <a:rPr lang="en-US" dirty="0">
                <a:latin typeface="Helvetica"/>
                <a:cs typeface="Helvetica"/>
              </a:rPr>
              <a:t>, introduced in Exercise 2, is a data analysis package.  It will let us keep track of our data in a central “spreadsheet” called a DataFrame.  Each column of data is called a Series.  This will be much more convenient than using many lists or numpy arrays.</a:t>
            </a:r>
          </a:p>
          <a:p>
            <a:endParaRPr lang="en-US" b="1" dirty="0">
              <a:latin typeface="Helvetica"/>
              <a:cs typeface="Helvetica"/>
            </a:endParaRPr>
          </a:p>
          <a:p>
            <a:r>
              <a:rPr lang="en-US" dirty="0">
                <a:latin typeface="Helvetica"/>
                <a:cs typeface="Helvetica"/>
              </a:rPr>
              <a:t>We will also need to do linear regression using </a:t>
            </a:r>
            <a:r>
              <a:rPr lang="en-US" b="1" dirty="0">
                <a:latin typeface="Helvetica"/>
                <a:cs typeface="Helvetica"/>
              </a:rPr>
              <a:t>scipy.stats.linregress</a:t>
            </a:r>
            <a:r>
              <a:rPr lang="en-US" dirty="0">
                <a:latin typeface="Helvetica"/>
                <a:cs typeface="Helvetica"/>
              </a:rPr>
              <a:t>.</a:t>
            </a:r>
          </a:p>
        </p:txBody>
      </p:sp>
    </p:spTree>
    <p:extLst>
      <p:ext uri="{BB962C8B-B14F-4D97-AF65-F5344CB8AC3E}">
        <p14:creationId xmlns:p14="http://schemas.microsoft.com/office/powerpoint/2010/main" val="338864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Introduction to Pandas</a:t>
            </a:r>
          </a:p>
        </p:txBody>
      </p:sp>
      <p:sp>
        <p:nvSpPr>
          <p:cNvPr id="5" name="TextBox 4"/>
          <p:cNvSpPr txBox="1"/>
          <p:nvPr/>
        </p:nvSpPr>
        <p:spPr>
          <a:xfrm>
            <a:off x="392798" y="671170"/>
            <a:ext cx="8432054" cy="5940089"/>
          </a:xfrm>
          <a:prstGeom prst="rect">
            <a:avLst/>
          </a:prstGeom>
          <a:noFill/>
        </p:spPr>
        <p:txBody>
          <a:bodyPr wrap="square" rtlCol="0">
            <a:spAutoFit/>
          </a:bodyPr>
          <a:lstStyle/>
          <a:p>
            <a:r>
              <a:rPr lang="en-US" dirty="0">
                <a:latin typeface="Helvetica"/>
                <a:cs typeface="Helvetica"/>
              </a:rPr>
              <a:t>Let’s read the CSV with Pandas:</a:t>
            </a:r>
          </a:p>
          <a:p>
            <a:endParaRPr lang="en-US" dirty="0">
              <a:latin typeface="Helvetica"/>
              <a:cs typeface="Helvetica"/>
            </a:endParaRPr>
          </a:p>
          <a:p>
            <a:r>
              <a:rPr lang="en-US" sz="1400" dirty="0">
                <a:latin typeface="Courier New"/>
                <a:cs typeface="Courier New"/>
              </a:rPr>
              <a:t>df = pd.read_csv("dataset2.csv")</a:t>
            </a:r>
          </a:p>
          <a:p>
            <a:r>
              <a:rPr lang="en-US" sz="1400" dirty="0">
                <a:latin typeface="Courier New"/>
                <a:cs typeface="Courier New"/>
              </a:rPr>
              <a:t>df.set_index("time",inplace=True)</a:t>
            </a:r>
          </a:p>
          <a:p>
            <a:r>
              <a:rPr lang="en-US" sz="1400" dirty="0">
                <a:latin typeface="Courier New"/>
                <a:cs typeface="Courier New"/>
              </a:rPr>
              <a:t>time = df.index</a:t>
            </a:r>
          </a:p>
          <a:p>
            <a:r>
              <a:rPr lang="en-US" sz="1400" dirty="0">
                <a:latin typeface="Courier New"/>
                <a:cs typeface="Courier New"/>
              </a:rPr>
              <a:t>df.head()</a:t>
            </a:r>
          </a:p>
          <a:p>
            <a:endParaRPr lang="en-US" dirty="0">
              <a:latin typeface="Helvetica"/>
              <a:cs typeface="Helvetica"/>
            </a:endParaRPr>
          </a:p>
          <a:p>
            <a:r>
              <a:rPr lang="en-US" dirty="0">
                <a:latin typeface="Helvetica"/>
                <a:cs typeface="Helvetica"/>
              </a:rPr>
              <a:t>This generates a DataFrame (</a:t>
            </a:r>
            <a:r>
              <a:rPr lang="en-US" dirty="0">
                <a:latin typeface="Courier New"/>
                <a:cs typeface="Courier New"/>
              </a:rPr>
              <a:t>df</a:t>
            </a:r>
            <a:r>
              <a:rPr lang="en-US" dirty="0">
                <a:latin typeface="Helvetica"/>
                <a:cs typeface="Helvetica"/>
              </a:rPr>
              <a:t>).  We are looking at the start (head) of it:</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For a discussion of indexing and the many features of Pandas:</a:t>
            </a:r>
          </a:p>
          <a:p>
            <a:endParaRPr lang="en-US" dirty="0">
              <a:latin typeface="Helvetica"/>
              <a:cs typeface="Helvetica"/>
            </a:endParaRPr>
          </a:p>
          <a:p>
            <a:r>
              <a:rPr lang="en-US" dirty="0">
                <a:latin typeface="Helvetica"/>
                <a:cs typeface="Helvetica"/>
                <a:hlinkClick r:id="rId2"/>
              </a:rPr>
              <a:t>http://byumcl.bitbucket.org/bootcamp2013/labs/pd_types.html</a:t>
            </a:r>
            <a:endParaRPr lang="en-US" dirty="0">
              <a:latin typeface="Helvetica"/>
              <a:cs typeface="Helvetica"/>
            </a:endParaRPr>
          </a:p>
        </p:txBody>
      </p:sp>
      <p:pic>
        <p:nvPicPr>
          <p:cNvPr id="3" name="Picture 2"/>
          <p:cNvPicPr>
            <a:picLocks noChangeAspect="1"/>
          </p:cNvPicPr>
          <p:nvPr/>
        </p:nvPicPr>
        <p:blipFill>
          <a:blip r:embed="rId3"/>
          <a:stretch>
            <a:fillRect/>
          </a:stretch>
        </p:blipFill>
        <p:spPr>
          <a:xfrm>
            <a:off x="138052" y="2742620"/>
            <a:ext cx="8686800" cy="2692400"/>
          </a:xfrm>
          <a:prstGeom prst="rect">
            <a:avLst/>
          </a:prstGeom>
        </p:spPr>
      </p:pic>
    </p:spTree>
    <p:extLst>
      <p:ext uri="{BB962C8B-B14F-4D97-AF65-F5344CB8AC3E}">
        <p14:creationId xmlns:p14="http://schemas.microsoft.com/office/powerpoint/2010/main" val="14741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92798" y="671170"/>
            <a:ext cx="8432054" cy="5816978"/>
          </a:xfrm>
          <a:prstGeom prst="rect">
            <a:avLst/>
          </a:prstGeom>
          <a:noFill/>
        </p:spPr>
        <p:txBody>
          <a:bodyPr wrap="square" rtlCol="0">
            <a:spAutoFit/>
          </a:bodyPr>
          <a:lstStyle/>
          <a:p>
            <a:r>
              <a:rPr lang="en-US" sz="1400" dirty="0">
                <a:latin typeface="Courier New"/>
                <a:cs typeface="Courier New"/>
              </a:rPr>
              <a:t>plt.plot(time, df.A140, "r")</a:t>
            </a:r>
          </a:p>
          <a:p>
            <a:r>
              <a:rPr lang="en-US" sz="1400" dirty="0">
                <a:latin typeface="Courier New"/>
                <a:cs typeface="Courier New"/>
              </a:rPr>
              <a:t>plt.plot(time, df["B140"], "b")</a:t>
            </a:r>
          </a:p>
          <a:p>
            <a:r>
              <a:rPr lang="en-US" sz="1400" dirty="0">
                <a:latin typeface="Courier New"/>
                <a:cs typeface="Courier New"/>
              </a:rPr>
              <a:t>plt.show()</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There are two ways to access a column of a pandas DataFrame.</a:t>
            </a:r>
          </a:p>
          <a:p>
            <a:endParaRPr lang="en-US" dirty="0">
              <a:latin typeface="Helvetica"/>
              <a:cs typeface="Helvetica"/>
            </a:endParaRPr>
          </a:p>
          <a:p>
            <a:r>
              <a:rPr lang="en-US" b="1" dirty="0">
                <a:latin typeface="Helvetica"/>
                <a:cs typeface="Helvetica"/>
              </a:rPr>
              <a:t>Method 1:</a:t>
            </a:r>
            <a:r>
              <a:rPr lang="en-US" dirty="0">
                <a:latin typeface="Helvetica"/>
                <a:cs typeface="Helvetica"/>
              </a:rPr>
              <a:t> We can type </a:t>
            </a:r>
            <a:r>
              <a:rPr lang="en-US" dirty="0">
                <a:latin typeface="Courier New"/>
                <a:cs typeface="Courier New"/>
              </a:rPr>
              <a:t>df.column_name</a:t>
            </a:r>
            <a:r>
              <a:rPr lang="en-US" dirty="0">
                <a:latin typeface="Helvetica"/>
                <a:cs typeface="Helvetica"/>
              </a:rPr>
              <a:t> (if there are no special characters).</a:t>
            </a:r>
          </a:p>
          <a:p>
            <a:endParaRPr lang="en-US" dirty="0">
              <a:latin typeface="Helvetica"/>
              <a:cs typeface="Helvetica"/>
            </a:endParaRPr>
          </a:p>
          <a:p>
            <a:r>
              <a:rPr lang="en-US" b="1" dirty="0">
                <a:latin typeface="Helvetica"/>
                <a:cs typeface="Helvetica"/>
              </a:rPr>
              <a:t>Method 2: </a:t>
            </a:r>
            <a:r>
              <a:rPr lang="en-US" dirty="0">
                <a:latin typeface="Helvetica"/>
                <a:cs typeface="Helvetica"/>
              </a:rPr>
              <a:t>We can also type </a:t>
            </a:r>
            <a:r>
              <a:rPr lang="en-US" dirty="0">
                <a:latin typeface="Courier New"/>
                <a:cs typeface="Courier New"/>
              </a:rPr>
              <a:t>df[“column_name”]</a:t>
            </a:r>
            <a:r>
              <a:rPr lang="en-US" dirty="0">
                <a:latin typeface="Helvetica"/>
                <a:cs typeface="Helvetica"/>
              </a:rPr>
              <a:t>.  This form is handy because we can generate the necessary strings with a loop (coming up soon).</a:t>
            </a:r>
          </a:p>
          <a:p>
            <a:pPr marL="342900" indent="-342900">
              <a:buAutoNum type="arabicParenBoth"/>
            </a:pPr>
            <a:endParaRPr lang="en-US" dirty="0">
              <a:latin typeface="Helvetica"/>
              <a:cs typeface="Helvetica"/>
            </a:endParaRPr>
          </a:p>
          <a:p>
            <a:r>
              <a:rPr lang="en-US" dirty="0">
                <a:latin typeface="Helvetica"/>
                <a:cs typeface="Helvetica"/>
              </a:rPr>
              <a:t>Regardless of the method used, one obtains a pandas.Series object.  This is analogous to a numpy array.</a:t>
            </a:r>
          </a:p>
          <a:p>
            <a:endParaRPr lang="en-US" sz="1200" dirty="0">
              <a:latin typeface="Helvetica"/>
              <a:cs typeface="Helvetica"/>
            </a:endParaRPr>
          </a:p>
          <a:p>
            <a:r>
              <a:rPr lang="en-US" sz="1200" b="1" dirty="0">
                <a:latin typeface="Helvetica"/>
                <a:cs typeface="Helvetica"/>
              </a:rPr>
              <a:t>Technical Note: </a:t>
            </a:r>
            <a:r>
              <a:rPr lang="en-US" sz="1200" dirty="0">
                <a:latin typeface="Helvetica"/>
                <a:cs typeface="Helvetica"/>
              </a:rPr>
              <a:t>Slicing syntax can be used on either DataFramers or Series, but the syntax is inclusive of the final index.</a:t>
            </a:r>
            <a:endParaRPr lang="en-US" sz="1200" b="1" dirty="0">
              <a:latin typeface="Helvetica"/>
              <a:cs typeface="Helvetica"/>
            </a:endParaRPr>
          </a:p>
        </p:txBody>
      </p:sp>
      <p:pic>
        <p:nvPicPr>
          <p:cNvPr id="6" name="Picture 5"/>
          <p:cNvPicPr>
            <a:picLocks noChangeAspect="1"/>
          </p:cNvPicPr>
          <p:nvPr/>
        </p:nvPicPr>
        <p:blipFill>
          <a:blip r:embed="rId2"/>
          <a:stretch>
            <a:fillRect/>
          </a:stretch>
        </p:blipFill>
        <p:spPr>
          <a:xfrm>
            <a:off x="4244864" y="209505"/>
            <a:ext cx="4664307" cy="3073098"/>
          </a:xfrm>
          <a:prstGeom prst="rect">
            <a:avLst/>
          </a:prstGeom>
        </p:spPr>
      </p:pic>
      <p:sp>
        <p:nvSpPr>
          <p:cNvPr id="7" name="TextBox 6"/>
          <p:cNvSpPr txBox="1"/>
          <p:nvPr/>
        </p:nvSpPr>
        <p:spPr>
          <a:xfrm>
            <a:off x="6931166" y="410009"/>
            <a:ext cx="2030560" cy="369332"/>
          </a:xfrm>
          <a:prstGeom prst="rect">
            <a:avLst/>
          </a:prstGeom>
          <a:noFill/>
        </p:spPr>
        <p:txBody>
          <a:bodyPr wrap="square" rtlCol="0">
            <a:spAutoFit/>
          </a:bodyPr>
          <a:lstStyle/>
          <a:p>
            <a:r>
              <a:rPr lang="en-US" dirty="0">
                <a:solidFill>
                  <a:srgbClr val="FF0000"/>
                </a:solidFill>
                <a:latin typeface="Helvetica"/>
                <a:cs typeface="Helvetica"/>
              </a:rPr>
              <a:t>[A]</a:t>
            </a:r>
            <a:r>
              <a:rPr lang="en-US" dirty="0">
                <a:latin typeface="Helvetica"/>
                <a:cs typeface="Helvetica"/>
              </a:rPr>
              <a:t>, </a:t>
            </a:r>
            <a:r>
              <a:rPr lang="en-US" dirty="0">
                <a:solidFill>
                  <a:srgbClr val="0000FF"/>
                </a:solidFill>
                <a:latin typeface="Helvetica"/>
                <a:cs typeface="Helvetica"/>
              </a:rPr>
              <a:t>[B]</a:t>
            </a:r>
            <a:r>
              <a:rPr lang="en-US" dirty="0">
                <a:latin typeface="Helvetica"/>
                <a:cs typeface="Helvetica"/>
              </a:rPr>
              <a:t> vs. time</a:t>
            </a:r>
          </a:p>
        </p:txBody>
      </p:sp>
    </p:spTree>
    <p:extLst>
      <p:ext uri="{BB962C8B-B14F-4D97-AF65-F5344CB8AC3E}">
        <p14:creationId xmlns:p14="http://schemas.microsoft.com/office/powerpoint/2010/main" val="123680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92798" y="671170"/>
            <a:ext cx="8432054" cy="6217088"/>
          </a:xfrm>
          <a:prstGeom prst="rect">
            <a:avLst/>
          </a:prstGeom>
          <a:noFill/>
        </p:spPr>
        <p:txBody>
          <a:bodyPr wrap="square" rtlCol="0">
            <a:spAutoFit/>
          </a:bodyPr>
          <a:lstStyle/>
          <a:p>
            <a:r>
              <a:rPr lang="en-US" sz="1400" dirty="0">
                <a:latin typeface="Courier New"/>
                <a:cs typeface="Courier New"/>
              </a:rPr>
              <a:t>plt.plot(time, np.log(df.A60), "b")</a:t>
            </a:r>
          </a:p>
          <a:p>
            <a:r>
              <a:rPr lang="en-US" sz="1400" dirty="0">
                <a:latin typeface="Courier New"/>
                <a:cs typeface="Courier New"/>
              </a:rPr>
              <a:t>plt.show()</a:t>
            </a:r>
          </a:p>
          <a:p>
            <a:r>
              <a:rPr lang="en-US" sz="1400" dirty="0">
                <a:latin typeface="Courier New"/>
                <a:cs typeface="Courier New"/>
              </a:rPr>
              <a:t>plt.plot(time, 1.0/df.A60, "r”)</a:t>
            </a:r>
          </a:p>
          <a:p>
            <a:r>
              <a:rPr lang="en-US" sz="1400" dirty="0">
                <a:latin typeface="Courier New"/>
                <a:cs typeface="Courier New"/>
              </a:rPr>
              <a:t>plt.show()</a:t>
            </a:r>
            <a:endParaRPr lang="en-US" dirty="0">
              <a:latin typeface="Courier New"/>
              <a:cs typeface="Courier New"/>
            </a:endParaRPr>
          </a:p>
          <a:p>
            <a:endParaRPr lang="en-US" dirty="0">
              <a:latin typeface="Helvetica"/>
              <a:cs typeface="Helvetica"/>
            </a:endParaRPr>
          </a:p>
          <a:p>
            <a:r>
              <a:rPr lang="en-US" dirty="0">
                <a:latin typeface="Helvetica"/>
                <a:cs typeface="Helvetica"/>
              </a:rPr>
              <a:t>The curvature in the blue plot shows</a:t>
            </a:r>
          </a:p>
          <a:p>
            <a:r>
              <a:rPr lang="en-US" dirty="0">
                <a:latin typeface="Helvetica"/>
                <a:cs typeface="Helvetica"/>
              </a:rPr>
              <a:t>that this is not a first-order reaction.</a:t>
            </a:r>
          </a:p>
          <a:p>
            <a:endParaRPr lang="en-US" dirty="0">
              <a:latin typeface="Helvetica"/>
              <a:cs typeface="Helvetica"/>
            </a:endParaRPr>
          </a:p>
          <a:p>
            <a:r>
              <a:rPr lang="en-US" dirty="0">
                <a:latin typeface="Helvetica"/>
                <a:cs typeface="Helvetica"/>
              </a:rPr>
              <a:t>The red plot is relatively straight,</a:t>
            </a:r>
          </a:p>
          <a:p>
            <a:r>
              <a:rPr lang="en-US" dirty="0">
                <a:latin typeface="Helvetica"/>
                <a:cs typeface="Helvetica"/>
              </a:rPr>
              <a:t>indicating a second-order reaction.</a:t>
            </a:r>
          </a:p>
          <a:p>
            <a:endParaRPr lang="en-US" dirty="0">
              <a:latin typeface="Helvetica"/>
              <a:cs typeface="Helvetica"/>
            </a:endParaRPr>
          </a:p>
          <a:p>
            <a:r>
              <a:rPr lang="en-US" dirty="0">
                <a:latin typeface="Helvetica"/>
                <a:cs typeface="Helvetica"/>
              </a:rPr>
              <a:t>The righthand portion of the graph</a:t>
            </a:r>
          </a:p>
          <a:p>
            <a:r>
              <a:rPr lang="en-US" dirty="0">
                <a:latin typeface="Helvetica"/>
                <a:cs typeface="Helvetica"/>
              </a:rPr>
              <a:t>is noisy because the reciprocal</a:t>
            </a:r>
          </a:p>
          <a:p>
            <a:r>
              <a:rPr lang="en-US" dirty="0">
                <a:latin typeface="Helvetica"/>
                <a:cs typeface="Helvetica"/>
              </a:rPr>
              <a:t>exaggerates the loss of signal to</a:t>
            </a:r>
          </a:p>
          <a:p>
            <a:r>
              <a:rPr lang="en-US" dirty="0">
                <a:latin typeface="Helvetica"/>
                <a:cs typeface="Helvetica"/>
              </a:rPr>
              <a:t>noise in the later stages of the</a:t>
            </a:r>
          </a:p>
          <a:p>
            <a:r>
              <a:rPr lang="en-US" dirty="0">
                <a:latin typeface="Helvetica"/>
                <a:cs typeface="Helvetica"/>
              </a:rPr>
              <a:t>reaction.</a:t>
            </a:r>
          </a:p>
          <a:p>
            <a:endParaRPr lang="en-US" dirty="0">
              <a:latin typeface="Helvetica"/>
              <a:cs typeface="Helvetica"/>
            </a:endParaRPr>
          </a:p>
          <a:p>
            <a:r>
              <a:rPr lang="en-US" dirty="0">
                <a:latin typeface="Helvetica"/>
                <a:cs typeface="Helvetica"/>
              </a:rPr>
              <a:t>As a reminder, “A60” means the</a:t>
            </a:r>
          </a:p>
          <a:p>
            <a:r>
              <a:rPr lang="en-US" dirty="0">
                <a:latin typeface="Helvetica"/>
                <a:cs typeface="Helvetica"/>
              </a:rPr>
              <a:t>[A] for the experiment in which</a:t>
            </a:r>
          </a:p>
          <a:p>
            <a:r>
              <a:rPr lang="en-US" dirty="0">
                <a:latin typeface="Helvetica"/>
                <a:cs typeface="Helvetica"/>
              </a:rPr>
              <a:t>[A]</a:t>
            </a:r>
            <a:r>
              <a:rPr lang="en-US" baseline="-25000" dirty="0">
                <a:latin typeface="Helvetica"/>
                <a:cs typeface="Helvetica"/>
              </a:rPr>
              <a:t>0</a:t>
            </a:r>
            <a:r>
              <a:rPr lang="en-US" dirty="0">
                <a:latin typeface="Helvetica"/>
                <a:cs typeface="Helvetica"/>
              </a:rPr>
              <a:t> = 0.60 M.</a:t>
            </a:r>
          </a:p>
          <a:p>
            <a:endParaRPr lang="en-US" dirty="0">
              <a:latin typeface="Helvetica"/>
              <a:cs typeface="Helvetica"/>
            </a:endParaRPr>
          </a:p>
          <a:p>
            <a:r>
              <a:rPr lang="en-US" dirty="0">
                <a:latin typeface="Helvetica"/>
                <a:cs typeface="Helvetica"/>
              </a:rPr>
              <a:t>You can perform vector operations</a:t>
            </a:r>
          </a:p>
          <a:p>
            <a:r>
              <a:rPr lang="en-US" dirty="0">
                <a:latin typeface="Helvetica"/>
                <a:cs typeface="Helvetica"/>
              </a:rPr>
              <a:t>like </a:t>
            </a:r>
            <a:r>
              <a:rPr lang="en-US" dirty="0">
                <a:latin typeface="Courier New"/>
                <a:cs typeface="Courier New"/>
              </a:rPr>
              <a:t>1.0/df.A60</a:t>
            </a:r>
            <a:r>
              <a:rPr lang="en-US" dirty="0">
                <a:latin typeface="Helvetica"/>
                <a:cs typeface="Helvetica"/>
              </a:rPr>
              <a:t>.</a:t>
            </a:r>
          </a:p>
        </p:txBody>
      </p:sp>
      <p:pic>
        <p:nvPicPr>
          <p:cNvPr id="2" name="Picture 1"/>
          <p:cNvPicPr>
            <a:picLocks noChangeAspect="1"/>
          </p:cNvPicPr>
          <p:nvPr/>
        </p:nvPicPr>
        <p:blipFill>
          <a:blip r:embed="rId2"/>
          <a:stretch>
            <a:fillRect/>
          </a:stretch>
        </p:blipFill>
        <p:spPr>
          <a:xfrm>
            <a:off x="4165600" y="88900"/>
            <a:ext cx="4978400" cy="6667500"/>
          </a:xfrm>
          <a:prstGeom prst="rect">
            <a:avLst/>
          </a:prstGeom>
        </p:spPr>
      </p:pic>
      <p:sp>
        <p:nvSpPr>
          <p:cNvPr id="6" name="TextBox 5"/>
          <p:cNvSpPr txBox="1"/>
          <p:nvPr/>
        </p:nvSpPr>
        <p:spPr>
          <a:xfrm>
            <a:off x="7191265" y="341695"/>
            <a:ext cx="1633587" cy="369332"/>
          </a:xfrm>
          <a:prstGeom prst="rect">
            <a:avLst/>
          </a:prstGeom>
          <a:noFill/>
        </p:spPr>
        <p:txBody>
          <a:bodyPr wrap="square" rtlCol="0">
            <a:spAutoFit/>
          </a:bodyPr>
          <a:lstStyle/>
          <a:p>
            <a:r>
              <a:rPr lang="en-US" dirty="0">
                <a:latin typeface="Helvetica"/>
                <a:cs typeface="Helvetica"/>
              </a:rPr>
              <a:t>ln [A] vs. time</a:t>
            </a:r>
          </a:p>
        </p:txBody>
      </p:sp>
      <p:sp>
        <p:nvSpPr>
          <p:cNvPr id="7" name="TextBox 6"/>
          <p:cNvSpPr txBox="1"/>
          <p:nvPr/>
        </p:nvSpPr>
        <p:spPr>
          <a:xfrm>
            <a:off x="4572156" y="3787162"/>
            <a:ext cx="1884682" cy="369332"/>
          </a:xfrm>
          <a:prstGeom prst="rect">
            <a:avLst/>
          </a:prstGeom>
          <a:noFill/>
        </p:spPr>
        <p:txBody>
          <a:bodyPr wrap="square" rtlCol="0">
            <a:spAutoFit/>
          </a:bodyPr>
          <a:lstStyle/>
          <a:p>
            <a:r>
              <a:rPr lang="en-US" dirty="0">
                <a:latin typeface="Helvetica"/>
                <a:cs typeface="Helvetica"/>
              </a:rPr>
              <a:t>1/[A] vs. time</a:t>
            </a:r>
          </a:p>
        </p:txBody>
      </p:sp>
    </p:spTree>
    <p:extLst>
      <p:ext uri="{BB962C8B-B14F-4D97-AF65-F5344CB8AC3E}">
        <p14:creationId xmlns:p14="http://schemas.microsoft.com/office/powerpoint/2010/main" val="117656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5909311"/>
          </a:xfrm>
          <a:prstGeom prst="rect">
            <a:avLst/>
          </a:prstGeom>
          <a:noFill/>
        </p:spPr>
        <p:txBody>
          <a:bodyPr wrap="square" rtlCol="0">
            <a:spAutoFit/>
          </a:bodyPr>
          <a:lstStyle/>
          <a:p>
            <a:r>
              <a:rPr lang="en-US" dirty="0">
                <a:latin typeface="Helvetica"/>
                <a:cs typeface="Helvetica"/>
              </a:rPr>
              <a:t>Recall that in an initial rates analysis, we assume the concentration vs. time plot can be treated as a straight line during the initial stages of the reaction: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By obtaining initial rates for various starting concentrations, one can derive the rate constant from the resulting parabolic plot of initial rate vs. [A]</a:t>
            </a:r>
            <a:r>
              <a:rPr lang="en-US" baseline="-25000" dirty="0">
                <a:latin typeface="Helvetica"/>
                <a:cs typeface="Helvetica"/>
              </a:rPr>
              <a:t>0</a:t>
            </a:r>
            <a:r>
              <a:rPr lang="en-US" dirty="0">
                <a:latin typeface="Helvetica"/>
                <a:cs typeface="Helvetica"/>
              </a:rPr>
              <a:t>.</a:t>
            </a:r>
          </a:p>
        </p:txBody>
      </p:sp>
      <p:graphicFrame>
        <p:nvGraphicFramePr>
          <p:cNvPr id="6" name="Object 4"/>
          <p:cNvGraphicFramePr>
            <a:graphicFrameLocks noChangeAspect="1"/>
          </p:cNvGraphicFramePr>
          <p:nvPr>
            <p:extLst>
              <p:ext uri="{D42A27DB-BD31-4B8C-83A1-F6EECF244321}">
                <p14:modId xmlns:p14="http://schemas.microsoft.com/office/powerpoint/2010/main" val="3912870570"/>
              </p:ext>
            </p:extLst>
          </p:nvPr>
        </p:nvGraphicFramePr>
        <p:xfrm>
          <a:off x="392798" y="1317501"/>
          <a:ext cx="4343400" cy="4357688"/>
        </p:xfrm>
        <a:graphic>
          <a:graphicData uri="http://schemas.openxmlformats.org/presentationml/2006/ole">
            <mc:AlternateContent xmlns:mc="http://schemas.openxmlformats.org/markup-compatibility/2006">
              <mc:Choice xmlns:v="urn:schemas-microsoft-com:vml" Requires="v">
                <p:oleObj spid="_x0000_s6160" name="SPW 10.0 Graph" r:id="rId3" imgW="5185440" imgH="4357080" progId="SigmaPlotGraphicObject.9">
                  <p:embed/>
                </p:oleObj>
              </mc:Choice>
              <mc:Fallback>
                <p:oleObj name="SPW 10.0 Graph" r:id="rId3" imgW="5185440" imgH="4357080" progId="SigmaPlotGraphicObject.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6228"/>
                      <a:stretch>
                        <a:fillRect/>
                      </a:stretch>
                    </p:blipFill>
                    <p:spPr bwMode="auto">
                      <a:xfrm>
                        <a:off x="392798" y="1317501"/>
                        <a:ext cx="4343400" cy="435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p:cNvPicPr>
            <a:picLocks noChangeAspect="1"/>
          </p:cNvPicPr>
          <p:nvPr/>
        </p:nvPicPr>
        <p:blipFill>
          <a:blip r:embed="rId5"/>
          <a:stretch>
            <a:fillRect/>
          </a:stretch>
        </p:blipFill>
        <p:spPr>
          <a:xfrm>
            <a:off x="5106625" y="2160599"/>
            <a:ext cx="3411002" cy="2740632"/>
          </a:xfrm>
          <a:prstGeom prst="rect">
            <a:avLst/>
          </a:prstGeom>
        </p:spPr>
      </p:pic>
    </p:spTree>
    <p:extLst>
      <p:ext uri="{BB962C8B-B14F-4D97-AF65-F5344CB8AC3E}">
        <p14:creationId xmlns:p14="http://schemas.microsoft.com/office/powerpoint/2010/main" val="343486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6124752"/>
          </a:xfrm>
          <a:prstGeom prst="rect">
            <a:avLst/>
          </a:prstGeom>
          <a:noFill/>
        </p:spPr>
        <p:txBody>
          <a:bodyPr wrap="square" rtlCol="0">
            <a:spAutoFit/>
          </a:bodyPr>
          <a:lstStyle/>
          <a:p>
            <a:r>
              <a:rPr lang="en-US" sz="1400" dirty="0">
                <a:latin typeface="Courier New"/>
                <a:cs typeface="Courier New"/>
              </a:rPr>
              <a:t>max_conversion = 0.20</a:t>
            </a:r>
          </a:p>
          <a:p>
            <a:endParaRPr lang="en-US" sz="1400" dirty="0">
              <a:latin typeface="Courier New"/>
              <a:cs typeface="Courier New"/>
            </a:endParaRPr>
          </a:p>
          <a:p>
            <a:r>
              <a:rPr lang="en-US" sz="1400" dirty="0">
                <a:latin typeface="Courier New"/>
                <a:cs typeface="Courier New"/>
              </a:rPr>
              <a:t>initial_concentrations=[]</a:t>
            </a:r>
          </a:p>
          <a:p>
            <a:r>
              <a:rPr lang="en-US" sz="1400" dirty="0">
                <a:latin typeface="Courier New"/>
                <a:cs typeface="Courier New"/>
              </a:rPr>
              <a:t>initial_rates=[]</a:t>
            </a:r>
          </a:p>
          <a:p>
            <a:endParaRPr lang="en-US" sz="1400" dirty="0">
              <a:latin typeface="Courier New"/>
              <a:cs typeface="Courier New"/>
            </a:endParaRPr>
          </a:p>
          <a:p>
            <a:r>
              <a:rPr lang="en-US" sz="1400" dirty="0">
                <a:latin typeface="Courier New"/>
                <a:cs typeface="Courier New"/>
              </a:rPr>
              <a:t>def initial_rate(index):</a:t>
            </a:r>
          </a:p>
          <a:p>
            <a:r>
              <a:rPr lang="en-US" sz="1400" dirty="0">
                <a:latin typeface="Courier New"/>
                <a:cs typeface="Courier New"/>
              </a:rPr>
              <a:t>    </a:t>
            </a:r>
          </a:p>
          <a:p>
            <a:r>
              <a:rPr lang="en-US" sz="1400" dirty="0">
                <a:latin typeface="Courier New"/>
                <a:cs typeface="Courier New"/>
              </a:rPr>
              <a:t>    x = []</a:t>
            </a:r>
          </a:p>
          <a:p>
            <a:r>
              <a:rPr lang="en-US" sz="1400" dirty="0">
                <a:latin typeface="Courier New"/>
                <a:cs typeface="Courier New"/>
              </a:rPr>
              <a:t>    y = []</a:t>
            </a:r>
          </a:p>
          <a:p>
            <a:endParaRPr lang="en-US" sz="1400" dirty="0">
              <a:latin typeface="Courier New"/>
              <a:cs typeface="Courier New"/>
            </a:endParaRPr>
          </a:p>
          <a:p>
            <a:r>
              <a:rPr lang="en-US" sz="1400" dirty="0">
                <a:latin typeface="Courier New"/>
                <a:cs typeface="Courier New"/>
              </a:rPr>
              <a:t>    initial_concentration = index / 100.0</a:t>
            </a:r>
          </a:p>
          <a:p>
            <a:r>
              <a:rPr lang="en-US" sz="1400" dirty="0">
                <a:latin typeface="Courier New"/>
                <a:cs typeface="Courier New"/>
              </a:rPr>
              <a:t>    initial_concentrations.append(initial_concentration)</a:t>
            </a:r>
          </a:p>
          <a:p>
            <a:r>
              <a:rPr lang="en-US" sz="1400" dirty="0">
                <a:latin typeface="Courier New"/>
                <a:cs typeface="Courier New"/>
              </a:rPr>
              <a:t>    </a:t>
            </a:r>
          </a:p>
          <a:p>
            <a:r>
              <a:rPr lang="en-US" sz="1400" dirty="0">
                <a:latin typeface="Courier New"/>
                <a:cs typeface="Courier New"/>
              </a:rPr>
              <a:t>    min_concentration = initial_concentration * (1.0 - max_conversion)</a:t>
            </a:r>
          </a:p>
          <a:p>
            <a:r>
              <a:rPr lang="en-US" sz="1400" dirty="0">
                <a:latin typeface="Courier New"/>
                <a:cs typeface="Courier New"/>
              </a:rPr>
              <a:t>    </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for t, c in zip(time, df["A%d" % index]):</a:t>
            </a:r>
          </a:p>
          <a:p>
            <a:r>
              <a:rPr lang="en-US" sz="1400" dirty="0">
                <a:latin typeface="Courier New"/>
                <a:cs typeface="Courier New"/>
              </a:rPr>
              <a:t>        if c &lt; min_concentration:</a:t>
            </a:r>
          </a:p>
          <a:p>
            <a:r>
              <a:rPr lang="en-US" sz="1400" dirty="0">
                <a:latin typeface="Courier New"/>
                <a:cs typeface="Courier New"/>
              </a:rPr>
              <a:t>            break</a:t>
            </a:r>
          </a:p>
          <a:p>
            <a:r>
              <a:rPr lang="en-US" sz="1400" dirty="0">
                <a:latin typeface="Courier New"/>
                <a:cs typeface="Courier New"/>
              </a:rPr>
              <a:t>        x.append(t)</a:t>
            </a:r>
          </a:p>
          <a:p>
            <a:r>
              <a:rPr lang="en-US" sz="1400" dirty="0">
                <a:latin typeface="Courier New"/>
                <a:cs typeface="Courier New"/>
              </a:rPr>
              <a:t>        y.append(c)</a:t>
            </a:r>
          </a:p>
          <a:p>
            <a:r>
              <a:rPr lang="en-US" sz="1400" dirty="0">
                <a:latin typeface="Courier New"/>
                <a:cs typeface="Courier New"/>
              </a:rPr>
              <a:t>    </a:t>
            </a:r>
          </a:p>
          <a:p>
            <a:r>
              <a:rPr lang="en-US" sz="1400" dirty="0">
                <a:latin typeface="Courier New"/>
                <a:cs typeface="Courier New"/>
              </a:rPr>
              <a:t>    x = np.array(x)</a:t>
            </a:r>
          </a:p>
          <a:p>
            <a:r>
              <a:rPr lang="en-US" sz="1400" dirty="0">
                <a:latin typeface="Courier New"/>
                <a:cs typeface="Courier New"/>
              </a:rPr>
              <a:t>    y = np.array(y)</a:t>
            </a:r>
          </a:p>
          <a:p>
            <a:endParaRPr lang="en-US" sz="1400" dirty="0">
              <a:latin typeface="Courier New"/>
              <a:cs typeface="Courier New"/>
            </a:endParaRPr>
          </a:p>
          <a:p>
            <a:r>
              <a:rPr lang="en-US" sz="1400" dirty="0">
                <a:latin typeface="Courier New"/>
                <a:cs typeface="Courier New"/>
              </a:rPr>
              <a:t>   </a:t>
            </a:r>
            <a:r>
              <a:rPr lang="en-US" sz="1400" b="1" dirty="0">
                <a:latin typeface="Courier New"/>
                <a:cs typeface="Courier New"/>
              </a:rPr>
              <a:t> (function to be continued)    </a:t>
            </a:r>
            <a:endParaRPr lang="en-US" sz="1400" dirty="0">
              <a:latin typeface="Courier New"/>
              <a:cs typeface="Courier New"/>
            </a:endParaRPr>
          </a:p>
          <a:p>
            <a:endParaRPr lang="en-US" sz="1400" b="1" dirty="0">
              <a:latin typeface="Courier New"/>
              <a:cs typeface="Courier New"/>
            </a:endParaRPr>
          </a:p>
        </p:txBody>
      </p:sp>
    </p:spTree>
    <p:extLst>
      <p:ext uri="{BB962C8B-B14F-4D97-AF65-F5344CB8AC3E}">
        <p14:creationId xmlns:p14="http://schemas.microsoft.com/office/powerpoint/2010/main" val="148053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Initial Rates Analysis</a:t>
            </a:r>
          </a:p>
        </p:txBody>
      </p:sp>
      <p:sp>
        <p:nvSpPr>
          <p:cNvPr id="5" name="TextBox 4"/>
          <p:cNvSpPr txBox="1"/>
          <p:nvPr/>
        </p:nvSpPr>
        <p:spPr>
          <a:xfrm>
            <a:off x="392798" y="671170"/>
            <a:ext cx="8432054" cy="6124752"/>
          </a:xfrm>
          <a:prstGeom prst="rect">
            <a:avLst/>
          </a:prstGeom>
          <a:noFill/>
        </p:spPr>
        <p:txBody>
          <a:bodyPr wrap="square" rtlCol="0">
            <a:spAutoFit/>
          </a:bodyPr>
          <a:lstStyle/>
          <a:p>
            <a:r>
              <a:rPr lang="en-US" sz="1400" dirty="0">
                <a:latin typeface="Courier New"/>
                <a:cs typeface="Courier New"/>
              </a:rPr>
              <a:t>max_conversion = 0.20</a:t>
            </a:r>
          </a:p>
          <a:p>
            <a:endParaRPr lang="en-US" sz="1400" dirty="0">
              <a:latin typeface="Courier New"/>
              <a:cs typeface="Courier New"/>
            </a:endParaRPr>
          </a:p>
          <a:p>
            <a:r>
              <a:rPr lang="en-US" sz="1400" dirty="0">
                <a:latin typeface="Courier New"/>
                <a:cs typeface="Courier New"/>
              </a:rPr>
              <a:t>initial_concentrations=[]</a:t>
            </a:r>
          </a:p>
          <a:p>
            <a:r>
              <a:rPr lang="en-US" sz="1400" dirty="0">
                <a:latin typeface="Courier New"/>
                <a:cs typeface="Courier New"/>
              </a:rPr>
              <a:t>initial_rates=[]</a:t>
            </a:r>
          </a:p>
          <a:p>
            <a:endParaRPr lang="en-US" sz="1400" dirty="0">
              <a:latin typeface="Courier New"/>
              <a:cs typeface="Courier New"/>
            </a:endParaRPr>
          </a:p>
          <a:p>
            <a:r>
              <a:rPr lang="en-US" sz="1400" dirty="0">
                <a:latin typeface="Courier New"/>
                <a:cs typeface="Courier New"/>
              </a:rPr>
              <a:t>def initial_rate(index):</a:t>
            </a:r>
          </a:p>
          <a:p>
            <a:r>
              <a:rPr lang="en-US" sz="1400" dirty="0">
                <a:latin typeface="Courier New"/>
                <a:cs typeface="Courier New"/>
              </a:rPr>
              <a:t>    </a:t>
            </a:r>
          </a:p>
          <a:p>
            <a:r>
              <a:rPr lang="en-US" sz="1400" dirty="0">
                <a:latin typeface="Courier New"/>
                <a:cs typeface="Courier New"/>
              </a:rPr>
              <a:t>    x = []</a:t>
            </a:r>
          </a:p>
          <a:p>
            <a:r>
              <a:rPr lang="en-US" sz="1400" dirty="0">
                <a:latin typeface="Courier New"/>
                <a:cs typeface="Courier New"/>
              </a:rPr>
              <a:t>    y = []</a:t>
            </a:r>
          </a:p>
          <a:p>
            <a:endParaRPr lang="en-US" sz="1400" dirty="0">
              <a:latin typeface="Courier New"/>
              <a:cs typeface="Courier New"/>
            </a:endParaRPr>
          </a:p>
          <a:p>
            <a:r>
              <a:rPr lang="en-US" sz="1400" dirty="0">
                <a:latin typeface="Courier New"/>
                <a:cs typeface="Courier New"/>
              </a:rPr>
              <a:t>    initial_concentration = index / 100.0</a:t>
            </a:r>
          </a:p>
          <a:p>
            <a:r>
              <a:rPr lang="en-US" sz="1400" dirty="0">
                <a:latin typeface="Courier New"/>
                <a:cs typeface="Courier New"/>
              </a:rPr>
              <a:t>    initial_concentrations.append(initial_concentration)</a:t>
            </a:r>
          </a:p>
          <a:p>
            <a:r>
              <a:rPr lang="en-US" sz="1400" dirty="0">
                <a:latin typeface="Courier New"/>
                <a:cs typeface="Courier New"/>
              </a:rPr>
              <a:t>    </a:t>
            </a:r>
          </a:p>
          <a:p>
            <a:r>
              <a:rPr lang="en-US" sz="1400" dirty="0">
                <a:latin typeface="Courier New"/>
                <a:cs typeface="Courier New"/>
              </a:rPr>
              <a:t>    min_concentration = initial_concentration * (1.0 - max_conversion)</a:t>
            </a:r>
          </a:p>
          <a:p>
            <a:r>
              <a:rPr lang="en-US" sz="1400" dirty="0">
                <a:latin typeface="Courier New"/>
                <a:cs typeface="Courier New"/>
              </a:rPr>
              <a:t>    </a:t>
            </a:r>
          </a:p>
          <a:p>
            <a:endParaRPr lang="en-US" sz="1400" dirty="0">
              <a:latin typeface="Courier New"/>
              <a:cs typeface="Courier New"/>
            </a:endParaRPr>
          </a:p>
          <a:p>
            <a:endParaRPr lang="en-US" sz="1400" dirty="0">
              <a:latin typeface="Courier New"/>
              <a:cs typeface="Courier New"/>
            </a:endParaRPr>
          </a:p>
          <a:p>
            <a:r>
              <a:rPr lang="en-US" sz="1400" dirty="0">
                <a:latin typeface="Courier New"/>
                <a:cs typeface="Courier New"/>
              </a:rPr>
              <a:t>    for t, c in zip(time, df["A%d" % index]):</a:t>
            </a:r>
          </a:p>
          <a:p>
            <a:r>
              <a:rPr lang="en-US" sz="1400" dirty="0">
                <a:latin typeface="Courier New"/>
                <a:cs typeface="Courier New"/>
              </a:rPr>
              <a:t>        if c &lt; min_concentration:</a:t>
            </a:r>
          </a:p>
          <a:p>
            <a:r>
              <a:rPr lang="en-US" sz="1400" dirty="0">
                <a:latin typeface="Courier New"/>
                <a:cs typeface="Courier New"/>
              </a:rPr>
              <a:t>            break</a:t>
            </a:r>
          </a:p>
          <a:p>
            <a:r>
              <a:rPr lang="en-US" sz="1400" dirty="0">
                <a:latin typeface="Courier New"/>
                <a:cs typeface="Courier New"/>
              </a:rPr>
              <a:t>        x.append(t)</a:t>
            </a:r>
          </a:p>
          <a:p>
            <a:r>
              <a:rPr lang="en-US" sz="1400" dirty="0">
                <a:latin typeface="Courier New"/>
                <a:cs typeface="Courier New"/>
              </a:rPr>
              <a:t>        y.append(c)</a:t>
            </a:r>
          </a:p>
          <a:p>
            <a:r>
              <a:rPr lang="en-US" sz="1400" dirty="0">
                <a:latin typeface="Courier New"/>
                <a:cs typeface="Courier New"/>
              </a:rPr>
              <a:t>    </a:t>
            </a:r>
          </a:p>
          <a:p>
            <a:r>
              <a:rPr lang="en-US" sz="1400" dirty="0">
                <a:latin typeface="Courier New"/>
                <a:cs typeface="Courier New"/>
              </a:rPr>
              <a:t>    x = np.array(x)</a:t>
            </a:r>
          </a:p>
          <a:p>
            <a:r>
              <a:rPr lang="en-US" sz="1400" dirty="0">
                <a:latin typeface="Courier New"/>
                <a:cs typeface="Courier New"/>
              </a:rPr>
              <a:t>    y = np.array(y)</a:t>
            </a:r>
          </a:p>
          <a:p>
            <a:endParaRPr lang="en-US" sz="1400" dirty="0">
              <a:latin typeface="Courier New"/>
              <a:cs typeface="Courier New"/>
            </a:endParaRPr>
          </a:p>
          <a:p>
            <a:r>
              <a:rPr lang="en-US" sz="1400" dirty="0">
                <a:latin typeface="Courier New"/>
                <a:cs typeface="Courier New"/>
              </a:rPr>
              <a:t>   </a:t>
            </a:r>
            <a:r>
              <a:rPr lang="en-US" sz="1400" b="1" dirty="0">
                <a:latin typeface="Courier New"/>
                <a:cs typeface="Courier New"/>
              </a:rPr>
              <a:t> (function to be continued)    </a:t>
            </a:r>
            <a:endParaRPr lang="en-US" sz="1400" dirty="0">
              <a:latin typeface="Courier New"/>
              <a:cs typeface="Courier New"/>
            </a:endParaRPr>
          </a:p>
          <a:p>
            <a:endParaRPr lang="en-US" sz="1400" b="1" dirty="0">
              <a:latin typeface="Courier New"/>
              <a:cs typeface="Courier New"/>
            </a:endParaRPr>
          </a:p>
        </p:txBody>
      </p:sp>
      <p:sp>
        <p:nvSpPr>
          <p:cNvPr id="2" name="Rectangle 1"/>
          <p:cNvSpPr/>
          <p:nvPr/>
        </p:nvSpPr>
        <p:spPr>
          <a:xfrm>
            <a:off x="3174483" y="638180"/>
            <a:ext cx="5304432" cy="307777"/>
          </a:xfrm>
          <a:prstGeom prst="rect">
            <a:avLst/>
          </a:prstGeom>
        </p:spPr>
        <p:txBody>
          <a:bodyPr wrap="none">
            <a:spAutoFit/>
          </a:bodyPr>
          <a:lstStyle/>
          <a:p>
            <a:r>
              <a:rPr lang="en-US" sz="1400" dirty="0">
                <a:latin typeface="Helvetica"/>
                <a:cs typeface="Helvetica"/>
              </a:rPr>
              <a:t>Define the initial stages of the reaction to mean 20% conversion.</a:t>
            </a:r>
          </a:p>
        </p:txBody>
      </p:sp>
      <p:sp>
        <p:nvSpPr>
          <p:cNvPr id="7" name="Rectangle 6"/>
          <p:cNvSpPr/>
          <p:nvPr/>
        </p:nvSpPr>
        <p:spPr>
          <a:xfrm>
            <a:off x="3178437" y="1178619"/>
            <a:ext cx="5573474" cy="307777"/>
          </a:xfrm>
          <a:prstGeom prst="rect">
            <a:avLst/>
          </a:prstGeom>
        </p:spPr>
        <p:txBody>
          <a:bodyPr wrap="none">
            <a:spAutoFit/>
          </a:bodyPr>
          <a:lstStyle/>
          <a:p>
            <a:r>
              <a:rPr lang="en-US" sz="1400" dirty="0">
                <a:latin typeface="Helvetica"/>
                <a:cs typeface="Helvetica"/>
              </a:rPr>
              <a:t>Initialize two arrays that will hold the initial concentrations and rates.</a:t>
            </a:r>
          </a:p>
        </p:txBody>
      </p:sp>
      <p:sp>
        <p:nvSpPr>
          <p:cNvPr id="8" name="Rectangle 7"/>
          <p:cNvSpPr/>
          <p:nvPr/>
        </p:nvSpPr>
        <p:spPr>
          <a:xfrm>
            <a:off x="3178437" y="2332128"/>
            <a:ext cx="4605222" cy="307777"/>
          </a:xfrm>
          <a:prstGeom prst="rect">
            <a:avLst/>
          </a:prstGeom>
        </p:spPr>
        <p:txBody>
          <a:bodyPr wrap="none">
            <a:spAutoFit/>
          </a:bodyPr>
          <a:lstStyle/>
          <a:p>
            <a:r>
              <a:rPr lang="en-US" sz="1400" dirty="0">
                <a:latin typeface="Helvetica"/>
                <a:cs typeface="Helvetica"/>
              </a:rPr>
              <a:t>For each run, make two lists for time and concentration.</a:t>
            </a:r>
          </a:p>
        </p:txBody>
      </p:sp>
      <p:sp>
        <p:nvSpPr>
          <p:cNvPr id="10" name="Rectangle 9"/>
          <p:cNvSpPr/>
          <p:nvPr/>
        </p:nvSpPr>
        <p:spPr>
          <a:xfrm>
            <a:off x="3174483" y="1644437"/>
            <a:ext cx="5623267" cy="523220"/>
          </a:xfrm>
          <a:prstGeom prst="rect">
            <a:avLst/>
          </a:prstGeom>
        </p:spPr>
        <p:txBody>
          <a:bodyPr wrap="none">
            <a:spAutoFit/>
          </a:bodyPr>
          <a:lstStyle/>
          <a:p>
            <a:r>
              <a:rPr lang="en-US" sz="1400" dirty="0">
                <a:latin typeface="Helvetica"/>
                <a:cs typeface="Helvetica"/>
              </a:rPr>
              <a:t>Make a function that will calculate the initial rates for a particular run.</a:t>
            </a:r>
          </a:p>
          <a:p>
            <a:r>
              <a:rPr lang="en-US" sz="1400" dirty="0">
                <a:latin typeface="Helvetica"/>
                <a:cs typeface="Helvetica"/>
              </a:rPr>
              <a:t>Index is the starting concentration of A in units of 0.01 M.</a:t>
            </a:r>
          </a:p>
        </p:txBody>
      </p:sp>
      <p:sp>
        <p:nvSpPr>
          <p:cNvPr id="11" name="Rectangle 10"/>
          <p:cNvSpPr/>
          <p:nvPr/>
        </p:nvSpPr>
        <p:spPr>
          <a:xfrm>
            <a:off x="6662675" y="2769520"/>
            <a:ext cx="1941557" cy="523220"/>
          </a:xfrm>
          <a:prstGeom prst="rect">
            <a:avLst/>
          </a:prstGeom>
        </p:spPr>
        <p:txBody>
          <a:bodyPr wrap="none">
            <a:spAutoFit/>
          </a:bodyPr>
          <a:lstStyle/>
          <a:p>
            <a:r>
              <a:rPr lang="en-US" sz="1400" dirty="0">
                <a:latin typeface="Helvetica"/>
                <a:cs typeface="Helvetica"/>
              </a:rPr>
              <a:t>Convert the index to a</a:t>
            </a:r>
          </a:p>
          <a:p>
            <a:r>
              <a:rPr lang="en-US" sz="1400" dirty="0">
                <a:latin typeface="Helvetica"/>
                <a:cs typeface="Helvetica"/>
              </a:rPr>
              <a:t>concentration in M.</a:t>
            </a:r>
          </a:p>
        </p:txBody>
      </p:sp>
      <p:sp>
        <p:nvSpPr>
          <p:cNvPr id="12" name="Rectangle 11"/>
          <p:cNvSpPr/>
          <p:nvPr/>
        </p:nvSpPr>
        <p:spPr>
          <a:xfrm>
            <a:off x="1020588" y="3748913"/>
            <a:ext cx="7458327" cy="523220"/>
          </a:xfrm>
          <a:prstGeom prst="rect">
            <a:avLst/>
          </a:prstGeom>
        </p:spPr>
        <p:txBody>
          <a:bodyPr wrap="square">
            <a:spAutoFit/>
          </a:bodyPr>
          <a:lstStyle/>
          <a:p>
            <a:r>
              <a:rPr lang="en-US" sz="1400" dirty="0">
                <a:latin typeface="Helvetica"/>
                <a:cs typeface="Helvetica"/>
              </a:rPr>
              <a:t>Once the concentration of A drops below this number, we will have passed the initial stages of the reaction.</a:t>
            </a:r>
          </a:p>
        </p:txBody>
      </p:sp>
      <p:sp>
        <p:nvSpPr>
          <p:cNvPr id="13" name="Rectangle 12"/>
          <p:cNvSpPr/>
          <p:nvPr/>
        </p:nvSpPr>
        <p:spPr>
          <a:xfrm>
            <a:off x="5480813" y="4119505"/>
            <a:ext cx="3492060" cy="2677656"/>
          </a:xfrm>
          <a:prstGeom prst="rect">
            <a:avLst/>
          </a:prstGeom>
        </p:spPr>
        <p:txBody>
          <a:bodyPr wrap="square">
            <a:spAutoFit/>
          </a:bodyPr>
          <a:lstStyle/>
          <a:p>
            <a:r>
              <a:rPr lang="en-US" sz="1400" dirty="0">
                <a:latin typeface="Helvetica"/>
                <a:cs typeface="Helvetica"/>
              </a:rPr>
              <a:t>Gather the (time, concentration) points for the initial stages of the reaction.</a:t>
            </a:r>
          </a:p>
          <a:p>
            <a:endParaRPr lang="en-US" sz="1400" dirty="0">
              <a:latin typeface="Helvetica"/>
              <a:cs typeface="Helvetica"/>
            </a:endParaRPr>
          </a:p>
          <a:p>
            <a:r>
              <a:rPr lang="en-US" sz="1400" dirty="0">
                <a:latin typeface="Helvetica"/>
                <a:cs typeface="Helvetica"/>
              </a:rPr>
              <a:t>“A%d” % index creates a string like A60:</a:t>
            </a:r>
          </a:p>
          <a:p>
            <a:r>
              <a:rPr lang="en-US" sz="1400" dirty="0">
                <a:latin typeface="Helvetica"/>
                <a:cs typeface="Helvetica"/>
              </a:rPr>
              <a:t>index replaces %d.  This “method 2” for accessing a DataFrame.</a:t>
            </a:r>
          </a:p>
          <a:p>
            <a:endParaRPr lang="en-US" sz="1400" dirty="0">
              <a:latin typeface="Helvetica"/>
              <a:cs typeface="Helvetica"/>
            </a:endParaRPr>
          </a:p>
          <a:p>
            <a:r>
              <a:rPr lang="en-US" sz="1400" dirty="0">
                <a:latin typeface="Helvetica"/>
                <a:cs typeface="Helvetica"/>
              </a:rPr>
              <a:t>zip(x,y) combines two lists, x and y, into a single list: [ (x1, y1), (x2, y2), ... ] so that they can be iterated in parallel.</a:t>
            </a:r>
          </a:p>
          <a:p>
            <a:endParaRPr lang="en-US" sz="1400" dirty="0">
              <a:latin typeface="Helvetica"/>
              <a:cs typeface="Helvetica"/>
            </a:endParaRPr>
          </a:p>
          <a:p>
            <a:r>
              <a:rPr lang="en-US" sz="1400" dirty="0">
                <a:latin typeface="Helvetica"/>
                <a:cs typeface="Helvetica"/>
              </a:rPr>
              <a:t>break quits the loop.</a:t>
            </a:r>
          </a:p>
        </p:txBody>
      </p:sp>
      <p:sp>
        <p:nvSpPr>
          <p:cNvPr id="14" name="Rectangle 13"/>
          <p:cNvSpPr/>
          <p:nvPr/>
        </p:nvSpPr>
        <p:spPr>
          <a:xfrm>
            <a:off x="2708007" y="5522203"/>
            <a:ext cx="4928831" cy="738664"/>
          </a:xfrm>
          <a:prstGeom prst="rect">
            <a:avLst/>
          </a:prstGeom>
        </p:spPr>
        <p:txBody>
          <a:bodyPr wrap="square">
            <a:spAutoFit/>
          </a:bodyPr>
          <a:lstStyle/>
          <a:p>
            <a:r>
              <a:rPr lang="en-US" sz="1400" dirty="0">
                <a:latin typeface="Helvetica"/>
                <a:cs typeface="Helvetica"/>
              </a:rPr>
              <a:t>Convert to numpy</a:t>
            </a:r>
          </a:p>
          <a:p>
            <a:r>
              <a:rPr lang="en-US" sz="1400" dirty="0">
                <a:latin typeface="Helvetica"/>
                <a:cs typeface="Helvetica"/>
              </a:rPr>
              <a:t>arrays to allow</a:t>
            </a:r>
          </a:p>
          <a:p>
            <a:r>
              <a:rPr lang="en-US" sz="1400" dirty="0">
                <a:latin typeface="Helvetica"/>
                <a:cs typeface="Helvetica"/>
              </a:rPr>
              <a:t>“broadcasting” math.</a:t>
            </a:r>
          </a:p>
        </p:txBody>
      </p:sp>
    </p:spTree>
    <p:extLst>
      <p:ext uri="{BB962C8B-B14F-4D97-AF65-F5344CB8AC3E}">
        <p14:creationId xmlns:p14="http://schemas.microsoft.com/office/powerpoint/2010/main" val="3676991436"/>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368</TotalTime>
  <Words>3653</Words>
  <Application>Microsoft Macintosh PowerPoint</Application>
  <PresentationFormat>On-screen Show (4:3)</PresentationFormat>
  <Paragraphs>648</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Default Theme</vt:lpstr>
      <vt:lpstr>Equation</vt:lpstr>
      <vt:lpstr>SPW 10.0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H@rvard2014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Kwan, Eugene Elliott</dc:creator>
  <cp:lastModifiedBy>Kwan, Eugene Elliott</cp:lastModifiedBy>
  <cp:revision>22</cp:revision>
  <dcterms:created xsi:type="dcterms:W3CDTF">2016-01-17T22:44:00Z</dcterms:created>
  <dcterms:modified xsi:type="dcterms:W3CDTF">2016-01-19T03:09:40Z</dcterms:modified>
</cp:coreProperties>
</file>