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7" r:id="rId9"/>
    <p:sldId id="264" r:id="rId10"/>
    <p:sldId id="271" r:id="rId11"/>
    <p:sldId id="268" r:id="rId12"/>
    <p:sldId id="269" r:id="rId13"/>
    <p:sldId id="270" r:id="rId14"/>
    <p:sldId id="273" r:id="rId15"/>
    <p:sldId id="274" r:id="rId16"/>
    <p:sldId id="275" r:id="rId17"/>
    <p:sldId id="277" r:id="rId18"/>
    <p:sldId id="27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21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95458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405550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4171097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178927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17595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67C622-365D-4549-80DD-6A61E2992874}"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56526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67C622-365D-4549-80DD-6A61E2992874}" type="datetimeFigureOut">
              <a:rPr lang="en-US" smtClean="0"/>
              <a:t>1/18/16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307665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67C622-365D-4549-80DD-6A61E2992874}" type="datetimeFigureOut">
              <a:rPr lang="en-US" smtClean="0"/>
              <a:t>1/18/16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364106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7C622-365D-4549-80DD-6A61E2992874}" type="datetimeFigureOut">
              <a:rPr lang="en-US" smtClean="0"/>
              <a:t>1/18/16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69653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7C622-365D-4549-80DD-6A61E2992874}"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103398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7C622-365D-4549-80DD-6A61E2992874}"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13934230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7C622-365D-4549-80DD-6A61E2992874}" type="datetimeFigureOut">
              <a:rPr lang="en-US" smtClean="0"/>
              <a:t>1/18/16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26186-61CA-4E48-A074-21FD29AFED60}" type="slidenum">
              <a:rPr lang="en-US" smtClean="0"/>
              <a:t>‹#›</a:t>
            </a:fld>
            <a:endParaRPr lang="en-US"/>
          </a:p>
        </p:txBody>
      </p:sp>
    </p:spTree>
    <p:extLst>
      <p:ext uri="{BB962C8B-B14F-4D97-AF65-F5344CB8AC3E}">
        <p14:creationId xmlns:p14="http://schemas.microsoft.com/office/powerpoint/2010/main" val="73622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3.emf"/><Relationship Id="rId5" Type="http://schemas.openxmlformats.org/officeDocument/2006/relationships/oleObject" Target="../embeddings/oleObject9.bin"/><Relationship Id="rId6" Type="http://schemas.openxmlformats.org/officeDocument/2006/relationships/image" Target="../media/image1.emf"/><Relationship Id="rId7" Type="http://schemas.openxmlformats.org/officeDocument/2006/relationships/image" Target="../media/image12.png"/><Relationship Id="rId1" Type="http://schemas.openxmlformats.org/officeDocument/2006/relationships/vmlDrawing" Target="../drawings/vmlDrawing5.vml"/><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oleObject" Target="../embeddings/oleObject10.bin"/><Relationship Id="rId5" Type="http://schemas.openxmlformats.org/officeDocument/2006/relationships/image" Target="../media/image14.emf"/><Relationship Id="rId1" Type="http://schemas.openxmlformats.org/officeDocument/2006/relationships/vmlDrawing" Target="../drawings/vmlDrawing6.vml"/><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6.emf"/><Relationship Id="rId1" Type="http://schemas.openxmlformats.org/officeDocument/2006/relationships/vmlDrawing" Target="../drawings/vmlDrawing7.vml"/><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oleObject" Target="../embeddings/oleObject12.bin"/><Relationship Id="rId5" Type="http://schemas.openxmlformats.org/officeDocument/2006/relationships/image" Target="../media/image16.emf"/><Relationship Id="rId1" Type="http://schemas.openxmlformats.org/officeDocument/2006/relationships/vmlDrawing" Target="../drawings/vmlDrawing8.vml"/><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oleObject" Target="../embeddings/oleObject2.bin"/><Relationship Id="rId5" Type="http://schemas.openxmlformats.org/officeDocument/2006/relationships/image" Target="../media/image1.emf"/><Relationship Id="rId6" Type="http://schemas.openxmlformats.org/officeDocument/2006/relationships/oleObject" Target="../embeddings/oleObject3.bin"/><Relationship Id="rId7"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emf"/><Relationship Id="rId5" Type="http://schemas.openxmlformats.org/officeDocument/2006/relationships/image" Target="../media/image10.png"/><Relationship Id="rId6" Type="http://schemas.openxmlformats.org/officeDocument/2006/relationships/oleObject" Target="../embeddings/oleObject5.bin"/><Relationship Id="rId7"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emf"/><Relationship Id="rId5" Type="http://schemas.openxmlformats.org/officeDocument/2006/relationships/image" Target="../media/image12.png"/><Relationship Id="rId6" Type="http://schemas.openxmlformats.org/officeDocument/2006/relationships/oleObject" Target="../embeddings/oleObject7.bin"/><Relationship Id="rId7" Type="http://schemas.openxmlformats.org/officeDocument/2006/relationships/image" Target="../media/image11.emf"/><Relationship Id="rId1" Type="http://schemas.openxmlformats.org/officeDocument/2006/relationships/vmlDrawing" Target="../drawings/vmlDrawing4.v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1503875"/>
            <a:ext cx="8875154" cy="2123658"/>
          </a:xfrm>
          <a:prstGeom prst="rect">
            <a:avLst/>
          </a:prstGeom>
          <a:noFill/>
        </p:spPr>
        <p:txBody>
          <a:bodyPr wrap="square" rtlCol="0">
            <a:spAutoFit/>
          </a:bodyPr>
          <a:lstStyle/>
          <a:p>
            <a:pPr algn="ctr"/>
            <a:r>
              <a:rPr lang="en-US" sz="3600" dirty="0">
                <a:solidFill>
                  <a:srgbClr val="0000FF"/>
                </a:solidFill>
                <a:latin typeface="Helvetica"/>
                <a:cs typeface="Helvetica"/>
              </a:rPr>
              <a:t>Practical Kinetics</a:t>
            </a:r>
          </a:p>
          <a:p>
            <a:pPr algn="ctr"/>
            <a:endParaRPr lang="en-US" sz="2400" b="1" dirty="0">
              <a:solidFill>
                <a:srgbClr val="0000FF"/>
              </a:solidFill>
              <a:latin typeface="Helvetica"/>
              <a:cs typeface="Helvetica"/>
            </a:endParaRPr>
          </a:p>
          <a:p>
            <a:pPr algn="ctr"/>
            <a:r>
              <a:rPr lang="en-US" sz="2400" b="1" dirty="0">
                <a:solidFill>
                  <a:srgbClr val="0000FF"/>
                </a:solidFill>
                <a:latin typeface="Helvetica"/>
                <a:cs typeface="Helvetica"/>
              </a:rPr>
              <a:t>Exercise 4:</a:t>
            </a:r>
          </a:p>
          <a:p>
            <a:pPr algn="ctr"/>
            <a:endParaRPr lang="en-US" sz="2400" dirty="0">
              <a:solidFill>
                <a:srgbClr val="0000FF"/>
              </a:solidFill>
              <a:latin typeface="Helvetica"/>
              <a:cs typeface="Helvetica"/>
            </a:endParaRPr>
          </a:p>
          <a:p>
            <a:pPr algn="ctr"/>
            <a:r>
              <a:rPr lang="en-US" sz="2400" i="1" dirty="0">
                <a:solidFill>
                  <a:srgbClr val="0000FF"/>
                </a:solidFill>
                <a:latin typeface="Helvetica"/>
                <a:cs typeface="Helvetica"/>
              </a:rPr>
              <a:t>Reaction Progress Analysis of a Catalytic Reaction</a:t>
            </a:r>
            <a:endParaRPr lang="en-US" sz="2400" dirty="0">
              <a:solidFill>
                <a:srgbClr val="0000FF"/>
              </a:solidFill>
              <a:latin typeface="Helvetica"/>
              <a:cs typeface="Helvetica"/>
            </a:endParaRPr>
          </a:p>
        </p:txBody>
      </p:sp>
      <p:sp>
        <p:nvSpPr>
          <p:cNvPr id="5" name="TextBox 4"/>
          <p:cNvSpPr txBox="1"/>
          <p:nvPr/>
        </p:nvSpPr>
        <p:spPr>
          <a:xfrm>
            <a:off x="475033" y="3917735"/>
            <a:ext cx="8148124" cy="2031325"/>
          </a:xfrm>
          <a:prstGeom prst="rect">
            <a:avLst/>
          </a:prstGeom>
          <a:noFill/>
        </p:spPr>
        <p:txBody>
          <a:bodyPr wrap="square" rtlCol="0">
            <a:spAutoFit/>
          </a:bodyPr>
          <a:lstStyle/>
          <a:p>
            <a:r>
              <a:rPr lang="en-US" b="1" dirty="0">
                <a:latin typeface="Helvetica"/>
                <a:cs typeface="Helvetica"/>
              </a:rPr>
              <a:t>Objectives:</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Same Excess</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Different Excess</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Extracting Rate Constants</a:t>
            </a:r>
          </a:p>
        </p:txBody>
      </p:sp>
    </p:spTree>
    <p:extLst>
      <p:ext uri="{BB962C8B-B14F-4D97-AF65-F5344CB8AC3E}">
        <p14:creationId xmlns:p14="http://schemas.microsoft.com/office/powerpoint/2010/main" val="3440054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p:cNvGraphicFramePr>
            <a:graphicFrameLocks noChangeAspect="1"/>
          </p:cNvGraphicFramePr>
          <p:nvPr>
            <p:extLst>
              <p:ext uri="{D42A27DB-BD31-4B8C-83A1-F6EECF244321}">
                <p14:modId xmlns:p14="http://schemas.microsoft.com/office/powerpoint/2010/main" val="3882951557"/>
              </p:ext>
            </p:extLst>
          </p:nvPr>
        </p:nvGraphicFramePr>
        <p:xfrm>
          <a:off x="4937220" y="1371477"/>
          <a:ext cx="3318130" cy="5170582"/>
        </p:xfrm>
        <a:graphic>
          <a:graphicData uri="http://schemas.openxmlformats.org/presentationml/2006/ole">
            <mc:AlternateContent xmlns:mc="http://schemas.openxmlformats.org/markup-compatibility/2006">
              <mc:Choice xmlns:v="urn:schemas-microsoft-com:vml" Requires="v">
                <p:oleObj spid="_x0000_s16398" name="Equation" r:id="rId3" imgW="2070100" imgH="3225800" progId="Equation.DSMT4">
                  <p:embed/>
                </p:oleObj>
              </mc:Choice>
              <mc:Fallback>
                <p:oleObj name="Equation" r:id="rId3" imgW="2070100" imgH="3225800" progId="Equation.DSMT4">
                  <p:embed/>
                  <p:pic>
                    <p:nvPicPr>
                      <p:cNvPr id="0" name=""/>
                      <p:cNvPicPr/>
                      <p:nvPr/>
                    </p:nvPicPr>
                    <p:blipFill>
                      <a:blip r:embed="rId4"/>
                      <a:stretch>
                        <a:fillRect/>
                      </a:stretch>
                    </p:blipFill>
                    <p:spPr>
                      <a:xfrm>
                        <a:off x="4937220" y="1371477"/>
                        <a:ext cx="3318130" cy="5170582"/>
                      </a:xfrm>
                      <a:prstGeom prst="rect">
                        <a:avLst/>
                      </a:prstGeom>
                    </p:spPr>
                  </p:pic>
                </p:oleObj>
              </mc:Fallback>
            </mc:AlternateContent>
          </a:graphicData>
        </a:graphic>
      </p:graphicFrame>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5: Different Excess Analysis</a:t>
            </a:r>
          </a:p>
        </p:txBody>
      </p:sp>
      <p:sp>
        <p:nvSpPr>
          <p:cNvPr id="5" name="TextBox 4"/>
          <p:cNvSpPr txBox="1"/>
          <p:nvPr/>
        </p:nvSpPr>
        <p:spPr>
          <a:xfrm>
            <a:off x="392798" y="671170"/>
            <a:ext cx="8432054" cy="3323987"/>
          </a:xfrm>
          <a:prstGeom prst="rect">
            <a:avLst/>
          </a:prstGeom>
          <a:noFill/>
        </p:spPr>
        <p:txBody>
          <a:bodyPr wrap="square" rtlCol="0">
            <a:spAutoFit/>
          </a:bodyPr>
          <a:lstStyle/>
          <a:p>
            <a:r>
              <a:rPr lang="en-US" dirty="0">
                <a:latin typeface="Helvetica"/>
                <a:cs typeface="Helvetica"/>
              </a:rPr>
              <a:t>Rate / [A] vs. [A]:</a:t>
            </a:r>
          </a:p>
          <a:p>
            <a:endParaRPr lang="en-US" sz="1400" dirty="0">
              <a:latin typeface="Courier New"/>
              <a:cs typeface="Courier New"/>
            </a:endParaRPr>
          </a:p>
          <a:p>
            <a:r>
              <a:rPr lang="en-US" sz="1400" dirty="0">
                <a:latin typeface="Courier New"/>
                <a:cs typeface="Courier New"/>
              </a:rPr>
              <a:t>plt.plot(df.A1,df.rate1/df.A1,"r")</a:t>
            </a:r>
          </a:p>
          <a:p>
            <a:r>
              <a:rPr lang="en-US" sz="1400" dirty="0">
                <a:latin typeface="Courier New"/>
                <a:cs typeface="Courier New"/>
              </a:rPr>
              <a:t>plt.plot(df.A2,df.rate2/df.A2,"g")</a:t>
            </a:r>
          </a:p>
          <a:p>
            <a:r>
              <a:rPr lang="en-US" sz="1400" dirty="0">
                <a:latin typeface="Courier New"/>
                <a:cs typeface="Courier New"/>
              </a:rPr>
              <a:t>plt.plot(df.A3,df.rate3/df.A3,"b")</a:t>
            </a:r>
          </a:p>
          <a:p>
            <a:r>
              <a:rPr lang="en-US" sz="1400" dirty="0">
                <a:latin typeface="Courier New"/>
                <a:cs typeface="Courier New"/>
              </a:rPr>
              <a:t>plt.show()</a:t>
            </a:r>
          </a:p>
          <a:p>
            <a:endParaRPr lang="en-US" sz="1400" dirty="0">
              <a:latin typeface="Courier New"/>
              <a:cs typeface="Courier New"/>
            </a:endParaRPr>
          </a:p>
          <a:p>
            <a:r>
              <a:rPr lang="en-US" dirty="0">
                <a:latin typeface="Helvetica"/>
                <a:cs typeface="Helvetica"/>
              </a:rPr>
              <a:t>Recall that [B] – [A] = excess (</a:t>
            </a:r>
            <a:r>
              <a:rPr lang="en-US" i="1" dirty="0">
                <a:latin typeface="Helvetica"/>
                <a:cs typeface="Helvetica"/>
              </a:rPr>
              <a:t>e</a:t>
            </a:r>
            <a:r>
              <a:rPr lang="en-US" dirty="0">
                <a:latin typeface="Helvetica"/>
                <a:cs typeface="Helvetica"/>
              </a:rPr>
              <a:t>).</a:t>
            </a:r>
          </a:p>
          <a:p>
            <a:endParaRPr lang="en-US" dirty="0">
              <a:latin typeface="Helvetica"/>
              <a:cs typeface="Helvetica"/>
            </a:endParaRPr>
          </a:p>
          <a:p>
            <a:r>
              <a:rPr lang="en-US" b="1" dirty="0">
                <a:latin typeface="Helvetica"/>
                <a:cs typeface="Helvetica"/>
              </a:rPr>
              <a:t>If bound catalyst is dominant</a:t>
            </a:r>
            <a:r>
              <a:rPr lang="en-US" dirty="0">
                <a:latin typeface="Helvetica"/>
                <a:cs typeface="Helvetica"/>
              </a:rPr>
              <a:t>, the</a:t>
            </a:r>
          </a:p>
          <a:p>
            <a:r>
              <a:rPr lang="en-US" dirty="0">
                <a:latin typeface="Helvetica"/>
                <a:cs typeface="Helvetica"/>
              </a:rPr>
              <a:t>denominator ≈ K[A].  We would expect</a:t>
            </a:r>
          </a:p>
          <a:p>
            <a:r>
              <a:rPr lang="en-US" dirty="0">
                <a:latin typeface="Helvetica"/>
                <a:cs typeface="Helvetica"/>
              </a:rPr>
              <a:t>saturation behavior in [A], with the</a:t>
            </a:r>
          </a:p>
          <a:p>
            <a:r>
              <a:rPr lang="en-US" dirty="0">
                <a:latin typeface="Helvetica"/>
                <a:cs typeface="Helvetica"/>
              </a:rPr>
              <a:t>curvature depending on excess.</a:t>
            </a:r>
          </a:p>
        </p:txBody>
      </p:sp>
      <p:graphicFrame>
        <p:nvGraphicFramePr>
          <p:cNvPr id="8" name="Object 7"/>
          <p:cNvGraphicFramePr>
            <a:graphicFrameLocks noChangeAspect="1"/>
          </p:cNvGraphicFramePr>
          <p:nvPr>
            <p:extLst>
              <p:ext uri="{D42A27DB-BD31-4B8C-83A1-F6EECF244321}">
                <p14:modId xmlns:p14="http://schemas.microsoft.com/office/powerpoint/2010/main" val="1105150650"/>
              </p:ext>
            </p:extLst>
          </p:nvPr>
        </p:nvGraphicFramePr>
        <p:xfrm>
          <a:off x="6063079" y="209505"/>
          <a:ext cx="2074863" cy="1065213"/>
        </p:xfrm>
        <a:graphic>
          <a:graphicData uri="http://schemas.openxmlformats.org/presentationml/2006/ole">
            <mc:AlternateContent xmlns:mc="http://schemas.openxmlformats.org/markup-compatibility/2006">
              <mc:Choice xmlns:v="urn:schemas-microsoft-com:vml" Requires="v">
                <p:oleObj spid="_x0000_s16399" name="CS ChemDraw Drawing" r:id="rId5" imgW="1598106" imgH="821070" progId="ChemDraw.Document.6.0">
                  <p:embed/>
                </p:oleObj>
              </mc:Choice>
              <mc:Fallback>
                <p:oleObj name="CS ChemDraw Drawing" r:id="rId5" imgW="1598106" imgH="821070"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3079" y="209505"/>
                        <a:ext cx="207486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7"/>
          <a:stretch>
            <a:fillRect/>
          </a:stretch>
        </p:blipFill>
        <p:spPr>
          <a:xfrm>
            <a:off x="411808" y="3995157"/>
            <a:ext cx="4325889" cy="2803000"/>
          </a:xfrm>
          <a:prstGeom prst="rect">
            <a:avLst/>
          </a:prstGeom>
        </p:spPr>
      </p:pic>
      <p:sp>
        <p:nvSpPr>
          <p:cNvPr id="11" name="TextBox 10"/>
          <p:cNvSpPr txBox="1"/>
          <p:nvPr/>
        </p:nvSpPr>
        <p:spPr>
          <a:xfrm>
            <a:off x="6948433" y="5951823"/>
            <a:ext cx="1876419" cy="646331"/>
          </a:xfrm>
          <a:prstGeom prst="rect">
            <a:avLst/>
          </a:prstGeom>
          <a:noFill/>
        </p:spPr>
        <p:txBody>
          <a:bodyPr wrap="square" rtlCol="0">
            <a:spAutoFit/>
          </a:bodyPr>
          <a:lstStyle/>
          <a:p>
            <a:r>
              <a:rPr lang="en-US" dirty="0">
                <a:latin typeface="Helvetica"/>
                <a:cs typeface="Helvetica"/>
              </a:rPr>
              <a:t>This is </a:t>
            </a:r>
            <a:r>
              <a:rPr lang="en-US" b="1" dirty="0">
                <a:latin typeface="Helvetica"/>
                <a:cs typeface="Helvetica"/>
              </a:rPr>
              <a:t>not</a:t>
            </a:r>
            <a:r>
              <a:rPr lang="en-US" dirty="0">
                <a:latin typeface="Helvetica"/>
                <a:cs typeface="Helvetica"/>
              </a:rPr>
              <a:t> observed here.</a:t>
            </a:r>
          </a:p>
        </p:txBody>
      </p:sp>
      <p:sp>
        <p:nvSpPr>
          <p:cNvPr id="9" name="TextBox 8"/>
          <p:cNvSpPr txBox="1"/>
          <p:nvPr/>
        </p:nvSpPr>
        <p:spPr>
          <a:xfrm>
            <a:off x="960195" y="4181978"/>
            <a:ext cx="1793905" cy="369332"/>
          </a:xfrm>
          <a:prstGeom prst="rect">
            <a:avLst/>
          </a:prstGeom>
          <a:noFill/>
        </p:spPr>
        <p:txBody>
          <a:bodyPr wrap="square" rtlCol="0">
            <a:spAutoFit/>
          </a:bodyPr>
          <a:lstStyle/>
          <a:p>
            <a:r>
              <a:rPr lang="en-US" dirty="0">
                <a:latin typeface="Helvetica"/>
                <a:cs typeface="Helvetica"/>
              </a:rPr>
              <a:t>rate / [A] vs. [A]</a:t>
            </a:r>
            <a:endParaRPr lang="en-US" dirty="0">
              <a:latin typeface="Helvetica"/>
              <a:cs typeface="Helvetica"/>
            </a:endParaRPr>
          </a:p>
        </p:txBody>
      </p:sp>
    </p:spTree>
    <p:extLst>
      <p:ext uri="{BB962C8B-B14F-4D97-AF65-F5344CB8AC3E}">
        <p14:creationId xmlns:p14="http://schemas.microsoft.com/office/powerpoint/2010/main" val="250579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5: Different Excess Analysis</a:t>
            </a:r>
          </a:p>
        </p:txBody>
      </p:sp>
      <p:sp>
        <p:nvSpPr>
          <p:cNvPr id="5" name="TextBox 4"/>
          <p:cNvSpPr txBox="1"/>
          <p:nvPr/>
        </p:nvSpPr>
        <p:spPr>
          <a:xfrm>
            <a:off x="392798" y="671170"/>
            <a:ext cx="8432054" cy="2000548"/>
          </a:xfrm>
          <a:prstGeom prst="rect">
            <a:avLst/>
          </a:prstGeom>
          <a:noFill/>
        </p:spPr>
        <p:txBody>
          <a:bodyPr wrap="square" rtlCol="0">
            <a:spAutoFit/>
          </a:bodyPr>
          <a:lstStyle/>
          <a:p>
            <a:r>
              <a:rPr lang="en-US" dirty="0">
                <a:latin typeface="Helvetica"/>
                <a:cs typeface="Helvetica"/>
              </a:rPr>
              <a:t>Plot rate / [A][B] vs. [A]:</a:t>
            </a:r>
          </a:p>
          <a:p>
            <a:endParaRPr lang="en-US" dirty="0">
              <a:latin typeface="Helvetica"/>
              <a:cs typeface="Helvetica"/>
            </a:endParaRPr>
          </a:p>
          <a:p>
            <a:r>
              <a:rPr lang="en-US" sz="1400" dirty="0">
                <a:latin typeface="Courier New"/>
                <a:cs typeface="Courier New"/>
              </a:rPr>
              <a:t>plt.plot(df.A1,df.rate1/df.A1/df.B1,"r", alpha=0.75)</a:t>
            </a:r>
          </a:p>
          <a:p>
            <a:r>
              <a:rPr lang="en-US" sz="1400" dirty="0">
                <a:latin typeface="Courier New"/>
                <a:cs typeface="Courier New"/>
              </a:rPr>
              <a:t>plt.plot(df.A2,df.rate2/df.A2/df.B2,"g", alpha=0.75)</a:t>
            </a:r>
          </a:p>
          <a:p>
            <a:r>
              <a:rPr lang="en-US" sz="1400" dirty="0">
                <a:latin typeface="Courier New"/>
                <a:cs typeface="Courier New"/>
              </a:rPr>
              <a:t>plt.plot(df.A3,df.rate3/df.A3/df.B3,"b", alpha=0.75)</a:t>
            </a:r>
          </a:p>
          <a:p>
            <a:r>
              <a:rPr lang="en-US" sz="1400" dirty="0">
                <a:latin typeface="Courier New"/>
                <a:cs typeface="Courier New"/>
              </a:rPr>
              <a:t>plt.show()</a:t>
            </a:r>
          </a:p>
          <a:p>
            <a:endParaRPr lang="en-US" sz="1400" dirty="0">
              <a:latin typeface="Courier New"/>
              <a:cs typeface="Courier New"/>
            </a:endParaRPr>
          </a:p>
          <a:p>
            <a:r>
              <a:rPr lang="en-US" dirty="0">
                <a:latin typeface="Helvetica"/>
                <a:cs typeface="Helvetica"/>
              </a:rPr>
              <a:t>Now we get horizontal, overlaying lines:</a:t>
            </a:r>
          </a:p>
        </p:txBody>
      </p:sp>
      <p:pic>
        <p:nvPicPr>
          <p:cNvPr id="9" name="Picture 8"/>
          <p:cNvPicPr>
            <a:picLocks noChangeAspect="1"/>
          </p:cNvPicPr>
          <p:nvPr/>
        </p:nvPicPr>
        <p:blipFill>
          <a:blip r:embed="rId3"/>
          <a:stretch>
            <a:fillRect/>
          </a:stretch>
        </p:blipFill>
        <p:spPr>
          <a:xfrm>
            <a:off x="392798" y="2741647"/>
            <a:ext cx="4864890" cy="3153879"/>
          </a:xfrm>
          <a:prstGeom prst="rect">
            <a:avLst/>
          </a:prstGeom>
        </p:spPr>
      </p:pic>
      <p:sp>
        <p:nvSpPr>
          <p:cNvPr id="11" name="TextBox 10"/>
          <p:cNvSpPr txBox="1"/>
          <p:nvPr/>
        </p:nvSpPr>
        <p:spPr>
          <a:xfrm>
            <a:off x="392798" y="6129705"/>
            <a:ext cx="7816086" cy="369332"/>
          </a:xfrm>
          <a:prstGeom prst="rect">
            <a:avLst/>
          </a:prstGeom>
          <a:noFill/>
        </p:spPr>
        <p:txBody>
          <a:bodyPr wrap="square" rtlCol="0">
            <a:spAutoFit/>
          </a:bodyPr>
          <a:lstStyle/>
          <a:p>
            <a:r>
              <a:rPr lang="en-US" dirty="0">
                <a:latin typeface="Helvetica"/>
                <a:cs typeface="Helvetica"/>
              </a:rPr>
              <a:t>Overall, the reaction is essentially first order in [A] and [B].</a:t>
            </a:r>
          </a:p>
        </p:txBody>
      </p:sp>
      <p:graphicFrame>
        <p:nvGraphicFramePr>
          <p:cNvPr id="2" name="Object 1"/>
          <p:cNvGraphicFramePr>
            <a:graphicFrameLocks noChangeAspect="1"/>
          </p:cNvGraphicFramePr>
          <p:nvPr>
            <p:extLst>
              <p:ext uri="{D42A27DB-BD31-4B8C-83A1-F6EECF244321}">
                <p14:modId xmlns:p14="http://schemas.microsoft.com/office/powerpoint/2010/main" val="1023983051"/>
              </p:ext>
            </p:extLst>
          </p:nvPr>
        </p:nvGraphicFramePr>
        <p:xfrm>
          <a:off x="5503045" y="2221951"/>
          <a:ext cx="3077561" cy="1741566"/>
        </p:xfrm>
        <a:graphic>
          <a:graphicData uri="http://schemas.openxmlformats.org/presentationml/2006/ole">
            <mc:AlternateContent xmlns:mc="http://schemas.openxmlformats.org/markup-compatibility/2006">
              <mc:Choice xmlns:v="urn:schemas-microsoft-com:vml" Requires="v">
                <p:oleObj spid="_x0000_s12301" name="Equation" r:id="rId4" imgW="1638300" imgH="927100" progId="Equation.DSMT4">
                  <p:embed/>
                </p:oleObj>
              </mc:Choice>
              <mc:Fallback>
                <p:oleObj name="Equation" r:id="rId4" imgW="1638300" imgH="927100" progId="Equation.DSMT4">
                  <p:embed/>
                  <p:pic>
                    <p:nvPicPr>
                      <p:cNvPr id="0" name=""/>
                      <p:cNvPicPr/>
                      <p:nvPr/>
                    </p:nvPicPr>
                    <p:blipFill>
                      <a:blip r:embed="rId5"/>
                      <a:stretch>
                        <a:fillRect/>
                      </a:stretch>
                    </p:blipFill>
                    <p:spPr>
                      <a:xfrm>
                        <a:off x="5503045" y="2221951"/>
                        <a:ext cx="3077561" cy="1741566"/>
                      </a:xfrm>
                      <a:prstGeom prst="rect">
                        <a:avLst/>
                      </a:prstGeom>
                    </p:spPr>
                  </p:pic>
                </p:oleObj>
              </mc:Fallback>
            </mc:AlternateContent>
          </a:graphicData>
        </a:graphic>
      </p:graphicFrame>
      <p:sp>
        <p:nvSpPr>
          <p:cNvPr id="8" name="TextBox 7"/>
          <p:cNvSpPr txBox="1"/>
          <p:nvPr/>
        </p:nvSpPr>
        <p:spPr>
          <a:xfrm>
            <a:off x="5370403" y="4268468"/>
            <a:ext cx="3454449" cy="1754327"/>
          </a:xfrm>
          <a:prstGeom prst="rect">
            <a:avLst/>
          </a:prstGeom>
          <a:noFill/>
        </p:spPr>
        <p:txBody>
          <a:bodyPr wrap="square" rtlCol="0">
            <a:spAutoFit/>
          </a:bodyPr>
          <a:lstStyle/>
          <a:p>
            <a:r>
              <a:rPr lang="en-US" dirty="0">
                <a:latin typeface="Helvetica"/>
                <a:cs typeface="Helvetica"/>
              </a:rPr>
              <a:t>When the resting state is free catalyst ( [cat] ≈ [cat]</a:t>
            </a:r>
            <a:r>
              <a:rPr lang="en-US" baseline="-25000" dirty="0">
                <a:latin typeface="Helvetica"/>
                <a:cs typeface="Helvetica"/>
              </a:rPr>
              <a:t>T</a:t>
            </a:r>
            <a:r>
              <a:rPr lang="en-US" dirty="0">
                <a:latin typeface="Helvetica"/>
                <a:cs typeface="Helvetica"/>
              </a:rPr>
              <a:t> ), we expect this to be a constant that does not depend on excess.</a:t>
            </a:r>
          </a:p>
          <a:p>
            <a:endParaRPr lang="en-US" dirty="0">
              <a:latin typeface="Helvetica"/>
              <a:cs typeface="Helvetica"/>
            </a:endParaRPr>
          </a:p>
          <a:p>
            <a:r>
              <a:rPr lang="en-US" dirty="0">
                <a:latin typeface="Helvetica"/>
                <a:cs typeface="Helvetica"/>
              </a:rPr>
              <a:t>This is what we observe here.</a:t>
            </a:r>
          </a:p>
        </p:txBody>
      </p:sp>
      <p:sp>
        <p:nvSpPr>
          <p:cNvPr id="10" name="TextBox 9"/>
          <p:cNvSpPr txBox="1"/>
          <p:nvPr/>
        </p:nvSpPr>
        <p:spPr>
          <a:xfrm>
            <a:off x="2983620" y="2927420"/>
            <a:ext cx="2279783" cy="369332"/>
          </a:xfrm>
          <a:prstGeom prst="rect">
            <a:avLst/>
          </a:prstGeom>
          <a:noFill/>
        </p:spPr>
        <p:txBody>
          <a:bodyPr wrap="square" rtlCol="0">
            <a:spAutoFit/>
          </a:bodyPr>
          <a:lstStyle/>
          <a:p>
            <a:r>
              <a:rPr lang="en-US" dirty="0">
                <a:latin typeface="Helvetica"/>
                <a:cs typeface="Helvetica"/>
              </a:rPr>
              <a:t>rate / [A][B] vs. [A]</a:t>
            </a:r>
            <a:endParaRPr lang="en-US" dirty="0">
              <a:latin typeface="Helvetica"/>
              <a:cs typeface="Helvetica"/>
            </a:endParaRPr>
          </a:p>
        </p:txBody>
      </p:sp>
    </p:spTree>
    <p:extLst>
      <p:ext uri="{BB962C8B-B14F-4D97-AF65-F5344CB8AC3E}">
        <p14:creationId xmlns:p14="http://schemas.microsoft.com/office/powerpoint/2010/main" val="379199774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6: Three Parameter Fit</a:t>
            </a:r>
          </a:p>
        </p:txBody>
      </p:sp>
      <p:sp>
        <p:nvSpPr>
          <p:cNvPr id="5" name="TextBox 4"/>
          <p:cNvSpPr txBox="1"/>
          <p:nvPr/>
        </p:nvSpPr>
        <p:spPr>
          <a:xfrm>
            <a:off x="392798" y="671170"/>
            <a:ext cx="8432054" cy="6124753"/>
          </a:xfrm>
          <a:prstGeom prst="rect">
            <a:avLst/>
          </a:prstGeom>
          <a:noFill/>
        </p:spPr>
        <p:txBody>
          <a:bodyPr wrap="square" rtlCol="0">
            <a:spAutoFit/>
          </a:bodyPr>
          <a:lstStyle/>
          <a:p>
            <a:r>
              <a:rPr lang="en-US" dirty="0">
                <a:latin typeface="Helvetica"/>
                <a:cs typeface="Helvetica"/>
              </a:rPr>
              <a:t>To extract the rate constants, we can fit to the steady state rate law:</a:t>
            </a:r>
          </a:p>
          <a:p>
            <a:endParaRPr lang="en-US" sz="1400" dirty="0">
              <a:latin typeface="Helvetica"/>
              <a:cs typeface="Helvetica"/>
            </a:endParaRPr>
          </a:p>
          <a:p>
            <a:r>
              <a:rPr lang="en-US" sz="1400" dirty="0">
                <a:latin typeface="Courier New"/>
                <a:cs typeface="Courier New"/>
              </a:rPr>
              <a:t>total_catalyst = 0.05</a:t>
            </a:r>
          </a:p>
          <a:p>
            <a:endParaRPr lang="en-US" sz="1400" dirty="0">
              <a:latin typeface="Courier New"/>
              <a:cs typeface="Courier New"/>
            </a:endParaRPr>
          </a:p>
          <a:p>
            <a:r>
              <a:rPr lang="en-US" sz="1400" dirty="0">
                <a:latin typeface="Courier New"/>
                <a:cs typeface="Courier New"/>
              </a:rPr>
              <a:t>def make_rate_law(excess):</a:t>
            </a:r>
          </a:p>
          <a:p>
            <a:r>
              <a:rPr lang="en-US" sz="1400" dirty="0">
                <a:latin typeface="Courier New"/>
                <a:cs typeface="Courier New"/>
              </a:rPr>
              <a:t>    def rate_law(A, k_1, k_minus1, k_2):</a:t>
            </a:r>
          </a:p>
          <a:p>
            <a:r>
              <a:rPr lang="en-US" sz="1400" dirty="0">
                <a:latin typeface="Courier New"/>
                <a:cs typeface="Courier New"/>
              </a:rPr>
              <a:t>        B = A + excess</a:t>
            </a:r>
          </a:p>
          <a:p>
            <a:r>
              <a:rPr lang="en-US" sz="1400" dirty="0">
                <a:latin typeface="Courier New"/>
                <a:cs typeface="Courier New"/>
              </a:rPr>
              <a:t>        numerator = k_1 * k_2 * A * B * total_catalyst</a:t>
            </a:r>
          </a:p>
          <a:p>
            <a:r>
              <a:rPr lang="en-US" sz="1400" dirty="0">
                <a:latin typeface="Courier New"/>
                <a:cs typeface="Courier New"/>
              </a:rPr>
              <a:t>        denominator = k_minus1 + k_2*B + k_1*A</a:t>
            </a:r>
          </a:p>
          <a:p>
            <a:r>
              <a:rPr lang="en-US" sz="1400" dirty="0">
                <a:latin typeface="Courier New"/>
                <a:cs typeface="Courier New"/>
              </a:rPr>
              <a:t>        return numerator / denominator</a:t>
            </a:r>
          </a:p>
          <a:p>
            <a:r>
              <a:rPr lang="en-US" sz="1400" dirty="0">
                <a:latin typeface="Courier New"/>
                <a:cs typeface="Courier New"/>
              </a:rPr>
              <a:t>    return rate_law</a:t>
            </a:r>
          </a:p>
          <a:p>
            <a:endParaRPr lang="en-US" sz="1400" dirty="0">
              <a:latin typeface="Courier New"/>
              <a:cs typeface="Courier New"/>
            </a:endParaRPr>
          </a:p>
          <a:p>
            <a:r>
              <a:rPr lang="en-US" sz="1400" dirty="0">
                <a:latin typeface="Courier New"/>
                <a:cs typeface="Courier New"/>
              </a:rPr>
              <a:t>rate_law = make_rate_law(0.20)</a:t>
            </a:r>
          </a:p>
          <a:p>
            <a:r>
              <a:rPr lang="en-US" sz="1400" dirty="0">
                <a:latin typeface="Courier New"/>
                <a:cs typeface="Courier New"/>
              </a:rPr>
              <a:t>popt,pcov = curve_fit(rate_law, df.A1, df.rate1)</a:t>
            </a:r>
          </a:p>
          <a:p>
            <a:r>
              <a:rPr lang="en-US" sz="1400" dirty="0">
                <a:latin typeface="Courier New"/>
                <a:cs typeface="Courier New"/>
              </a:rPr>
              <a:t>errors = np.sqrt(np.diag(pcov))</a:t>
            </a:r>
          </a:p>
          <a:p>
            <a:r>
              <a:rPr lang="en-US" sz="1400" dirty="0">
                <a:latin typeface="Courier New"/>
                <a:cs typeface="Courier New"/>
              </a:rPr>
              <a:t>print "k_1      = %.2f ± %.2f" % (popt[0], errors[0])</a:t>
            </a:r>
          </a:p>
          <a:p>
            <a:r>
              <a:rPr lang="en-US" sz="1400" dirty="0">
                <a:latin typeface="Courier New"/>
                <a:cs typeface="Courier New"/>
              </a:rPr>
              <a:t>print "k_minus1 = %.2f ± %.2f" % (popt[1], errors[1])</a:t>
            </a:r>
          </a:p>
          <a:p>
            <a:r>
              <a:rPr lang="en-US" sz="1400" dirty="0">
                <a:latin typeface="Courier New"/>
                <a:cs typeface="Courier New"/>
              </a:rPr>
              <a:t>print "k_2      = %.2f ± %.2f" % (popt[2], errors[2])</a:t>
            </a:r>
          </a:p>
          <a:p>
            <a:r>
              <a:rPr lang="en-US" sz="1400" dirty="0">
                <a:latin typeface="Courier New"/>
                <a:cs typeface="Courier New"/>
              </a:rPr>
              <a:t>fitted_rate = rate_law(df.A1, popt[0], popt[1], popt[2])</a:t>
            </a:r>
          </a:p>
          <a:p>
            <a:r>
              <a:rPr lang="en-US" sz="1400" dirty="0">
                <a:latin typeface="Courier New"/>
                <a:cs typeface="Courier New"/>
              </a:rPr>
              <a:t>plt.plot(df.A1,df.rate1,"b")</a:t>
            </a:r>
          </a:p>
          <a:p>
            <a:r>
              <a:rPr lang="en-US" sz="1400" dirty="0">
                <a:latin typeface="Courier New"/>
                <a:cs typeface="Courier New"/>
              </a:rPr>
              <a:t>plt.plot(df.A1,fitted_rate,"r")</a:t>
            </a:r>
          </a:p>
          <a:p>
            <a:r>
              <a:rPr lang="en-US" sz="1400" dirty="0">
                <a:latin typeface="Courier New"/>
                <a:cs typeface="Courier New"/>
              </a:rPr>
              <a:t>plt.show()</a:t>
            </a:r>
          </a:p>
          <a:p>
            <a:endParaRPr lang="en-US" sz="1400" dirty="0">
              <a:latin typeface="Courier New"/>
              <a:cs typeface="Courier New"/>
            </a:endParaRPr>
          </a:p>
          <a:p>
            <a:r>
              <a:rPr lang="en-US" dirty="0">
                <a:latin typeface="Helvetica"/>
                <a:cs typeface="Helvetica"/>
              </a:rPr>
              <a:t>This is the same curve fitting strategy we used in previous exercises.</a:t>
            </a:r>
          </a:p>
          <a:p>
            <a:endParaRPr lang="en-US" sz="1200" b="1" dirty="0">
              <a:latin typeface="Helvetica"/>
              <a:cs typeface="Helvetica"/>
            </a:endParaRPr>
          </a:p>
          <a:p>
            <a:r>
              <a:rPr lang="en-US" sz="1200" b="1" dirty="0">
                <a:latin typeface="Helvetica"/>
                <a:cs typeface="Helvetica"/>
              </a:rPr>
              <a:t>Technical Note:</a:t>
            </a:r>
            <a:r>
              <a:rPr lang="en-US" sz="1200" dirty="0">
                <a:latin typeface="Helvetica"/>
                <a:cs typeface="Helvetica"/>
              </a:rPr>
              <a:t> We nest two functions to prevent the excess from being treated as a parameter for optimization.  This strategy is called creating a “closure” or “lambda.”</a:t>
            </a:r>
            <a:endParaRPr lang="en-US" sz="1200" b="1" dirty="0">
              <a:latin typeface="Helvetica"/>
              <a:cs typeface="Helvetica"/>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50389517"/>
              </p:ext>
            </p:extLst>
          </p:nvPr>
        </p:nvGraphicFramePr>
        <p:xfrm>
          <a:off x="5671657" y="1121238"/>
          <a:ext cx="3153195" cy="1016319"/>
        </p:xfrm>
        <a:graphic>
          <a:graphicData uri="http://schemas.openxmlformats.org/presentationml/2006/ole">
            <mc:AlternateContent xmlns:mc="http://schemas.openxmlformats.org/markup-compatibility/2006">
              <mc:Choice xmlns:v="urn:schemas-microsoft-com:vml" Requires="v">
                <p:oleObj spid="_x0000_s17416" name="Equation" r:id="rId3" imgW="1536700" imgH="495300" progId="Equation.DSMT4">
                  <p:embed/>
                </p:oleObj>
              </mc:Choice>
              <mc:Fallback>
                <p:oleObj name="Equation" r:id="rId3" imgW="1536700" imgH="495300" progId="Equation.DSMT4">
                  <p:embed/>
                  <p:pic>
                    <p:nvPicPr>
                      <p:cNvPr id="0" name=""/>
                      <p:cNvPicPr/>
                      <p:nvPr/>
                    </p:nvPicPr>
                    <p:blipFill>
                      <a:blip r:embed="rId4"/>
                      <a:stretch>
                        <a:fillRect/>
                      </a:stretch>
                    </p:blipFill>
                    <p:spPr>
                      <a:xfrm>
                        <a:off x="5671657" y="1121238"/>
                        <a:ext cx="3153195" cy="1016319"/>
                      </a:xfrm>
                      <a:prstGeom prst="rect">
                        <a:avLst/>
                      </a:prstGeom>
                    </p:spPr>
                  </p:pic>
                </p:oleObj>
              </mc:Fallback>
            </mc:AlternateContent>
          </a:graphicData>
        </a:graphic>
      </p:graphicFrame>
    </p:spTree>
    <p:extLst>
      <p:ext uri="{BB962C8B-B14F-4D97-AF65-F5344CB8AC3E}">
        <p14:creationId xmlns:p14="http://schemas.microsoft.com/office/powerpoint/2010/main" val="34562380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6: Three Parameter Fit</a:t>
            </a:r>
          </a:p>
        </p:txBody>
      </p:sp>
      <p:sp>
        <p:nvSpPr>
          <p:cNvPr id="5" name="TextBox 4"/>
          <p:cNvSpPr txBox="1"/>
          <p:nvPr/>
        </p:nvSpPr>
        <p:spPr>
          <a:xfrm>
            <a:off x="392798" y="671170"/>
            <a:ext cx="8432054" cy="6186310"/>
          </a:xfrm>
          <a:prstGeom prst="rect">
            <a:avLst/>
          </a:prstGeom>
          <a:noFill/>
        </p:spPr>
        <p:txBody>
          <a:bodyPr wrap="square" rtlCol="0">
            <a:spAutoFit/>
          </a:bodyPr>
          <a:lstStyle/>
          <a:p>
            <a:r>
              <a:rPr lang="en-US" dirty="0">
                <a:latin typeface="Helvetica"/>
                <a:cs typeface="Helvetica"/>
              </a:rPr>
              <a:t>The fit is very good, and the extracted parameters agree with the actual values of </a:t>
            </a:r>
            <a:r>
              <a:rPr lang="en-US" i="1" dirty="0">
                <a:latin typeface="Helvetica"/>
                <a:cs typeface="Helvetica"/>
              </a:rPr>
              <a:t>k</a:t>
            </a:r>
            <a:r>
              <a:rPr lang="en-US" i="1" baseline="-25000" dirty="0">
                <a:latin typeface="Helvetica"/>
                <a:cs typeface="Helvetica"/>
              </a:rPr>
              <a:t>1</a:t>
            </a:r>
            <a:r>
              <a:rPr lang="en-US" dirty="0">
                <a:latin typeface="Helvetica"/>
                <a:cs typeface="Helvetica"/>
              </a:rPr>
              <a:t> = 10, </a:t>
            </a:r>
            <a:r>
              <a:rPr lang="en-US" i="1" dirty="0">
                <a:latin typeface="Helvetica"/>
                <a:cs typeface="Helvetica"/>
              </a:rPr>
              <a:t>k</a:t>
            </a:r>
            <a:r>
              <a:rPr lang="en-US" i="1" baseline="-25000" dirty="0">
                <a:latin typeface="Helvetica"/>
                <a:cs typeface="Helvetica"/>
              </a:rPr>
              <a:t>-1 </a:t>
            </a:r>
            <a:r>
              <a:rPr lang="en-US" dirty="0">
                <a:latin typeface="Helvetica"/>
                <a:cs typeface="Helvetica"/>
              </a:rPr>
              <a:t>= 100, and </a:t>
            </a:r>
            <a:r>
              <a:rPr lang="en-US" i="1" dirty="0">
                <a:latin typeface="Helvetica"/>
                <a:cs typeface="Helvetica"/>
              </a:rPr>
              <a:t>k</a:t>
            </a:r>
            <a:r>
              <a:rPr lang="en-US" i="1" baseline="-25000" dirty="0">
                <a:latin typeface="Helvetica"/>
                <a:cs typeface="Helvetica"/>
              </a:rPr>
              <a:t>2</a:t>
            </a:r>
            <a:r>
              <a:rPr lang="en-US" dirty="0">
                <a:latin typeface="Helvetica"/>
                <a:cs typeface="Helvetica"/>
              </a:rPr>
              <a:t> = 1:</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However, the error bars are “not a number”!  This suggests that the data might be nearly two-dimensional, even though the fit is three-dimensional.</a:t>
            </a:r>
          </a:p>
          <a:p>
            <a:endParaRPr lang="en-US" dirty="0">
              <a:latin typeface="Helvetica"/>
              <a:cs typeface="Helvetica"/>
            </a:endParaRPr>
          </a:p>
          <a:p>
            <a:r>
              <a:rPr lang="en-US" dirty="0">
                <a:latin typeface="Helvetica"/>
                <a:cs typeface="Helvetica"/>
              </a:rPr>
              <a:t>This is consistent with the fact that this is a pre-equilibrium scenario, but we are fitting to a steady state rate law.  When the actual k</a:t>
            </a:r>
            <a:r>
              <a:rPr lang="en-US" baseline="-25000" dirty="0">
                <a:latin typeface="Helvetica"/>
                <a:cs typeface="Helvetica"/>
              </a:rPr>
              <a:t>-1</a:t>
            </a:r>
            <a:r>
              <a:rPr lang="en-US" dirty="0">
                <a:latin typeface="Helvetica"/>
                <a:cs typeface="Helvetica"/>
              </a:rPr>
              <a:t> is so large, fitting adjustments in k</a:t>
            </a:r>
            <a:r>
              <a:rPr lang="en-US" baseline="-25000" dirty="0">
                <a:latin typeface="Helvetica"/>
                <a:cs typeface="Helvetica"/>
              </a:rPr>
              <a:t>1</a:t>
            </a:r>
            <a:r>
              <a:rPr lang="en-US" dirty="0">
                <a:latin typeface="Helvetica"/>
                <a:cs typeface="Helvetica"/>
              </a:rPr>
              <a:t> are indistinguishable from inverse adjustments in k</a:t>
            </a:r>
            <a:r>
              <a:rPr lang="en-US" baseline="-25000" dirty="0">
                <a:latin typeface="Helvetica"/>
                <a:cs typeface="Helvetica"/>
              </a:rPr>
              <a:t>-1</a:t>
            </a:r>
            <a:r>
              <a:rPr lang="en-US" dirty="0">
                <a:latin typeface="Helvetica"/>
                <a:cs typeface="Helvetica"/>
              </a:rPr>
              <a:t>.</a:t>
            </a:r>
          </a:p>
        </p:txBody>
      </p:sp>
      <p:pic>
        <p:nvPicPr>
          <p:cNvPr id="2" name="Picture 1"/>
          <p:cNvPicPr>
            <a:picLocks noChangeAspect="1"/>
          </p:cNvPicPr>
          <p:nvPr/>
        </p:nvPicPr>
        <p:blipFill>
          <a:blip r:embed="rId3"/>
          <a:stretch>
            <a:fillRect/>
          </a:stretch>
        </p:blipFill>
        <p:spPr>
          <a:xfrm>
            <a:off x="847132" y="1398262"/>
            <a:ext cx="4514130" cy="3586414"/>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1774667682"/>
              </p:ext>
            </p:extLst>
          </p:nvPr>
        </p:nvGraphicFramePr>
        <p:xfrm>
          <a:off x="5457443" y="2957178"/>
          <a:ext cx="3153195" cy="1016319"/>
        </p:xfrm>
        <a:graphic>
          <a:graphicData uri="http://schemas.openxmlformats.org/presentationml/2006/ole">
            <mc:AlternateContent xmlns:mc="http://schemas.openxmlformats.org/markup-compatibility/2006">
              <mc:Choice xmlns:v="urn:schemas-microsoft-com:vml" Requires="v">
                <p:oleObj spid="_x0000_s21506" name="Equation" r:id="rId4" imgW="1536700" imgH="495300" progId="Equation.DSMT4">
                  <p:embed/>
                </p:oleObj>
              </mc:Choice>
              <mc:Fallback>
                <p:oleObj name="Equation" r:id="rId4" imgW="1536700" imgH="495300" progId="Equation.DSMT4">
                  <p:embed/>
                  <p:pic>
                    <p:nvPicPr>
                      <p:cNvPr id="0" name=""/>
                      <p:cNvPicPr/>
                      <p:nvPr/>
                    </p:nvPicPr>
                    <p:blipFill>
                      <a:blip r:embed="rId5"/>
                      <a:stretch>
                        <a:fillRect/>
                      </a:stretch>
                    </p:blipFill>
                    <p:spPr>
                      <a:xfrm>
                        <a:off x="5457443" y="2957178"/>
                        <a:ext cx="3153195" cy="1016319"/>
                      </a:xfrm>
                      <a:prstGeom prst="rect">
                        <a:avLst/>
                      </a:prstGeom>
                    </p:spPr>
                  </p:pic>
                </p:oleObj>
              </mc:Fallback>
            </mc:AlternateContent>
          </a:graphicData>
        </a:graphic>
      </p:graphicFrame>
      <p:sp>
        <p:nvSpPr>
          <p:cNvPr id="7" name="TextBox 6"/>
          <p:cNvSpPr txBox="1"/>
          <p:nvPr/>
        </p:nvSpPr>
        <p:spPr>
          <a:xfrm>
            <a:off x="1511012" y="2315442"/>
            <a:ext cx="2207025" cy="369332"/>
          </a:xfrm>
          <a:prstGeom prst="rect">
            <a:avLst/>
          </a:prstGeom>
          <a:noFill/>
        </p:spPr>
        <p:txBody>
          <a:bodyPr wrap="square" rtlCol="0">
            <a:spAutoFit/>
          </a:bodyPr>
          <a:lstStyle/>
          <a:p>
            <a:r>
              <a:rPr lang="en-US" dirty="0">
                <a:latin typeface="Helvetica"/>
                <a:cs typeface="Helvetica"/>
              </a:rPr>
              <a:t>rate vs. [A] (run 1)</a:t>
            </a:r>
            <a:endParaRPr lang="en-US" dirty="0">
              <a:latin typeface="Helvetica"/>
              <a:cs typeface="Helvetica"/>
            </a:endParaRPr>
          </a:p>
        </p:txBody>
      </p:sp>
    </p:spTree>
    <p:extLst>
      <p:ext uri="{BB962C8B-B14F-4D97-AF65-F5344CB8AC3E}">
        <p14:creationId xmlns:p14="http://schemas.microsoft.com/office/powerpoint/2010/main" val="23535995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8: Fitting Each Dataset</a:t>
            </a:r>
          </a:p>
        </p:txBody>
      </p:sp>
      <p:sp>
        <p:nvSpPr>
          <p:cNvPr id="5" name="TextBox 4"/>
          <p:cNvSpPr txBox="1"/>
          <p:nvPr/>
        </p:nvSpPr>
        <p:spPr>
          <a:xfrm>
            <a:off x="392798" y="671170"/>
            <a:ext cx="8432054" cy="5078312"/>
          </a:xfrm>
          <a:prstGeom prst="rect">
            <a:avLst/>
          </a:prstGeom>
          <a:noFill/>
        </p:spPr>
        <p:txBody>
          <a:bodyPr wrap="square" rtlCol="0">
            <a:spAutoFit/>
          </a:bodyPr>
          <a:lstStyle/>
          <a:p>
            <a:r>
              <a:rPr lang="en-US" dirty="0">
                <a:latin typeface="Helvetica"/>
                <a:cs typeface="Helvetica"/>
              </a:rPr>
              <a:t>Since we know the rate data are poor near the edges of each run, we can cut off five points from the beginning and end of each dataset and then fit:</a:t>
            </a:r>
          </a:p>
          <a:p>
            <a:endParaRPr lang="en-US" dirty="0">
              <a:latin typeface="Helvetica"/>
              <a:cs typeface="Helvetica"/>
            </a:endParaRPr>
          </a:p>
          <a:p>
            <a:r>
              <a:rPr lang="en-US" sz="1200" dirty="0">
                <a:latin typeface="Courier New"/>
                <a:cs typeface="Courier New"/>
              </a:rPr>
              <a:t>cutoff = 5</a:t>
            </a:r>
          </a:p>
          <a:p>
            <a:endParaRPr lang="en-US" sz="1200" dirty="0">
              <a:latin typeface="Courier New"/>
              <a:cs typeface="Courier New"/>
            </a:endParaRPr>
          </a:p>
          <a:p>
            <a:r>
              <a:rPr lang="en-US" sz="1200" dirty="0">
                <a:latin typeface="Courier New"/>
                <a:cs typeface="Courier New"/>
              </a:rPr>
              <a:t>def fit_constants(index, excess):</a:t>
            </a:r>
          </a:p>
          <a:p>
            <a:r>
              <a:rPr lang="en-US" sz="1200" dirty="0">
                <a:latin typeface="Courier New"/>
                <a:cs typeface="Courier New"/>
              </a:rPr>
              <a:t>    rate_law = make_rate_law(excess)</a:t>
            </a:r>
          </a:p>
          <a:p>
            <a:r>
              <a:rPr lang="en-US" sz="1200" dirty="0">
                <a:latin typeface="Courier New"/>
                <a:cs typeface="Courier New"/>
              </a:rPr>
              <a:t>    x = np.array(df["A%d" % index])[cutoff:-cutoff]</a:t>
            </a:r>
          </a:p>
          <a:p>
            <a:r>
              <a:rPr lang="en-US" sz="1200" dirty="0">
                <a:latin typeface="Courier New"/>
                <a:cs typeface="Courier New"/>
              </a:rPr>
              <a:t>    y = np.array(df["rate%d" % index])[cutoff:-cutoff]</a:t>
            </a:r>
          </a:p>
          <a:p>
            <a:r>
              <a:rPr lang="en-US" sz="1200" dirty="0">
                <a:latin typeface="Courier New"/>
                <a:cs typeface="Courier New"/>
              </a:rPr>
              <a:t>    popt,pcov = curve_fit(rate_law, x, y)</a:t>
            </a:r>
          </a:p>
          <a:p>
            <a:r>
              <a:rPr lang="en-US" sz="1200" dirty="0">
                <a:latin typeface="Courier New"/>
                <a:cs typeface="Courier New"/>
              </a:rPr>
              <a:t>    errors = np.sqrt(np.diag(pcov))</a:t>
            </a:r>
          </a:p>
          <a:p>
            <a:r>
              <a:rPr lang="en-US" sz="1200" dirty="0">
                <a:latin typeface="Courier New"/>
                <a:cs typeface="Courier New"/>
              </a:rPr>
              <a:t>    print "=== Run %d ===" % index</a:t>
            </a:r>
          </a:p>
          <a:p>
            <a:r>
              <a:rPr lang="en-US" sz="1200" dirty="0">
                <a:latin typeface="Courier New"/>
                <a:cs typeface="Courier New"/>
              </a:rPr>
              <a:t>    print "K   = %.3f ± %.3f" % (popt[0], errors[0])</a:t>
            </a:r>
          </a:p>
          <a:p>
            <a:r>
              <a:rPr lang="en-US" sz="1200" dirty="0">
                <a:latin typeface="Courier New"/>
                <a:cs typeface="Courier New"/>
              </a:rPr>
              <a:t>    print "k_2 = %.3f ± %.3f" % (popt[1], errors[1])</a:t>
            </a:r>
          </a:p>
          <a:p>
            <a:r>
              <a:rPr lang="en-US" sz="1200" dirty="0">
                <a:latin typeface="Courier New"/>
                <a:cs typeface="Courier New"/>
              </a:rPr>
              <a:t>    fitted_rate = rate_law(x, popt[0], popt[1])</a:t>
            </a:r>
          </a:p>
          <a:p>
            <a:r>
              <a:rPr lang="en-US" sz="1200" dirty="0">
                <a:latin typeface="Courier New"/>
                <a:cs typeface="Courier New"/>
              </a:rPr>
              <a:t>    #plt.plot(x, y, "b")</a:t>
            </a:r>
          </a:p>
          <a:p>
            <a:r>
              <a:rPr lang="en-US" sz="1200" dirty="0">
                <a:latin typeface="Courier New"/>
                <a:cs typeface="Courier New"/>
              </a:rPr>
              <a:t>    #plt.plot(x, fitted_rate, "r")</a:t>
            </a:r>
          </a:p>
          <a:p>
            <a:r>
              <a:rPr lang="en-US" sz="1200" dirty="0">
                <a:latin typeface="Courier New"/>
                <a:cs typeface="Courier New"/>
              </a:rPr>
              <a:t>    #plt.show()</a:t>
            </a:r>
          </a:p>
          <a:p>
            <a:r>
              <a:rPr lang="en-US" sz="1200" dirty="0">
                <a:latin typeface="Courier New"/>
                <a:cs typeface="Courier New"/>
              </a:rPr>
              <a:t>    </a:t>
            </a:r>
          </a:p>
          <a:p>
            <a:r>
              <a:rPr lang="en-US" sz="1200" dirty="0">
                <a:latin typeface="Courier New"/>
                <a:cs typeface="Courier New"/>
              </a:rPr>
              <a:t>fit_constants(1, 0.2)</a:t>
            </a:r>
          </a:p>
          <a:p>
            <a:r>
              <a:rPr lang="en-US" sz="1200" dirty="0">
                <a:latin typeface="Courier New"/>
                <a:cs typeface="Courier New"/>
              </a:rPr>
              <a:t>fit_constants(2, 0.0)</a:t>
            </a:r>
          </a:p>
          <a:p>
            <a:r>
              <a:rPr lang="en-US" sz="1200" dirty="0">
                <a:latin typeface="Courier New"/>
                <a:cs typeface="Courier New"/>
              </a:rPr>
              <a:t>fit_constants(3, -0.2)</a:t>
            </a:r>
          </a:p>
          <a:p>
            <a:r>
              <a:rPr lang="en-US" sz="1200" dirty="0">
                <a:latin typeface="Courier New"/>
                <a:cs typeface="Courier New"/>
              </a:rPr>
              <a:t>fit_constants(4, 0.0)</a:t>
            </a:r>
          </a:p>
          <a:p>
            <a:endParaRPr lang="en-US" sz="1200" dirty="0">
              <a:latin typeface="Courier New"/>
              <a:cs typeface="Courier New"/>
            </a:endParaRPr>
          </a:p>
          <a:p>
            <a:r>
              <a:rPr lang="en-US" dirty="0">
                <a:latin typeface="Helvetica"/>
                <a:cs typeface="Helvetica"/>
              </a:rPr>
              <a:t>To view each fit, uncomment the plotting lines above by removing the # signs.</a:t>
            </a:r>
          </a:p>
        </p:txBody>
      </p:sp>
    </p:spTree>
    <p:extLst>
      <p:ext uri="{BB962C8B-B14F-4D97-AF65-F5344CB8AC3E}">
        <p14:creationId xmlns:p14="http://schemas.microsoft.com/office/powerpoint/2010/main" val="2663873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7: Two Parameter Fit</a:t>
            </a:r>
          </a:p>
        </p:txBody>
      </p:sp>
      <p:sp>
        <p:nvSpPr>
          <p:cNvPr id="5" name="TextBox 4"/>
          <p:cNvSpPr txBox="1"/>
          <p:nvPr/>
        </p:nvSpPr>
        <p:spPr>
          <a:xfrm>
            <a:off x="392798" y="671170"/>
            <a:ext cx="8432054" cy="5909311"/>
          </a:xfrm>
          <a:prstGeom prst="rect">
            <a:avLst/>
          </a:prstGeom>
          <a:noFill/>
        </p:spPr>
        <p:txBody>
          <a:bodyPr wrap="square" rtlCol="0">
            <a:spAutoFit/>
          </a:bodyPr>
          <a:lstStyle/>
          <a:p>
            <a:r>
              <a:rPr lang="en-US" dirty="0">
                <a:latin typeface="Helvetica"/>
                <a:cs typeface="Helvetica"/>
              </a:rPr>
              <a:t>The results are in good agreement with the actual parameters:</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(To fit all of the data at once, we would need to use a different fitting package that supports multiple indepedent variables, since rate is a function of both concentration and excess.)</a:t>
            </a:r>
          </a:p>
        </p:txBody>
      </p:sp>
      <p:pic>
        <p:nvPicPr>
          <p:cNvPr id="3" name="Picture 2"/>
          <p:cNvPicPr>
            <a:picLocks noChangeAspect="1"/>
          </p:cNvPicPr>
          <p:nvPr/>
        </p:nvPicPr>
        <p:blipFill>
          <a:blip r:embed="rId2"/>
          <a:stretch>
            <a:fillRect/>
          </a:stretch>
        </p:blipFill>
        <p:spPr>
          <a:xfrm>
            <a:off x="392797" y="1148932"/>
            <a:ext cx="2509011" cy="3048740"/>
          </a:xfrm>
          <a:prstGeom prst="rect">
            <a:avLst/>
          </a:prstGeom>
        </p:spPr>
      </p:pic>
      <p:pic>
        <p:nvPicPr>
          <p:cNvPr id="6" name="Picture 5"/>
          <p:cNvPicPr>
            <a:picLocks noChangeAspect="1"/>
          </p:cNvPicPr>
          <p:nvPr/>
        </p:nvPicPr>
        <p:blipFill>
          <a:blip r:embed="rId3"/>
          <a:stretch>
            <a:fillRect/>
          </a:stretch>
        </p:blipFill>
        <p:spPr>
          <a:xfrm>
            <a:off x="3320330" y="1102461"/>
            <a:ext cx="5504521" cy="4447543"/>
          </a:xfrm>
          <a:prstGeom prst="rect">
            <a:avLst/>
          </a:prstGeom>
        </p:spPr>
      </p:pic>
      <p:sp>
        <p:nvSpPr>
          <p:cNvPr id="7" name="TextBox 6"/>
          <p:cNvSpPr txBox="1"/>
          <p:nvPr/>
        </p:nvSpPr>
        <p:spPr>
          <a:xfrm>
            <a:off x="4112109" y="2254246"/>
            <a:ext cx="2207025" cy="369332"/>
          </a:xfrm>
          <a:prstGeom prst="rect">
            <a:avLst/>
          </a:prstGeom>
          <a:noFill/>
        </p:spPr>
        <p:txBody>
          <a:bodyPr wrap="square" rtlCol="0">
            <a:spAutoFit/>
          </a:bodyPr>
          <a:lstStyle/>
          <a:p>
            <a:r>
              <a:rPr lang="en-US" dirty="0">
                <a:latin typeface="Helvetica"/>
                <a:cs typeface="Helvetica"/>
              </a:rPr>
              <a:t>rate vs. [A] (run 1)</a:t>
            </a:r>
            <a:endParaRPr lang="en-US" dirty="0">
              <a:latin typeface="Helvetica"/>
              <a:cs typeface="Helvetica"/>
            </a:endParaRPr>
          </a:p>
        </p:txBody>
      </p:sp>
    </p:spTree>
    <p:extLst>
      <p:ext uri="{BB962C8B-B14F-4D97-AF65-F5344CB8AC3E}">
        <p14:creationId xmlns:p14="http://schemas.microsoft.com/office/powerpoint/2010/main" val="28950996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Summary</a:t>
            </a:r>
          </a:p>
        </p:txBody>
      </p:sp>
      <p:sp>
        <p:nvSpPr>
          <p:cNvPr id="5" name="TextBox 4"/>
          <p:cNvSpPr txBox="1"/>
          <p:nvPr/>
        </p:nvSpPr>
        <p:spPr>
          <a:xfrm>
            <a:off x="392798" y="671170"/>
            <a:ext cx="8432054" cy="5293756"/>
          </a:xfrm>
          <a:prstGeom prst="rect">
            <a:avLst/>
          </a:prstGeom>
          <a:noFill/>
        </p:spPr>
        <p:txBody>
          <a:bodyPr wrap="square" rtlCol="0">
            <a:spAutoFit/>
          </a:bodyPr>
          <a:lstStyle/>
          <a:p>
            <a:r>
              <a:rPr lang="en-US" dirty="0">
                <a:latin typeface="Helvetica"/>
                <a:cs typeface="Helvetica"/>
              </a:rPr>
              <a:t>(1) Read a CSV:</a:t>
            </a:r>
          </a:p>
          <a:p>
            <a:pPr marL="342900" indent="-342900">
              <a:buAutoNum type="arabicPeriod"/>
            </a:pPr>
            <a:endParaRPr lang="en-US" sz="1400" dirty="0">
              <a:latin typeface="Courier New"/>
              <a:cs typeface="Courier New"/>
            </a:endParaRPr>
          </a:p>
          <a:p>
            <a:r>
              <a:rPr lang="en-US" sz="1400" dirty="0">
                <a:latin typeface="Courier New"/>
                <a:cs typeface="Courier New"/>
              </a:rPr>
              <a:t>import pandas as pd</a:t>
            </a:r>
          </a:p>
          <a:p>
            <a:r>
              <a:rPr lang="en-US" sz="1400" dirty="0">
                <a:latin typeface="Courier New"/>
                <a:cs typeface="Courier New"/>
              </a:rPr>
              <a:t>df = pd.read_csv("dataset3.csv")</a:t>
            </a:r>
          </a:p>
          <a:p>
            <a:r>
              <a:rPr lang="en-US" sz="1400" dirty="0">
                <a:latin typeface="Courier New"/>
                <a:cs typeface="Courier New"/>
              </a:rPr>
              <a:t>df.set_index("time",inplace=True)</a:t>
            </a:r>
          </a:p>
          <a:p>
            <a:r>
              <a:rPr lang="en-US" sz="1400" dirty="0">
                <a:latin typeface="Courier New"/>
                <a:cs typeface="Courier New"/>
              </a:rPr>
              <a:t>time = df.index</a:t>
            </a:r>
          </a:p>
          <a:p>
            <a:r>
              <a:rPr lang="en-US" sz="1400" dirty="0">
                <a:latin typeface="Courier New"/>
                <a:cs typeface="Courier New"/>
              </a:rPr>
              <a:t>df.head()</a:t>
            </a:r>
          </a:p>
          <a:p>
            <a:endParaRPr lang="en-US" dirty="0">
              <a:latin typeface="Helvetica"/>
              <a:cs typeface="Helvetica"/>
            </a:endParaRPr>
          </a:p>
          <a:p>
            <a:r>
              <a:rPr lang="en-US" dirty="0">
                <a:latin typeface="Helvetica"/>
                <a:cs typeface="Helvetica"/>
              </a:rPr>
              <a:t>(2) Infer starting material concentrations from excess:</a:t>
            </a:r>
          </a:p>
          <a:p>
            <a:endParaRPr lang="en-US" sz="1400" dirty="0">
              <a:latin typeface="Helvetica"/>
              <a:cs typeface="Helvetica"/>
            </a:endParaRPr>
          </a:p>
          <a:p>
            <a:r>
              <a:rPr lang="en-US" sz="1400" dirty="0">
                <a:latin typeface="Courier New"/>
                <a:cs typeface="Courier New"/>
              </a:rPr>
              <a:t>def estimate_SM(index, initial_A_concentration, excess):</a:t>
            </a:r>
          </a:p>
          <a:p>
            <a:r>
              <a:rPr lang="en-US" sz="1400" dirty="0">
                <a:latin typeface="Courier New"/>
                <a:cs typeface="Courier New"/>
              </a:rPr>
              <a:t>    P = df["P%d" % index]</a:t>
            </a:r>
          </a:p>
          <a:p>
            <a:r>
              <a:rPr lang="en-US" sz="1400" dirty="0">
                <a:latin typeface="Courier New"/>
                <a:cs typeface="Courier New"/>
              </a:rPr>
              <a:t>    A = initial_A_concentration - P</a:t>
            </a:r>
          </a:p>
          <a:p>
            <a:r>
              <a:rPr lang="en-US" sz="1400" dirty="0">
                <a:latin typeface="Courier New"/>
                <a:cs typeface="Courier New"/>
              </a:rPr>
              <a:t>    B = A + excess</a:t>
            </a:r>
          </a:p>
          <a:p>
            <a:r>
              <a:rPr lang="en-US" sz="1400" dirty="0">
                <a:latin typeface="Courier New"/>
                <a:cs typeface="Courier New"/>
              </a:rPr>
              <a:t>    df["A%d" % index] = Series(A, index = time)</a:t>
            </a:r>
          </a:p>
          <a:p>
            <a:r>
              <a:rPr lang="en-US" sz="1400" dirty="0">
                <a:latin typeface="Courier New"/>
                <a:cs typeface="Courier New"/>
              </a:rPr>
              <a:t>    df["B%d" % index] = Series(B, index = time)</a:t>
            </a:r>
          </a:p>
          <a:p>
            <a:endParaRPr lang="en-US" sz="1400" dirty="0">
              <a:latin typeface="Courier New"/>
              <a:cs typeface="Courier New"/>
            </a:endParaRPr>
          </a:p>
          <a:p>
            <a:r>
              <a:rPr lang="en-US" sz="1400" dirty="0">
                <a:latin typeface="Courier New"/>
                <a:cs typeface="Courier New"/>
              </a:rPr>
              <a:t>estimate_SM(1, 1.0,  0.2)</a:t>
            </a:r>
          </a:p>
          <a:p>
            <a:r>
              <a:rPr lang="en-US" sz="1400" dirty="0">
                <a:latin typeface="Courier New"/>
                <a:cs typeface="Courier New"/>
              </a:rPr>
              <a:t>estimate_SM(2, 1.0,  0.0)</a:t>
            </a:r>
          </a:p>
          <a:p>
            <a:r>
              <a:rPr lang="en-US" sz="1400" dirty="0">
                <a:latin typeface="Courier New"/>
                <a:cs typeface="Courier New"/>
              </a:rPr>
              <a:t>estimate_SM(3, 1.0, -0.2)</a:t>
            </a:r>
          </a:p>
          <a:p>
            <a:r>
              <a:rPr lang="en-US" sz="1400" dirty="0">
                <a:latin typeface="Courier New"/>
                <a:cs typeface="Courier New"/>
              </a:rPr>
              <a:t>estimate_SM(4, 0.8,  0.0)</a:t>
            </a:r>
          </a:p>
          <a:p>
            <a:r>
              <a:rPr lang="en-US" sz="1400" dirty="0">
                <a:latin typeface="Courier New"/>
                <a:cs typeface="Courier New"/>
              </a:rPr>
              <a:t>df.head()</a:t>
            </a:r>
          </a:p>
          <a:p>
            <a:endParaRPr lang="en-US" dirty="0">
              <a:latin typeface="Helvetica"/>
              <a:cs typeface="Helvetica"/>
            </a:endParaRPr>
          </a:p>
        </p:txBody>
      </p:sp>
    </p:spTree>
    <p:extLst>
      <p:ext uri="{BB962C8B-B14F-4D97-AF65-F5344CB8AC3E}">
        <p14:creationId xmlns:p14="http://schemas.microsoft.com/office/powerpoint/2010/main" val="256936245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Summary</a:t>
            </a:r>
          </a:p>
        </p:txBody>
      </p:sp>
      <p:sp>
        <p:nvSpPr>
          <p:cNvPr id="5" name="TextBox 4"/>
          <p:cNvSpPr txBox="1"/>
          <p:nvPr/>
        </p:nvSpPr>
        <p:spPr>
          <a:xfrm>
            <a:off x="392798" y="671170"/>
            <a:ext cx="8432054" cy="6494085"/>
          </a:xfrm>
          <a:prstGeom prst="rect">
            <a:avLst/>
          </a:prstGeom>
          <a:noFill/>
        </p:spPr>
        <p:txBody>
          <a:bodyPr wrap="square" rtlCol="0">
            <a:spAutoFit/>
          </a:bodyPr>
          <a:lstStyle/>
          <a:p>
            <a:r>
              <a:rPr lang="en-US" dirty="0">
                <a:latin typeface="Helvetica"/>
                <a:cs typeface="Helvetica"/>
              </a:rPr>
              <a:t>(3) Fit to a polynomial and take the derivative to get rate:</a:t>
            </a:r>
          </a:p>
          <a:p>
            <a:pPr marL="342900" indent="-342900">
              <a:buAutoNum type="arabicPeriod"/>
            </a:pPr>
            <a:endParaRPr lang="en-US" sz="1400" dirty="0">
              <a:latin typeface="Courier New"/>
              <a:cs typeface="Courier New"/>
            </a:endParaRPr>
          </a:p>
          <a:p>
            <a:r>
              <a:rPr lang="en-US" sz="1400" dirty="0">
                <a:latin typeface="Courier New"/>
                <a:cs typeface="Courier New"/>
              </a:rPr>
              <a:t>polynomial_order = 15</a:t>
            </a:r>
          </a:p>
          <a:p>
            <a:endParaRPr lang="en-US" sz="1400" dirty="0">
              <a:latin typeface="Courier New"/>
              <a:cs typeface="Courier New"/>
            </a:endParaRPr>
          </a:p>
          <a:p>
            <a:r>
              <a:rPr lang="en-US" sz="1400" dirty="0">
                <a:latin typeface="Courier New"/>
                <a:cs typeface="Courier New"/>
              </a:rPr>
              <a:t>def estimate_rate(index):</a:t>
            </a:r>
          </a:p>
          <a:p>
            <a:r>
              <a:rPr lang="en-US" sz="1400" dirty="0">
                <a:latin typeface="Courier New"/>
                <a:cs typeface="Courier New"/>
              </a:rPr>
              <a:t>    concentration = df["P%d" % index]</a:t>
            </a:r>
          </a:p>
          <a:p>
            <a:r>
              <a:rPr lang="en-US" sz="1400" dirty="0">
                <a:latin typeface="Courier New"/>
                <a:cs typeface="Courier New"/>
              </a:rPr>
              <a:t>    poly_coeff = np.polyfit(time, concentration, polynomial_order)</a:t>
            </a:r>
          </a:p>
          <a:p>
            <a:r>
              <a:rPr lang="en-US" sz="1400" dirty="0">
                <a:latin typeface="Courier New"/>
                <a:cs typeface="Courier New"/>
              </a:rPr>
              <a:t>    polynomial = np.poly1d(poly_coeff)</a:t>
            </a:r>
          </a:p>
          <a:p>
            <a:r>
              <a:rPr lang="en-US" sz="1400" dirty="0">
                <a:latin typeface="Courier New"/>
                <a:cs typeface="Courier New"/>
              </a:rPr>
              <a:t>    fitted_concentration = polynomial(time)</a:t>
            </a:r>
          </a:p>
          <a:p>
            <a:r>
              <a:rPr lang="en-US" sz="1400" dirty="0">
                <a:latin typeface="Courier New"/>
                <a:cs typeface="Courier New"/>
              </a:rPr>
              <a:t>    derivative = np.polyder(polynomial)</a:t>
            </a:r>
          </a:p>
          <a:p>
            <a:r>
              <a:rPr lang="en-US" sz="1400" dirty="0">
                <a:latin typeface="Courier New"/>
                <a:cs typeface="Courier New"/>
              </a:rPr>
              <a:t>    rate_vector = derivative(time)</a:t>
            </a:r>
          </a:p>
          <a:p>
            <a:r>
              <a:rPr lang="en-US" sz="1400" dirty="0">
                <a:latin typeface="Courier New"/>
                <a:cs typeface="Courier New"/>
              </a:rPr>
              <a:t>    df["rate%d" % (i+1)]=Series(rate_vector, index=time)</a:t>
            </a:r>
          </a:p>
          <a:p>
            <a:r>
              <a:rPr lang="en-US" sz="1400" dirty="0">
                <a:latin typeface="Courier New"/>
                <a:cs typeface="Courier New"/>
              </a:rPr>
              <a:t>    return rate_vector</a:t>
            </a:r>
          </a:p>
          <a:p>
            <a:endParaRPr lang="en-US" sz="1400" dirty="0">
              <a:latin typeface="Courier New"/>
              <a:cs typeface="Courier New"/>
            </a:endParaRPr>
          </a:p>
          <a:p>
            <a:r>
              <a:rPr lang="en-US" sz="1400" dirty="0">
                <a:latin typeface="Courier New"/>
                <a:cs typeface="Courier New"/>
              </a:rPr>
              <a:t>for i in range(4):</a:t>
            </a:r>
          </a:p>
          <a:p>
            <a:r>
              <a:rPr lang="en-US" sz="1400" dirty="0">
                <a:latin typeface="Courier New"/>
                <a:cs typeface="Courier New"/>
              </a:rPr>
              <a:t>    rate_vector = estimate_rate(i+1)</a:t>
            </a:r>
          </a:p>
          <a:p>
            <a:r>
              <a:rPr lang="en-US" sz="1400" dirty="0">
                <a:latin typeface="Courier New"/>
                <a:cs typeface="Courier New"/>
              </a:rPr>
              <a:t>    </a:t>
            </a:r>
          </a:p>
          <a:p>
            <a:r>
              <a:rPr lang="en-US" dirty="0">
                <a:latin typeface="Helvetica"/>
                <a:cs typeface="Helvetica"/>
              </a:rPr>
              <a:t>The order of the polynomial should be the smallest possible that gives consistent rates across all the experiments.</a:t>
            </a:r>
          </a:p>
          <a:p>
            <a:endParaRPr lang="en-US" dirty="0">
              <a:latin typeface="Helvetica"/>
              <a:cs typeface="Helvetica"/>
            </a:endParaRPr>
          </a:p>
          <a:p>
            <a:r>
              <a:rPr lang="en-US" dirty="0">
                <a:latin typeface="Helvetica"/>
                <a:cs typeface="Helvetica"/>
              </a:rPr>
              <a:t>(4) Same/Different Excess Plots:</a:t>
            </a:r>
          </a:p>
          <a:p>
            <a:endParaRPr lang="en-US" sz="1400" dirty="0">
              <a:latin typeface="Helvetica"/>
              <a:cs typeface="Helvetica"/>
            </a:endParaRPr>
          </a:p>
          <a:p>
            <a:r>
              <a:rPr lang="de-DE" sz="1400" dirty="0">
                <a:latin typeface="Courier New"/>
                <a:cs typeface="Courier New"/>
              </a:rPr>
              <a:t>plt.plot(df.A2, df.rate2/df.B2, "r", alpha=0.75)</a:t>
            </a:r>
          </a:p>
          <a:p>
            <a:r>
              <a:rPr lang="de-DE" sz="1400" dirty="0">
                <a:latin typeface="Courier New"/>
                <a:cs typeface="Courier New"/>
              </a:rPr>
              <a:t>plt.plot(df.A4, df.rate4/df.B4, "b", alpha=0.75)</a:t>
            </a:r>
          </a:p>
          <a:p>
            <a:r>
              <a:rPr lang="de-DE" sz="1400" dirty="0">
                <a:latin typeface="Courier New"/>
                <a:cs typeface="Courier New"/>
              </a:rPr>
              <a:t>plt.xlim(0.15,1.1)</a:t>
            </a:r>
          </a:p>
          <a:p>
            <a:r>
              <a:rPr lang="de-DE" sz="1400" dirty="0">
                <a:latin typeface="Courier New"/>
                <a:cs typeface="Courier New"/>
              </a:rPr>
              <a:t>plt.ylim(0.0,0.005)</a:t>
            </a:r>
          </a:p>
          <a:p>
            <a:r>
              <a:rPr lang="de-DE" sz="1400" dirty="0">
                <a:latin typeface="Courier New"/>
                <a:cs typeface="Courier New"/>
              </a:rPr>
              <a:t>plt.show()</a:t>
            </a:r>
            <a:endParaRPr lang="en-US" sz="1400" dirty="0">
              <a:latin typeface="Courier New"/>
              <a:cs typeface="Courier New"/>
            </a:endParaRPr>
          </a:p>
          <a:p>
            <a:endParaRPr lang="en-US" dirty="0">
              <a:latin typeface="Helvetica"/>
              <a:cs typeface="Helvetica"/>
            </a:endParaRPr>
          </a:p>
        </p:txBody>
      </p:sp>
    </p:spTree>
    <p:extLst>
      <p:ext uri="{BB962C8B-B14F-4D97-AF65-F5344CB8AC3E}">
        <p14:creationId xmlns:p14="http://schemas.microsoft.com/office/powerpoint/2010/main" val="2932661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Summary</a:t>
            </a:r>
          </a:p>
        </p:txBody>
      </p:sp>
      <p:sp>
        <p:nvSpPr>
          <p:cNvPr id="5" name="TextBox 4"/>
          <p:cNvSpPr txBox="1"/>
          <p:nvPr/>
        </p:nvSpPr>
        <p:spPr>
          <a:xfrm>
            <a:off x="392798" y="671170"/>
            <a:ext cx="8432054" cy="5386089"/>
          </a:xfrm>
          <a:prstGeom prst="rect">
            <a:avLst/>
          </a:prstGeom>
          <a:noFill/>
        </p:spPr>
        <p:txBody>
          <a:bodyPr wrap="square" rtlCol="0">
            <a:spAutoFit/>
          </a:bodyPr>
          <a:lstStyle/>
          <a:p>
            <a:r>
              <a:rPr lang="en-US" dirty="0">
                <a:latin typeface="Helvetica"/>
                <a:cs typeface="Helvetica"/>
              </a:rPr>
              <a:t>(5) Fit runs to a steady state rate law:</a:t>
            </a:r>
          </a:p>
          <a:p>
            <a:pPr marL="342900" indent="-342900">
              <a:buAutoNum type="arabicPeriod"/>
            </a:pPr>
            <a:endParaRPr lang="en-US" sz="1400" dirty="0">
              <a:latin typeface="Courier New"/>
              <a:cs typeface="Courier New"/>
            </a:endParaRPr>
          </a:p>
          <a:p>
            <a:r>
              <a:rPr lang="en-US" sz="1400" dirty="0">
                <a:latin typeface="Courier New"/>
                <a:cs typeface="Courier New"/>
              </a:rPr>
              <a:t>cutoff = 5</a:t>
            </a:r>
          </a:p>
          <a:p>
            <a:endParaRPr lang="en-US" sz="1400" dirty="0">
              <a:latin typeface="Courier New"/>
              <a:cs typeface="Courier New"/>
            </a:endParaRPr>
          </a:p>
          <a:p>
            <a:r>
              <a:rPr lang="en-US" sz="1400" dirty="0">
                <a:latin typeface="Courier New"/>
                <a:cs typeface="Courier New"/>
              </a:rPr>
              <a:t>def fit_constants(index, excess):</a:t>
            </a:r>
          </a:p>
          <a:p>
            <a:r>
              <a:rPr lang="en-US" sz="1400" dirty="0">
                <a:latin typeface="Courier New"/>
                <a:cs typeface="Courier New"/>
              </a:rPr>
              <a:t>    rate_law = make_rate_law(excess)</a:t>
            </a:r>
          </a:p>
          <a:p>
            <a:r>
              <a:rPr lang="en-US" sz="1400" dirty="0">
                <a:latin typeface="Courier New"/>
                <a:cs typeface="Courier New"/>
              </a:rPr>
              <a:t>    x = np.array(df["A%d" % index])[cutoff:-cutoff]</a:t>
            </a:r>
          </a:p>
          <a:p>
            <a:r>
              <a:rPr lang="en-US" sz="1400" dirty="0">
                <a:latin typeface="Courier New"/>
                <a:cs typeface="Courier New"/>
              </a:rPr>
              <a:t>    y = np.array(df["rate%d" % index])[cutoff:-cutoff]</a:t>
            </a:r>
          </a:p>
          <a:p>
            <a:r>
              <a:rPr lang="en-US" sz="1400" dirty="0">
                <a:latin typeface="Courier New"/>
                <a:cs typeface="Courier New"/>
              </a:rPr>
              <a:t>    popt,pcov = curve_fit(rate_law, x, y)</a:t>
            </a:r>
          </a:p>
          <a:p>
            <a:r>
              <a:rPr lang="en-US" sz="1400" dirty="0">
                <a:latin typeface="Courier New"/>
                <a:cs typeface="Courier New"/>
              </a:rPr>
              <a:t>    errors = np.sqrt(np.diag(pcov))</a:t>
            </a:r>
          </a:p>
          <a:p>
            <a:r>
              <a:rPr lang="en-US" sz="1400" dirty="0">
                <a:latin typeface="Courier New"/>
                <a:cs typeface="Courier New"/>
              </a:rPr>
              <a:t>    print "=== Run %d ===" % index</a:t>
            </a:r>
          </a:p>
          <a:p>
            <a:r>
              <a:rPr lang="en-US" sz="1400" dirty="0">
                <a:latin typeface="Courier New"/>
                <a:cs typeface="Courier New"/>
              </a:rPr>
              <a:t>    print "K   = %.3f ± %.3f" % (popt[0], errors[0])</a:t>
            </a:r>
          </a:p>
          <a:p>
            <a:r>
              <a:rPr lang="en-US" sz="1400" dirty="0">
                <a:latin typeface="Courier New"/>
                <a:cs typeface="Courier New"/>
              </a:rPr>
              <a:t>    print "k_2 = %.3f ± %.3f" % (popt[1], errors[1])</a:t>
            </a:r>
          </a:p>
          <a:p>
            <a:r>
              <a:rPr lang="en-US" sz="1400" dirty="0">
                <a:latin typeface="Courier New"/>
                <a:cs typeface="Courier New"/>
              </a:rPr>
              <a:t>    fitted_rate = rate_law(x, popt[0], popt[1])</a:t>
            </a:r>
          </a:p>
          <a:p>
            <a:r>
              <a:rPr lang="en-US" sz="1400" dirty="0">
                <a:latin typeface="Courier New"/>
                <a:cs typeface="Courier New"/>
              </a:rPr>
              <a:t>    #plt.plot(x, y, "b")</a:t>
            </a:r>
          </a:p>
          <a:p>
            <a:r>
              <a:rPr lang="en-US" sz="1400" dirty="0">
                <a:latin typeface="Courier New"/>
                <a:cs typeface="Courier New"/>
              </a:rPr>
              <a:t>    #plt.plot(x, fitted_rate, "r")</a:t>
            </a:r>
          </a:p>
          <a:p>
            <a:r>
              <a:rPr lang="en-US" sz="1400" dirty="0">
                <a:latin typeface="Courier New"/>
                <a:cs typeface="Courier New"/>
              </a:rPr>
              <a:t>    #plt.show()</a:t>
            </a:r>
          </a:p>
          <a:p>
            <a:r>
              <a:rPr lang="en-US" sz="1400" dirty="0">
                <a:latin typeface="Courier New"/>
                <a:cs typeface="Courier New"/>
              </a:rPr>
              <a:t>    </a:t>
            </a:r>
          </a:p>
          <a:p>
            <a:r>
              <a:rPr lang="en-US" sz="1400" dirty="0">
                <a:latin typeface="Courier New"/>
                <a:cs typeface="Courier New"/>
              </a:rPr>
              <a:t>fit_constants(1, 0.2)</a:t>
            </a:r>
          </a:p>
          <a:p>
            <a:r>
              <a:rPr lang="en-US" sz="1400" dirty="0">
                <a:latin typeface="Courier New"/>
                <a:cs typeface="Courier New"/>
              </a:rPr>
              <a:t>fit_constants(2, 0.0)</a:t>
            </a:r>
          </a:p>
          <a:p>
            <a:r>
              <a:rPr lang="en-US" sz="1400" dirty="0">
                <a:latin typeface="Courier New"/>
                <a:cs typeface="Courier New"/>
              </a:rPr>
              <a:t>fit_constants(3, -0.2)</a:t>
            </a:r>
          </a:p>
          <a:p>
            <a:r>
              <a:rPr lang="en-US" sz="1400" dirty="0">
                <a:latin typeface="Courier New"/>
                <a:cs typeface="Courier New"/>
              </a:rPr>
              <a:t>fit_constants(4, 0.0)</a:t>
            </a:r>
          </a:p>
          <a:p>
            <a:endParaRPr lang="en-US" sz="1400" dirty="0">
              <a:latin typeface="Courier New"/>
              <a:cs typeface="Courier New"/>
            </a:endParaRPr>
          </a:p>
          <a:p>
            <a:endParaRPr lang="en-US" dirty="0">
              <a:latin typeface="Helvetica"/>
              <a:cs typeface="Helvetica"/>
            </a:endParaRPr>
          </a:p>
        </p:txBody>
      </p:sp>
    </p:spTree>
    <p:extLst>
      <p:ext uri="{BB962C8B-B14F-4D97-AF65-F5344CB8AC3E}">
        <p14:creationId xmlns:p14="http://schemas.microsoft.com/office/powerpoint/2010/main" val="185363661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Introduction</a:t>
            </a:r>
          </a:p>
        </p:txBody>
      </p:sp>
      <p:sp>
        <p:nvSpPr>
          <p:cNvPr id="5" name="TextBox 4"/>
          <p:cNvSpPr txBox="1"/>
          <p:nvPr/>
        </p:nvSpPr>
        <p:spPr>
          <a:xfrm>
            <a:off x="392798" y="671170"/>
            <a:ext cx="8432054" cy="4524316"/>
          </a:xfrm>
          <a:prstGeom prst="rect">
            <a:avLst/>
          </a:prstGeom>
          <a:noFill/>
        </p:spPr>
        <p:txBody>
          <a:bodyPr wrap="square" rtlCol="0">
            <a:spAutoFit/>
          </a:bodyPr>
          <a:lstStyle/>
          <a:p>
            <a:r>
              <a:rPr lang="en-US" dirty="0">
                <a:latin typeface="Helvetica"/>
                <a:cs typeface="Helvetica"/>
              </a:rPr>
              <a:t>In this exercise, we will examine a concentration vs. time dataset for a hypothetical catalytic reaction (Michaelis–Menten):</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pPr marL="342900" indent="-342900">
              <a:buAutoNum type="arabicPeriod"/>
            </a:pPr>
            <a:r>
              <a:rPr lang="en-US" dirty="0">
                <a:latin typeface="Helvetica"/>
                <a:cs typeface="Helvetica"/>
              </a:rPr>
              <a:t>What is the order in A and B?</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What are the various rate constants?</a:t>
            </a:r>
          </a:p>
          <a:p>
            <a:endParaRPr lang="en-US" dirty="0">
              <a:latin typeface="Helvetica"/>
              <a:cs typeface="Helvetica"/>
            </a:endParaRPr>
          </a:p>
          <a:p>
            <a:r>
              <a:rPr lang="en-US" dirty="0">
                <a:latin typeface="Helvetica"/>
                <a:cs typeface="Helvetica"/>
              </a:rPr>
              <a:t>In </a:t>
            </a:r>
            <a:r>
              <a:rPr lang="en-US" dirty="0">
                <a:latin typeface="Courier New"/>
                <a:cs typeface="Courier New"/>
              </a:rPr>
              <a:t>dataset3.csv</a:t>
            </a:r>
            <a:r>
              <a:rPr lang="en-US" dirty="0">
                <a:latin typeface="Helvetica"/>
                <a:cs typeface="Helvetica"/>
              </a:rPr>
              <a:t>, you will find 4 experimental runs: P1, P2, P3, P4.  Each abbreviation represents the product concentration from its respective run.</a:t>
            </a:r>
          </a:p>
          <a:p>
            <a:endParaRPr lang="en-US" dirty="0">
              <a:latin typeface="Helvetica"/>
              <a:cs typeface="Helvetica"/>
            </a:endParaRPr>
          </a:p>
          <a:p>
            <a:r>
              <a:rPr lang="en-US" dirty="0">
                <a:latin typeface="Helvetica"/>
                <a:cs typeface="Helvetica"/>
              </a:rPr>
              <a:t>Defining the excess (</a:t>
            </a:r>
            <a:r>
              <a:rPr lang="en-US" i="1" dirty="0">
                <a:latin typeface="Helvetica"/>
                <a:cs typeface="Helvetica"/>
              </a:rPr>
              <a:t>e</a:t>
            </a:r>
            <a:r>
              <a:rPr lang="en-US" dirty="0">
                <a:latin typeface="Helvetica"/>
                <a:cs typeface="Helvetica"/>
              </a:rPr>
              <a:t>) as [B]–[A]:</a:t>
            </a:r>
          </a:p>
          <a:p>
            <a:endParaRPr lang="en-US" dirty="0">
              <a:latin typeface="Helvetica"/>
              <a:cs typeface="Helvetica"/>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508776565"/>
              </p:ext>
            </p:extLst>
          </p:nvPr>
        </p:nvGraphicFramePr>
        <p:xfrm>
          <a:off x="3419688" y="1415998"/>
          <a:ext cx="2074863" cy="1065213"/>
        </p:xfrm>
        <a:graphic>
          <a:graphicData uri="http://schemas.openxmlformats.org/presentationml/2006/ole">
            <mc:AlternateContent xmlns:mc="http://schemas.openxmlformats.org/markup-compatibility/2006">
              <mc:Choice xmlns:v="urn:schemas-microsoft-com:vml" Requires="v">
                <p:oleObj spid="_x0000_s1035" name="CS ChemDraw Drawing" r:id="rId3" imgW="1598106" imgH="821070" progId="ChemDraw.Document.6.0">
                  <p:embed/>
                </p:oleObj>
              </mc:Choice>
              <mc:Fallback>
                <p:oleObj name="CS ChemDraw Drawing" r:id="rId3" imgW="1598106" imgH="821070"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688" y="1415998"/>
                        <a:ext cx="207486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52905060"/>
              </p:ext>
            </p:extLst>
          </p:nvPr>
        </p:nvGraphicFramePr>
        <p:xfrm>
          <a:off x="1595544" y="4950136"/>
          <a:ext cx="6096000" cy="1854200"/>
        </p:xfrm>
        <a:graphic>
          <a:graphicData uri="http://schemas.openxmlformats.org/drawingml/2006/table">
            <a:tbl>
              <a:tblPr firstRow="1" bandRow="1">
                <a:tableStyleId>{2D5ABB26-0587-4C30-8999-92F81FD0307C}</a:tableStyleId>
              </a:tblPr>
              <a:tblGrid>
                <a:gridCol w="1524000"/>
                <a:gridCol w="1524000"/>
                <a:gridCol w="1524000"/>
                <a:gridCol w="1524000"/>
              </a:tblGrid>
              <a:tr h="370840">
                <a:tc>
                  <a:txBody>
                    <a:bodyPr/>
                    <a:lstStyle/>
                    <a:p>
                      <a:r>
                        <a:rPr lang="en-US" b="1"/>
                        <a:t>Run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1"/>
                        <a:t>[A]</a:t>
                      </a:r>
                      <a:r>
                        <a:rPr lang="en-US" b="1" baseline="-25000"/>
                        <a:t>0</a:t>
                      </a:r>
                      <a:endParaRPr lang="en-US" b="1"/>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1"/>
                        <a:t>[B]</a:t>
                      </a:r>
                      <a:r>
                        <a:rPr lang="en-US" b="1" baseline="-25000"/>
                        <a:t>0</a:t>
                      </a:r>
                      <a:endParaRPr lang="en-US" b="1"/>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1"/>
                        <a:t>Excess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1.2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+0.2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+0.0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a:t>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0.8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–0.2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a:t>4</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0.8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0.8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+0.0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49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1: Import Data</a:t>
            </a:r>
          </a:p>
        </p:txBody>
      </p:sp>
      <p:sp>
        <p:nvSpPr>
          <p:cNvPr id="5" name="TextBox 4"/>
          <p:cNvSpPr txBox="1"/>
          <p:nvPr/>
        </p:nvSpPr>
        <p:spPr>
          <a:xfrm>
            <a:off x="392798" y="671170"/>
            <a:ext cx="8432054" cy="5293757"/>
          </a:xfrm>
          <a:prstGeom prst="rect">
            <a:avLst/>
          </a:prstGeom>
          <a:noFill/>
        </p:spPr>
        <p:txBody>
          <a:bodyPr wrap="square" rtlCol="0">
            <a:spAutoFit/>
          </a:bodyPr>
          <a:lstStyle/>
          <a:p>
            <a:r>
              <a:rPr lang="en-US" dirty="0">
                <a:latin typeface="Helvetica"/>
                <a:cs typeface="Helvetica"/>
              </a:rPr>
              <a:t>Use pandas to import the data:</a:t>
            </a:r>
          </a:p>
          <a:p>
            <a:endParaRPr lang="en-US" dirty="0">
              <a:latin typeface="Helvetica"/>
              <a:cs typeface="Helvetica"/>
            </a:endParaRPr>
          </a:p>
          <a:p>
            <a:r>
              <a:rPr lang="en-US" sz="1400" dirty="0">
                <a:latin typeface="Courier New"/>
                <a:cs typeface="Courier New"/>
              </a:rPr>
              <a:t>df = pd.read_csv("dataset3.csv")</a:t>
            </a:r>
          </a:p>
          <a:p>
            <a:r>
              <a:rPr lang="en-US" sz="1400" dirty="0">
                <a:latin typeface="Courier New"/>
                <a:cs typeface="Courier New"/>
              </a:rPr>
              <a:t>df.set_index("time",inplace=True)</a:t>
            </a:r>
          </a:p>
          <a:p>
            <a:r>
              <a:rPr lang="en-US" sz="1400" dirty="0">
                <a:latin typeface="Courier New"/>
                <a:cs typeface="Courier New"/>
              </a:rPr>
              <a:t>time = df.index</a:t>
            </a:r>
          </a:p>
          <a:p>
            <a:r>
              <a:rPr lang="en-US" sz="1400" dirty="0">
                <a:latin typeface="Courier New"/>
                <a:cs typeface="Courier New"/>
              </a:rPr>
              <a:t>df.head()</a:t>
            </a:r>
          </a:p>
          <a:p>
            <a:endParaRPr lang="en-US" dirty="0">
              <a:latin typeface="Helvetica"/>
              <a:cs typeface="Helvetica"/>
            </a:endParaRPr>
          </a:p>
          <a:p>
            <a:r>
              <a:rPr lang="en-US" dirty="0">
                <a:latin typeface="Helvetica"/>
                <a:cs typeface="Helvetica"/>
              </a:rPr>
              <a:t>1000 seconds of data are present.</a:t>
            </a:r>
          </a:p>
          <a:p>
            <a:endParaRPr lang="en-US" dirty="0">
              <a:latin typeface="Helvetica"/>
              <a:cs typeface="Helvetica"/>
            </a:endParaRPr>
          </a:p>
          <a:p>
            <a:endParaRPr lang="en-US" dirty="0">
              <a:latin typeface="Helvetica"/>
              <a:cs typeface="Helvetica"/>
            </a:endParaRPr>
          </a:p>
          <a:p>
            <a:r>
              <a:rPr lang="en-US" dirty="0">
                <a:latin typeface="Helvetica"/>
                <a:cs typeface="Helvetica"/>
              </a:rPr>
              <a:t>Plot the first three runs:</a:t>
            </a:r>
          </a:p>
          <a:p>
            <a:endParaRPr lang="en-US" sz="1400" dirty="0">
              <a:latin typeface="Courier New"/>
              <a:cs typeface="Courier New"/>
            </a:endParaRPr>
          </a:p>
          <a:p>
            <a:r>
              <a:rPr lang="en-US" sz="1400" dirty="0">
                <a:latin typeface="Courier New"/>
                <a:cs typeface="Courier New"/>
              </a:rPr>
              <a:t>plt.plot(time, df.P1, "r")</a:t>
            </a:r>
          </a:p>
          <a:p>
            <a:r>
              <a:rPr lang="en-US" sz="1400" dirty="0">
                <a:latin typeface="Courier New"/>
                <a:cs typeface="Courier New"/>
              </a:rPr>
              <a:t>plt.plot(time, df.P2, "b")</a:t>
            </a:r>
          </a:p>
          <a:p>
            <a:r>
              <a:rPr lang="en-US" sz="1400" dirty="0">
                <a:latin typeface="Courier New"/>
                <a:cs typeface="Courier New"/>
              </a:rPr>
              <a:t>plt.plot(time, df.P3, "k")</a:t>
            </a:r>
          </a:p>
          <a:p>
            <a:r>
              <a:rPr lang="en-US" sz="1400" dirty="0">
                <a:latin typeface="Courier New"/>
                <a:cs typeface="Courier New"/>
              </a:rPr>
              <a:t>plt.show()</a:t>
            </a:r>
          </a:p>
          <a:p>
            <a:endParaRPr lang="en-US" sz="1400" dirty="0">
              <a:latin typeface="Courier New"/>
              <a:cs typeface="Courier New"/>
            </a:endParaRPr>
          </a:p>
          <a:p>
            <a:r>
              <a:rPr lang="en-US" dirty="0">
                <a:latin typeface="Helvetica"/>
                <a:cs typeface="Helvetica"/>
              </a:rPr>
              <a:t>Bigger excesses give faster</a:t>
            </a:r>
          </a:p>
          <a:p>
            <a:r>
              <a:rPr lang="en-US" dirty="0">
                <a:latin typeface="Helvetica"/>
                <a:cs typeface="Helvetica"/>
              </a:rPr>
              <a:t>reactions, but the maximum</a:t>
            </a:r>
          </a:p>
          <a:p>
            <a:r>
              <a:rPr lang="en-US" dirty="0">
                <a:latin typeface="Helvetica"/>
                <a:cs typeface="Helvetica"/>
              </a:rPr>
              <a:t>amount of product is always</a:t>
            </a:r>
          </a:p>
          <a:p>
            <a:r>
              <a:rPr lang="en-US" dirty="0">
                <a:latin typeface="Helvetica"/>
                <a:cs typeface="Helvetica"/>
              </a:rPr>
              <a:t>1.0 M.</a:t>
            </a:r>
          </a:p>
        </p:txBody>
      </p:sp>
      <p:pic>
        <p:nvPicPr>
          <p:cNvPr id="2" name="Picture 1"/>
          <p:cNvPicPr>
            <a:picLocks noChangeAspect="1"/>
          </p:cNvPicPr>
          <p:nvPr/>
        </p:nvPicPr>
        <p:blipFill>
          <a:blip r:embed="rId2"/>
          <a:stretch>
            <a:fillRect/>
          </a:stretch>
        </p:blipFill>
        <p:spPr>
          <a:xfrm>
            <a:off x="4519552" y="209505"/>
            <a:ext cx="4305300" cy="2717800"/>
          </a:xfrm>
          <a:prstGeom prst="rect">
            <a:avLst/>
          </a:prstGeom>
        </p:spPr>
      </p:pic>
      <p:pic>
        <p:nvPicPr>
          <p:cNvPr id="3" name="Picture 2"/>
          <p:cNvPicPr>
            <a:picLocks noChangeAspect="1"/>
          </p:cNvPicPr>
          <p:nvPr/>
        </p:nvPicPr>
        <p:blipFill>
          <a:blip r:embed="rId3"/>
          <a:stretch>
            <a:fillRect/>
          </a:stretch>
        </p:blipFill>
        <p:spPr>
          <a:xfrm>
            <a:off x="3533847" y="3034299"/>
            <a:ext cx="5605178" cy="3644818"/>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628042610"/>
              </p:ext>
            </p:extLst>
          </p:nvPr>
        </p:nvGraphicFramePr>
        <p:xfrm>
          <a:off x="6438122" y="4681799"/>
          <a:ext cx="2062110" cy="1483360"/>
        </p:xfrm>
        <a:graphic>
          <a:graphicData uri="http://schemas.openxmlformats.org/drawingml/2006/table">
            <a:tbl>
              <a:tblPr firstRow="1" bandRow="1">
                <a:tableStyleId>{2D5ABB26-0587-4C30-8999-92F81FD0307C}</a:tableStyleId>
              </a:tblPr>
              <a:tblGrid>
                <a:gridCol w="722456"/>
                <a:gridCol w="547100"/>
                <a:gridCol w="792554"/>
              </a:tblGrid>
              <a:tr h="370840">
                <a:tc>
                  <a:txBody>
                    <a:bodyPr/>
                    <a:lstStyle/>
                    <a:p>
                      <a:r>
                        <a:rPr lang="en-US" b="1"/>
                        <a:t>Run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1"/>
                        <a:t>[A]</a:t>
                      </a:r>
                      <a:r>
                        <a:rPr lang="en-US" b="1" baseline="-25000"/>
                        <a:t>0</a:t>
                      </a:r>
                      <a:endParaRPr lang="en-US" b="1"/>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1"/>
                        <a:t>Excess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b="1">
                          <a:solidFill>
                            <a:srgbClr val="FF0000"/>
                          </a:solidFill>
                        </a:rPr>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solidFill>
                            <a:srgbClr val="FF0000"/>
                          </a:solidFill>
                        </a:rPr>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solidFill>
                            <a:srgbClr val="FF0000"/>
                          </a:solidFill>
                        </a:rPr>
                        <a:t>+0.2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b="1">
                          <a:solidFill>
                            <a:srgbClr val="0000FF"/>
                          </a:solidFill>
                        </a:rPr>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solidFill>
                            <a:srgbClr val="0000FF"/>
                          </a:solidFill>
                        </a:rPr>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solidFill>
                            <a:srgbClr val="0000FF"/>
                          </a:solidFill>
                        </a:rPr>
                        <a:t>+0.0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b="1"/>
                        <a:t>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–0.2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9" name="TextBox 8"/>
          <p:cNvSpPr txBox="1"/>
          <p:nvPr/>
        </p:nvSpPr>
        <p:spPr>
          <a:xfrm>
            <a:off x="4066215" y="3262018"/>
            <a:ext cx="1345994" cy="369332"/>
          </a:xfrm>
          <a:prstGeom prst="rect">
            <a:avLst/>
          </a:prstGeom>
          <a:noFill/>
        </p:spPr>
        <p:txBody>
          <a:bodyPr wrap="square" rtlCol="0">
            <a:spAutoFit/>
          </a:bodyPr>
          <a:lstStyle/>
          <a:p>
            <a:r>
              <a:rPr lang="en-US" dirty="0">
                <a:latin typeface="Helvetica"/>
                <a:cs typeface="Helvetica"/>
              </a:rPr>
              <a:t>[P] vs. time</a:t>
            </a:r>
            <a:endParaRPr lang="en-US" dirty="0">
              <a:latin typeface="Helvetica"/>
              <a:cs typeface="Helvetica"/>
            </a:endParaRPr>
          </a:p>
        </p:txBody>
      </p:sp>
    </p:spTree>
    <p:extLst>
      <p:ext uri="{BB962C8B-B14F-4D97-AF65-F5344CB8AC3E}">
        <p14:creationId xmlns:p14="http://schemas.microsoft.com/office/powerpoint/2010/main" val="368600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2: Infer Starting Material Concentrations</a:t>
            </a:r>
          </a:p>
        </p:txBody>
      </p:sp>
      <p:sp>
        <p:nvSpPr>
          <p:cNvPr id="5" name="TextBox 4"/>
          <p:cNvSpPr txBox="1"/>
          <p:nvPr/>
        </p:nvSpPr>
        <p:spPr>
          <a:xfrm>
            <a:off x="392798" y="671170"/>
            <a:ext cx="8432054" cy="4001095"/>
          </a:xfrm>
          <a:prstGeom prst="rect">
            <a:avLst/>
          </a:prstGeom>
          <a:noFill/>
        </p:spPr>
        <p:txBody>
          <a:bodyPr wrap="square" rtlCol="0">
            <a:spAutoFit/>
          </a:bodyPr>
          <a:lstStyle/>
          <a:p>
            <a:r>
              <a:rPr lang="en-US" dirty="0">
                <a:latin typeface="Helvetica"/>
                <a:cs typeface="Helvetica"/>
              </a:rPr>
              <a:t>Assuming there are no side reactions, we can infer [A] and [B] at all times from [P].  (Alternatively, we could try to measure those quantities directly.)</a:t>
            </a:r>
          </a:p>
          <a:p>
            <a:endParaRPr lang="en-US" dirty="0">
              <a:latin typeface="Helvetica"/>
              <a:cs typeface="Helvetica"/>
            </a:endParaRPr>
          </a:p>
          <a:p>
            <a:r>
              <a:rPr lang="en-US" dirty="0">
                <a:latin typeface="Helvetica"/>
                <a:cs typeface="Helvetica"/>
              </a:rPr>
              <a:t>Make new DataFrame columns for A and B (A1, B1, A2, B2, etc.):</a:t>
            </a:r>
          </a:p>
          <a:p>
            <a:endParaRPr lang="en-US" sz="1400" dirty="0">
              <a:latin typeface="Courier New"/>
              <a:cs typeface="Courier New"/>
            </a:endParaRPr>
          </a:p>
          <a:p>
            <a:r>
              <a:rPr lang="en-US" sz="1400" dirty="0">
                <a:latin typeface="Courier New"/>
                <a:cs typeface="Courier New"/>
              </a:rPr>
              <a:t>def estimate_SM(index, initial_A_concentration, excess):</a:t>
            </a:r>
          </a:p>
          <a:p>
            <a:r>
              <a:rPr lang="en-US" sz="1400" dirty="0">
                <a:latin typeface="Courier New"/>
                <a:cs typeface="Courier New"/>
              </a:rPr>
              <a:t>    P = df["P%d" % index]</a:t>
            </a:r>
          </a:p>
          <a:p>
            <a:r>
              <a:rPr lang="en-US" sz="1400" dirty="0">
                <a:latin typeface="Courier New"/>
                <a:cs typeface="Courier New"/>
              </a:rPr>
              <a:t>    A = initial_A_concentration - P</a:t>
            </a:r>
          </a:p>
          <a:p>
            <a:r>
              <a:rPr lang="en-US" sz="1400" dirty="0">
                <a:latin typeface="Courier New"/>
                <a:cs typeface="Courier New"/>
              </a:rPr>
              <a:t>    B = A + excess</a:t>
            </a:r>
          </a:p>
          <a:p>
            <a:r>
              <a:rPr lang="en-US" sz="1400" dirty="0">
                <a:latin typeface="Courier New"/>
                <a:cs typeface="Courier New"/>
              </a:rPr>
              <a:t>    df["A%d" % index] = Series(A, index = time)</a:t>
            </a:r>
          </a:p>
          <a:p>
            <a:r>
              <a:rPr lang="en-US" sz="1400" dirty="0">
                <a:latin typeface="Courier New"/>
                <a:cs typeface="Courier New"/>
              </a:rPr>
              <a:t>    df["B%d" % index] = Series(B, index = time)</a:t>
            </a:r>
          </a:p>
          <a:p>
            <a:endParaRPr lang="en-US" sz="1400" dirty="0">
              <a:latin typeface="Courier New"/>
              <a:cs typeface="Courier New"/>
            </a:endParaRPr>
          </a:p>
          <a:p>
            <a:r>
              <a:rPr lang="en-US" sz="1400" dirty="0">
                <a:latin typeface="Courier New"/>
                <a:cs typeface="Courier New"/>
              </a:rPr>
              <a:t>estimate_SM(1, 1.0,  0.2)</a:t>
            </a:r>
          </a:p>
          <a:p>
            <a:r>
              <a:rPr lang="en-US" sz="1400" dirty="0">
                <a:latin typeface="Courier New"/>
                <a:cs typeface="Courier New"/>
              </a:rPr>
              <a:t>estimate_SM(2, 1.0,  0.0)</a:t>
            </a:r>
          </a:p>
          <a:p>
            <a:r>
              <a:rPr lang="en-US" sz="1400" dirty="0">
                <a:latin typeface="Courier New"/>
                <a:cs typeface="Courier New"/>
              </a:rPr>
              <a:t>estimate_SM(3, 1.0, -0.2)</a:t>
            </a:r>
          </a:p>
          <a:p>
            <a:r>
              <a:rPr lang="en-US" sz="1400" dirty="0">
                <a:latin typeface="Courier New"/>
                <a:cs typeface="Courier New"/>
              </a:rPr>
              <a:t>estimate_SM(4, 0.8,  0.0)</a:t>
            </a:r>
          </a:p>
          <a:p>
            <a:r>
              <a:rPr lang="en-US" sz="1400" dirty="0">
                <a:latin typeface="Courier New"/>
                <a:cs typeface="Courier New"/>
              </a:rPr>
              <a:t>df.head()</a:t>
            </a:r>
          </a:p>
        </p:txBody>
      </p:sp>
      <p:pic>
        <p:nvPicPr>
          <p:cNvPr id="2" name="Picture 1"/>
          <p:cNvPicPr>
            <a:picLocks noChangeAspect="1"/>
          </p:cNvPicPr>
          <p:nvPr/>
        </p:nvPicPr>
        <p:blipFill>
          <a:blip r:embed="rId2"/>
          <a:stretch>
            <a:fillRect/>
          </a:stretch>
        </p:blipFill>
        <p:spPr>
          <a:xfrm>
            <a:off x="0" y="4698826"/>
            <a:ext cx="9144000" cy="2239134"/>
          </a:xfrm>
          <a:prstGeom prst="rect">
            <a:avLst/>
          </a:prstGeom>
        </p:spPr>
      </p:pic>
    </p:spTree>
    <p:extLst>
      <p:ext uri="{BB962C8B-B14F-4D97-AF65-F5344CB8AC3E}">
        <p14:creationId xmlns:p14="http://schemas.microsoft.com/office/powerpoint/2010/main" val="260621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3: Compute Rate</a:t>
            </a:r>
          </a:p>
        </p:txBody>
      </p:sp>
      <p:sp>
        <p:nvSpPr>
          <p:cNvPr id="5" name="TextBox 4"/>
          <p:cNvSpPr txBox="1"/>
          <p:nvPr/>
        </p:nvSpPr>
        <p:spPr>
          <a:xfrm>
            <a:off x="392798" y="671170"/>
            <a:ext cx="8432054" cy="4031873"/>
          </a:xfrm>
          <a:prstGeom prst="rect">
            <a:avLst/>
          </a:prstGeom>
          <a:noFill/>
        </p:spPr>
        <p:txBody>
          <a:bodyPr wrap="square" rtlCol="0">
            <a:spAutoFit/>
          </a:bodyPr>
          <a:lstStyle/>
          <a:p>
            <a:r>
              <a:rPr lang="en-US" dirty="0">
                <a:latin typeface="Helvetica"/>
                <a:cs typeface="Helvetica"/>
              </a:rPr>
              <a:t>Now, use polynomial fitting to get at the rate.  Put it in columns P1, P2, P3, P4:</a:t>
            </a:r>
          </a:p>
          <a:p>
            <a:endParaRPr lang="en-US" sz="1400" dirty="0">
              <a:latin typeface="Helvetica"/>
              <a:cs typeface="Helvetica"/>
            </a:endParaRPr>
          </a:p>
          <a:p>
            <a:r>
              <a:rPr lang="en-US" sz="1400" dirty="0">
                <a:latin typeface="Courier New"/>
                <a:cs typeface="Courier New"/>
              </a:rPr>
              <a:t>polynomial_order = 15</a:t>
            </a:r>
          </a:p>
          <a:p>
            <a:endParaRPr lang="en-US" sz="1400" dirty="0">
              <a:latin typeface="Courier New"/>
              <a:cs typeface="Courier New"/>
            </a:endParaRPr>
          </a:p>
          <a:p>
            <a:r>
              <a:rPr lang="en-US" sz="1400" dirty="0">
                <a:latin typeface="Courier New"/>
                <a:cs typeface="Courier New"/>
              </a:rPr>
              <a:t>def estimate_rate(index):</a:t>
            </a:r>
          </a:p>
          <a:p>
            <a:r>
              <a:rPr lang="en-US" sz="1400" dirty="0">
                <a:latin typeface="Courier New"/>
                <a:cs typeface="Courier New"/>
              </a:rPr>
              <a:t>    concentration = df["P%d" % index]</a:t>
            </a:r>
          </a:p>
          <a:p>
            <a:r>
              <a:rPr lang="en-US" sz="1400" dirty="0">
                <a:latin typeface="Courier New"/>
                <a:cs typeface="Courier New"/>
              </a:rPr>
              <a:t>    poly_coeff = np.polyfit(time, concentration, polynomial_order)</a:t>
            </a:r>
          </a:p>
          <a:p>
            <a:r>
              <a:rPr lang="en-US" sz="1400" dirty="0">
                <a:latin typeface="Courier New"/>
                <a:cs typeface="Courier New"/>
              </a:rPr>
              <a:t>    polynomial = np.poly1d(poly_coeff)</a:t>
            </a:r>
          </a:p>
          <a:p>
            <a:r>
              <a:rPr lang="en-US" sz="1400" dirty="0">
                <a:latin typeface="Courier New"/>
                <a:cs typeface="Courier New"/>
              </a:rPr>
              <a:t>    fitted_concentration = polynomial(time)</a:t>
            </a:r>
          </a:p>
          <a:p>
            <a:r>
              <a:rPr lang="en-US" sz="1400" dirty="0">
                <a:latin typeface="Courier New"/>
                <a:cs typeface="Courier New"/>
              </a:rPr>
              <a:t>    derivative = np.polyder(polynomial)</a:t>
            </a:r>
          </a:p>
          <a:p>
            <a:r>
              <a:rPr lang="en-US" sz="1400" dirty="0">
                <a:latin typeface="Courier New"/>
                <a:cs typeface="Courier New"/>
              </a:rPr>
              <a:t>    rate_vector = derivative(time)</a:t>
            </a:r>
          </a:p>
          <a:p>
            <a:r>
              <a:rPr lang="en-US" sz="1400" dirty="0">
                <a:latin typeface="Courier New"/>
                <a:cs typeface="Courier New"/>
              </a:rPr>
              <a:t>    df["rate%d" % (i+1)]=Series(rate_vector, index=time)</a:t>
            </a:r>
          </a:p>
          <a:p>
            <a:r>
              <a:rPr lang="en-US" sz="1400" dirty="0">
                <a:latin typeface="Courier New"/>
                <a:cs typeface="Courier New"/>
              </a:rPr>
              <a:t>    return rate_vector</a:t>
            </a:r>
          </a:p>
          <a:p>
            <a:endParaRPr lang="en-US" sz="1400" dirty="0">
              <a:latin typeface="Courier New"/>
              <a:cs typeface="Courier New"/>
            </a:endParaRPr>
          </a:p>
          <a:p>
            <a:r>
              <a:rPr lang="en-US" sz="1400" dirty="0">
                <a:latin typeface="Courier New"/>
                <a:cs typeface="Courier New"/>
              </a:rPr>
              <a:t>for i in range(4):</a:t>
            </a:r>
          </a:p>
          <a:p>
            <a:r>
              <a:rPr lang="en-US" sz="1400" dirty="0">
                <a:latin typeface="Courier New"/>
                <a:cs typeface="Courier New"/>
              </a:rPr>
              <a:t>    rate_vector = estimate_rate(i+1)</a:t>
            </a:r>
          </a:p>
          <a:p>
            <a:r>
              <a:rPr lang="en-US" sz="1400" dirty="0">
                <a:latin typeface="Courier New"/>
                <a:cs typeface="Courier New"/>
              </a:rPr>
              <a:t>    </a:t>
            </a:r>
          </a:p>
          <a:p>
            <a:r>
              <a:rPr lang="en-US" sz="1400" dirty="0">
                <a:latin typeface="Courier New"/>
                <a:cs typeface="Courier New"/>
              </a:rPr>
              <a:t>df.head()</a:t>
            </a:r>
          </a:p>
        </p:txBody>
      </p:sp>
      <p:pic>
        <p:nvPicPr>
          <p:cNvPr id="2" name="Picture 1"/>
          <p:cNvPicPr>
            <a:picLocks noChangeAspect="1"/>
          </p:cNvPicPr>
          <p:nvPr/>
        </p:nvPicPr>
        <p:blipFill>
          <a:blip r:embed="rId2"/>
          <a:stretch>
            <a:fillRect/>
          </a:stretch>
        </p:blipFill>
        <p:spPr>
          <a:xfrm>
            <a:off x="130933" y="4780493"/>
            <a:ext cx="8809364" cy="1935111"/>
          </a:xfrm>
          <a:prstGeom prst="rect">
            <a:avLst/>
          </a:prstGeom>
        </p:spPr>
      </p:pic>
    </p:spTree>
    <p:extLst>
      <p:ext uri="{BB962C8B-B14F-4D97-AF65-F5344CB8AC3E}">
        <p14:creationId xmlns:p14="http://schemas.microsoft.com/office/powerpoint/2010/main" val="208636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0933" y="2994149"/>
            <a:ext cx="5214994" cy="3431628"/>
          </a:xfrm>
          <a:prstGeom prst="rect">
            <a:avLst/>
          </a:prstGeom>
        </p:spPr>
      </p:pic>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4: Same Excess Analysis</a:t>
            </a:r>
          </a:p>
        </p:txBody>
      </p:sp>
      <p:sp>
        <p:nvSpPr>
          <p:cNvPr id="5" name="TextBox 4"/>
          <p:cNvSpPr txBox="1"/>
          <p:nvPr/>
        </p:nvSpPr>
        <p:spPr>
          <a:xfrm>
            <a:off x="392798" y="671170"/>
            <a:ext cx="8432054" cy="2092881"/>
          </a:xfrm>
          <a:prstGeom prst="rect">
            <a:avLst/>
          </a:prstGeom>
          <a:noFill/>
        </p:spPr>
        <p:txBody>
          <a:bodyPr wrap="square" rtlCol="0">
            <a:spAutoFit/>
          </a:bodyPr>
          <a:lstStyle/>
          <a:p>
            <a:r>
              <a:rPr lang="en-US" dirty="0">
                <a:latin typeface="Helvetica"/>
                <a:cs typeface="Helvetica"/>
              </a:rPr>
              <a:t>Plot rate vs. concentration for runs 2 and 4, which have the same excess:</a:t>
            </a:r>
          </a:p>
          <a:p>
            <a:endParaRPr lang="de-DE" sz="1400" dirty="0">
              <a:latin typeface="Courier New"/>
              <a:cs typeface="Courier New"/>
            </a:endParaRPr>
          </a:p>
          <a:p>
            <a:r>
              <a:rPr lang="de-DE" sz="1400" dirty="0">
                <a:latin typeface="Courier New"/>
                <a:cs typeface="Courier New"/>
              </a:rPr>
              <a:t>plt.plot(df.A2, df.rate2, "r", alpha=0.75)</a:t>
            </a:r>
          </a:p>
          <a:p>
            <a:r>
              <a:rPr lang="de-DE" sz="1400" dirty="0">
                <a:latin typeface="Courier New"/>
                <a:cs typeface="Courier New"/>
              </a:rPr>
              <a:t>plt.plot(df.A4, df.rate4, "b", alpha=0.75)</a:t>
            </a:r>
          </a:p>
          <a:p>
            <a:r>
              <a:rPr lang="de-DE" sz="1400" dirty="0">
                <a:latin typeface="Courier New"/>
                <a:cs typeface="Courier New"/>
              </a:rPr>
              <a:t>plt.xlim(0.15,1.1)</a:t>
            </a:r>
          </a:p>
          <a:p>
            <a:r>
              <a:rPr lang="de-DE" sz="1400" dirty="0">
                <a:latin typeface="Courier New"/>
                <a:cs typeface="Courier New"/>
              </a:rPr>
              <a:t>plt.ylim(0.0,0.005)</a:t>
            </a:r>
          </a:p>
          <a:p>
            <a:r>
              <a:rPr lang="de-DE" sz="1400" dirty="0">
                <a:latin typeface="Courier New"/>
                <a:cs typeface="Courier New"/>
              </a:rPr>
              <a:t>plt.show()</a:t>
            </a:r>
          </a:p>
          <a:p>
            <a:endParaRPr lang="en-US" sz="1400" dirty="0">
              <a:latin typeface="Helvetica"/>
              <a:cs typeface="Helvetica"/>
            </a:endParaRPr>
          </a:p>
          <a:p>
            <a:r>
              <a:rPr lang="en-US" sz="1400" dirty="0">
                <a:latin typeface="Courier New"/>
                <a:cs typeface="Courier New"/>
              </a:rPr>
              <a:t>alpha</a:t>
            </a:r>
            <a:r>
              <a:rPr lang="en-US" sz="1400" dirty="0">
                <a:latin typeface="Helvetica"/>
                <a:cs typeface="Helvetica"/>
              </a:rPr>
              <a:t> sets the transparency of each line.</a:t>
            </a:r>
            <a:endParaRPr lang="de-DE" sz="1400" dirty="0">
              <a:latin typeface="Courier New"/>
              <a:cs typeface="Courier New"/>
            </a:endParaRPr>
          </a:p>
        </p:txBody>
      </p:sp>
      <p:sp>
        <p:nvSpPr>
          <p:cNvPr id="6" name="Rectangle 5"/>
          <p:cNvSpPr/>
          <p:nvPr/>
        </p:nvSpPr>
        <p:spPr>
          <a:xfrm>
            <a:off x="5328454" y="2233908"/>
            <a:ext cx="3654572" cy="4247317"/>
          </a:xfrm>
          <a:prstGeom prst="rect">
            <a:avLst/>
          </a:prstGeom>
        </p:spPr>
        <p:txBody>
          <a:bodyPr wrap="square">
            <a:spAutoFit/>
          </a:bodyPr>
          <a:lstStyle/>
          <a:p>
            <a:r>
              <a:rPr lang="en-US" dirty="0">
                <a:latin typeface="Helvetica"/>
                <a:cs typeface="Helvetica"/>
              </a:rPr>
              <a:t>Again, despite some edge artifacts, the overlay is very good.</a:t>
            </a:r>
          </a:p>
          <a:p>
            <a:endParaRPr lang="en-US" dirty="0">
              <a:latin typeface="Helvetica"/>
              <a:cs typeface="Helvetica"/>
            </a:endParaRPr>
          </a:p>
          <a:p>
            <a:r>
              <a:rPr lang="en-US" dirty="0">
                <a:latin typeface="Helvetica"/>
                <a:cs typeface="Helvetica"/>
              </a:rPr>
              <a:t>This indicates that there is no catalyst deactivation or product inhibition.</a:t>
            </a:r>
          </a:p>
          <a:p>
            <a:endParaRPr lang="en-US" dirty="0">
              <a:latin typeface="Helvetica"/>
              <a:cs typeface="Helvetica"/>
            </a:endParaRPr>
          </a:p>
          <a:p>
            <a:r>
              <a:rPr lang="en-US" dirty="0">
                <a:latin typeface="Helvetica"/>
                <a:cs typeface="Helvetica"/>
              </a:rPr>
              <a:t>As to our earlier assumption about no side reactions: if there are any, they have the same stoichiometry as the catalytic reaction.  We could verify this by measuring A and B independently and examining the mass balance in P.</a:t>
            </a:r>
            <a:endParaRPr lang="en-US"/>
          </a:p>
        </p:txBody>
      </p:sp>
      <p:sp>
        <p:nvSpPr>
          <p:cNvPr id="7" name="TextBox 6"/>
          <p:cNvSpPr txBox="1"/>
          <p:nvPr/>
        </p:nvSpPr>
        <p:spPr>
          <a:xfrm>
            <a:off x="791890" y="3245641"/>
            <a:ext cx="1579698" cy="646331"/>
          </a:xfrm>
          <a:prstGeom prst="rect">
            <a:avLst/>
          </a:prstGeom>
          <a:noFill/>
        </p:spPr>
        <p:txBody>
          <a:bodyPr wrap="square" rtlCol="0">
            <a:spAutoFit/>
          </a:bodyPr>
          <a:lstStyle/>
          <a:p>
            <a:r>
              <a:rPr lang="en-US" dirty="0">
                <a:latin typeface="Helvetica"/>
                <a:cs typeface="Helvetica"/>
              </a:rPr>
              <a:t>rate vs. [A], excess = 0.0</a:t>
            </a:r>
            <a:endParaRPr lang="en-US" dirty="0">
              <a:latin typeface="Helvetica"/>
              <a:cs typeface="Helvetica"/>
            </a:endParaRPr>
          </a:p>
        </p:txBody>
      </p:sp>
    </p:spTree>
    <p:extLst>
      <p:ext uri="{BB962C8B-B14F-4D97-AF65-F5344CB8AC3E}">
        <p14:creationId xmlns:p14="http://schemas.microsoft.com/office/powerpoint/2010/main" val="425042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5: Different Excess Analysis</a:t>
            </a:r>
          </a:p>
        </p:txBody>
      </p:sp>
      <p:sp>
        <p:nvSpPr>
          <p:cNvPr id="5" name="TextBox 4"/>
          <p:cNvSpPr txBox="1"/>
          <p:nvPr/>
        </p:nvSpPr>
        <p:spPr>
          <a:xfrm>
            <a:off x="392798" y="671170"/>
            <a:ext cx="8432054" cy="1661994"/>
          </a:xfrm>
          <a:prstGeom prst="rect">
            <a:avLst/>
          </a:prstGeom>
          <a:noFill/>
        </p:spPr>
        <p:txBody>
          <a:bodyPr wrap="square" rtlCol="0">
            <a:spAutoFit/>
          </a:bodyPr>
          <a:lstStyle/>
          <a:p>
            <a:r>
              <a:rPr lang="en-US" dirty="0">
                <a:latin typeface="Helvetica"/>
                <a:cs typeface="Helvetica"/>
              </a:rPr>
              <a:t>Now, let’s plot the different excess data:</a:t>
            </a:r>
            <a:endParaRPr lang="en-US" dirty="0">
              <a:latin typeface="Helvetica"/>
              <a:cs typeface="Helvetica"/>
            </a:endParaRPr>
          </a:p>
          <a:p>
            <a:endParaRPr lang="en-US" sz="1400" dirty="0">
              <a:latin typeface="Courier New"/>
              <a:cs typeface="Courier New"/>
            </a:endParaRPr>
          </a:p>
          <a:p>
            <a:r>
              <a:rPr lang="en-US" sz="1400" dirty="0">
                <a:latin typeface="Courier New"/>
                <a:cs typeface="Courier New"/>
              </a:rPr>
              <a:t>plt.plot(df.A1, df.rate1, "r", label="+20%")</a:t>
            </a:r>
          </a:p>
          <a:p>
            <a:r>
              <a:rPr lang="en-US" sz="1400" dirty="0">
                <a:latin typeface="Courier New"/>
                <a:cs typeface="Courier New"/>
              </a:rPr>
              <a:t>plt.plot(df.A2, df.rate2, "g", label="  0%")</a:t>
            </a:r>
          </a:p>
          <a:p>
            <a:r>
              <a:rPr lang="en-US" sz="1400" dirty="0">
                <a:latin typeface="Courier New"/>
                <a:cs typeface="Courier New"/>
              </a:rPr>
              <a:t>plt.plot(df.A3, df.rate3, "b", label="-20%")</a:t>
            </a:r>
          </a:p>
          <a:p>
            <a:r>
              <a:rPr lang="en-US" sz="1400" dirty="0">
                <a:latin typeface="Courier New"/>
                <a:cs typeface="Courier New"/>
              </a:rPr>
              <a:t>plt.legend(loc="best")</a:t>
            </a:r>
          </a:p>
          <a:p>
            <a:r>
              <a:rPr lang="en-US" sz="1400" dirty="0">
                <a:latin typeface="Courier New"/>
                <a:cs typeface="Courier New"/>
              </a:rPr>
              <a:t>plt.show()</a:t>
            </a:r>
          </a:p>
        </p:txBody>
      </p:sp>
      <p:sp>
        <p:nvSpPr>
          <p:cNvPr id="6" name="Rectangle 5"/>
          <p:cNvSpPr/>
          <p:nvPr/>
        </p:nvSpPr>
        <p:spPr>
          <a:xfrm>
            <a:off x="5328454" y="2037095"/>
            <a:ext cx="3654572" cy="4524316"/>
          </a:xfrm>
          <a:prstGeom prst="rect">
            <a:avLst/>
          </a:prstGeom>
        </p:spPr>
        <p:txBody>
          <a:bodyPr wrap="square">
            <a:spAutoFit/>
          </a:bodyPr>
          <a:lstStyle/>
          <a:p>
            <a:r>
              <a:rPr lang="en-US" dirty="0">
                <a:latin typeface="Helvetica"/>
                <a:cs typeface="Helvetica"/>
              </a:rPr>
              <a:t>Larger excesses give bigger rates.</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The 1+rate law is:</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What happens if we plot rate/[B]</a:t>
            </a:r>
          </a:p>
          <a:p>
            <a:r>
              <a:rPr lang="en-US" dirty="0">
                <a:latin typeface="Helvetica"/>
                <a:cs typeface="Helvetica"/>
              </a:rPr>
              <a:t>vs. [A]?</a:t>
            </a:r>
          </a:p>
        </p:txBody>
      </p:sp>
      <p:pic>
        <p:nvPicPr>
          <p:cNvPr id="3" name="Picture 2"/>
          <p:cNvPicPr>
            <a:picLocks noChangeAspect="1"/>
          </p:cNvPicPr>
          <p:nvPr/>
        </p:nvPicPr>
        <p:blipFill>
          <a:blip r:embed="rId3"/>
          <a:stretch>
            <a:fillRect/>
          </a:stretch>
        </p:blipFill>
        <p:spPr>
          <a:xfrm>
            <a:off x="107316" y="2637260"/>
            <a:ext cx="5221138" cy="3341528"/>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447682181"/>
              </p:ext>
            </p:extLst>
          </p:nvPr>
        </p:nvGraphicFramePr>
        <p:xfrm>
          <a:off x="6063079" y="2849485"/>
          <a:ext cx="2074863" cy="1065213"/>
        </p:xfrm>
        <a:graphic>
          <a:graphicData uri="http://schemas.openxmlformats.org/presentationml/2006/ole">
            <mc:AlternateContent xmlns:mc="http://schemas.openxmlformats.org/markup-compatibility/2006">
              <mc:Choice xmlns:v="urn:schemas-microsoft-com:vml" Requires="v">
                <p:oleObj spid="_x0000_s7185" name="CS ChemDraw Drawing" r:id="rId4" imgW="1598106" imgH="821070" progId="ChemDraw.Document.6.0">
                  <p:embed/>
                </p:oleObj>
              </mc:Choice>
              <mc:Fallback>
                <p:oleObj name="CS ChemDraw Drawing" r:id="rId4" imgW="1598106" imgH="821070"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3079" y="2849485"/>
                        <a:ext cx="207486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210525557"/>
              </p:ext>
            </p:extLst>
          </p:nvPr>
        </p:nvGraphicFramePr>
        <p:xfrm>
          <a:off x="5718642" y="4820456"/>
          <a:ext cx="2781764" cy="879703"/>
        </p:xfrm>
        <a:graphic>
          <a:graphicData uri="http://schemas.openxmlformats.org/presentationml/2006/ole">
            <mc:AlternateContent xmlns:mc="http://schemas.openxmlformats.org/markup-compatibility/2006">
              <mc:Choice xmlns:v="urn:schemas-microsoft-com:vml" Requires="v">
                <p:oleObj spid="_x0000_s7186" name="Equation" r:id="rId6" imgW="1485900" imgH="469900" progId="Equation.DSMT4">
                  <p:embed/>
                </p:oleObj>
              </mc:Choice>
              <mc:Fallback>
                <p:oleObj name="Equation" r:id="rId6" imgW="1485900" imgH="469900" progId="Equation.DSMT4">
                  <p:embed/>
                  <p:pic>
                    <p:nvPicPr>
                      <p:cNvPr id="0" name=""/>
                      <p:cNvPicPr/>
                      <p:nvPr/>
                    </p:nvPicPr>
                    <p:blipFill>
                      <a:blip r:embed="rId7"/>
                      <a:stretch>
                        <a:fillRect/>
                      </a:stretch>
                    </p:blipFill>
                    <p:spPr>
                      <a:xfrm>
                        <a:off x="5718642" y="4820456"/>
                        <a:ext cx="2781764" cy="879703"/>
                      </a:xfrm>
                      <a:prstGeom prst="rect">
                        <a:avLst/>
                      </a:prstGeom>
                    </p:spPr>
                  </p:pic>
                </p:oleObj>
              </mc:Fallback>
            </mc:AlternateContent>
          </a:graphicData>
        </a:graphic>
      </p:graphicFrame>
      <p:sp>
        <p:nvSpPr>
          <p:cNvPr id="9" name="TextBox 8"/>
          <p:cNvSpPr txBox="1"/>
          <p:nvPr/>
        </p:nvSpPr>
        <p:spPr>
          <a:xfrm>
            <a:off x="3683699" y="5205058"/>
            <a:ext cx="1345994" cy="369332"/>
          </a:xfrm>
          <a:prstGeom prst="rect">
            <a:avLst/>
          </a:prstGeom>
          <a:noFill/>
        </p:spPr>
        <p:txBody>
          <a:bodyPr wrap="square" rtlCol="0">
            <a:spAutoFit/>
          </a:bodyPr>
          <a:lstStyle/>
          <a:p>
            <a:r>
              <a:rPr lang="en-US" dirty="0">
                <a:latin typeface="Helvetica"/>
                <a:cs typeface="Helvetica"/>
              </a:rPr>
              <a:t>rate vs. [A]</a:t>
            </a:r>
            <a:endParaRPr lang="en-US" dirty="0">
              <a:latin typeface="Helvetica"/>
              <a:cs typeface="Helvetica"/>
            </a:endParaRPr>
          </a:p>
        </p:txBody>
      </p:sp>
    </p:spTree>
    <p:extLst>
      <p:ext uri="{BB962C8B-B14F-4D97-AF65-F5344CB8AC3E}">
        <p14:creationId xmlns:p14="http://schemas.microsoft.com/office/powerpoint/2010/main" val="17702363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6: Different Excess Analysis</a:t>
            </a:r>
          </a:p>
        </p:txBody>
      </p:sp>
      <p:sp>
        <p:nvSpPr>
          <p:cNvPr id="5" name="TextBox 4"/>
          <p:cNvSpPr txBox="1"/>
          <p:nvPr/>
        </p:nvSpPr>
        <p:spPr>
          <a:xfrm>
            <a:off x="392798" y="671170"/>
            <a:ext cx="8432054" cy="1723549"/>
          </a:xfrm>
          <a:prstGeom prst="rect">
            <a:avLst/>
          </a:prstGeom>
          <a:noFill/>
        </p:spPr>
        <p:txBody>
          <a:bodyPr wrap="square" rtlCol="0">
            <a:spAutoFit/>
          </a:bodyPr>
          <a:lstStyle/>
          <a:p>
            <a:r>
              <a:rPr lang="en-US" dirty="0">
                <a:latin typeface="Helvetica"/>
                <a:cs typeface="Helvetica"/>
              </a:rPr>
              <a:t>Rate / [B] vs. [A]:</a:t>
            </a:r>
          </a:p>
          <a:p>
            <a:endParaRPr lang="en-US" sz="1400" dirty="0">
              <a:latin typeface="Courier New"/>
              <a:cs typeface="Courier New"/>
            </a:endParaRPr>
          </a:p>
          <a:p>
            <a:r>
              <a:rPr lang="en-US" sz="1400" dirty="0">
                <a:latin typeface="Courier New"/>
                <a:cs typeface="Courier New"/>
              </a:rPr>
              <a:t>plt.plot(df.A1,df.rate1/df.B1,"r", alpha=0.75)</a:t>
            </a:r>
          </a:p>
          <a:p>
            <a:r>
              <a:rPr lang="en-US" sz="1400" dirty="0">
                <a:latin typeface="Courier New"/>
                <a:cs typeface="Courier New"/>
              </a:rPr>
              <a:t>plt.plot(df.A2,df.rate2/df.B2,"g", alpha=0.75)</a:t>
            </a:r>
          </a:p>
          <a:p>
            <a:r>
              <a:rPr lang="en-US" sz="1400" dirty="0">
                <a:latin typeface="Courier New"/>
                <a:cs typeface="Courier New"/>
              </a:rPr>
              <a:t>plt.plot(df.A3,df.rate3/df.B3,"b", alpha=0.75)</a:t>
            </a:r>
          </a:p>
          <a:p>
            <a:r>
              <a:rPr lang="en-US" sz="1400" dirty="0">
                <a:latin typeface="Courier New"/>
                <a:cs typeface="Courier New"/>
              </a:rPr>
              <a:t>plt.show()</a:t>
            </a:r>
          </a:p>
          <a:p>
            <a:endParaRPr lang="en-US" dirty="0">
              <a:latin typeface="Helvetica"/>
              <a:cs typeface="Helvetica"/>
            </a:endParaRPr>
          </a:p>
        </p:txBody>
      </p:sp>
      <p:sp>
        <p:nvSpPr>
          <p:cNvPr id="6" name="Rectangle 5"/>
          <p:cNvSpPr/>
          <p:nvPr/>
        </p:nvSpPr>
        <p:spPr>
          <a:xfrm>
            <a:off x="5114825" y="4995086"/>
            <a:ext cx="3814447" cy="1200329"/>
          </a:xfrm>
          <a:prstGeom prst="rect">
            <a:avLst/>
          </a:prstGeom>
        </p:spPr>
        <p:txBody>
          <a:bodyPr wrap="square">
            <a:spAutoFit/>
          </a:bodyPr>
          <a:lstStyle/>
          <a:p>
            <a:r>
              <a:rPr lang="en-US" dirty="0">
                <a:latin typeface="Helvetica"/>
                <a:cs typeface="Helvetica"/>
              </a:rPr>
              <a:t>We expect each curve to be a straight line.  Neither the slope nor intercept depend on the excess, so the lines overlay perfectly.</a:t>
            </a:r>
          </a:p>
        </p:txBody>
      </p:sp>
      <p:graphicFrame>
        <p:nvGraphicFramePr>
          <p:cNvPr id="8" name="Object 7"/>
          <p:cNvGraphicFramePr>
            <a:graphicFrameLocks noChangeAspect="1"/>
          </p:cNvGraphicFramePr>
          <p:nvPr>
            <p:extLst>
              <p:ext uri="{D42A27DB-BD31-4B8C-83A1-F6EECF244321}">
                <p14:modId xmlns:p14="http://schemas.microsoft.com/office/powerpoint/2010/main" val="3481129761"/>
              </p:ext>
            </p:extLst>
          </p:nvPr>
        </p:nvGraphicFramePr>
        <p:xfrm>
          <a:off x="6248941" y="671170"/>
          <a:ext cx="2074863" cy="1065213"/>
        </p:xfrm>
        <a:graphic>
          <a:graphicData uri="http://schemas.openxmlformats.org/presentationml/2006/ole">
            <mc:AlternateContent xmlns:mc="http://schemas.openxmlformats.org/markup-compatibility/2006">
              <mc:Choice xmlns:v="urn:schemas-microsoft-com:vml" Requires="v">
                <p:oleObj spid="_x0000_s11285" name="CS ChemDraw Drawing" r:id="rId3" imgW="1598106" imgH="821070" progId="ChemDraw.Document.6.0">
                  <p:embed/>
                </p:oleObj>
              </mc:Choice>
              <mc:Fallback>
                <p:oleObj name="CS ChemDraw Drawing" r:id="rId3" imgW="1598106" imgH="821070"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941" y="671170"/>
                        <a:ext cx="207486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2"/>
          <p:cNvPicPr>
            <a:picLocks noChangeAspect="1"/>
          </p:cNvPicPr>
          <p:nvPr/>
        </p:nvPicPr>
        <p:blipFill>
          <a:blip r:embed="rId5"/>
          <a:stretch>
            <a:fillRect/>
          </a:stretch>
        </p:blipFill>
        <p:spPr>
          <a:xfrm>
            <a:off x="89297" y="2760893"/>
            <a:ext cx="5092700" cy="3225800"/>
          </a:xfrm>
          <a:prstGeom prst="rect">
            <a:avLst/>
          </a:prstGeom>
        </p:spPr>
      </p:pic>
      <p:graphicFrame>
        <p:nvGraphicFramePr>
          <p:cNvPr id="2" name="Object 1"/>
          <p:cNvGraphicFramePr>
            <a:graphicFrameLocks noChangeAspect="1"/>
          </p:cNvGraphicFramePr>
          <p:nvPr>
            <p:extLst>
              <p:ext uri="{D42A27DB-BD31-4B8C-83A1-F6EECF244321}">
                <p14:modId xmlns:p14="http://schemas.microsoft.com/office/powerpoint/2010/main" val="1836937225"/>
              </p:ext>
            </p:extLst>
          </p:nvPr>
        </p:nvGraphicFramePr>
        <p:xfrm>
          <a:off x="5367853" y="2259257"/>
          <a:ext cx="3486321" cy="2464851"/>
        </p:xfrm>
        <a:graphic>
          <a:graphicData uri="http://schemas.openxmlformats.org/presentationml/2006/ole">
            <mc:AlternateContent xmlns:mc="http://schemas.openxmlformats.org/markup-compatibility/2006">
              <mc:Choice xmlns:v="urn:schemas-microsoft-com:vml" Requires="v">
                <p:oleObj spid="_x0000_s11286" name="Equation" r:id="rId6" imgW="1993900" imgH="1409700" progId="Equation.DSMT4">
                  <p:embed/>
                </p:oleObj>
              </mc:Choice>
              <mc:Fallback>
                <p:oleObj name="Equation" r:id="rId6" imgW="1993900" imgH="1409700" progId="Equation.DSMT4">
                  <p:embed/>
                  <p:pic>
                    <p:nvPicPr>
                      <p:cNvPr id="0" name=""/>
                      <p:cNvPicPr/>
                      <p:nvPr/>
                    </p:nvPicPr>
                    <p:blipFill>
                      <a:blip r:embed="rId7"/>
                      <a:stretch>
                        <a:fillRect/>
                      </a:stretch>
                    </p:blipFill>
                    <p:spPr>
                      <a:xfrm>
                        <a:off x="5367853" y="2259257"/>
                        <a:ext cx="3486321" cy="2464851"/>
                      </a:xfrm>
                      <a:prstGeom prst="rect">
                        <a:avLst/>
                      </a:prstGeom>
                    </p:spPr>
                  </p:pic>
                </p:oleObj>
              </mc:Fallback>
            </mc:AlternateContent>
          </a:graphicData>
        </a:graphic>
      </p:graphicFrame>
      <p:sp>
        <p:nvSpPr>
          <p:cNvPr id="9" name="TextBox 8"/>
          <p:cNvSpPr txBox="1"/>
          <p:nvPr/>
        </p:nvSpPr>
        <p:spPr>
          <a:xfrm>
            <a:off x="807190" y="2986636"/>
            <a:ext cx="1793905" cy="369332"/>
          </a:xfrm>
          <a:prstGeom prst="rect">
            <a:avLst/>
          </a:prstGeom>
          <a:noFill/>
        </p:spPr>
        <p:txBody>
          <a:bodyPr wrap="square" rtlCol="0">
            <a:spAutoFit/>
          </a:bodyPr>
          <a:lstStyle/>
          <a:p>
            <a:r>
              <a:rPr lang="en-US" dirty="0">
                <a:latin typeface="Helvetica"/>
                <a:cs typeface="Helvetica"/>
              </a:rPr>
              <a:t>rate / [B] vs. [A]</a:t>
            </a:r>
            <a:endParaRPr lang="en-US" dirty="0">
              <a:latin typeface="Helvetica"/>
              <a:cs typeface="Helvetica"/>
            </a:endParaRPr>
          </a:p>
        </p:txBody>
      </p:sp>
    </p:spTree>
    <p:extLst>
      <p:ext uri="{BB962C8B-B14F-4D97-AF65-F5344CB8AC3E}">
        <p14:creationId xmlns:p14="http://schemas.microsoft.com/office/powerpoint/2010/main" val="30522807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5: Different Excess Analysis</a:t>
            </a:r>
          </a:p>
        </p:txBody>
      </p:sp>
      <p:sp>
        <p:nvSpPr>
          <p:cNvPr id="5" name="TextBox 4"/>
          <p:cNvSpPr txBox="1"/>
          <p:nvPr/>
        </p:nvSpPr>
        <p:spPr>
          <a:xfrm>
            <a:off x="392798" y="671170"/>
            <a:ext cx="8432054" cy="3323987"/>
          </a:xfrm>
          <a:prstGeom prst="rect">
            <a:avLst/>
          </a:prstGeom>
          <a:noFill/>
        </p:spPr>
        <p:txBody>
          <a:bodyPr wrap="square" rtlCol="0">
            <a:spAutoFit/>
          </a:bodyPr>
          <a:lstStyle/>
          <a:p>
            <a:r>
              <a:rPr lang="en-US" dirty="0">
                <a:latin typeface="Helvetica"/>
                <a:cs typeface="Helvetica"/>
              </a:rPr>
              <a:t>Rate / [A] vs. [A]:</a:t>
            </a:r>
          </a:p>
          <a:p>
            <a:endParaRPr lang="en-US" sz="1400" dirty="0">
              <a:latin typeface="Courier New"/>
              <a:cs typeface="Courier New"/>
            </a:endParaRPr>
          </a:p>
          <a:p>
            <a:r>
              <a:rPr lang="en-US" sz="1400" dirty="0">
                <a:latin typeface="Courier New"/>
                <a:cs typeface="Courier New"/>
              </a:rPr>
              <a:t>plt.plot(df.A1,df.rate1/df.A1,"r")</a:t>
            </a:r>
          </a:p>
          <a:p>
            <a:r>
              <a:rPr lang="en-US" sz="1400" dirty="0">
                <a:latin typeface="Courier New"/>
                <a:cs typeface="Courier New"/>
              </a:rPr>
              <a:t>plt.plot(df.A2,df.rate2/df.A2,"g")</a:t>
            </a:r>
          </a:p>
          <a:p>
            <a:r>
              <a:rPr lang="en-US" sz="1400" dirty="0">
                <a:latin typeface="Courier New"/>
                <a:cs typeface="Courier New"/>
              </a:rPr>
              <a:t>plt.plot(df.A3,df.rate3/df.A3,"b")</a:t>
            </a:r>
          </a:p>
          <a:p>
            <a:r>
              <a:rPr lang="en-US" sz="1400" dirty="0">
                <a:latin typeface="Courier New"/>
                <a:cs typeface="Courier New"/>
              </a:rPr>
              <a:t>plt.show()</a:t>
            </a:r>
          </a:p>
          <a:p>
            <a:endParaRPr lang="en-US" sz="1400" dirty="0">
              <a:latin typeface="Courier New"/>
              <a:cs typeface="Courier New"/>
            </a:endParaRPr>
          </a:p>
          <a:p>
            <a:r>
              <a:rPr lang="en-US" dirty="0">
                <a:latin typeface="Helvetica"/>
                <a:cs typeface="Helvetica"/>
              </a:rPr>
              <a:t>Recall that [B] – [A] = excess (</a:t>
            </a:r>
            <a:r>
              <a:rPr lang="en-US" i="1" dirty="0">
                <a:latin typeface="Helvetica"/>
                <a:cs typeface="Helvetica"/>
              </a:rPr>
              <a:t>e</a:t>
            </a:r>
            <a:r>
              <a:rPr lang="en-US" dirty="0">
                <a:latin typeface="Helvetica"/>
                <a:cs typeface="Helvetica"/>
              </a:rPr>
              <a:t>).</a:t>
            </a:r>
          </a:p>
          <a:p>
            <a:endParaRPr lang="en-US" dirty="0">
              <a:latin typeface="Helvetica"/>
              <a:cs typeface="Helvetica"/>
            </a:endParaRPr>
          </a:p>
          <a:p>
            <a:r>
              <a:rPr lang="en-US" b="1" dirty="0">
                <a:latin typeface="Helvetica"/>
                <a:cs typeface="Helvetica"/>
              </a:rPr>
              <a:t>If free catalyst is dominant</a:t>
            </a:r>
            <a:r>
              <a:rPr lang="en-US" dirty="0">
                <a:latin typeface="Helvetica"/>
                <a:cs typeface="Helvetica"/>
              </a:rPr>
              <a:t>, the</a:t>
            </a:r>
          </a:p>
          <a:p>
            <a:r>
              <a:rPr lang="en-US" dirty="0">
                <a:latin typeface="Helvetica"/>
                <a:cs typeface="Helvetica"/>
              </a:rPr>
              <a:t>denominator ≈ 1 and we get straight</a:t>
            </a:r>
          </a:p>
          <a:p>
            <a:r>
              <a:rPr lang="en-US" dirty="0">
                <a:latin typeface="Helvetica"/>
                <a:cs typeface="Helvetica"/>
              </a:rPr>
              <a:t>lines whose intercept depends on excess.</a:t>
            </a:r>
          </a:p>
          <a:p>
            <a:r>
              <a:rPr lang="en-US" dirty="0">
                <a:latin typeface="Helvetica"/>
                <a:cs typeface="Helvetica"/>
              </a:rPr>
              <a:t>This </a:t>
            </a:r>
            <a:r>
              <a:rPr lang="en-US" b="1" dirty="0">
                <a:latin typeface="Helvetica"/>
                <a:cs typeface="Helvetica"/>
              </a:rPr>
              <a:t>is</a:t>
            </a:r>
            <a:r>
              <a:rPr lang="en-US" dirty="0">
                <a:latin typeface="Helvetica"/>
                <a:cs typeface="Helvetica"/>
              </a:rPr>
              <a:t> what we observe:</a:t>
            </a:r>
          </a:p>
        </p:txBody>
      </p:sp>
      <p:graphicFrame>
        <p:nvGraphicFramePr>
          <p:cNvPr id="8" name="Object 7"/>
          <p:cNvGraphicFramePr>
            <a:graphicFrameLocks noChangeAspect="1"/>
          </p:cNvGraphicFramePr>
          <p:nvPr>
            <p:extLst>
              <p:ext uri="{D42A27DB-BD31-4B8C-83A1-F6EECF244321}">
                <p14:modId xmlns:p14="http://schemas.microsoft.com/office/powerpoint/2010/main" val="2882146583"/>
              </p:ext>
            </p:extLst>
          </p:nvPr>
        </p:nvGraphicFramePr>
        <p:xfrm>
          <a:off x="6063079" y="209505"/>
          <a:ext cx="2074863" cy="1065213"/>
        </p:xfrm>
        <a:graphic>
          <a:graphicData uri="http://schemas.openxmlformats.org/presentationml/2006/ole">
            <mc:AlternateContent xmlns:mc="http://schemas.openxmlformats.org/markup-compatibility/2006">
              <mc:Choice xmlns:v="urn:schemas-microsoft-com:vml" Requires="v">
                <p:oleObj spid="_x0000_s8219" name="CS ChemDraw Drawing" r:id="rId3" imgW="1598106" imgH="821070" progId="ChemDraw.Document.6.0">
                  <p:embed/>
                </p:oleObj>
              </mc:Choice>
              <mc:Fallback>
                <p:oleObj name="CS ChemDraw Drawing" r:id="rId3" imgW="1598106" imgH="821070"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3079" y="209505"/>
                        <a:ext cx="207486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5"/>
          <a:stretch>
            <a:fillRect/>
          </a:stretch>
        </p:blipFill>
        <p:spPr>
          <a:xfrm>
            <a:off x="411808" y="3995157"/>
            <a:ext cx="4325889" cy="2803000"/>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4281413449"/>
              </p:ext>
            </p:extLst>
          </p:nvPr>
        </p:nvGraphicFramePr>
        <p:xfrm>
          <a:off x="4981565" y="1762626"/>
          <a:ext cx="3770776" cy="4603585"/>
        </p:xfrm>
        <a:graphic>
          <a:graphicData uri="http://schemas.openxmlformats.org/presentationml/2006/ole">
            <mc:AlternateContent xmlns:mc="http://schemas.openxmlformats.org/markup-compatibility/2006">
              <mc:Choice xmlns:v="urn:schemas-microsoft-com:vml" Requires="v">
                <p:oleObj spid="_x0000_s8220" name="Equation" r:id="rId6" imgW="2070100" imgH="2527300" progId="Equation.DSMT4">
                  <p:embed/>
                </p:oleObj>
              </mc:Choice>
              <mc:Fallback>
                <p:oleObj name="Equation" r:id="rId6" imgW="2070100" imgH="2527300" progId="Equation.DSMT4">
                  <p:embed/>
                  <p:pic>
                    <p:nvPicPr>
                      <p:cNvPr id="0" name=""/>
                      <p:cNvPicPr/>
                      <p:nvPr/>
                    </p:nvPicPr>
                    <p:blipFill>
                      <a:blip r:embed="rId7"/>
                      <a:stretch>
                        <a:fillRect/>
                      </a:stretch>
                    </p:blipFill>
                    <p:spPr>
                      <a:xfrm>
                        <a:off x="4981565" y="1762626"/>
                        <a:ext cx="3770776" cy="4603585"/>
                      </a:xfrm>
                      <a:prstGeom prst="rect">
                        <a:avLst/>
                      </a:prstGeom>
                    </p:spPr>
                  </p:pic>
                </p:oleObj>
              </mc:Fallback>
            </mc:AlternateContent>
          </a:graphicData>
        </a:graphic>
      </p:graphicFrame>
      <p:sp>
        <p:nvSpPr>
          <p:cNvPr id="7" name="TextBox 6"/>
          <p:cNvSpPr txBox="1"/>
          <p:nvPr/>
        </p:nvSpPr>
        <p:spPr>
          <a:xfrm>
            <a:off x="960195" y="4181978"/>
            <a:ext cx="1793905" cy="369332"/>
          </a:xfrm>
          <a:prstGeom prst="rect">
            <a:avLst/>
          </a:prstGeom>
          <a:noFill/>
        </p:spPr>
        <p:txBody>
          <a:bodyPr wrap="square" rtlCol="0">
            <a:spAutoFit/>
          </a:bodyPr>
          <a:lstStyle/>
          <a:p>
            <a:r>
              <a:rPr lang="en-US" dirty="0">
                <a:latin typeface="Helvetica"/>
                <a:cs typeface="Helvetica"/>
              </a:rPr>
              <a:t>rate / [A] vs. [A]</a:t>
            </a:r>
            <a:endParaRPr lang="en-US" dirty="0">
              <a:latin typeface="Helvetica"/>
              <a:cs typeface="Helvetica"/>
            </a:endParaRPr>
          </a:p>
        </p:txBody>
      </p:sp>
    </p:spTree>
    <p:extLst>
      <p:ext uri="{BB962C8B-B14F-4D97-AF65-F5344CB8AC3E}">
        <p14:creationId xmlns:p14="http://schemas.microsoft.com/office/powerpoint/2010/main" val="16432877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225</TotalTime>
  <Words>2656</Words>
  <Application>Microsoft Macintosh PowerPoint</Application>
  <PresentationFormat>On-screen Show (4:3)</PresentationFormat>
  <Paragraphs>377</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1" baseType="lpstr">
      <vt:lpstr>Default Theme</vt:lpstr>
      <vt:lpstr>CS ChemDraw Drawing</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H@rvard2014</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Kwan, Eugene Elliott</dc:creator>
  <cp:lastModifiedBy>Kwan, Eugene Elliott</cp:lastModifiedBy>
  <cp:revision>19</cp:revision>
  <dcterms:created xsi:type="dcterms:W3CDTF">2016-01-18T02:38:05Z</dcterms:created>
  <dcterms:modified xsi:type="dcterms:W3CDTF">2016-01-19T02:47:25Z</dcterms:modified>
</cp:coreProperties>
</file>